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handoutMasterIdLst>
    <p:handoutMasterId r:id="rId19"/>
  </p:handoutMasterIdLst>
  <p:sldIdLst>
    <p:sldId id="340" r:id="rId2"/>
    <p:sldId id="341" r:id="rId3"/>
    <p:sldId id="343" r:id="rId4"/>
    <p:sldId id="344" r:id="rId5"/>
    <p:sldId id="345" r:id="rId6"/>
    <p:sldId id="359" r:id="rId7"/>
    <p:sldId id="347" r:id="rId8"/>
    <p:sldId id="348" r:id="rId9"/>
    <p:sldId id="349" r:id="rId10"/>
    <p:sldId id="351" r:id="rId11"/>
    <p:sldId id="352" r:id="rId12"/>
    <p:sldId id="354" r:id="rId13"/>
    <p:sldId id="360" r:id="rId14"/>
    <p:sldId id="356" r:id="rId15"/>
    <p:sldId id="363" r:id="rId16"/>
    <p:sldId id="317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FFCC"/>
    <a:srgbClr val="99CCFF"/>
    <a:srgbClr val="00CCFF"/>
    <a:srgbClr val="CCFFCC"/>
    <a:srgbClr val="00CC99"/>
    <a:srgbClr val="FFFF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02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DFD42B-151E-4B72-BE7C-5E811EA6F54F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A955C7B7-C0A1-43F5-981F-4CDDE741F351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00CCFF"/>
        </a:solidFill>
      </dgm:spPr>
      <dgm:t>
        <a:bodyPr/>
        <a:lstStyle/>
        <a:p>
          <a:pPr rtl="0"/>
          <a:r>
            <a:rPr lang="en-US" sz="2000" dirty="0" err="1" smtClean="0">
              <a:solidFill>
                <a:schemeClr val="tx1"/>
              </a:solidFill>
            </a:rPr>
            <a:t>Pasal</a:t>
          </a:r>
          <a:r>
            <a:rPr lang="en-US" sz="2000" dirty="0" smtClean="0">
              <a:solidFill>
                <a:schemeClr val="tx1"/>
              </a:solidFill>
            </a:rPr>
            <a:t> 1  UU 17/2003</a:t>
          </a:r>
          <a:endParaRPr lang="en-US" sz="2000" dirty="0">
            <a:solidFill>
              <a:schemeClr val="tx1"/>
            </a:solidFill>
          </a:endParaRPr>
        </a:p>
      </dgm:t>
    </dgm:pt>
    <dgm:pt modelId="{76852E0B-31C5-47BC-8733-731E96C99458}" type="parTrans" cxnId="{72FA081B-A0DF-4D33-89F3-6571A2D741B0}">
      <dgm:prSet/>
      <dgm:spPr/>
      <dgm:t>
        <a:bodyPr/>
        <a:lstStyle/>
        <a:p>
          <a:endParaRPr lang="en-US"/>
        </a:p>
      </dgm:t>
    </dgm:pt>
    <dgm:pt modelId="{60DF12E2-9FFF-4F5B-8E1D-136AECF8A5F0}" type="sibTrans" cxnId="{72FA081B-A0DF-4D33-89F3-6571A2D741B0}">
      <dgm:prSet/>
      <dgm:spPr/>
      <dgm:t>
        <a:bodyPr/>
        <a:lstStyle/>
        <a:p>
          <a:endParaRPr lang="en-US"/>
        </a:p>
      </dgm:t>
    </dgm:pt>
    <dgm:pt modelId="{C747625E-9B68-41DB-A085-9C92ED2F28BD}">
      <dgm:prSet custT="1"/>
      <dgm:spPr/>
      <dgm:t>
        <a:bodyPr/>
        <a:lstStyle/>
        <a:p>
          <a:pPr rtl="0"/>
          <a:r>
            <a:rPr lang="en-US" sz="1600" dirty="0" err="1" smtClean="0"/>
            <a:t>Pendapatan</a:t>
          </a:r>
          <a:r>
            <a:rPr lang="en-US" sz="1600" dirty="0" smtClean="0"/>
            <a:t> </a:t>
          </a:r>
          <a:r>
            <a:rPr lang="en-US" sz="1600" dirty="0" err="1" smtClean="0"/>
            <a:t>negara</a:t>
          </a:r>
          <a:r>
            <a:rPr lang="en-US" sz="1600" dirty="0" smtClean="0"/>
            <a:t>/</a:t>
          </a:r>
          <a:r>
            <a:rPr lang="en-US" sz="1600" dirty="0" err="1" smtClean="0"/>
            <a:t>daerah</a:t>
          </a:r>
          <a:r>
            <a:rPr lang="en-US" sz="1600" dirty="0" smtClean="0"/>
            <a:t> </a:t>
          </a:r>
          <a:r>
            <a:rPr lang="en-US" sz="1600" dirty="0" err="1" smtClean="0"/>
            <a:t>adalah</a:t>
          </a:r>
          <a:r>
            <a:rPr lang="en-US" sz="1600" dirty="0" smtClean="0"/>
            <a:t> </a:t>
          </a:r>
          <a:r>
            <a:rPr lang="en-US" sz="1600" dirty="0" err="1" smtClean="0"/>
            <a:t>hak</a:t>
          </a:r>
          <a:r>
            <a:rPr lang="en-US" sz="1600" dirty="0" smtClean="0"/>
            <a:t> </a:t>
          </a:r>
          <a:r>
            <a:rPr lang="en-US" sz="1600" dirty="0" err="1" smtClean="0"/>
            <a:t>pemerintah</a:t>
          </a:r>
          <a:r>
            <a:rPr lang="en-US" sz="1600" dirty="0" smtClean="0"/>
            <a:t> </a:t>
          </a:r>
          <a:r>
            <a:rPr lang="en-US" sz="1600" dirty="0" err="1" smtClean="0"/>
            <a:t>pusat</a:t>
          </a:r>
          <a:r>
            <a:rPr lang="en-US" sz="1600" dirty="0" smtClean="0"/>
            <a:t>/ </a:t>
          </a:r>
          <a:r>
            <a:rPr lang="en-US" sz="1600" dirty="0" err="1" smtClean="0"/>
            <a:t>daerah</a:t>
          </a:r>
          <a:r>
            <a:rPr lang="en-US" sz="1600" dirty="0" smtClean="0"/>
            <a:t> yang </a:t>
          </a:r>
          <a:r>
            <a:rPr lang="en-US" sz="1600" dirty="0" err="1" smtClean="0"/>
            <a:t>diakui</a:t>
          </a:r>
          <a:r>
            <a:rPr lang="en-US" sz="1600" dirty="0" smtClean="0"/>
            <a:t> </a:t>
          </a:r>
          <a:r>
            <a:rPr lang="en-US" sz="1600" dirty="0" err="1" smtClean="0"/>
            <a:t>sebagai</a:t>
          </a:r>
          <a:r>
            <a:rPr lang="en-US" sz="1600" dirty="0" smtClean="0"/>
            <a:t> </a:t>
          </a:r>
          <a:r>
            <a:rPr lang="en-US" sz="1600" dirty="0" err="1" smtClean="0"/>
            <a:t>penambah</a:t>
          </a:r>
          <a:r>
            <a:rPr lang="en-US" sz="1600" dirty="0" smtClean="0"/>
            <a:t> </a:t>
          </a:r>
          <a:r>
            <a:rPr lang="en-US" sz="1600" dirty="0" err="1" smtClean="0"/>
            <a:t>nilai</a:t>
          </a:r>
          <a:r>
            <a:rPr lang="en-US" sz="1600" dirty="0" smtClean="0"/>
            <a:t> </a:t>
          </a:r>
          <a:r>
            <a:rPr lang="en-US" sz="1600" dirty="0" err="1" smtClean="0"/>
            <a:t>kekayaan</a:t>
          </a:r>
          <a:r>
            <a:rPr lang="en-US" sz="1600" dirty="0" smtClean="0"/>
            <a:t> </a:t>
          </a:r>
          <a:r>
            <a:rPr lang="en-US" sz="1600" dirty="0" err="1" smtClean="0"/>
            <a:t>bersih</a:t>
          </a:r>
          <a:endParaRPr lang="en-US" sz="1600" dirty="0"/>
        </a:p>
      </dgm:t>
    </dgm:pt>
    <dgm:pt modelId="{646CF35D-0317-44EA-BD95-0754A0FCA448}" type="parTrans" cxnId="{1F687E3E-1F49-4FB2-8D5B-CFDD493C5CFB}">
      <dgm:prSet/>
      <dgm:spPr/>
      <dgm:t>
        <a:bodyPr/>
        <a:lstStyle/>
        <a:p>
          <a:endParaRPr lang="en-US"/>
        </a:p>
      </dgm:t>
    </dgm:pt>
    <dgm:pt modelId="{5CECD945-8E25-4EB5-BD6A-33A96C85A438}" type="sibTrans" cxnId="{1F687E3E-1F49-4FB2-8D5B-CFDD493C5CFB}">
      <dgm:prSet/>
      <dgm:spPr/>
      <dgm:t>
        <a:bodyPr/>
        <a:lstStyle/>
        <a:p>
          <a:endParaRPr lang="en-US"/>
        </a:p>
      </dgm:t>
    </dgm:pt>
    <dgm:pt modelId="{B8D11ED6-032A-4F29-A4E7-18BF66A7C1C6}">
      <dgm:prSet custT="1"/>
      <dgm:spPr/>
      <dgm:t>
        <a:bodyPr/>
        <a:lstStyle/>
        <a:p>
          <a:pPr rtl="0"/>
          <a:r>
            <a:rPr lang="en-US" sz="1600" dirty="0" err="1" smtClean="0"/>
            <a:t>Belanja</a:t>
          </a:r>
          <a:r>
            <a:rPr lang="en-US" sz="1600" dirty="0" smtClean="0"/>
            <a:t> </a:t>
          </a:r>
          <a:r>
            <a:rPr lang="en-US" sz="1600" dirty="0" err="1" smtClean="0"/>
            <a:t>negara</a:t>
          </a:r>
          <a:r>
            <a:rPr lang="en-US" sz="1600" dirty="0" smtClean="0"/>
            <a:t>/</a:t>
          </a:r>
          <a:r>
            <a:rPr lang="en-US" sz="1600" dirty="0" err="1" smtClean="0"/>
            <a:t>daerah</a:t>
          </a:r>
          <a:r>
            <a:rPr lang="en-US" sz="1600" dirty="0" smtClean="0"/>
            <a:t> </a:t>
          </a:r>
          <a:r>
            <a:rPr lang="en-US" sz="1600" dirty="0" err="1" smtClean="0"/>
            <a:t>adalah</a:t>
          </a:r>
          <a:r>
            <a:rPr lang="en-US" sz="1600" dirty="0" smtClean="0"/>
            <a:t> </a:t>
          </a:r>
          <a:r>
            <a:rPr lang="en-US" sz="1600" dirty="0" err="1" smtClean="0"/>
            <a:t>kewajiban</a:t>
          </a:r>
          <a:r>
            <a:rPr lang="en-US" sz="1600" dirty="0" smtClean="0"/>
            <a:t> </a:t>
          </a:r>
          <a:r>
            <a:rPr lang="en-US" sz="1600" dirty="0" err="1" smtClean="0"/>
            <a:t>pemerintah</a:t>
          </a:r>
          <a:r>
            <a:rPr lang="en-US" sz="1600" dirty="0" smtClean="0"/>
            <a:t> </a:t>
          </a:r>
          <a:r>
            <a:rPr lang="en-US" sz="1600" dirty="0" err="1" smtClean="0"/>
            <a:t>pusat</a:t>
          </a:r>
          <a:r>
            <a:rPr lang="en-US" sz="1600" dirty="0" smtClean="0"/>
            <a:t>/</a:t>
          </a:r>
          <a:r>
            <a:rPr lang="en-US" sz="1600" dirty="0" err="1" smtClean="0"/>
            <a:t>daerah</a:t>
          </a:r>
          <a:r>
            <a:rPr lang="en-US" sz="1600" dirty="0" smtClean="0"/>
            <a:t> yang </a:t>
          </a:r>
          <a:r>
            <a:rPr lang="en-US" sz="1600" dirty="0" err="1" smtClean="0"/>
            <a:t>diakui</a:t>
          </a:r>
          <a:r>
            <a:rPr lang="en-US" sz="1600" dirty="0" smtClean="0"/>
            <a:t> </a:t>
          </a:r>
          <a:r>
            <a:rPr lang="en-US" sz="1600" dirty="0" err="1" smtClean="0"/>
            <a:t>sebagai</a:t>
          </a:r>
          <a:r>
            <a:rPr lang="en-US" sz="1600" dirty="0" smtClean="0"/>
            <a:t> </a:t>
          </a:r>
          <a:r>
            <a:rPr lang="en-US" sz="1600" dirty="0" err="1" smtClean="0"/>
            <a:t>pengurang</a:t>
          </a:r>
          <a:r>
            <a:rPr lang="en-US" sz="1600" dirty="0" smtClean="0"/>
            <a:t> </a:t>
          </a:r>
          <a:r>
            <a:rPr lang="en-US" sz="1600" dirty="0" err="1" smtClean="0"/>
            <a:t>nilai</a:t>
          </a:r>
          <a:r>
            <a:rPr lang="en-US" sz="1600" dirty="0" smtClean="0"/>
            <a:t> </a:t>
          </a:r>
          <a:r>
            <a:rPr lang="en-US" sz="1600" dirty="0" err="1" smtClean="0"/>
            <a:t>kekayaan</a:t>
          </a:r>
          <a:r>
            <a:rPr lang="en-US" sz="1600" dirty="0" smtClean="0"/>
            <a:t> </a:t>
          </a:r>
          <a:r>
            <a:rPr lang="en-US" sz="1600" dirty="0" err="1" smtClean="0"/>
            <a:t>bersih</a:t>
          </a:r>
          <a:endParaRPr lang="en-US" sz="1600" dirty="0"/>
        </a:p>
      </dgm:t>
    </dgm:pt>
    <dgm:pt modelId="{6DDE8838-08DC-4D8A-9A44-5702AF2C50A0}" type="parTrans" cxnId="{47781AF8-3734-46C5-A4B7-5D263BC17304}">
      <dgm:prSet/>
      <dgm:spPr/>
      <dgm:t>
        <a:bodyPr/>
        <a:lstStyle/>
        <a:p>
          <a:endParaRPr lang="en-US"/>
        </a:p>
      </dgm:t>
    </dgm:pt>
    <dgm:pt modelId="{431EB80B-FD4D-499B-A634-374081C7F6F2}" type="sibTrans" cxnId="{47781AF8-3734-46C5-A4B7-5D263BC17304}">
      <dgm:prSet/>
      <dgm:spPr/>
      <dgm:t>
        <a:bodyPr/>
        <a:lstStyle/>
        <a:p>
          <a:endParaRPr lang="en-US"/>
        </a:p>
      </dgm:t>
    </dgm:pt>
    <dgm:pt modelId="{DFDA6A4C-68DB-4BE9-8DCE-46F9E4B2D57E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99CCFF"/>
        </a:solidFill>
      </dgm:spPr>
      <dgm:t>
        <a:bodyPr/>
        <a:lstStyle/>
        <a:p>
          <a:pPr rtl="0"/>
          <a:r>
            <a:rPr lang="en-US" sz="2000" dirty="0" err="1" smtClean="0">
              <a:solidFill>
                <a:schemeClr val="tx1"/>
              </a:solidFill>
            </a:rPr>
            <a:t>Pasal</a:t>
          </a:r>
          <a:r>
            <a:rPr lang="en-US" sz="2000" dirty="0" smtClean="0">
              <a:solidFill>
                <a:schemeClr val="tx1"/>
              </a:solidFill>
            </a:rPr>
            <a:t> 36 </a:t>
          </a:r>
          <a:r>
            <a:rPr lang="en-US" sz="2000" dirty="0" err="1" smtClean="0">
              <a:solidFill>
                <a:schemeClr val="tx1"/>
              </a:solidFill>
            </a:rPr>
            <a:t>ayat</a:t>
          </a:r>
          <a:r>
            <a:rPr lang="en-US" sz="2000" dirty="0" smtClean="0">
              <a:solidFill>
                <a:schemeClr val="tx1"/>
              </a:solidFill>
            </a:rPr>
            <a:t> (1) UU 17/2003</a:t>
          </a:r>
          <a:endParaRPr lang="en-US" sz="2000" dirty="0">
            <a:solidFill>
              <a:schemeClr val="tx1"/>
            </a:solidFill>
          </a:endParaRPr>
        </a:p>
      </dgm:t>
    </dgm:pt>
    <dgm:pt modelId="{485790CC-B5E5-4D04-9704-FD804067C6E8}" type="parTrans" cxnId="{CEF5391A-88EF-4910-8F35-6CA16C58933E}">
      <dgm:prSet/>
      <dgm:spPr/>
      <dgm:t>
        <a:bodyPr/>
        <a:lstStyle/>
        <a:p>
          <a:endParaRPr lang="en-US"/>
        </a:p>
      </dgm:t>
    </dgm:pt>
    <dgm:pt modelId="{F1F286C7-3A41-4038-9840-6746E318F7FE}" type="sibTrans" cxnId="{CEF5391A-88EF-4910-8F35-6CA16C58933E}">
      <dgm:prSet/>
      <dgm:spPr/>
      <dgm:t>
        <a:bodyPr/>
        <a:lstStyle/>
        <a:p>
          <a:endParaRPr lang="en-US"/>
        </a:p>
      </dgm:t>
    </dgm:pt>
    <dgm:pt modelId="{34C14D6E-B82C-4D41-9C60-40F9B557E4AF}">
      <dgm:prSet custT="1"/>
      <dgm:spPr/>
      <dgm:t>
        <a:bodyPr/>
        <a:lstStyle/>
        <a:p>
          <a:pPr rtl="0"/>
          <a:r>
            <a:rPr lang="en-US" sz="1600" dirty="0" err="1" smtClean="0"/>
            <a:t>Pengakuan</a:t>
          </a:r>
          <a:r>
            <a:rPr lang="en-US" sz="1600" dirty="0" smtClean="0"/>
            <a:t> </a:t>
          </a:r>
          <a:r>
            <a:rPr lang="en-US" sz="1600" dirty="0" err="1" smtClean="0"/>
            <a:t>dan</a:t>
          </a:r>
          <a:r>
            <a:rPr lang="en-US" sz="1600" dirty="0" smtClean="0"/>
            <a:t> </a:t>
          </a:r>
          <a:r>
            <a:rPr lang="en-US" sz="1600" dirty="0" err="1" smtClean="0"/>
            <a:t>pengukuran</a:t>
          </a:r>
          <a:r>
            <a:rPr lang="en-US" sz="1600" dirty="0" smtClean="0"/>
            <a:t> </a:t>
          </a:r>
          <a:r>
            <a:rPr lang="en-US" sz="1600" dirty="0" err="1" smtClean="0"/>
            <a:t>pendapatan</a:t>
          </a:r>
          <a:r>
            <a:rPr lang="en-US" sz="1600" dirty="0" smtClean="0"/>
            <a:t> </a:t>
          </a:r>
          <a:r>
            <a:rPr lang="en-US" sz="1600" dirty="0" err="1" smtClean="0"/>
            <a:t>dan</a:t>
          </a:r>
          <a:r>
            <a:rPr lang="en-US" sz="1600" dirty="0" smtClean="0"/>
            <a:t> </a:t>
          </a:r>
          <a:r>
            <a:rPr lang="en-US" sz="1600" dirty="0" err="1" smtClean="0"/>
            <a:t>belanja</a:t>
          </a:r>
          <a:r>
            <a:rPr lang="en-US" sz="1600" dirty="0" smtClean="0"/>
            <a:t> </a:t>
          </a:r>
          <a:r>
            <a:rPr lang="en-US" sz="1600" dirty="0" err="1" smtClean="0"/>
            <a:t>berbasis</a:t>
          </a:r>
          <a:r>
            <a:rPr lang="en-US" sz="1600" dirty="0" smtClean="0"/>
            <a:t> </a:t>
          </a:r>
          <a:r>
            <a:rPr lang="en-US" sz="1600" dirty="0" err="1" smtClean="0"/>
            <a:t>akrual</a:t>
          </a:r>
          <a:r>
            <a:rPr lang="en-US" sz="1600" dirty="0" smtClean="0"/>
            <a:t> </a:t>
          </a:r>
          <a:r>
            <a:rPr lang="en-US" sz="1600" dirty="0" err="1" smtClean="0"/>
            <a:t>dilaksanakan</a:t>
          </a:r>
          <a:r>
            <a:rPr lang="en-US" sz="1600" dirty="0" smtClean="0"/>
            <a:t> </a:t>
          </a:r>
          <a:r>
            <a:rPr lang="en-US" sz="1600" dirty="0" err="1" smtClean="0"/>
            <a:t>selambat-lambatnya</a:t>
          </a:r>
          <a:r>
            <a:rPr lang="en-US" sz="1600" dirty="0" smtClean="0"/>
            <a:t> </a:t>
          </a:r>
          <a:r>
            <a:rPr lang="en-US" sz="1600" dirty="0" err="1" smtClean="0"/>
            <a:t>dalam</a:t>
          </a:r>
          <a:r>
            <a:rPr lang="en-US" sz="1600" dirty="0" smtClean="0"/>
            <a:t> 5 (lima) </a:t>
          </a:r>
          <a:r>
            <a:rPr lang="en-US" sz="1600" dirty="0" err="1" smtClean="0"/>
            <a:t>tahun</a:t>
          </a:r>
          <a:endParaRPr lang="en-US" sz="1600" dirty="0"/>
        </a:p>
      </dgm:t>
    </dgm:pt>
    <dgm:pt modelId="{050C3EE8-EF32-4F46-A535-FD1A2DDA5C4E}" type="parTrans" cxnId="{4276C9F2-58B5-49B9-9D4C-F6ACED6CBA03}">
      <dgm:prSet/>
      <dgm:spPr/>
      <dgm:t>
        <a:bodyPr/>
        <a:lstStyle/>
        <a:p>
          <a:endParaRPr lang="en-US"/>
        </a:p>
      </dgm:t>
    </dgm:pt>
    <dgm:pt modelId="{EDFC71B6-06BB-4178-99D6-266B20852AE2}" type="sibTrans" cxnId="{4276C9F2-58B5-49B9-9D4C-F6ACED6CBA03}">
      <dgm:prSet/>
      <dgm:spPr/>
      <dgm:t>
        <a:bodyPr/>
        <a:lstStyle/>
        <a:p>
          <a:endParaRPr lang="en-US"/>
        </a:p>
      </dgm:t>
    </dgm:pt>
    <dgm:pt modelId="{25B3CFC2-F5EF-424C-9AE6-9938349F1DD4}">
      <dgm:prSet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en-US" sz="2000" dirty="0" err="1" smtClean="0">
              <a:solidFill>
                <a:schemeClr val="tx1"/>
              </a:solidFill>
            </a:rPr>
            <a:t>Pasal</a:t>
          </a:r>
          <a:r>
            <a:rPr lang="en-US" sz="2000" dirty="0" smtClean="0">
              <a:solidFill>
                <a:schemeClr val="tx1"/>
              </a:solidFill>
            </a:rPr>
            <a:t> 70 </a:t>
          </a:r>
          <a:r>
            <a:rPr lang="en-US" sz="2000" dirty="0" err="1" smtClean="0">
              <a:solidFill>
                <a:schemeClr val="tx1"/>
              </a:solidFill>
            </a:rPr>
            <a:t>ayat</a:t>
          </a:r>
          <a:r>
            <a:rPr lang="en-US" sz="2000" dirty="0" smtClean="0">
              <a:solidFill>
                <a:schemeClr val="tx1"/>
              </a:solidFill>
            </a:rPr>
            <a:t> (2) UU 1/2004</a:t>
          </a:r>
          <a:endParaRPr lang="en-US" sz="2000" dirty="0">
            <a:solidFill>
              <a:schemeClr val="tx1"/>
            </a:solidFill>
          </a:endParaRPr>
        </a:p>
      </dgm:t>
    </dgm:pt>
    <dgm:pt modelId="{75BA7DA6-52B1-4E7F-8EE9-97357ABCC989}" type="parTrans" cxnId="{F6FBF9AE-801C-414A-B3A3-CB4A6D1CE205}">
      <dgm:prSet/>
      <dgm:spPr/>
      <dgm:t>
        <a:bodyPr/>
        <a:lstStyle/>
        <a:p>
          <a:endParaRPr lang="en-US"/>
        </a:p>
      </dgm:t>
    </dgm:pt>
    <dgm:pt modelId="{7C93EBDA-FF23-441A-AB1A-71DF2799BA58}" type="sibTrans" cxnId="{F6FBF9AE-801C-414A-B3A3-CB4A6D1CE205}">
      <dgm:prSet/>
      <dgm:spPr/>
      <dgm:t>
        <a:bodyPr/>
        <a:lstStyle/>
        <a:p>
          <a:endParaRPr lang="en-US"/>
        </a:p>
      </dgm:t>
    </dgm:pt>
    <dgm:pt modelId="{480925B1-84D6-497A-B88B-684F31A4677C}">
      <dgm:prSet custT="1"/>
      <dgm:spPr/>
      <dgm:t>
        <a:bodyPr/>
        <a:lstStyle/>
        <a:p>
          <a:pPr rtl="0"/>
          <a:r>
            <a:rPr lang="en-US" sz="1600" dirty="0" err="1" smtClean="0"/>
            <a:t>Pengakuan</a:t>
          </a:r>
          <a:r>
            <a:rPr lang="en-US" sz="1600" dirty="0" smtClean="0"/>
            <a:t> </a:t>
          </a:r>
          <a:r>
            <a:rPr lang="en-US" sz="1600" dirty="0" err="1" smtClean="0"/>
            <a:t>dan</a:t>
          </a:r>
          <a:r>
            <a:rPr lang="en-US" sz="1600" dirty="0" smtClean="0"/>
            <a:t> </a:t>
          </a:r>
          <a:r>
            <a:rPr lang="en-US" sz="1600" dirty="0" err="1" smtClean="0"/>
            <a:t>pengukuran</a:t>
          </a:r>
          <a:r>
            <a:rPr lang="en-US" sz="1600" dirty="0" smtClean="0"/>
            <a:t> </a:t>
          </a:r>
          <a:r>
            <a:rPr lang="en-US" sz="1600" dirty="0" err="1" smtClean="0"/>
            <a:t>pendapatan</a:t>
          </a:r>
          <a:r>
            <a:rPr lang="en-US" sz="1600" dirty="0" smtClean="0"/>
            <a:t> </a:t>
          </a:r>
          <a:r>
            <a:rPr lang="en-US" sz="1600" dirty="0" err="1" smtClean="0"/>
            <a:t>dan</a:t>
          </a:r>
          <a:r>
            <a:rPr lang="en-US" sz="1600" dirty="0" smtClean="0"/>
            <a:t> </a:t>
          </a:r>
          <a:r>
            <a:rPr lang="en-US" sz="1600" dirty="0" err="1" smtClean="0"/>
            <a:t>belanja</a:t>
          </a:r>
          <a:r>
            <a:rPr lang="en-US" sz="1600" dirty="0" smtClean="0"/>
            <a:t> </a:t>
          </a:r>
          <a:r>
            <a:rPr lang="en-US" sz="1600" dirty="0" err="1" smtClean="0"/>
            <a:t>berbasis</a:t>
          </a:r>
          <a:r>
            <a:rPr lang="en-US" sz="1600" dirty="0" smtClean="0"/>
            <a:t> </a:t>
          </a:r>
          <a:r>
            <a:rPr lang="en-US" sz="1600" dirty="0" err="1" smtClean="0"/>
            <a:t>akrual</a:t>
          </a:r>
          <a:r>
            <a:rPr lang="en-US" sz="1600" dirty="0" smtClean="0"/>
            <a:t> </a:t>
          </a:r>
          <a:r>
            <a:rPr lang="en-US" sz="1600" dirty="0" err="1" smtClean="0"/>
            <a:t>dilaksanakan</a:t>
          </a:r>
          <a:r>
            <a:rPr lang="en-US" sz="1600" dirty="0" smtClean="0"/>
            <a:t> </a:t>
          </a:r>
          <a:r>
            <a:rPr lang="en-US" sz="1600" dirty="0" err="1" smtClean="0"/>
            <a:t>selambat-lambatnya</a:t>
          </a:r>
          <a:r>
            <a:rPr lang="en-US" sz="1600" dirty="0" smtClean="0"/>
            <a:t> </a:t>
          </a:r>
          <a:r>
            <a:rPr lang="en-US" sz="1600" dirty="0" err="1" smtClean="0"/>
            <a:t>tahun</a:t>
          </a:r>
          <a:r>
            <a:rPr lang="en-US" sz="1600" dirty="0" smtClean="0"/>
            <a:t> </a:t>
          </a:r>
          <a:r>
            <a:rPr lang="en-US" sz="1600" dirty="0" err="1" smtClean="0"/>
            <a:t>anggaran</a:t>
          </a:r>
          <a:r>
            <a:rPr lang="en-US" sz="1600" dirty="0" smtClean="0"/>
            <a:t> 2008</a:t>
          </a:r>
          <a:endParaRPr lang="en-US" sz="1600" dirty="0"/>
        </a:p>
      </dgm:t>
    </dgm:pt>
    <dgm:pt modelId="{D5BBDECE-6648-4E67-B38E-C21BB333A62A}" type="parTrans" cxnId="{CA69C4D0-2E89-4A5A-9E7E-FEF68F8533DF}">
      <dgm:prSet/>
      <dgm:spPr/>
      <dgm:t>
        <a:bodyPr/>
        <a:lstStyle/>
        <a:p>
          <a:endParaRPr lang="en-US"/>
        </a:p>
      </dgm:t>
    </dgm:pt>
    <dgm:pt modelId="{596E9CE0-D536-4FFD-B201-9C81026AF5F3}" type="sibTrans" cxnId="{CA69C4D0-2E89-4A5A-9E7E-FEF68F8533DF}">
      <dgm:prSet/>
      <dgm:spPr/>
      <dgm:t>
        <a:bodyPr/>
        <a:lstStyle/>
        <a:p>
          <a:endParaRPr lang="en-US"/>
        </a:p>
      </dgm:t>
    </dgm:pt>
    <dgm:pt modelId="{231F8690-60A8-4B28-A0BE-B816A64B1A29}" type="pres">
      <dgm:prSet presAssocID="{F4DFD42B-151E-4B72-BE7C-5E811EA6F54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B2F5671-0CC9-4E50-9CB9-8E95B2929C79}" type="pres">
      <dgm:prSet presAssocID="{A955C7B7-C0A1-43F5-981F-4CDDE741F351}" presName="root" presStyleCnt="0"/>
      <dgm:spPr/>
      <dgm:t>
        <a:bodyPr/>
        <a:lstStyle/>
        <a:p>
          <a:endParaRPr lang="en-AU"/>
        </a:p>
      </dgm:t>
    </dgm:pt>
    <dgm:pt modelId="{9E13019A-EDCA-41EB-935C-A01EF0E201DB}" type="pres">
      <dgm:prSet presAssocID="{A955C7B7-C0A1-43F5-981F-4CDDE741F351}" presName="rootComposite" presStyleCnt="0"/>
      <dgm:spPr/>
      <dgm:t>
        <a:bodyPr/>
        <a:lstStyle/>
        <a:p>
          <a:endParaRPr lang="en-AU"/>
        </a:p>
      </dgm:t>
    </dgm:pt>
    <dgm:pt modelId="{D21CC3F9-B4FF-463A-B1B7-F0528E174413}" type="pres">
      <dgm:prSet presAssocID="{A955C7B7-C0A1-43F5-981F-4CDDE741F351}" presName="rootText" presStyleLbl="node1" presStyleIdx="0" presStyleCnt="3"/>
      <dgm:spPr/>
      <dgm:t>
        <a:bodyPr/>
        <a:lstStyle/>
        <a:p>
          <a:endParaRPr lang="en-US"/>
        </a:p>
      </dgm:t>
    </dgm:pt>
    <dgm:pt modelId="{A591195A-A9D6-4346-BD83-C4E9306477AC}" type="pres">
      <dgm:prSet presAssocID="{A955C7B7-C0A1-43F5-981F-4CDDE741F351}" presName="rootConnector" presStyleLbl="node1" presStyleIdx="0" presStyleCnt="3"/>
      <dgm:spPr/>
      <dgm:t>
        <a:bodyPr/>
        <a:lstStyle/>
        <a:p>
          <a:endParaRPr lang="en-US"/>
        </a:p>
      </dgm:t>
    </dgm:pt>
    <dgm:pt modelId="{FF367675-9614-4026-A248-9DF575481AD8}" type="pres">
      <dgm:prSet presAssocID="{A955C7B7-C0A1-43F5-981F-4CDDE741F351}" presName="childShape" presStyleCnt="0"/>
      <dgm:spPr/>
      <dgm:t>
        <a:bodyPr/>
        <a:lstStyle/>
        <a:p>
          <a:endParaRPr lang="en-AU"/>
        </a:p>
      </dgm:t>
    </dgm:pt>
    <dgm:pt modelId="{3791EBB0-36BD-45D0-AE04-DFA09A5CB765}" type="pres">
      <dgm:prSet presAssocID="{646CF35D-0317-44EA-BD95-0754A0FCA448}" presName="Name13" presStyleLbl="parChTrans1D2" presStyleIdx="0" presStyleCnt="4"/>
      <dgm:spPr/>
      <dgm:t>
        <a:bodyPr/>
        <a:lstStyle/>
        <a:p>
          <a:endParaRPr lang="en-US"/>
        </a:p>
      </dgm:t>
    </dgm:pt>
    <dgm:pt modelId="{92C79216-5660-4212-AD97-2877EAB86FF9}" type="pres">
      <dgm:prSet presAssocID="{C747625E-9B68-41DB-A085-9C92ED2F28BD}" presName="childText" presStyleLbl="bgAcc1" presStyleIdx="0" presStyleCnt="4" custScaleX="148948" custScaleY="1743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92935D-88F7-46D2-8BB7-B8D1824A7DB7}" type="pres">
      <dgm:prSet presAssocID="{6DDE8838-08DC-4D8A-9A44-5702AF2C50A0}" presName="Name13" presStyleLbl="parChTrans1D2" presStyleIdx="1" presStyleCnt="4"/>
      <dgm:spPr/>
      <dgm:t>
        <a:bodyPr/>
        <a:lstStyle/>
        <a:p>
          <a:endParaRPr lang="en-US"/>
        </a:p>
      </dgm:t>
    </dgm:pt>
    <dgm:pt modelId="{E81945D9-C597-4DD9-BEBD-83FB378C8D21}" type="pres">
      <dgm:prSet presAssocID="{B8D11ED6-032A-4F29-A4E7-18BF66A7C1C6}" presName="childText" presStyleLbl="bgAcc1" presStyleIdx="1" presStyleCnt="4" custScaleX="148948" custScaleY="1743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074FEB-C6D8-49C5-92B4-0362DC303E61}" type="pres">
      <dgm:prSet presAssocID="{DFDA6A4C-68DB-4BE9-8DCE-46F9E4B2D57E}" presName="root" presStyleCnt="0"/>
      <dgm:spPr/>
      <dgm:t>
        <a:bodyPr/>
        <a:lstStyle/>
        <a:p>
          <a:endParaRPr lang="en-AU"/>
        </a:p>
      </dgm:t>
    </dgm:pt>
    <dgm:pt modelId="{00462AEE-C2C5-450F-90F8-75D70B222587}" type="pres">
      <dgm:prSet presAssocID="{DFDA6A4C-68DB-4BE9-8DCE-46F9E4B2D57E}" presName="rootComposite" presStyleCnt="0"/>
      <dgm:spPr/>
      <dgm:t>
        <a:bodyPr/>
        <a:lstStyle/>
        <a:p>
          <a:endParaRPr lang="en-AU"/>
        </a:p>
      </dgm:t>
    </dgm:pt>
    <dgm:pt modelId="{0A05E0FB-914B-46AA-8983-86F6CB36CC90}" type="pres">
      <dgm:prSet presAssocID="{DFDA6A4C-68DB-4BE9-8DCE-46F9E4B2D57E}" presName="rootText" presStyleLbl="node1" presStyleIdx="1" presStyleCnt="3"/>
      <dgm:spPr/>
      <dgm:t>
        <a:bodyPr/>
        <a:lstStyle/>
        <a:p>
          <a:endParaRPr lang="en-US"/>
        </a:p>
      </dgm:t>
    </dgm:pt>
    <dgm:pt modelId="{4764E8F0-11C1-43CD-8BC8-A2E1C8BAD272}" type="pres">
      <dgm:prSet presAssocID="{DFDA6A4C-68DB-4BE9-8DCE-46F9E4B2D57E}" presName="rootConnector" presStyleLbl="node1" presStyleIdx="1" presStyleCnt="3"/>
      <dgm:spPr/>
      <dgm:t>
        <a:bodyPr/>
        <a:lstStyle/>
        <a:p>
          <a:endParaRPr lang="en-US"/>
        </a:p>
      </dgm:t>
    </dgm:pt>
    <dgm:pt modelId="{1A5DEDFD-8038-4766-A6DB-DA0C11182B93}" type="pres">
      <dgm:prSet presAssocID="{DFDA6A4C-68DB-4BE9-8DCE-46F9E4B2D57E}" presName="childShape" presStyleCnt="0"/>
      <dgm:spPr/>
      <dgm:t>
        <a:bodyPr/>
        <a:lstStyle/>
        <a:p>
          <a:endParaRPr lang="en-AU"/>
        </a:p>
      </dgm:t>
    </dgm:pt>
    <dgm:pt modelId="{D5459037-E3AC-457F-AED1-1B24DA3B7EAB}" type="pres">
      <dgm:prSet presAssocID="{050C3EE8-EF32-4F46-A535-FD1A2DDA5C4E}" presName="Name13" presStyleLbl="parChTrans1D2" presStyleIdx="2" presStyleCnt="4"/>
      <dgm:spPr/>
      <dgm:t>
        <a:bodyPr/>
        <a:lstStyle/>
        <a:p>
          <a:endParaRPr lang="en-US"/>
        </a:p>
      </dgm:t>
    </dgm:pt>
    <dgm:pt modelId="{68610EC7-C642-42BC-A1BE-F8D51A528A64}" type="pres">
      <dgm:prSet presAssocID="{34C14D6E-B82C-4D41-9C60-40F9B557E4AF}" presName="childText" presStyleLbl="bgAcc1" presStyleIdx="2" presStyleCnt="4" custScaleX="148948" custScaleY="1743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7F7FE8-A8A4-412A-9C09-5D3D3E036744}" type="pres">
      <dgm:prSet presAssocID="{25B3CFC2-F5EF-424C-9AE6-9938349F1DD4}" presName="root" presStyleCnt="0"/>
      <dgm:spPr/>
      <dgm:t>
        <a:bodyPr/>
        <a:lstStyle/>
        <a:p>
          <a:endParaRPr lang="en-AU"/>
        </a:p>
      </dgm:t>
    </dgm:pt>
    <dgm:pt modelId="{31A5BE45-3CF8-4E0E-8D20-8EA32F6EE5FF}" type="pres">
      <dgm:prSet presAssocID="{25B3CFC2-F5EF-424C-9AE6-9938349F1DD4}" presName="rootComposite" presStyleCnt="0"/>
      <dgm:spPr/>
      <dgm:t>
        <a:bodyPr/>
        <a:lstStyle/>
        <a:p>
          <a:endParaRPr lang="en-AU"/>
        </a:p>
      </dgm:t>
    </dgm:pt>
    <dgm:pt modelId="{92CD83FC-E1BD-4234-9A7D-ADA61ACD9255}" type="pres">
      <dgm:prSet presAssocID="{25B3CFC2-F5EF-424C-9AE6-9938349F1DD4}" presName="rootText" presStyleLbl="node1" presStyleIdx="2" presStyleCnt="3"/>
      <dgm:spPr/>
      <dgm:t>
        <a:bodyPr/>
        <a:lstStyle/>
        <a:p>
          <a:endParaRPr lang="en-US"/>
        </a:p>
      </dgm:t>
    </dgm:pt>
    <dgm:pt modelId="{764DBAB9-EBF0-47B3-A778-854A51288D32}" type="pres">
      <dgm:prSet presAssocID="{25B3CFC2-F5EF-424C-9AE6-9938349F1DD4}" presName="rootConnector" presStyleLbl="node1" presStyleIdx="2" presStyleCnt="3"/>
      <dgm:spPr/>
      <dgm:t>
        <a:bodyPr/>
        <a:lstStyle/>
        <a:p>
          <a:endParaRPr lang="en-US"/>
        </a:p>
      </dgm:t>
    </dgm:pt>
    <dgm:pt modelId="{14550F56-1788-4F28-9190-C6BAEB2D4911}" type="pres">
      <dgm:prSet presAssocID="{25B3CFC2-F5EF-424C-9AE6-9938349F1DD4}" presName="childShape" presStyleCnt="0"/>
      <dgm:spPr/>
      <dgm:t>
        <a:bodyPr/>
        <a:lstStyle/>
        <a:p>
          <a:endParaRPr lang="en-AU"/>
        </a:p>
      </dgm:t>
    </dgm:pt>
    <dgm:pt modelId="{C004E3E4-F1AB-4F18-ABA8-C45510FC7C91}" type="pres">
      <dgm:prSet presAssocID="{D5BBDECE-6648-4E67-B38E-C21BB333A62A}" presName="Name13" presStyleLbl="parChTrans1D2" presStyleIdx="3" presStyleCnt="4"/>
      <dgm:spPr/>
      <dgm:t>
        <a:bodyPr/>
        <a:lstStyle/>
        <a:p>
          <a:endParaRPr lang="en-US"/>
        </a:p>
      </dgm:t>
    </dgm:pt>
    <dgm:pt modelId="{9C8E0CB0-69F8-40BE-BD8A-177714686A57}" type="pres">
      <dgm:prSet presAssocID="{480925B1-84D6-497A-B88B-684F31A4677C}" presName="childText" presStyleLbl="bgAcc1" presStyleIdx="3" presStyleCnt="4" custScaleX="148948" custScaleY="1743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E631C5-6AB9-433A-8068-3F622B452572}" type="presOf" srcId="{D5BBDECE-6648-4E67-B38E-C21BB333A62A}" destId="{C004E3E4-F1AB-4F18-ABA8-C45510FC7C91}" srcOrd="0" destOrd="0" presId="urn:microsoft.com/office/officeart/2005/8/layout/hierarchy3"/>
    <dgm:cxn modelId="{F6FBF9AE-801C-414A-B3A3-CB4A6D1CE205}" srcId="{F4DFD42B-151E-4B72-BE7C-5E811EA6F54F}" destId="{25B3CFC2-F5EF-424C-9AE6-9938349F1DD4}" srcOrd="2" destOrd="0" parTransId="{75BA7DA6-52B1-4E7F-8EE9-97357ABCC989}" sibTransId="{7C93EBDA-FF23-441A-AB1A-71DF2799BA58}"/>
    <dgm:cxn modelId="{65EA2BB1-4ABD-45E5-B681-E86E98B8E506}" type="presOf" srcId="{646CF35D-0317-44EA-BD95-0754A0FCA448}" destId="{3791EBB0-36BD-45D0-AE04-DFA09A5CB765}" srcOrd="0" destOrd="0" presId="urn:microsoft.com/office/officeart/2005/8/layout/hierarchy3"/>
    <dgm:cxn modelId="{495561E7-C9B2-4E14-827A-912C6A753676}" type="presOf" srcId="{F4DFD42B-151E-4B72-BE7C-5E811EA6F54F}" destId="{231F8690-60A8-4B28-A0BE-B816A64B1A29}" srcOrd="0" destOrd="0" presId="urn:microsoft.com/office/officeart/2005/8/layout/hierarchy3"/>
    <dgm:cxn modelId="{F121EA25-300D-4B01-A349-5AF76405C423}" type="presOf" srcId="{6DDE8838-08DC-4D8A-9A44-5702AF2C50A0}" destId="{2992935D-88F7-46D2-8BB7-B8D1824A7DB7}" srcOrd="0" destOrd="0" presId="urn:microsoft.com/office/officeart/2005/8/layout/hierarchy3"/>
    <dgm:cxn modelId="{276C73FB-B0CA-401B-9650-AAE908B4594C}" type="presOf" srcId="{DFDA6A4C-68DB-4BE9-8DCE-46F9E4B2D57E}" destId="{4764E8F0-11C1-43CD-8BC8-A2E1C8BAD272}" srcOrd="1" destOrd="0" presId="urn:microsoft.com/office/officeart/2005/8/layout/hierarchy3"/>
    <dgm:cxn modelId="{E1604CF8-5FC0-4AC5-A98E-F71A5CEADDB1}" type="presOf" srcId="{DFDA6A4C-68DB-4BE9-8DCE-46F9E4B2D57E}" destId="{0A05E0FB-914B-46AA-8983-86F6CB36CC90}" srcOrd="0" destOrd="0" presId="urn:microsoft.com/office/officeart/2005/8/layout/hierarchy3"/>
    <dgm:cxn modelId="{72FA081B-A0DF-4D33-89F3-6571A2D741B0}" srcId="{F4DFD42B-151E-4B72-BE7C-5E811EA6F54F}" destId="{A955C7B7-C0A1-43F5-981F-4CDDE741F351}" srcOrd="0" destOrd="0" parTransId="{76852E0B-31C5-47BC-8733-731E96C99458}" sibTransId="{60DF12E2-9FFF-4F5B-8E1D-136AECF8A5F0}"/>
    <dgm:cxn modelId="{EA6412E9-0756-4C33-A640-7E80E2BF97AA}" type="presOf" srcId="{A955C7B7-C0A1-43F5-981F-4CDDE741F351}" destId="{D21CC3F9-B4FF-463A-B1B7-F0528E174413}" srcOrd="0" destOrd="0" presId="urn:microsoft.com/office/officeart/2005/8/layout/hierarchy3"/>
    <dgm:cxn modelId="{CEF5391A-88EF-4910-8F35-6CA16C58933E}" srcId="{F4DFD42B-151E-4B72-BE7C-5E811EA6F54F}" destId="{DFDA6A4C-68DB-4BE9-8DCE-46F9E4B2D57E}" srcOrd="1" destOrd="0" parTransId="{485790CC-B5E5-4D04-9704-FD804067C6E8}" sibTransId="{F1F286C7-3A41-4038-9840-6746E318F7FE}"/>
    <dgm:cxn modelId="{F4F9819E-6079-4A87-BD68-C764B3B02554}" type="presOf" srcId="{25B3CFC2-F5EF-424C-9AE6-9938349F1DD4}" destId="{92CD83FC-E1BD-4234-9A7D-ADA61ACD9255}" srcOrd="0" destOrd="0" presId="urn:microsoft.com/office/officeart/2005/8/layout/hierarchy3"/>
    <dgm:cxn modelId="{ECB93AA6-8AD9-40B8-822E-E3A9FBB07AF4}" type="presOf" srcId="{34C14D6E-B82C-4D41-9C60-40F9B557E4AF}" destId="{68610EC7-C642-42BC-A1BE-F8D51A528A64}" srcOrd="0" destOrd="0" presId="urn:microsoft.com/office/officeart/2005/8/layout/hierarchy3"/>
    <dgm:cxn modelId="{1F687E3E-1F49-4FB2-8D5B-CFDD493C5CFB}" srcId="{A955C7B7-C0A1-43F5-981F-4CDDE741F351}" destId="{C747625E-9B68-41DB-A085-9C92ED2F28BD}" srcOrd="0" destOrd="0" parTransId="{646CF35D-0317-44EA-BD95-0754A0FCA448}" sibTransId="{5CECD945-8E25-4EB5-BD6A-33A96C85A438}"/>
    <dgm:cxn modelId="{47781AF8-3734-46C5-A4B7-5D263BC17304}" srcId="{A955C7B7-C0A1-43F5-981F-4CDDE741F351}" destId="{B8D11ED6-032A-4F29-A4E7-18BF66A7C1C6}" srcOrd="1" destOrd="0" parTransId="{6DDE8838-08DC-4D8A-9A44-5702AF2C50A0}" sibTransId="{431EB80B-FD4D-499B-A634-374081C7F6F2}"/>
    <dgm:cxn modelId="{807CA2E8-2FDE-4D8F-B5DE-AABD15E67464}" type="presOf" srcId="{25B3CFC2-F5EF-424C-9AE6-9938349F1DD4}" destId="{764DBAB9-EBF0-47B3-A778-854A51288D32}" srcOrd="1" destOrd="0" presId="urn:microsoft.com/office/officeart/2005/8/layout/hierarchy3"/>
    <dgm:cxn modelId="{33F51187-0EB6-4312-9076-4DA940F36871}" type="presOf" srcId="{050C3EE8-EF32-4F46-A535-FD1A2DDA5C4E}" destId="{D5459037-E3AC-457F-AED1-1B24DA3B7EAB}" srcOrd="0" destOrd="0" presId="urn:microsoft.com/office/officeart/2005/8/layout/hierarchy3"/>
    <dgm:cxn modelId="{3AA992C7-B150-4BC0-8BD6-73326B147871}" type="presOf" srcId="{B8D11ED6-032A-4F29-A4E7-18BF66A7C1C6}" destId="{E81945D9-C597-4DD9-BEBD-83FB378C8D21}" srcOrd="0" destOrd="0" presId="urn:microsoft.com/office/officeart/2005/8/layout/hierarchy3"/>
    <dgm:cxn modelId="{CF034E72-BC6E-4C56-A5D0-7A834E78EEC5}" type="presOf" srcId="{A955C7B7-C0A1-43F5-981F-4CDDE741F351}" destId="{A591195A-A9D6-4346-BD83-C4E9306477AC}" srcOrd="1" destOrd="0" presId="urn:microsoft.com/office/officeart/2005/8/layout/hierarchy3"/>
    <dgm:cxn modelId="{D847459E-6D5D-43E4-AD99-186FDB850B22}" type="presOf" srcId="{C747625E-9B68-41DB-A085-9C92ED2F28BD}" destId="{92C79216-5660-4212-AD97-2877EAB86FF9}" srcOrd="0" destOrd="0" presId="urn:microsoft.com/office/officeart/2005/8/layout/hierarchy3"/>
    <dgm:cxn modelId="{CA69C4D0-2E89-4A5A-9E7E-FEF68F8533DF}" srcId="{25B3CFC2-F5EF-424C-9AE6-9938349F1DD4}" destId="{480925B1-84D6-497A-B88B-684F31A4677C}" srcOrd="0" destOrd="0" parTransId="{D5BBDECE-6648-4E67-B38E-C21BB333A62A}" sibTransId="{596E9CE0-D536-4FFD-B201-9C81026AF5F3}"/>
    <dgm:cxn modelId="{3F1F25EC-1624-4A9E-A456-E64D5DEC649C}" type="presOf" srcId="{480925B1-84D6-497A-B88B-684F31A4677C}" destId="{9C8E0CB0-69F8-40BE-BD8A-177714686A57}" srcOrd="0" destOrd="0" presId="urn:microsoft.com/office/officeart/2005/8/layout/hierarchy3"/>
    <dgm:cxn modelId="{4276C9F2-58B5-49B9-9D4C-F6ACED6CBA03}" srcId="{DFDA6A4C-68DB-4BE9-8DCE-46F9E4B2D57E}" destId="{34C14D6E-B82C-4D41-9C60-40F9B557E4AF}" srcOrd="0" destOrd="0" parTransId="{050C3EE8-EF32-4F46-A535-FD1A2DDA5C4E}" sibTransId="{EDFC71B6-06BB-4178-99D6-266B20852AE2}"/>
    <dgm:cxn modelId="{B9949039-4CBB-4429-ABCA-9DBF899C3A02}" type="presParOf" srcId="{231F8690-60A8-4B28-A0BE-B816A64B1A29}" destId="{AB2F5671-0CC9-4E50-9CB9-8E95B2929C79}" srcOrd="0" destOrd="0" presId="urn:microsoft.com/office/officeart/2005/8/layout/hierarchy3"/>
    <dgm:cxn modelId="{75663E62-7047-4AED-A451-C2C711DA9473}" type="presParOf" srcId="{AB2F5671-0CC9-4E50-9CB9-8E95B2929C79}" destId="{9E13019A-EDCA-41EB-935C-A01EF0E201DB}" srcOrd="0" destOrd="0" presId="urn:microsoft.com/office/officeart/2005/8/layout/hierarchy3"/>
    <dgm:cxn modelId="{9978B6A9-8E73-44C5-BD4A-084C95F6B9E5}" type="presParOf" srcId="{9E13019A-EDCA-41EB-935C-A01EF0E201DB}" destId="{D21CC3F9-B4FF-463A-B1B7-F0528E174413}" srcOrd="0" destOrd="0" presId="urn:microsoft.com/office/officeart/2005/8/layout/hierarchy3"/>
    <dgm:cxn modelId="{21BE9426-4B1A-43FF-8CA6-A666294B5729}" type="presParOf" srcId="{9E13019A-EDCA-41EB-935C-A01EF0E201DB}" destId="{A591195A-A9D6-4346-BD83-C4E9306477AC}" srcOrd="1" destOrd="0" presId="urn:microsoft.com/office/officeart/2005/8/layout/hierarchy3"/>
    <dgm:cxn modelId="{239D2DDC-EE17-4A89-B979-B0948F9487B1}" type="presParOf" srcId="{AB2F5671-0CC9-4E50-9CB9-8E95B2929C79}" destId="{FF367675-9614-4026-A248-9DF575481AD8}" srcOrd="1" destOrd="0" presId="urn:microsoft.com/office/officeart/2005/8/layout/hierarchy3"/>
    <dgm:cxn modelId="{DCA065DE-B393-4828-996D-28174224822E}" type="presParOf" srcId="{FF367675-9614-4026-A248-9DF575481AD8}" destId="{3791EBB0-36BD-45D0-AE04-DFA09A5CB765}" srcOrd="0" destOrd="0" presId="urn:microsoft.com/office/officeart/2005/8/layout/hierarchy3"/>
    <dgm:cxn modelId="{BE216F33-6EEA-4CAB-B556-2DA59DFDB810}" type="presParOf" srcId="{FF367675-9614-4026-A248-9DF575481AD8}" destId="{92C79216-5660-4212-AD97-2877EAB86FF9}" srcOrd="1" destOrd="0" presId="urn:microsoft.com/office/officeart/2005/8/layout/hierarchy3"/>
    <dgm:cxn modelId="{67180FB3-4CCC-4315-9B96-B18AAED4757F}" type="presParOf" srcId="{FF367675-9614-4026-A248-9DF575481AD8}" destId="{2992935D-88F7-46D2-8BB7-B8D1824A7DB7}" srcOrd="2" destOrd="0" presId="urn:microsoft.com/office/officeart/2005/8/layout/hierarchy3"/>
    <dgm:cxn modelId="{3CF39166-5BEC-407A-98DD-A38E3C0A85A1}" type="presParOf" srcId="{FF367675-9614-4026-A248-9DF575481AD8}" destId="{E81945D9-C597-4DD9-BEBD-83FB378C8D21}" srcOrd="3" destOrd="0" presId="urn:microsoft.com/office/officeart/2005/8/layout/hierarchy3"/>
    <dgm:cxn modelId="{C14C1D2D-19D4-42A8-BC9C-D6195D5337E5}" type="presParOf" srcId="{231F8690-60A8-4B28-A0BE-B816A64B1A29}" destId="{95074FEB-C6D8-49C5-92B4-0362DC303E61}" srcOrd="1" destOrd="0" presId="urn:microsoft.com/office/officeart/2005/8/layout/hierarchy3"/>
    <dgm:cxn modelId="{702CF73F-F16D-4470-8874-7CC80A3C8866}" type="presParOf" srcId="{95074FEB-C6D8-49C5-92B4-0362DC303E61}" destId="{00462AEE-C2C5-450F-90F8-75D70B222587}" srcOrd="0" destOrd="0" presId="urn:microsoft.com/office/officeart/2005/8/layout/hierarchy3"/>
    <dgm:cxn modelId="{1DA8300D-5DCE-4EB6-A5C6-65892E53C5CA}" type="presParOf" srcId="{00462AEE-C2C5-450F-90F8-75D70B222587}" destId="{0A05E0FB-914B-46AA-8983-86F6CB36CC90}" srcOrd="0" destOrd="0" presId="urn:microsoft.com/office/officeart/2005/8/layout/hierarchy3"/>
    <dgm:cxn modelId="{B014FEC1-3EE6-4610-ACD7-C5E79C3FFC19}" type="presParOf" srcId="{00462AEE-C2C5-450F-90F8-75D70B222587}" destId="{4764E8F0-11C1-43CD-8BC8-A2E1C8BAD272}" srcOrd="1" destOrd="0" presId="urn:microsoft.com/office/officeart/2005/8/layout/hierarchy3"/>
    <dgm:cxn modelId="{21D7EBB9-709F-4AA2-9481-92659BBA98CF}" type="presParOf" srcId="{95074FEB-C6D8-49C5-92B4-0362DC303E61}" destId="{1A5DEDFD-8038-4766-A6DB-DA0C11182B93}" srcOrd="1" destOrd="0" presId="urn:microsoft.com/office/officeart/2005/8/layout/hierarchy3"/>
    <dgm:cxn modelId="{35BD791B-51A9-4272-81C7-0B14BDBEDCD4}" type="presParOf" srcId="{1A5DEDFD-8038-4766-A6DB-DA0C11182B93}" destId="{D5459037-E3AC-457F-AED1-1B24DA3B7EAB}" srcOrd="0" destOrd="0" presId="urn:microsoft.com/office/officeart/2005/8/layout/hierarchy3"/>
    <dgm:cxn modelId="{F0E76971-85F1-4927-9D44-0F00C65B7048}" type="presParOf" srcId="{1A5DEDFD-8038-4766-A6DB-DA0C11182B93}" destId="{68610EC7-C642-42BC-A1BE-F8D51A528A64}" srcOrd="1" destOrd="0" presId="urn:microsoft.com/office/officeart/2005/8/layout/hierarchy3"/>
    <dgm:cxn modelId="{93CB7FC4-9B97-4038-99F0-457692FA41B7}" type="presParOf" srcId="{231F8690-60A8-4B28-A0BE-B816A64B1A29}" destId="{1A7F7FE8-A8A4-412A-9C09-5D3D3E036744}" srcOrd="2" destOrd="0" presId="urn:microsoft.com/office/officeart/2005/8/layout/hierarchy3"/>
    <dgm:cxn modelId="{55F2E29F-D7F1-48EE-8517-DA45FD734079}" type="presParOf" srcId="{1A7F7FE8-A8A4-412A-9C09-5D3D3E036744}" destId="{31A5BE45-3CF8-4E0E-8D20-8EA32F6EE5FF}" srcOrd="0" destOrd="0" presId="urn:microsoft.com/office/officeart/2005/8/layout/hierarchy3"/>
    <dgm:cxn modelId="{C7C2256E-1B2C-40C7-8596-582A365254A1}" type="presParOf" srcId="{31A5BE45-3CF8-4E0E-8D20-8EA32F6EE5FF}" destId="{92CD83FC-E1BD-4234-9A7D-ADA61ACD9255}" srcOrd="0" destOrd="0" presId="urn:microsoft.com/office/officeart/2005/8/layout/hierarchy3"/>
    <dgm:cxn modelId="{21D39B7E-E5D9-4ED5-BA50-29DEC1FAFFA5}" type="presParOf" srcId="{31A5BE45-3CF8-4E0E-8D20-8EA32F6EE5FF}" destId="{764DBAB9-EBF0-47B3-A778-854A51288D32}" srcOrd="1" destOrd="0" presId="urn:microsoft.com/office/officeart/2005/8/layout/hierarchy3"/>
    <dgm:cxn modelId="{F237E631-E661-483F-AD4E-A0AEC5105D27}" type="presParOf" srcId="{1A7F7FE8-A8A4-412A-9C09-5D3D3E036744}" destId="{14550F56-1788-4F28-9190-C6BAEB2D4911}" srcOrd="1" destOrd="0" presId="urn:microsoft.com/office/officeart/2005/8/layout/hierarchy3"/>
    <dgm:cxn modelId="{865D5027-6955-471A-9737-B904FFB44884}" type="presParOf" srcId="{14550F56-1788-4F28-9190-C6BAEB2D4911}" destId="{C004E3E4-F1AB-4F18-ABA8-C45510FC7C91}" srcOrd="0" destOrd="0" presId="urn:microsoft.com/office/officeart/2005/8/layout/hierarchy3"/>
    <dgm:cxn modelId="{2FA25C6E-1050-470B-9429-8CE4C78A1C8D}" type="presParOf" srcId="{14550F56-1788-4F28-9190-C6BAEB2D4911}" destId="{9C8E0CB0-69F8-40BE-BD8A-177714686A57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A81DEC-0E6D-408B-849C-3544FFCD9B2B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FA597137-1799-4909-BEC3-7C4F7D7F0811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marL="0" indent="0"/>
          <a:r>
            <a:rPr lang="id-ID" sz="1600" b="1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SAP Berbasis Akrual  (</a:t>
          </a:r>
          <a:r>
            <a:rPr lang="id-ID" sz="1600" b="1" u="sng" dirty="0" smtClean="0">
              <a:solidFill>
                <a:srgbClr val="0000FF"/>
              </a:solidFill>
              <a:latin typeface="+mn-lt"/>
              <a:ea typeface="+mn-ea"/>
              <a:cs typeface="+mn-cs"/>
            </a:rPr>
            <a:t>Basis Akrual</a:t>
          </a:r>
          <a:r>
            <a:rPr lang="id-ID" sz="1600" b="1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) terdapat pada</a:t>
          </a:r>
          <a:r>
            <a:rPr lang="en-US" sz="1600" b="1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 </a:t>
          </a:r>
          <a:r>
            <a:rPr lang="id-ID" sz="1600" b="1" u="sng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Lampiran </a:t>
          </a:r>
          <a:r>
            <a:rPr lang="en-US" sz="1600" b="1" u="sng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I</a:t>
          </a:r>
          <a:r>
            <a:rPr lang="id-ID" sz="1600" b="1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 dan berlaku sejak tanggal ditetapkan dan dapat segera diterapkan oleh setiap entitas pelaporan.</a:t>
          </a:r>
          <a:endParaRPr lang="en-US" sz="1600" b="1" dirty="0" smtClean="0">
            <a:solidFill>
              <a:schemeClr val="tx1"/>
            </a:solidFill>
          </a:endParaRPr>
        </a:p>
        <a:p>
          <a:pPr marL="0" indent="0"/>
          <a:r>
            <a:rPr lang="en-US" sz="1600" b="1" dirty="0" err="1" smtClean="0">
              <a:solidFill>
                <a:schemeClr val="tx1"/>
              </a:solidFill>
            </a:rPr>
            <a:t>Berisi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Kerangka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Konseptual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dan</a:t>
          </a:r>
          <a:r>
            <a:rPr lang="en-US" sz="1600" b="1" dirty="0" smtClean="0">
              <a:solidFill>
                <a:schemeClr val="tx1"/>
              </a:solidFill>
            </a:rPr>
            <a:t> 12 PSAP</a:t>
          </a:r>
        </a:p>
        <a:p>
          <a:pPr marL="0" indent="0"/>
          <a:r>
            <a:rPr lang="en-US" sz="1600" b="1" dirty="0" err="1" smtClean="0">
              <a:solidFill>
                <a:schemeClr val="tx1"/>
              </a:solidFill>
              <a:sym typeface="Wingdings" pitchFamily="2" charset="2"/>
            </a:rPr>
            <a:t>Berlaku</a:t>
          </a:r>
          <a:r>
            <a:rPr lang="en-US" sz="1600" b="1" dirty="0" smtClean="0">
              <a:solidFill>
                <a:schemeClr val="tx1"/>
              </a:solidFill>
              <a:sym typeface="Wingdings" pitchFamily="2" charset="2"/>
            </a:rPr>
            <a:t> paling </a:t>
          </a:r>
          <a:r>
            <a:rPr lang="en-US" sz="1600" b="1" dirty="0" err="1" smtClean="0">
              <a:solidFill>
                <a:schemeClr val="tx1"/>
              </a:solidFill>
              <a:sym typeface="Wingdings" pitchFamily="2" charset="2"/>
            </a:rPr>
            <a:t>lambat</a:t>
          </a:r>
          <a:r>
            <a:rPr lang="en-US" sz="1600" b="1" dirty="0" smtClean="0">
              <a:solidFill>
                <a:schemeClr val="tx1"/>
              </a:solidFill>
              <a:sym typeface="Wingdings" pitchFamily="2" charset="2"/>
            </a:rPr>
            <a:t>  TA 2015</a:t>
          </a:r>
          <a:endParaRPr lang="en-US" sz="1600" b="1" dirty="0" smtClean="0">
            <a:solidFill>
              <a:schemeClr val="tx1"/>
            </a:solidFill>
          </a:endParaRPr>
        </a:p>
      </dgm:t>
    </dgm:pt>
    <dgm:pt modelId="{BDCF0BBC-3664-4B3D-A05D-8331F0B9B0D3}" type="parTrans" cxnId="{BB9682E0-41D9-4590-8B74-0C12426DBA23}">
      <dgm:prSet/>
      <dgm:spPr/>
      <dgm:t>
        <a:bodyPr/>
        <a:lstStyle/>
        <a:p>
          <a:endParaRPr lang="en-US"/>
        </a:p>
      </dgm:t>
    </dgm:pt>
    <dgm:pt modelId="{2A879FED-97F2-42F6-B272-F9A5E1DB414B}" type="sibTrans" cxnId="{BB9682E0-41D9-4590-8B74-0C12426DBA23}">
      <dgm:prSet/>
      <dgm:spPr/>
      <dgm:t>
        <a:bodyPr/>
        <a:lstStyle/>
        <a:p>
          <a:endParaRPr lang="en-US"/>
        </a:p>
      </dgm:t>
    </dgm:pt>
    <dgm:pt modelId="{50264118-9AE0-484A-9409-4158B22165DF}">
      <dgm:prSet custT="1"/>
      <dgm:spPr/>
      <dgm:t>
        <a:bodyPr/>
        <a:lstStyle/>
        <a:p>
          <a:r>
            <a:rPr lang="id-ID" sz="1600" b="1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SAP Berbasis Kas Menuju Akrual (</a:t>
          </a:r>
          <a:r>
            <a:rPr lang="id-ID" sz="1600" b="1" dirty="0" smtClean="0">
              <a:solidFill>
                <a:srgbClr val="0000FF"/>
              </a:solidFill>
              <a:latin typeface="+mn-lt"/>
              <a:ea typeface="+mn-ea"/>
              <a:cs typeface="+mn-cs"/>
            </a:rPr>
            <a:t>Basis </a:t>
          </a:r>
          <a:r>
            <a:rPr lang="id-ID" sz="1600" b="1" u="sng" dirty="0" smtClean="0">
              <a:solidFill>
                <a:srgbClr val="0000FF"/>
              </a:solidFill>
              <a:latin typeface="+mn-lt"/>
              <a:ea typeface="+mn-ea"/>
              <a:cs typeface="+mn-cs"/>
            </a:rPr>
            <a:t>CTA</a:t>
          </a:r>
          <a:r>
            <a:rPr lang="id-ID" sz="1600" b="1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) pada </a:t>
          </a:r>
          <a:r>
            <a:rPr lang="id-ID" sz="1600" b="1" u="sng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Lampiran </a:t>
          </a:r>
          <a:r>
            <a:rPr lang="en-US" sz="1600" b="1" u="sng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II</a:t>
          </a:r>
          <a:r>
            <a:rPr lang="id-ID" sz="1600" b="1" u="sng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 </a:t>
          </a:r>
          <a:r>
            <a:rPr lang="id-ID" sz="1600" b="1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berlaku selama masa transisi bagi entitas yang belum siap untuk menerapkan SAP Berbasis Akrual</a:t>
          </a:r>
          <a:endParaRPr lang="en-US" sz="1600" b="1" dirty="0" smtClean="0">
            <a:solidFill>
              <a:schemeClr val="tx1"/>
            </a:solidFill>
          </a:endParaRPr>
        </a:p>
        <a:p>
          <a:r>
            <a:rPr lang="en-US" sz="1600" b="1" dirty="0" err="1" smtClean="0">
              <a:solidFill>
                <a:schemeClr val="tx1"/>
              </a:solidFill>
            </a:rPr>
            <a:t>Berisi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Kerangka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Konseptual</a:t>
          </a:r>
          <a:r>
            <a:rPr lang="en-US" sz="1600" b="1" dirty="0" smtClean="0">
              <a:solidFill>
                <a:schemeClr val="tx1"/>
              </a:solidFill>
            </a:rPr>
            <a:t> </a:t>
          </a:r>
          <a:r>
            <a:rPr lang="en-US" sz="1600" b="1" dirty="0" err="1" smtClean="0">
              <a:solidFill>
                <a:schemeClr val="tx1"/>
              </a:solidFill>
            </a:rPr>
            <a:t>dan</a:t>
          </a:r>
          <a:r>
            <a:rPr lang="en-US" sz="1600" b="1" dirty="0" smtClean="0">
              <a:solidFill>
                <a:schemeClr val="tx1"/>
              </a:solidFill>
            </a:rPr>
            <a:t> 11 PSAP</a:t>
          </a:r>
        </a:p>
        <a:p>
          <a:r>
            <a:rPr lang="en-US" sz="1600" b="1" dirty="0" err="1" smtClean="0">
              <a:solidFill>
                <a:schemeClr val="tx1"/>
              </a:solidFill>
              <a:sym typeface="Wingdings" pitchFamily="2" charset="2"/>
            </a:rPr>
            <a:t>Tidak</a:t>
          </a:r>
          <a:r>
            <a:rPr lang="en-US" sz="1600" b="1" dirty="0" smtClean="0">
              <a:solidFill>
                <a:schemeClr val="tx1"/>
              </a:solidFill>
              <a:sym typeface="Wingdings" pitchFamily="2" charset="2"/>
            </a:rPr>
            <a:t> </a:t>
          </a:r>
          <a:r>
            <a:rPr lang="en-US" sz="1600" b="1" dirty="0" err="1" smtClean="0">
              <a:solidFill>
                <a:schemeClr val="tx1"/>
              </a:solidFill>
              <a:sym typeface="Wingdings" pitchFamily="2" charset="2"/>
            </a:rPr>
            <a:t>berlaku</a:t>
          </a:r>
          <a:r>
            <a:rPr lang="en-US" sz="1600" b="1" dirty="0" smtClean="0">
              <a:solidFill>
                <a:schemeClr val="tx1"/>
              </a:solidFill>
              <a:sym typeface="Wingdings" pitchFamily="2" charset="2"/>
            </a:rPr>
            <a:t> </a:t>
          </a:r>
          <a:r>
            <a:rPr lang="en-US" sz="1600" b="1" dirty="0" err="1" smtClean="0">
              <a:solidFill>
                <a:schemeClr val="tx1"/>
              </a:solidFill>
              <a:sym typeface="Wingdings" pitchFamily="2" charset="2"/>
            </a:rPr>
            <a:t>mulai</a:t>
          </a:r>
          <a:r>
            <a:rPr lang="en-US" sz="1600" b="1" dirty="0" smtClean="0">
              <a:solidFill>
                <a:schemeClr val="tx1"/>
              </a:solidFill>
              <a:sym typeface="Wingdings" pitchFamily="2" charset="2"/>
            </a:rPr>
            <a:t> TA 2015</a:t>
          </a:r>
          <a:endParaRPr lang="en-US" sz="1600" b="1" dirty="0" smtClean="0">
            <a:solidFill>
              <a:schemeClr val="tx1"/>
            </a:solidFill>
          </a:endParaRPr>
        </a:p>
      </dgm:t>
    </dgm:pt>
    <dgm:pt modelId="{D4514CD4-1B52-4256-94D2-B3AFE3238C16}" type="parTrans" cxnId="{C30F9C81-D551-4D1F-AF85-B7637C941DF2}">
      <dgm:prSet/>
      <dgm:spPr/>
      <dgm:t>
        <a:bodyPr/>
        <a:lstStyle/>
        <a:p>
          <a:endParaRPr lang="en-US"/>
        </a:p>
      </dgm:t>
    </dgm:pt>
    <dgm:pt modelId="{DF631AFE-F1FD-41C7-B75D-48024A8C7228}" type="sibTrans" cxnId="{C30F9C81-D551-4D1F-AF85-B7637C941DF2}">
      <dgm:prSet/>
      <dgm:spPr/>
      <dgm:t>
        <a:bodyPr/>
        <a:lstStyle/>
        <a:p>
          <a:endParaRPr lang="en-US"/>
        </a:p>
      </dgm:t>
    </dgm:pt>
    <dgm:pt modelId="{9678E145-003F-4399-A5ED-AE073D9C3E9D}" type="pres">
      <dgm:prSet presAssocID="{06A81DEC-0E6D-408B-849C-3544FFCD9B2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CF7FBD41-29C1-49A3-B750-E8FB412F22E2}" type="pres">
      <dgm:prSet presAssocID="{06A81DEC-0E6D-408B-849C-3544FFCD9B2B}" presName="Name1" presStyleCnt="0"/>
      <dgm:spPr/>
      <dgm:t>
        <a:bodyPr/>
        <a:lstStyle/>
        <a:p>
          <a:endParaRPr lang="en-US"/>
        </a:p>
      </dgm:t>
    </dgm:pt>
    <dgm:pt modelId="{39023246-0CA6-44A2-8A2F-27BF7ACEDCB1}" type="pres">
      <dgm:prSet presAssocID="{06A81DEC-0E6D-408B-849C-3544FFCD9B2B}" presName="cycle" presStyleCnt="0"/>
      <dgm:spPr/>
      <dgm:t>
        <a:bodyPr/>
        <a:lstStyle/>
        <a:p>
          <a:endParaRPr lang="en-US"/>
        </a:p>
      </dgm:t>
    </dgm:pt>
    <dgm:pt modelId="{F33D3258-A34B-41B7-8E71-92531C4898DE}" type="pres">
      <dgm:prSet presAssocID="{06A81DEC-0E6D-408B-849C-3544FFCD9B2B}" presName="srcNode" presStyleLbl="node1" presStyleIdx="0" presStyleCnt="2"/>
      <dgm:spPr/>
      <dgm:t>
        <a:bodyPr/>
        <a:lstStyle/>
        <a:p>
          <a:endParaRPr lang="en-US"/>
        </a:p>
      </dgm:t>
    </dgm:pt>
    <dgm:pt modelId="{34B2968A-5EE4-411D-8201-9029CCBCDB46}" type="pres">
      <dgm:prSet presAssocID="{06A81DEC-0E6D-408B-849C-3544FFCD9B2B}" presName="conn" presStyleLbl="parChTrans1D2" presStyleIdx="0" presStyleCnt="1"/>
      <dgm:spPr/>
      <dgm:t>
        <a:bodyPr/>
        <a:lstStyle/>
        <a:p>
          <a:endParaRPr lang="en-US"/>
        </a:p>
      </dgm:t>
    </dgm:pt>
    <dgm:pt modelId="{C171A937-A26A-4005-9DD6-347F161CBF04}" type="pres">
      <dgm:prSet presAssocID="{06A81DEC-0E6D-408B-849C-3544FFCD9B2B}" presName="extraNode" presStyleLbl="node1" presStyleIdx="0" presStyleCnt="2"/>
      <dgm:spPr/>
      <dgm:t>
        <a:bodyPr/>
        <a:lstStyle/>
        <a:p>
          <a:endParaRPr lang="en-US"/>
        </a:p>
      </dgm:t>
    </dgm:pt>
    <dgm:pt modelId="{3E9B7058-A55E-4E12-B981-580029228DE8}" type="pres">
      <dgm:prSet presAssocID="{06A81DEC-0E6D-408B-849C-3544FFCD9B2B}" presName="dstNode" presStyleLbl="node1" presStyleIdx="0" presStyleCnt="2"/>
      <dgm:spPr/>
      <dgm:t>
        <a:bodyPr/>
        <a:lstStyle/>
        <a:p>
          <a:endParaRPr lang="en-US"/>
        </a:p>
      </dgm:t>
    </dgm:pt>
    <dgm:pt modelId="{C218B31C-16EF-43AF-8CEE-4D1B688A4667}" type="pres">
      <dgm:prSet presAssocID="{FA597137-1799-4909-BEC3-7C4F7D7F0811}" presName="text_1" presStyleLbl="node1" presStyleIdx="0" presStyleCnt="2" custScaleX="101845" custScaleY="132068" custLinFactNeighborX="-632" custLinFactNeighborY="-73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27C099-73E0-4E25-A3AB-ECB5ED8B577D}" type="pres">
      <dgm:prSet presAssocID="{FA597137-1799-4909-BEC3-7C4F7D7F0811}" presName="accent_1" presStyleCnt="0"/>
      <dgm:spPr/>
      <dgm:t>
        <a:bodyPr/>
        <a:lstStyle/>
        <a:p>
          <a:endParaRPr lang="en-US"/>
        </a:p>
      </dgm:t>
    </dgm:pt>
    <dgm:pt modelId="{E5D042EC-7F66-48BE-A6F0-FB707D510DB9}" type="pres">
      <dgm:prSet presAssocID="{FA597137-1799-4909-BEC3-7C4F7D7F0811}" presName="accentRepeatNode" presStyleLbl="solidFgAcc1" presStyleIdx="0" presStyleCnt="2" custScaleX="84392" custScaleY="87812" custLinFactNeighborX="-6174" custLinFactNeighborY="1387"/>
      <dgm:spPr/>
      <dgm:t>
        <a:bodyPr/>
        <a:lstStyle/>
        <a:p>
          <a:endParaRPr lang="en-US"/>
        </a:p>
      </dgm:t>
    </dgm:pt>
    <dgm:pt modelId="{516DF4CB-CE1B-44FA-A39D-49C8BED3E6A9}" type="pres">
      <dgm:prSet presAssocID="{50264118-9AE0-484A-9409-4158B22165DF}" presName="text_2" presStyleLbl="node1" presStyleIdx="1" presStyleCnt="2" custScaleY="156421" custLinFactNeighborY="149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9C0C1E-CD74-4137-8031-97C9BF401A43}" type="pres">
      <dgm:prSet presAssocID="{50264118-9AE0-484A-9409-4158B22165DF}" presName="accent_2" presStyleCnt="0"/>
      <dgm:spPr/>
      <dgm:t>
        <a:bodyPr/>
        <a:lstStyle/>
        <a:p>
          <a:endParaRPr lang="en-US"/>
        </a:p>
      </dgm:t>
    </dgm:pt>
    <dgm:pt modelId="{B8328CB2-5900-43D0-8CDC-6D4FDC94BD5A}" type="pres">
      <dgm:prSet presAssocID="{50264118-9AE0-484A-9409-4158B22165DF}" presName="accentRepeatNode" presStyleLbl="solidFgAcc1" presStyleIdx="1" presStyleCnt="2" custScaleX="87273" custScaleY="88641"/>
      <dgm:spPr/>
      <dgm:t>
        <a:bodyPr/>
        <a:lstStyle/>
        <a:p>
          <a:endParaRPr lang="en-US"/>
        </a:p>
      </dgm:t>
    </dgm:pt>
  </dgm:ptLst>
  <dgm:cxnLst>
    <dgm:cxn modelId="{4398C2D3-9109-4765-9A68-68B13383CED5}" type="presOf" srcId="{06A81DEC-0E6D-408B-849C-3544FFCD9B2B}" destId="{9678E145-003F-4399-A5ED-AE073D9C3E9D}" srcOrd="0" destOrd="0" presId="urn:microsoft.com/office/officeart/2008/layout/VerticalCurvedList"/>
    <dgm:cxn modelId="{4F1C7E9A-6F0B-493D-A151-160D06ADAC0E}" type="presOf" srcId="{2A879FED-97F2-42F6-B272-F9A5E1DB414B}" destId="{34B2968A-5EE4-411D-8201-9029CCBCDB46}" srcOrd="0" destOrd="0" presId="urn:microsoft.com/office/officeart/2008/layout/VerticalCurvedList"/>
    <dgm:cxn modelId="{06105368-1F4F-4FA6-8C2F-54FCC79C9CE9}" type="presOf" srcId="{FA597137-1799-4909-BEC3-7C4F7D7F0811}" destId="{C218B31C-16EF-43AF-8CEE-4D1B688A4667}" srcOrd="0" destOrd="0" presId="urn:microsoft.com/office/officeart/2008/layout/VerticalCurvedList"/>
    <dgm:cxn modelId="{D87EF643-6826-4F52-BA82-DEB474538FF9}" type="presOf" srcId="{50264118-9AE0-484A-9409-4158B22165DF}" destId="{516DF4CB-CE1B-44FA-A39D-49C8BED3E6A9}" srcOrd="0" destOrd="0" presId="urn:microsoft.com/office/officeart/2008/layout/VerticalCurvedList"/>
    <dgm:cxn modelId="{BB9682E0-41D9-4590-8B74-0C12426DBA23}" srcId="{06A81DEC-0E6D-408B-849C-3544FFCD9B2B}" destId="{FA597137-1799-4909-BEC3-7C4F7D7F0811}" srcOrd="0" destOrd="0" parTransId="{BDCF0BBC-3664-4B3D-A05D-8331F0B9B0D3}" sibTransId="{2A879FED-97F2-42F6-B272-F9A5E1DB414B}"/>
    <dgm:cxn modelId="{C30F9C81-D551-4D1F-AF85-B7637C941DF2}" srcId="{06A81DEC-0E6D-408B-849C-3544FFCD9B2B}" destId="{50264118-9AE0-484A-9409-4158B22165DF}" srcOrd="1" destOrd="0" parTransId="{D4514CD4-1B52-4256-94D2-B3AFE3238C16}" sibTransId="{DF631AFE-F1FD-41C7-B75D-48024A8C7228}"/>
    <dgm:cxn modelId="{7C13D345-BB1F-42DB-83C0-031EBDAA7594}" type="presParOf" srcId="{9678E145-003F-4399-A5ED-AE073D9C3E9D}" destId="{CF7FBD41-29C1-49A3-B750-E8FB412F22E2}" srcOrd="0" destOrd="0" presId="urn:microsoft.com/office/officeart/2008/layout/VerticalCurvedList"/>
    <dgm:cxn modelId="{6F700A19-3EEB-4211-94B6-A23D2B55090F}" type="presParOf" srcId="{CF7FBD41-29C1-49A3-B750-E8FB412F22E2}" destId="{39023246-0CA6-44A2-8A2F-27BF7ACEDCB1}" srcOrd="0" destOrd="0" presId="urn:microsoft.com/office/officeart/2008/layout/VerticalCurvedList"/>
    <dgm:cxn modelId="{D770A3B3-9159-4E8F-B24C-4A38FF29351E}" type="presParOf" srcId="{39023246-0CA6-44A2-8A2F-27BF7ACEDCB1}" destId="{F33D3258-A34B-41B7-8E71-92531C4898DE}" srcOrd="0" destOrd="0" presId="urn:microsoft.com/office/officeart/2008/layout/VerticalCurvedList"/>
    <dgm:cxn modelId="{0F7EF02E-B0D7-4FCB-B9D0-89B58A30F4CE}" type="presParOf" srcId="{39023246-0CA6-44A2-8A2F-27BF7ACEDCB1}" destId="{34B2968A-5EE4-411D-8201-9029CCBCDB46}" srcOrd="1" destOrd="0" presId="urn:microsoft.com/office/officeart/2008/layout/VerticalCurvedList"/>
    <dgm:cxn modelId="{89A50841-A4E6-4127-847C-FAA4A165F7BD}" type="presParOf" srcId="{39023246-0CA6-44A2-8A2F-27BF7ACEDCB1}" destId="{C171A937-A26A-4005-9DD6-347F161CBF04}" srcOrd="2" destOrd="0" presId="urn:microsoft.com/office/officeart/2008/layout/VerticalCurvedList"/>
    <dgm:cxn modelId="{7A26B301-4EDB-4697-8BA0-6BF53EBBE1BD}" type="presParOf" srcId="{39023246-0CA6-44A2-8A2F-27BF7ACEDCB1}" destId="{3E9B7058-A55E-4E12-B981-580029228DE8}" srcOrd="3" destOrd="0" presId="urn:microsoft.com/office/officeart/2008/layout/VerticalCurvedList"/>
    <dgm:cxn modelId="{45564EB1-CCD1-425D-BFE3-7E2EBF07C464}" type="presParOf" srcId="{CF7FBD41-29C1-49A3-B750-E8FB412F22E2}" destId="{C218B31C-16EF-43AF-8CEE-4D1B688A4667}" srcOrd="1" destOrd="0" presId="urn:microsoft.com/office/officeart/2008/layout/VerticalCurvedList"/>
    <dgm:cxn modelId="{9C353774-C148-484B-89CD-0C6D6B2E086A}" type="presParOf" srcId="{CF7FBD41-29C1-49A3-B750-E8FB412F22E2}" destId="{B927C099-73E0-4E25-A3AB-ECB5ED8B577D}" srcOrd="2" destOrd="0" presId="urn:microsoft.com/office/officeart/2008/layout/VerticalCurvedList"/>
    <dgm:cxn modelId="{79867FD8-A870-45F4-80EC-53C8C0A80411}" type="presParOf" srcId="{B927C099-73E0-4E25-A3AB-ECB5ED8B577D}" destId="{E5D042EC-7F66-48BE-A6F0-FB707D510DB9}" srcOrd="0" destOrd="0" presId="urn:microsoft.com/office/officeart/2008/layout/VerticalCurvedList"/>
    <dgm:cxn modelId="{CE98DD9A-B6CD-479D-B6A1-EA953EA85F87}" type="presParOf" srcId="{CF7FBD41-29C1-49A3-B750-E8FB412F22E2}" destId="{516DF4CB-CE1B-44FA-A39D-49C8BED3E6A9}" srcOrd="3" destOrd="0" presId="urn:microsoft.com/office/officeart/2008/layout/VerticalCurvedList"/>
    <dgm:cxn modelId="{8C4A6792-5495-4C68-90BB-F0629F48D2FE}" type="presParOf" srcId="{CF7FBD41-29C1-49A3-B750-E8FB412F22E2}" destId="{CB9C0C1E-CD74-4137-8031-97C9BF401A43}" srcOrd="4" destOrd="0" presId="urn:microsoft.com/office/officeart/2008/layout/VerticalCurvedList"/>
    <dgm:cxn modelId="{20E629F9-ADAD-4D3A-826F-A8A06B673782}" type="presParOf" srcId="{CB9C0C1E-CD74-4137-8031-97C9BF401A43}" destId="{B8328CB2-5900-43D0-8CDC-6D4FDC94BD5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3A6530-1A26-4F4C-A12A-3F5E2A055607}" type="doc">
      <dgm:prSet loTypeId="urn:microsoft.com/office/officeart/2005/8/layout/radial2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7F5D9E-3E5A-42F4-AF4A-20313A578131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800" b="1" dirty="0" smtClean="0"/>
            <a:t>LAMPIRAN I</a:t>
          </a:r>
          <a:endParaRPr lang="en-US" sz="1800" b="1" dirty="0"/>
        </a:p>
      </dgm:t>
    </dgm:pt>
    <dgm:pt modelId="{B5A0C805-8F11-4E99-AD14-DE0595EE94EC}" type="parTrans" cxnId="{5765D2C8-A7B3-4845-B195-F0BF0723F07E}">
      <dgm:prSet/>
      <dgm:spPr/>
      <dgm:t>
        <a:bodyPr/>
        <a:lstStyle/>
        <a:p>
          <a:endParaRPr lang="en-US"/>
        </a:p>
      </dgm:t>
    </dgm:pt>
    <dgm:pt modelId="{98A47A06-7F7A-4656-BC44-639321F65513}" type="sibTrans" cxnId="{5765D2C8-A7B3-4845-B195-F0BF0723F07E}">
      <dgm:prSet/>
      <dgm:spPr/>
      <dgm:t>
        <a:bodyPr/>
        <a:lstStyle/>
        <a:p>
          <a:endParaRPr lang="en-US"/>
        </a:p>
      </dgm:t>
    </dgm:pt>
    <dgm:pt modelId="{9810D0BF-9D0A-4709-BCC5-44730D7B5881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800" b="1" dirty="0" smtClean="0"/>
            <a:t>LAMPIRAN II</a:t>
          </a:r>
          <a:endParaRPr lang="en-US" sz="1800" b="1" dirty="0"/>
        </a:p>
      </dgm:t>
    </dgm:pt>
    <dgm:pt modelId="{2403EB6D-D982-4D15-9EC8-FD24937191D1}" type="parTrans" cxnId="{33572EFF-ACEA-4262-A3C8-B047180FA843}">
      <dgm:prSet/>
      <dgm:spPr/>
      <dgm:t>
        <a:bodyPr/>
        <a:lstStyle/>
        <a:p>
          <a:endParaRPr lang="en-US"/>
        </a:p>
      </dgm:t>
    </dgm:pt>
    <dgm:pt modelId="{C99F65D7-D05A-4A87-9678-196CEA3D048A}" type="sibTrans" cxnId="{33572EFF-ACEA-4262-A3C8-B047180FA843}">
      <dgm:prSet/>
      <dgm:spPr/>
      <dgm:t>
        <a:bodyPr/>
        <a:lstStyle/>
        <a:p>
          <a:endParaRPr lang="en-US"/>
        </a:p>
      </dgm:t>
    </dgm:pt>
    <dgm:pt modelId="{0A3B283B-B68D-419C-9033-D15BF912E095}" type="pres">
      <dgm:prSet presAssocID="{603A6530-1A26-4F4C-A12A-3F5E2A055607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3A64DE-9318-4DD6-B321-C04DC1459D0D}" type="pres">
      <dgm:prSet presAssocID="{603A6530-1A26-4F4C-A12A-3F5E2A055607}" presName="cycle" presStyleCnt="0"/>
      <dgm:spPr/>
    </dgm:pt>
    <dgm:pt modelId="{55D82F99-6CC2-4944-9FE2-9992020A5403}" type="pres">
      <dgm:prSet presAssocID="{603A6530-1A26-4F4C-A12A-3F5E2A055607}" presName="centerShape" presStyleCnt="0"/>
      <dgm:spPr/>
    </dgm:pt>
    <dgm:pt modelId="{FEC0230C-1A32-448C-97FC-69582740E725}" type="pres">
      <dgm:prSet presAssocID="{603A6530-1A26-4F4C-A12A-3F5E2A055607}" presName="connSite" presStyleLbl="node1" presStyleIdx="0" presStyleCnt="3"/>
      <dgm:spPr/>
    </dgm:pt>
    <dgm:pt modelId="{01A74E24-D09A-4489-80D5-DCC0503DF987}" type="pres">
      <dgm:prSet presAssocID="{603A6530-1A26-4F4C-A12A-3F5E2A055607}" presName="visible" presStyleLbl="node1" presStyleIdx="0" presStyleCnt="3" custScaleX="69305" custScaleY="71765" custLinFactNeighborX="8058" custLinFactNeighborY="87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id-ID"/>
        </a:p>
      </dgm:t>
    </dgm:pt>
    <dgm:pt modelId="{483182C5-B185-4A30-B72E-5BEA62B2F323}" type="pres">
      <dgm:prSet presAssocID="{B5A0C805-8F11-4E99-AD14-DE0595EE94EC}" presName="Name25" presStyleLbl="parChTrans1D1" presStyleIdx="0" presStyleCnt="2"/>
      <dgm:spPr/>
      <dgm:t>
        <a:bodyPr/>
        <a:lstStyle/>
        <a:p>
          <a:endParaRPr lang="en-US"/>
        </a:p>
      </dgm:t>
    </dgm:pt>
    <dgm:pt modelId="{3FDB44DF-41AE-4D63-AC90-5812E86F37B0}" type="pres">
      <dgm:prSet presAssocID="{AB7F5D9E-3E5A-42F4-AF4A-20313A578131}" presName="node" presStyleCnt="0"/>
      <dgm:spPr/>
    </dgm:pt>
    <dgm:pt modelId="{54177DE0-5C7C-47F5-976A-307E6F26C3F5}" type="pres">
      <dgm:prSet presAssocID="{AB7F5D9E-3E5A-42F4-AF4A-20313A578131}" presName="parentNode" presStyleLbl="node1" presStyleIdx="1" presStyleCnt="3" custScaleX="112003" custLinFactNeighborX="-19329" custLinFactNeighborY="2153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5874C3-EBD2-46A0-8D26-5E7743BF64FA}" type="pres">
      <dgm:prSet presAssocID="{AB7F5D9E-3E5A-42F4-AF4A-20313A578131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47BE6A-4488-4F68-97B4-2D399A4BD243}" type="pres">
      <dgm:prSet presAssocID="{2403EB6D-D982-4D15-9EC8-FD24937191D1}" presName="Name25" presStyleLbl="parChTrans1D1" presStyleIdx="1" presStyleCnt="2"/>
      <dgm:spPr/>
      <dgm:t>
        <a:bodyPr/>
        <a:lstStyle/>
        <a:p>
          <a:endParaRPr lang="en-US"/>
        </a:p>
      </dgm:t>
    </dgm:pt>
    <dgm:pt modelId="{1708E40D-967E-4F22-9582-E3C4D0EB2347}" type="pres">
      <dgm:prSet presAssocID="{9810D0BF-9D0A-4709-BCC5-44730D7B5881}" presName="node" presStyleCnt="0"/>
      <dgm:spPr/>
    </dgm:pt>
    <dgm:pt modelId="{4AC10055-93A5-4DCB-83A1-AC573D535878}" type="pres">
      <dgm:prSet presAssocID="{9810D0BF-9D0A-4709-BCC5-44730D7B5881}" presName="parentNode" presStyleLbl="node1" presStyleIdx="2" presStyleCnt="3" custScaleX="117449" custScaleY="109205" custLinFactNeighborX="-21372" custLinFactNeighborY="-940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80ADA6-E893-4CEA-A7CD-9F5DBFF8C69F}" type="pres">
      <dgm:prSet presAssocID="{9810D0BF-9D0A-4709-BCC5-44730D7B5881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572EFF-ACEA-4262-A3C8-B047180FA843}" srcId="{603A6530-1A26-4F4C-A12A-3F5E2A055607}" destId="{9810D0BF-9D0A-4709-BCC5-44730D7B5881}" srcOrd="1" destOrd="0" parTransId="{2403EB6D-D982-4D15-9EC8-FD24937191D1}" sibTransId="{C99F65D7-D05A-4A87-9678-196CEA3D048A}"/>
    <dgm:cxn modelId="{3C4AF4D7-0B68-4AF8-A2DB-47856B16117C}" type="presOf" srcId="{AB7F5D9E-3E5A-42F4-AF4A-20313A578131}" destId="{54177DE0-5C7C-47F5-976A-307E6F26C3F5}" srcOrd="0" destOrd="0" presId="urn:microsoft.com/office/officeart/2005/8/layout/radial2"/>
    <dgm:cxn modelId="{8FE53D03-5DD9-4739-8978-ACEA4034E155}" type="presOf" srcId="{2403EB6D-D982-4D15-9EC8-FD24937191D1}" destId="{B247BE6A-4488-4F68-97B4-2D399A4BD243}" srcOrd="0" destOrd="0" presId="urn:microsoft.com/office/officeart/2005/8/layout/radial2"/>
    <dgm:cxn modelId="{E5E25F44-82A4-46EC-A169-BFC1D8F98F90}" type="presOf" srcId="{9810D0BF-9D0A-4709-BCC5-44730D7B5881}" destId="{4AC10055-93A5-4DCB-83A1-AC573D535878}" srcOrd="0" destOrd="0" presId="urn:microsoft.com/office/officeart/2005/8/layout/radial2"/>
    <dgm:cxn modelId="{57D97A6B-B4A8-4EF7-83AD-BD21D547ADC9}" type="presOf" srcId="{603A6530-1A26-4F4C-A12A-3F5E2A055607}" destId="{0A3B283B-B68D-419C-9033-D15BF912E095}" srcOrd="0" destOrd="0" presId="urn:microsoft.com/office/officeart/2005/8/layout/radial2"/>
    <dgm:cxn modelId="{FC719C81-4004-4E6E-BB60-63DC65F98F47}" type="presOf" srcId="{B5A0C805-8F11-4E99-AD14-DE0595EE94EC}" destId="{483182C5-B185-4A30-B72E-5BEA62B2F323}" srcOrd="0" destOrd="0" presId="urn:microsoft.com/office/officeart/2005/8/layout/radial2"/>
    <dgm:cxn modelId="{5765D2C8-A7B3-4845-B195-F0BF0723F07E}" srcId="{603A6530-1A26-4F4C-A12A-3F5E2A055607}" destId="{AB7F5D9E-3E5A-42F4-AF4A-20313A578131}" srcOrd="0" destOrd="0" parTransId="{B5A0C805-8F11-4E99-AD14-DE0595EE94EC}" sibTransId="{98A47A06-7F7A-4656-BC44-639321F65513}"/>
    <dgm:cxn modelId="{570A7415-1BE7-4419-9729-6295CC1CB8C3}" type="presParOf" srcId="{0A3B283B-B68D-419C-9033-D15BF912E095}" destId="{C43A64DE-9318-4DD6-B321-C04DC1459D0D}" srcOrd="0" destOrd="0" presId="urn:microsoft.com/office/officeart/2005/8/layout/radial2"/>
    <dgm:cxn modelId="{CD854F3E-EC49-437F-B2BA-1ECA1BB529BD}" type="presParOf" srcId="{C43A64DE-9318-4DD6-B321-C04DC1459D0D}" destId="{55D82F99-6CC2-4944-9FE2-9992020A5403}" srcOrd="0" destOrd="0" presId="urn:microsoft.com/office/officeart/2005/8/layout/radial2"/>
    <dgm:cxn modelId="{4B7251A0-E73B-464A-B66F-55C024B8C748}" type="presParOf" srcId="{55D82F99-6CC2-4944-9FE2-9992020A5403}" destId="{FEC0230C-1A32-448C-97FC-69582740E725}" srcOrd="0" destOrd="0" presId="urn:microsoft.com/office/officeart/2005/8/layout/radial2"/>
    <dgm:cxn modelId="{156D6152-1D6F-4835-A56E-1312FEA972F4}" type="presParOf" srcId="{55D82F99-6CC2-4944-9FE2-9992020A5403}" destId="{01A74E24-D09A-4489-80D5-DCC0503DF987}" srcOrd="1" destOrd="0" presId="urn:microsoft.com/office/officeart/2005/8/layout/radial2"/>
    <dgm:cxn modelId="{A11E87BD-7ADF-40F3-B443-C5D4F844B7BC}" type="presParOf" srcId="{C43A64DE-9318-4DD6-B321-C04DC1459D0D}" destId="{483182C5-B185-4A30-B72E-5BEA62B2F323}" srcOrd="1" destOrd="0" presId="urn:microsoft.com/office/officeart/2005/8/layout/radial2"/>
    <dgm:cxn modelId="{4C317787-9768-4CC1-9397-1D57FE1F1FE2}" type="presParOf" srcId="{C43A64DE-9318-4DD6-B321-C04DC1459D0D}" destId="{3FDB44DF-41AE-4D63-AC90-5812E86F37B0}" srcOrd="2" destOrd="0" presId="urn:microsoft.com/office/officeart/2005/8/layout/radial2"/>
    <dgm:cxn modelId="{DD5FE4F9-91D5-4067-AC14-9FA7321760AE}" type="presParOf" srcId="{3FDB44DF-41AE-4D63-AC90-5812E86F37B0}" destId="{54177DE0-5C7C-47F5-976A-307E6F26C3F5}" srcOrd="0" destOrd="0" presId="urn:microsoft.com/office/officeart/2005/8/layout/radial2"/>
    <dgm:cxn modelId="{8D1AE783-64D0-4F26-85E5-5C0B5D3F6974}" type="presParOf" srcId="{3FDB44DF-41AE-4D63-AC90-5812E86F37B0}" destId="{905874C3-EBD2-46A0-8D26-5E7743BF64FA}" srcOrd="1" destOrd="0" presId="urn:microsoft.com/office/officeart/2005/8/layout/radial2"/>
    <dgm:cxn modelId="{A04598FA-460F-412D-A049-B4ACCD529C16}" type="presParOf" srcId="{C43A64DE-9318-4DD6-B321-C04DC1459D0D}" destId="{B247BE6A-4488-4F68-97B4-2D399A4BD243}" srcOrd="3" destOrd="0" presId="urn:microsoft.com/office/officeart/2005/8/layout/radial2"/>
    <dgm:cxn modelId="{A2DF536F-E7FE-402F-82FA-5C39D28DCD47}" type="presParOf" srcId="{C43A64DE-9318-4DD6-B321-C04DC1459D0D}" destId="{1708E40D-967E-4F22-9582-E3C4D0EB2347}" srcOrd="4" destOrd="0" presId="urn:microsoft.com/office/officeart/2005/8/layout/radial2"/>
    <dgm:cxn modelId="{66EBC555-A1DD-42A5-9F63-EBB205F495D6}" type="presParOf" srcId="{1708E40D-967E-4F22-9582-E3C4D0EB2347}" destId="{4AC10055-93A5-4DCB-83A1-AC573D535878}" srcOrd="0" destOrd="0" presId="urn:microsoft.com/office/officeart/2005/8/layout/radial2"/>
    <dgm:cxn modelId="{9F487978-1BD9-4CB4-91C4-7C755ACA9FA8}" type="presParOf" srcId="{1708E40D-967E-4F22-9582-E3C4D0EB2347}" destId="{9680ADA6-E893-4CEA-A7CD-9F5DBFF8C69F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846C6CA-D043-4DDD-8F41-A7DC84EC2DB1}" type="doc">
      <dgm:prSet loTypeId="urn:microsoft.com/office/officeart/2008/layout/VerticalCurvedList" loCatId="list" qsTypeId="urn:microsoft.com/office/officeart/2005/8/quickstyle/simple4" qsCatId="simple" csTypeId="urn:microsoft.com/office/officeart/2005/8/colors/accent0_2" csCatId="mainScheme" phldr="1"/>
      <dgm:spPr/>
    </dgm:pt>
    <dgm:pt modelId="{0CD670F5-2E6E-4886-B890-40A02D635BE6}">
      <dgm:prSet phldrT="[Text]" custT="1"/>
      <dgm:spPr/>
      <dgm:t>
        <a:bodyPr/>
        <a:lstStyle/>
        <a:p>
          <a:pPr algn="ctr"/>
          <a:r>
            <a:rPr lang="en-US" sz="2800" b="1" dirty="0" smtClean="0"/>
            <a:t>LAPORAN PELAKSANAAN ANGGARAN</a:t>
          </a:r>
          <a:endParaRPr lang="en-US" sz="2800" b="1" dirty="0"/>
        </a:p>
      </dgm:t>
    </dgm:pt>
    <dgm:pt modelId="{9E21A518-2A1D-4034-936F-DF957D44916C}" type="parTrans" cxnId="{029B356E-0BE1-467A-8CF2-FA627F358922}">
      <dgm:prSet/>
      <dgm:spPr/>
      <dgm:t>
        <a:bodyPr/>
        <a:lstStyle/>
        <a:p>
          <a:endParaRPr lang="en-US"/>
        </a:p>
      </dgm:t>
    </dgm:pt>
    <dgm:pt modelId="{D5E46610-DD4C-4163-8E1F-77948FA8147A}" type="sibTrans" cxnId="{029B356E-0BE1-467A-8CF2-FA627F358922}">
      <dgm:prSet/>
      <dgm:spPr/>
      <dgm:t>
        <a:bodyPr/>
        <a:lstStyle/>
        <a:p>
          <a:endParaRPr lang="en-US"/>
        </a:p>
      </dgm:t>
    </dgm:pt>
    <dgm:pt modelId="{D73A1865-02AE-4A3C-ADE2-06F0C83AA975}">
      <dgm:prSet phldrT="[Text]" custT="1"/>
      <dgm:spPr/>
      <dgm:t>
        <a:bodyPr/>
        <a:lstStyle/>
        <a:p>
          <a:pPr algn="ctr"/>
          <a:r>
            <a:rPr lang="en-US" sz="2800" b="1" dirty="0" smtClean="0"/>
            <a:t>LAPORAN FINANSIAL</a:t>
          </a:r>
          <a:endParaRPr lang="en-US" sz="2800" b="1" dirty="0"/>
        </a:p>
      </dgm:t>
    </dgm:pt>
    <dgm:pt modelId="{353A08F8-4012-4E1E-BE3E-05B502230F6E}" type="parTrans" cxnId="{A4A26BEF-87D7-4B80-A1D5-2E0B7C3121AA}">
      <dgm:prSet/>
      <dgm:spPr/>
      <dgm:t>
        <a:bodyPr/>
        <a:lstStyle/>
        <a:p>
          <a:endParaRPr lang="en-US"/>
        </a:p>
      </dgm:t>
    </dgm:pt>
    <dgm:pt modelId="{7857AD36-D55B-412A-9C06-B9F4AA5620F2}" type="sibTrans" cxnId="{A4A26BEF-87D7-4B80-A1D5-2E0B7C3121AA}">
      <dgm:prSet/>
      <dgm:spPr/>
      <dgm:t>
        <a:bodyPr/>
        <a:lstStyle/>
        <a:p>
          <a:endParaRPr lang="en-US"/>
        </a:p>
      </dgm:t>
    </dgm:pt>
    <dgm:pt modelId="{7FBD70C8-FE2D-4E2B-85BD-72029AE984AD}" type="pres">
      <dgm:prSet presAssocID="{7846C6CA-D043-4DDD-8F41-A7DC84EC2DB1}" presName="Name0" presStyleCnt="0">
        <dgm:presLayoutVars>
          <dgm:chMax val="7"/>
          <dgm:chPref val="7"/>
          <dgm:dir/>
        </dgm:presLayoutVars>
      </dgm:prSet>
      <dgm:spPr/>
    </dgm:pt>
    <dgm:pt modelId="{CAA21550-219E-48A3-AB77-CDA162599F45}" type="pres">
      <dgm:prSet presAssocID="{7846C6CA-D043-4DDD-8F41-A7DC84EC2DB1}" presName="Name1" presStyleCnt="0"/>
      <dgm:spPr/>
    </dgm:pt>
    <dgm:pt modelId="{0459443F-EFF9-4F01-925C-A93D5E07D6A6}" type="pres">
      <dgm:prSet presAssocID="{7846C6CA-D043-4DDD-8F41-A7DC84EC2DB1}" presName="cycle" presStyleCnt="0"/>
      <dgm:spPr/>
    </dgm:pt>
    <dgm:pt modelId="{0625522B-AECF-4C04-A384-FCEB6B589AF2}" type="pres">
      <dgm:prSet presAssocID="{7846C6CA-D043-4DDD-8F41-A7DC84EC2DB1}" presName="srcNode" presStyleLbl="node1" presStyleIdx="0" presStyleCnt="2"/>
      <dgm:spPr/>
    </dgm:pt>
    <dgm:pt modelId="{9D77FE20-849A-41FC-936A-AA0084F06F44}" type="pres">
      <dgm:prSet presAssocID="{7846C6CA-D043-4DDD-8F41-A7DC84EC2DB1}" presName="conn" presStyleLbl="parChTrans1D2" presStyleIdx="0" presStyleCnt="1"/>
      <dgm:spPr/>
      <dgm:t>
        <a:bodyPr/>
        <a:lstStyle/>
        <a:p>
          <a:endParaRPr lang="en-US"/>
        </a:p>
      </dgm:t>
    </dgm:pt>
    <dgm:pt modelId="{553F1FAA-EEA6-4E8C-92F1-C65F1BC4353E}" type="pres">
      <dgm:prSet presAssocID="{7846C6CA-D043-4DDD-8F41-A7DC84EC2DB1}" presName="extraNode" presStyleLbl="node1" presStyleIdx="0" presStyleCnt="2"/>
      <dgm:spPr/>
    </dgm:pt>
    <dgm:pt modelId="{F7168C8B-E4BC-4398-98E1-E932ED25BEF2}" type="pres">
      <dgm:prSet presAssocID="{7846C6CA-D043-4DDD-8F41-A7DC84EC2DB1}" presName="dstNode" presStyleLbl="node1" presStyleIdx="0" presStyleCnt="2"/>
      <dgm:spPr/>
    </dgm:pt>
    <dgm:pt modelId="{CC198EC8-1BA6-46E0-8B18-E09471AEDD87}" type="pres">
      <dgm:prSet presAssocID="{0CD670F5-2E6E-4886-B890-40A02D635BE6}" presName="text_1" presStyleLbl="node1" presStyleIdx="0" presStyleCnt="2" custScaleY="92898" custLinFactNeighborX="371" custLinFactNeighborY="-240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9E377D-97E0-4560-A5D8-57DD0E56945D}" type="pres">
      <dgm:prSet presAssocID="{0CD670F5-2E6E-4886-B890-40A02D635BE6}" presName="accent_1" presStyleCnt="0"/>
      <dgm:spPr/>
    </dgm:pt>
    <dgm:pt modelId="{6CBCD0F1-9367-49AE-B426-DCED3586C98D}" type="pres">
      <dgm:prSet presAssocID="{0CD670F5-2E6E-4886-B890-40A02D635BE6}" presName="accentRepeatNode" presStyleLbl="solidFgAcc1" presStyleIdx="0" presStyleCnt="2" custLinFactNeighborX="7803" custLinFactNeighborY="-28681"/>
      <dgm:spPr/>
    </dgm:pt>
    <dgm:pt modelId="{E0B23A8D-6238-4903-9005-43C526ED33E4}" type="pres">
      <dgm:prSet presAssocID="{D73A1865-02AE-4A3C-ADE2-06F0C83AA975}" presName="text_2" presStyleLbl="node1" presStyleIdx="1" presStyleCnt="2" custScaleY="85480" custLinFactNeighborX="382" custLinFactNeighborY="-107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F38681-5AD6-435C-A3F4-A362601BA45E}" type="pres">
      <dgm:prSet presAssocID="{D73A1865-02AE-4A3C-ADE2-06F0C83AA975}" presName="accent_2" presStyleCnt="0"/>
      <dgm:spPr/>
    </dgm:pt>
    <dgm:pt modelId="{EC4B2F5A-FEE8-429A-8A13-DCBD31407550}" type="pres">
      <dgm:prSet presAssocID="{D73A1865-02AE-4A3C-ADE2-06F0C83AA975}" presName="accentRepeatNode" presStyleLbl="solidFgAcc1" presStyleIdx="1" presStyleCnt="2" custLinFactNeighborX="4559" custLinFactNeighborY="-7023"/>
      <dgm:spPr/>
    </dgm:pt>
  </dgm:ptLst>
  <dgm:cxnLst>
    <dgm:cxn modelId="{A4A26BEF-87D7-4B80-A1D5-2E0B7C3121AA}" srcId="{7846C6CA-D043-4DDD-8F41-A7DC84EC2DB1}" destId="{D73A1865-02AE-4A3C-ADE2-06F0C83AA975}" srcOrd="1" destOrd="0" parTransId="{353A08F8-4012-4E1E-BE3E-05B502230F6E}" sibTransId="{7857AD36-D55B-412A-9C06-B9F4AA5620F2}"/>
    <dgm:cxn modelId="{029B356E-0BE1-467A-8CF2-FA627F358922}" srcId="{7846C6CA-D043-4DDD-8F41-A7DC84EC2DB1}" destId="{0CD670F5-2E6E-4886-B890-40A02D635BE6}" srcOrd="0" destOrd="0" parTransId="{9E21A518-2A1D-4034-936F-DF957D44916C}" sibTransId="{D5E46610-DD4C-4163-8E1F-77948FA8147A}"/>
    <dgm:cxn modelId="{FD4E4C45-864C-4A9F-991A-A2B834A00182}" type="presOf" srcId="{0CD670F5-2E6E-4886-B890-40A02D635BE6}" destId="{CC198EC8-1BA6-46E0-8B18-E09471AEDD87}" srcOrd="0" destOrd="0" presId="urn:microsoft.com/office/officeart/2008/layout/VerticalCurvedList"/>
    <dgm:cxn modelId="{4D89E3C0-3530-434B-B042-BACEB256B440}" type="presOf" srcId="{D5E46610-DD4C-4163-8E1F-77948FA8147A}" destId="{9D77FE20-849A-41FC-936A-AA0084F06F44}" srcOrd="0" destOrd="0" presId="urn:microsoft.com/office/officeart/2008/layout/VerticalCurvedList"/>
    <dgm:cxn modelId="{A57074B5-0F4C-4459-9C2C-E22C68F6D79F}" type="presOf" srcId="{7846C6CA-D043-4DDD-8F41-A7DC84EC2DB1}" destId="{7FBD70C8-FE2D-4E2B-85BD-72029AE984AD}" srcOrd="0" destOrd="0" presId="urn:microsoft.com/office/officeart/2008/layout/VerticalCurvedList"/>
    <dgm:cxn modelId="{56454D52-05D6-4AC0-A7DC-84703C2FD513}" type="presOf" srcId="{D73A1865-02AE-4A3C-ADE2-06F0C83AA975}" destId="{E0B23A8D-6238-4903-9005-43C526ED33E4}" srcOrd="0" destOrd="0" presId="urn:microsoft.com/office/officeart/2008/layout/VerticalCurvedList"/>
    <dgm:cxn modelId="{401F17C2-3607-44F3-85F8-F18E034EB619}" type="presParOf" srcId="{7FBD70C8-FE2D-4E2B-85BD-72029AE984AD}" destId="{CAA21550-219E-48A3-AB77-CDA162599F45}" srcOrd="0" destOrd="0" presId="urn:microsoft.com/office/officeart/2008/layout/VerticalCurvedList"/>
    <dgm:cxn modelId="{6FB3D34C-B9BD-4613-AB9E-21B84C8A50F2}" type="presParOf" srcId="{CAA21550-219E-48A3-AB77-CDA162599F45}" destId="{0459443F-EFF9-4F01-925C-A93D5E07D6A6}" srcOrd="0" destOrd="0" presId="urn:microsoft.com/office/officeart/2008/layout/VerticalCurvedList"/>
    <dgm:cxn modelId="{F67E7249-185E-4ED7-B560-A4092EBD0E9C}" type="presParOf" srcId="{0459443F-EFF9-4F01-925C-A93D5E07D6A6}" destId="{0625522B-AECF-4C04-A384-FCEB6B589AF2}" srcOrd="0" destOrd="0" presId="urn:microsoft.com/office/officeart/2008/layout/VerticalCurvedList"/>
    <dgm:cxn modelId="{CA121E10-2C5F-4A14-8071-229F95270970}" type="presParOf" srcId="{0459443F-EFF9-4F01-925C-A93D5E07D6A6}" destId="{9D77FE20-849A-41FC-936A-AA0084F06F44}" srcOrd="1" destOrd="0" presId="urn:microsoft.com/office/officeart/2008/layout/VerticalCurvedList"/>
    <dgm:cxn modelId="{455315A5-8600-4164-98CB-DE28B7214BC1}" type="presParOf" srcId="{0459443F-EFF9-4F01-925C-A93D5E07D6A6}" destId="{553F1FAA-EEA6-4E8C-92F1-C65F1BC4353E}" srcOrd="2" destOrd="0" presId="urn:microsoft.com/office/officeart/2008/layout/VerticalCurvedList"/>
    <dgm:cxn modelId="{0A04DF39-6291-4ADD-87FF-5C62E219FBDD}" type="presParOf" srcId="{0459443F-EFF9-4F01-925C-A93D5E07D6A6}" destId="{F7168C8B-E4BC-4398-98E1-E932ED25BEF2}" srcOrd="3" destOrd="0" presId="urn:microsoft.com/office/officeart/2008/layout/VerticalCurvedList"/>
    <dgm:cxn modelId="{17B4CEC9-37AD-47D4-99DD-E0911691F27B}" type="presParOf" srcId="{CAA21550-219E-48A3-AB77-CDA162599F45}" destId="{CC198EC8-1BA6-46E0-8B18-E09471AEDD87}" srcOrd="1" destOrd="0" presId="urn:microsoft.com/office/officeart/2008/layout/VerticalCurvedList"/>
    <dgm:cxn modelId="{193B715A-4FD4-40D1-82B4-9DB59EC1E009}" type="presParOf" srcId="{CAA21550-219E-48A3-AB77-CDA162599F45}" destId="{1A9E377D-97E0-4560-A5D8-57DD0E56945D}" srcOrd="2" destOrd="0" presId="urn:microsoft.com/office/officeart/2008/layout/VerticalCurvedList"/>
    <dgm:cxn modelId="{7F032424-E946-4D94-A837-3EC2F08D377F}" type="presParOf" srcId="{1A9E377D-97E0-4560-A5D8-57DD0E56945D}" destId="{6CBCD0F1-9367-49AE-B426-DCED3586C98D}" srcOrd="0" destOrd="0" presId="urn:microsoft.com/office/officeart/2008/layout/VerticalCurvedList"/>
    <dgm:cxn modelId="{0CC2F741-2D57-4D84-8649-D8E488C37D6B}" type="presParOf" srcId="{CAA21550-219E-48A3-AB77-CDA162599F45}" destId="{E0B23A8D-6238-4903-9005-43C526ED33E4}" srcOrd="3" destOrd="0" presId="urn:microsoft.com/office/officeart/2008/layout/VerticalCurvedList"/>
    <dgm:cxn modelId="{0496640B-3B24-4B7D-8E18-3E4528F74E65}" type="presParOf" srcId="{CAA21550-219E-48A3-AB77-CDA162599F45}" destId="{E9F38681-5AD6-435C-A3F4-A362601BA45E}" srcOrd="4" destOrd="0" presId="urn:microsoft.com/office/officeart/2008/layout/VerticalCurvedList"/>
    <dgm:cxn modelId="{C22A9C3E-896D-4256-AFCD-2FD1493DCF75}" type="presParOf" srcId="{E9F38681-5AD6-435C-A3F4-A362601BA45E}" destId="{EC4B2F5A-FEE8-429A-8A13-DCBD3140755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96913AF-552C-49D4-9CC5-692EF8977064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FA81A88-D51A-442F-BC5F-28F23F6F4351}">
      <dgm:prSet phldrT="[Text]" custT="1"/>
      <dgm:spPr>
        <a:solidFill>
          <a:schemeClr val="accent5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LO</a:t>
          </a:r>
          <a:endParaRPr lang="en-US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FC065EB-8D8E-4F14-843C-A308AFF10FC3}" type="parTrans" cxnId="{B5217B6E-5972-45E2-B20B-BD7513072948}">
      <dgm:prSet/>
      <dgm:spPr/>
      <dgm:t>
        <a:bodyPr/>
        <a:lstStyle/>
        <a:p>
          <a:endParaRPr lang="en-US" sz="1600"/>
        </a:p>
      </dgm:t>
    </dgm:pt>
    <dgm:pt modelId="{09200C81-8832-46E9-90D2-A588B3826DDA}" type="sibTrans" cxnId="{B5217B6E-5972-45E2-B20B-BD7513072948}">
      <dgm:prSet/>
      <dgm:spPr/>
      <dgm:t>
        <a:bodyPr/>
        <a:lstStyle/>
        <a:p>
          <a:endParaRPr lang="en-US" sz="1600"/>
        </a:p>
      </dgm:t>
    </dgm:pt>
    <dgm:pt modelId="{DF93A481-2FDE-4E03-891B-05B5BF49A7EC}">
      <dgm:prSet phldrT="[Text]" custT="1"/>
      <dgm:spPr>
        <a:solidFill>
          <a:schemeClr val="accent4">
            <a:lumMod val="5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Surplus/</a:t>
          </a:r>
        </a:p>
        <a:p>
          <a:r>
            <a:rPr lang="en-US" sz="14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Defisit</a:t>
          </a:r>
          <a:r>
            <a:rPr lang="en-US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-LO</a:t>
          </a:r>
          <a:endParaRPr lang="en-US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4677998-5A63-46BC-9203-0310DF5BD914}" type="parTrans" cxnId="{99C493E6-4390-48C2-A2EC-892BA0616410}">
      <dgm:prSet/>
      <dgm:spPr/>
      <dgm:t>
        <a:bodyPr/>
        <a:lstStyle/>
        <a:p>
          <a:endParaRPr lang="en-US" sz="1600"/>
        </a:p>
      </dgm:t>
    </dgm:pt>
    <dgm:pt modelId="{2555BADF-BAD5-4A5D-8FE6-996C5F104520}" type="sibTrans" cxnId="{99C493E6-4390-48C2-A2EC-892BA0616410}">
      <dgm:prSet/>
      <dgm:spPr/>
      <dgm:t>
        <a:bodyPr/>
        <a:lstStyle/>
        <a:p>
          <a:endParaRPr lang="en-US" sz="1600"/>
        </a:p>
      </dgm:t>
    </dgm:pt>
    <dgm:pt modelId="{A4D21E41-870C-495A-9DF1-28BCD6F90D39}">
      <dgm:prSet phldrT="[Text]" custT="1"/>
      <dgm:spPr>
        <a:solidFill>
          <a:schemeClr val="accent4">
            <a:lumMod val="5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sz="16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Ekuitas</a:t>
          </a:r>
          <a:endParaRPr lang="en-US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B4C0194-F6F5-4349-83C7-C7AB307BDBC1}" type="parTrans" cxnId="{437727DC-CEF5-4F04-847B-F6CF90DB2F3E}">
      <dgm:prSet/>
      <dgm:spPr/>
      <dgm:t>
        <a:bodyPr/>
        <a:lstStyle/>
        <a:p>
          <a:endParaRPr lang="en-US" sz="1600"/>
        </a:p>
      </dgm:t>
    </dgm:pt>
    <dgm:pt modelId="{139790C1-C784-416C-9E3C-821BA14080DA}" type="sibTrans" cxnId="{437727DC-CEF5-4F04-847B-F6CF90DB2F3E}">
      <dgm:prSet/>
      <dgm:spPr/>
      <dgm:t>
        <a:bodyPr/>
        <a:lstStyle/>
        <a:p>
          <a:endParaRPr lang="en-US" sz="1600"/>
        </a:p>
      </dgm:t>
    </dgm:pt>
    <dgm:pt modelId="{0F8C9686-9443-4CC4-899C-5C6FE4FBE5CC}">
      <dgm:prSet phldrT="[Text]" custT="1"/>
      <dgm:spPr>
        <a:solidFill>
          <a:schemeClr val="accent6">
            <a:lumMod val="75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sz="14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Laporan</a:t>
          </a:r>
          <a:r>
            <a:rPr lang="en-US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sz="14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Perubahan</a:t>
          </a:r>
          <a:r>
            <a:rPr lang="en-US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sz="14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Ekuitas</a:t>
          </a:r>
          <a:endParaRPr lang="en-US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ABB8CAE-4CD0-4839-B0C4-D4C230C396ED}" type="parTrans" cxnId="{54071A76-1E47-45EF-AC26-62B788AB41AB}">
      <dgm:prSet/>
      <dgm:spPr/>
      <dgm:t>
        <a:bodyPr/>
        <a:lstStyle/>
        <a:p>
          <a:endParaRPr lang="en-US" sz="1600"/>
        </a:p>
      </dgm:t>
    </dgm:pt>
    <dgm:pt modelId="{42FF3853-43F7-47F7-B8CE-813D5FDACB9F}" type="sibTrans" cxnId="{54071A76-1E47-45EF-AC26-62B788AB41AB}">
      <dgm:prSet/>
      <dgm:spPr/>
      <dgm:t>
        <a:bodyPr/>
        <a:lstStyle/>
        <a:p>
          <a:endParaRPr lang="en-US" sz="1600"/>
        </a:p>
      </dgm:t>
    </dgm:pt>
    <dgm:pt modelId="{39441EDC-4B60-44C3-A478-E9739781BDD6}">
      <dgm:prSet phldrT="[Text]" custT="1"/>
      <dgm:spPr>
        <a:solidFill>
          <a:schemeClr val="accent6">
            <a:lumMod val="75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sz="16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Neraca</a:t>
          </a:r>
          <a:endParaRPr lang="en-US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155B3AF-29F5-4D77-BFF9-8F57982E1711}" type="parTrans" cxnId="{C066BEA5-1B9C-4243-A496-E66B2A8C84D2}">
      <dgm:prSet/>
      <dgm:spPr/>
      <dgm:t>
        <a:bodyPr/>
        <a:lstStyle/>
        <a:p>
          <a:endParaRPr lang="en-US" sz="1600"/>
        </a:p>
      </dgm:t>
    </dgm:pt>
    <dgm:pt modelId="{F867524E-BBC7-4845-9BD9-46A54D4AAE62}" type="sibTrans" cxnId="{C066BEA5-1B9C-4243-A496-E66B2A8C84D2}">
      <dgm:prSet/>
      <dgm:spPr/>
      <dgm:t>
        <a:bodyPr/>
        <a:lstStyle/>
        <a:p>
          <a:endParaRPr lang="en-US" sz="1600"/>
        </a:p>
      </dgm:t>
    </dgm:pt>
    <dgm:pt modelId="{D0066459-90BC-425F-AF39-33038A37EDA7}" type="pres">
      <dgm:prSet presAssocID="{896913AF-552C-49D4-9CC5-692EF8977064}" presName="Name0" presStyleCnt="0">
        <dgm:presLayoutVars>
          <dgm:dir/>
          <dgm:animLvl val="lvl"/>
          <dgm:resizeHandles val="exact"/>
        </dgm:presLayoutVars>
      </dgm:prSet>
      <dgm:spPr/>
    </dgm:pt>
    <dgm:pt modelId="{60711016-06BB-4371-90F5-3810FFBA1764}" type="pres">
      <dgm:prSet presAssocID="{5FA81A88-D51A-442F-BC5F-28F23F6F4351}" presName="parTxOnly" presStyleLbl="node1" presStyleIdx="0" presStyleCnt="5" custLinFactNeighborX="-422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52FBA3-2F78-4123-9942-6A64648E79B3}" type="pres">
      <dgm:prSet presAssocID="{09200C81-8832-46E9-90D2-A588B3826DDA}" presName="parTxOnlySpace" presStyleCnt="0"/>
      <dgm:spPr/>
    </dgm:pt>
    <dgm:pt modelId="{5B340F61-DF43-44DC-BF23-F3D385A8A312}" type="pres">
      <dgm:prSet presAssocID="{DF93A481-2FDE-4E03-891B-05B5BF49A7EC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3A70A3-8ABE-4B4F-8EA9-6F5F8AB5BD8B}" type="pres">
      <dgm:prSet presAssocID="{2555BADF-BAD5-4A5D-8FE6-996C5F104520}" presName="parTxOnlySpace" presStyleCnt="0"/>
      <dgm:spPr/>
    </dgm:pt>
    <dgm:pt modelId="{5EAAB58D-D6F8-422A-9A3A-D05ACB4E4F3E}" type="pres">
      <dgm:prSet presAssocID="{0F8C9686-9443-4CC4-899C-5C6FE4FBE5CC}" presName="parTxOnly" presStyleLbl="node1" presStyleIdx="2" presStyleCnt="5" custScaleX="1150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137613-4753-4279-81CB-6AFAB544954B}" type="pres">
      <dgm:prSet presAssocID="{42FF3853-43F7-47F7-B8CE-813D5FDACB9F}" presName="parTxOnlySpace" presStyleCnt="0"/>
      <dgm:spPr/>
    </dgm:pt>
    <dgm:pt modelId="{E22B9558-ED39-4CF3-91FF-58C86C5EDFEE}" type="pres">
      <dgm:prSet presAssocID="{A4D21E41-870C-495A-9DF1-28BCD6F90D39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BB4D86-E632-406C-A89C-6C73DD88EDEF}" type="pres">
      <dgm:prSet presAssocID="{139790C1-C784-416C-9E3C-821BA14080DA}" presName="parTxOnlySpace" presStyleCnt="0"/>
      <dgm:spPr/>
    </dgm:pt>
    <dgm:pt modelId="{D6290084-D6B3-420C-B25A-A12E2F847ECE}" type="pres">
      <dgm:prSet presAssocID="{39441EDC-4B60-44C3-A478-E9739781BDD6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B63695-ECD7-4E4E-9490-F72FD926EADA}" type="presOf" srcId="{5FA81A88-D51A-442F-BC5F-28F23F6F4351}" destId="{60711016-06BB-4371-90F5-3810FFBA1764}" srcOrd="0" destOrd="0" presId="urn:microsoft.com/office/officeart/2005/8/layout/chevron1"/>
    <dgm:cxn modelId="{B5217B6E-5972-45E2-B20B-BD7513072948}" srcId="{896913AF-552C-49D4-9CC5-692EF8977064}" destId="{5FA81A88-D51A-442F-BC5F-28F23F6F4351}" srcOrd="0" destOrd="0" parTransId="{FFC065EB-8D8E-4F14-843C-A308AFF10FC3}" sibTransId="{09200C81-8832-46E9-90D2-A588B3826DDA}"/>
    <dgm:cxn modelId="{D4302D12-FA56-48AF-B7FA-59473A2E957A}" type="presOf" srcId="{0F8C9686-9443-4CC4-899C-5C6FE4FBE5CC}" destId="{5EAAB58D-D6F8-422A-9A3A-D05ACB4E4F3E}" srcOrd="0" destOrd="0" presId="urn:microsoft.com/office/officeart/2005/8/layout/chevron1"/>
    <dgm:cxn modelId="{54071A76-1E47-45EF-AC26-62B788AB41AB}" srcId="{896913AF-552C-49D4-9CC5-692EF8977064}" destId="{0F8C9686-9443-4CC4-899C-5C6FE4FBE5CC}" srcOrd="2" destOrd="0" parTransId="{BABB8CAE-4CD0-4839-B0C4-D4C230C396ED}" sibTransId="{42FF3853-43F7-47F7-B8CE-813D5FDACB9F}"/>
    <dgm:cxn modelId="{2753659D-E276-472B-A7AD-D0CCAEC7B83E}" type="presOf" srcId="{A4D21E41-870C-495A-9DF1-28BCD6F90D39}" destId="{E22B9558-ED39-4CF3-91FF-58C86C5EDFEE}" srcOrd="0" destOrd="0" presId="urn:microsoft.com/office/officeart/2005/8/layout/chevron1"/>
    <dgm:cxn modelId="{364D8672-FD1A-4679-B91B-F4C70A5A6855}" type="presOf" srcId="{DF93A481-2FDE-4E03-891B-05B5BF49A7EC}" destId="{5B340F61-DF43-44DC-BF23-F3D385A8A312}" srcOrd="0" destOrd="0" presId="urn:microsoft.com/office/officeart/2005/8/layout/chevron1"/>
    <dgm:cxn modelId="{99C493E6-4390-48C2-A2EC-892BA0616410}" srcId="{896913AF-552C-49D4-9CC5-692EF8977064}" destId="{DF93A481-2FDE-4E03-891B-05B5BF49A7EC}" srcOrd="1" destOrd="0" parTransId="{24677998-5A63-46BC-9203-0310DF5BD914}" sibTransId="{2555BADF-BAD5-4A5D-8FE6-996C5F104520}"/>
    <dgm:cxn modelId="{61645F6F-CF5C-4612-A820-50FC4D26A9E6}" type="presOf" srcId="{896913AF-552C-49D4-9CC5-692EF8977064}" destId="{D0066459-90BC-425F-AF39-33038A37EDA7}" srcOrd="0" destOrd="0" presId="urn:microsoft.com/office/officeart/2005/8/layout/chevron1"/>
    <dgm:cxn modelId="{C2084341-4CF8-4971-AAB4-9E60F5A62F43}" type="presOf" srcId="{39441EDC-4B60-44C3-A478-E9739781BDD6}" destId="{D6290084-D6B3-420C-B25A-A12E2F847ECE}" srcOrd="0" destOrd="0" presId="urn:microsoft.com/office/officeart/2005/8/layout/chevron1"/>
    <dgm:cxn modelId="{C066BEA5-1B9C-4243-A496-E66B2A8C84D2}" srcId="{896913AF-552C-49D4-9CC5-692EF8977064}" destId="{39441EDC-4B60-44C3-A478-E9739781BDD6}" srcOrd="4" destOrd="0" parTransId="{7155B3AF-29F5-4D77-BFF9-8F57982E1711}" sibTransId="{F867524E-BBC7-4845-9BD9-46A54D4AAE62}"/>
    <dgm:cxn modelId="{437727DC-CEF5-4F04-847B-F6CF90DB2F3E}" srcId="{896913AF-552C-49D4-9CC5-692EF8977064}" destId="{A4D21E41-870C-495A-9DF1-28BCD6F90D39}" srcOrd="3" destOrd="0" parTransId="{6B4C0194-F6F5-4349-83C7-C7AB307BDBC1}" sibTransId="{139790C1-C784-416C-9E3C-821BA14080DA}"/>
    <dgm:cxn modelId="{84054C25-9ED3-4095-B4FE-2D5873CE819D}" type="presParOf" srcId="{D0066459-90BC-425F-AF39-33038A37EDA7}" destId="{60711016-06BB-4371-90F5-3810FFBA1764}" srcOrd="0" destOrd="0" presId="urn:microsoft.com/office/officeart/2005/8/layout/chevron1"/>
    <dgm:cxn modelId="{20B45003-91D2-4F53-9D27-16CBF4F27BC6}" type="presParOf" srcId="{D0066459-90BC-425F-AF39-33038A37EDA7}" destId="{5D52FBA3-2F78-4123-9942-6A64648E79B3}" srcOrd="1" destOrd="0" presId="urn:microsoft.com/office/officeart/2005/8/layout/chevron1"/>
    <dgm:cxn modelId="{69DF7585-CE0C-47B6-B273-01E6DC4BE3F2}" type="presParOf" srcId="{D0066459-90BC-425F-AF39-33038A37EDA7}" destId="{5B340F61-DF43-44DC-BF23-F3D385A8A312}" srcOrd="2" destOrd="0" presId="urn:microsoft.com/office/officeart/2005/8/layout/chevron1"/>
    <dgm:cxn modelId="{5A9F4C84-CCFC-4C35-ACB3-744D49624C81}" type="presParOf" srcId="{D0066459-90BC-425F-AF39-33038A37EDA7}" destId="{F43A70A3-8ABE-4B4F-8EA9-6F5F8AB5BD8B}" srcOrd="3" destOrd="0" presId="urn:microsoft.com/office/officeart/2005/8/layout/chevron1"/>
    <dgm:cxn modelId="{666FC0C1-16C0-47A0-B50B-4D88A717AE4A}" type="presParOf" srcId="{D0066459-90BC-425F-AF39-33038A37EDA7}" destId="{5EAAB58D-D6F8-422A-9A3A-D05ACB4E4F3E}" srcOrd="4" destOrd="0" presId="urn:microsoft.com/office/officeart/2005/8/layout/chevron1"/>
    <dgm:cxn modelId="{96AD79E9-2434-4CC0-A2F4-FCCD7B229112}" type="presParOf" srcId="{D0066459-90BC-425F-AF39-33038A37EDA7}" destId="{B3137613-4753-4279-81CB-6AFAB544954B}" srcOrd="5" destOrd="0" presId="urn:microsoft.com/office/officeart/2005/8/layout/chevron1"/>
    <dgm:cxn modelId="{9CE8657B-6316-40B0-AF6C-4595102461BF}" type="presParOf" srcId="{D0066459-90BC-425F-AF39-33038A37EDA7}" destId="{E22B9558-ED39-4CF3-91FF-58C86C5EDFEE}" srcOrd="6" destOrd="0" presId="urn:microsoft.com/office/officeart/2005/8/layout/chevron1"/>
    <dgm:cxn modelId="{4EA03C21-A654-47CB-9BF1-0441F5D5F9BA}" type="presParOf" srcId="{D0066459-90BC-425F-AF39-33038A37EDA7}" destId="{78BB4D86-E632-406C-A89C-6C73DD88EDEF}" srcOrd="7" destOrd="0" presId="urn:microsoft.com/office/officeart/2005/8/layout/chevron1"/>
    <dgm:cxn modelId="{13DDD19C-3253-45F5-BF96-175732169330}" type="presParOf" srcId="{D0066459-90BC-425F-AF39-33038A37EDA7}" destId="{D6290084-D6B3-420C-B25A-A12E2F847ECE}" srcOrd="8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96913AF-552C-49D4-9CC5-692EF8977064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FA81A88-D51A-442F-BC5F-28F23F6F4351}">
      <dgm:prSet phldrT="[Text]" custT="1"/>
      <dgm:spPr>
        <a:solidFill>
          <a:schemeClr val="accent2">
            <a:lumMod val="75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LRA</a:t>
          </a:r>
          <a:endParaRPr lang="en-US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FC065EB-8D8E-4F14-843C-A308AFF10FC3}" type="parTrans" cxnId="{B5217B6E-5972-45E2-B20B-BD7513072948}">
      <dgm:prSet/>
      <dgm:spPr/>
      <dgm:t>
        <a:bodyPr/>
        <a:lstStyle/>
        <a:p>
          <a:endParaRPr lang="en-US" sz="1600"/>
        </a:p>
      </dgm:t>
    </dgm:pt>
    <dgm:pt modelId="{09200C81-8832-46E9-90D2-A588B3826DDA}" type="sibTrans" cxnId="{B5217B6E-5972-45E2-B20B-BD7513072948}">
      <dgm:prSet/>
      <dgm:spPr/>
      <dgm:t>
        <a:bodyPr/>
        <a:lstStyle/>
        <a:p>
          <a:endParaRPr lang="en-US" sz="1600"/>
        </a:p>
      </dgm:t>
    </dgm:pt>
    <dgm:pt modelId="{DF93A481-2FDE-4E03-891B-05B5BF49A7EC}">
      <dgm:prSet phldrT="[Text]" custT="1"/>
      <dgm:spPr>
        <a:solidFill>
          <a:srgbClr val="FFC0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SILPA/SIKPA</a:t>
          </a:r>
          <a:endParaRPr lang="en-US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4677998-5A63-46BC-9203-0310DF5BD914}" type="parTrans" cxnId="{99C493E6-4390-48C2-A2EC-892BA0616410}">
      <dgm:prSet/>
      <dgm:spPr/>
      <dgm:t>
        <a:bodyPr/>
        <a:lstStyle/>
        <a:p>
          <a:endParaRPr lang="en-US" sz="1600"/>
        </a:p>
      </dgm:t>
    </dgm:pt>
    <dgm:pt modelId="{2555BADF-BAD5-4A5D-8FE6-996C5F104520}" type="sibTrans" cxnId="{99C493E6-4390-48C2-A2EC-892BA0616410}">
      <dgm:prSet/>
      <dgm:spPr/>
      <dgm:t>
        <a:bodyPr/>
        <a:lstStyle/>
        <a:p>
          <a:endParaRPr lang="en-US" sz="1600"/>
        </a:p>
      </dgm:t>
    </dgm:pt>
    <dgm:pt modelId="{989A5BC4-B12D-438A-A79C-55018A5BB41B}">
      <dgm:prSet phldrT="[Text]" custT="1"/>
      <dgm:spPr>
        <a:solidFill>
          <a:schemeClr val="accent6">
            <a:lumMod val="75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sz="16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Laporan</a:t>
          </a:r>
          <a:r>
            <a: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sz="16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Perubahan</a:t>
          </a:r>
          <a:r>
            <a: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SAL</a:t>
          </a:r>
          <a:endParaRPr lang="en-US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DAD62DA-440E-489E-BD95-64AA26F2B95A}" type="parTrans" cxnId="{687952C4-7C73-4D31-A269-259511A1D0D9}">
      <dgm:prSet/>
      <dgm:spPr/>
      <dgm:t>
        <a:bodyPr/>
        <a:lstStyle/>
        <a:p>
          <a:endParaRPr lang="en-US" sz="1600"/>
        </a:p>
      </dgm:t>
    </dgm:pt>
    <dgm:pt modelId="{A279DC54-FD79-4B83-B1FD-7B28812A526E}" type="sibTrans" cxnId="{687952C4-7C73-4D31-A269-259511A1D0D9}">
      <dgm:prSet/>
      <dgm:spPr/>
      <dgm:t>
        <a:bodyPr/>
        <a:lstStyle/>
        <a:p>
          <a:endParaRPr lang="en-US" sz="1600"/>
        </a:p>
      </dgm:t>
    </dgm:pt>
    <dgm:pt modelId="{D0066459-90BC-425F-AF39-33038A37EDA7}" type="pres">
      <dgm:prSet presAssocID="{896913AF-552C-49D4-9CC5-692EF8977064}" presName="Name0" presStyleCnt="0">
        <dgm:presLayoutVars>
          <dgm:dir/>
          <dgm:animLvl val="lvl"/>
          <dgm:resizeHandles val="exact"/>
        </dgm:presLayoutVars>
      </dgm:prSet>
      <dgm:spPr/>
    </dgm:pt>
    <dgm:pt modelId="{60711016-06BB-4371-90F5-3810FFBA1764}" type="pres">
      <dgm:prSet presAssocID="{5FA81A88-D51A-442F-BC5F-28F23F6F4351}" presName="parTxOnly" presStyleLbl="node1" presStyleIdx="0" presStyleCnt="3" custLinFactX="-5902" custLinFactNeighborX="-100000" custLinFactNeighborY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52FBA3-2F78-4123-9942-6A64648E79B3}" type="pres">
      <dgm:prSet presAssocID="{09200C81-8832-46E9-90D2-A588B3826DDA}" presName="parTxOnlySpace" presStyleCnt="0"/>
      <dgm:spPr/>
    </dgm:pt>
    <dgm:pt modelId="{5B340F61-DF43-44DC-BF23-F3D385A8A312}" type="pres">
      <dgm:prSet presAssocID="{DF93A481-2FDE-4E03-891B-05B5BF49A7EC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99A3A2-0F56-4C6F-B1BE-F02E778760DE}" type="pres">
      <dgm:prSet presAssocID="{2555BADF-BAD5-4A5D-8FE6-996C5F104520}" presName="parTxOnlySpace" presStyleCnt="0"/>
      <dgm:spPr/>
    </dgm:pt>
    <dgm:pt modelId="{475BA693-4570-460C-BAC0-F109A228700D}" type="pres">
      <dgm:prSet presAssocID="{989A5BC4-B12D-438A-A79C-55018A5BB41B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9C493E6-4390-48C2-A2EC-892BA0616410}" srcId="{896913AF-552C-49D4-9CC5-692EF8977064}" destId="{DF93A481-2FDE-4E03-891B-05B5BF49A7EC}" srcOrd="1" destOrd="0" parTransId="{24677998-5A63-46BC-9203-0310DF5BD914}" sibTransId="{2555BADF-BAD5-4A5D-8FE6-996C5F104520}"/>
    <dgm:cxn modelId="{92CA4F80-C9BE-4D29-AB70-9626B38EBC4E}" type="presOf" srcId="{5FA81A88-D51A-442F-BC5F-28F23F6F4351}" destId="{60711016-06BB-4371-90F5-3810FFBA1764}" srcOrd="0" destOrd="0" presId="urn:microsoft.com/office/officeart/2005/8/layout/chevron1"/>
    <dgm:cxn modelId="{687952C4-7C73-4D31-A269-259511A1D0D9}" srcId="{896913AF-552C-49D4-9CC5-692EF8977064}" destId="{989A5BC4-B12D-438A-A79C-55018A5BB41B}" srcOrd="2" destOrd="0" parTransId="{5DAD62DA-440E-489E-BD95-64AA26F2B95A}" sibTransId="{A279DC54-FD79-4B83-B1FD-7B28812A526E}"/>
    <dgm:cxn modelId="{B78AA696-1824-40ED-9BC7-E4B459BCB436}" type="presOf" srcId="{989A5BC4-B12D-438A-A79C-55018A5BB41B}" destId="{475BA693-4570-460C-BAC0-F109A228700D}" srcOrd="0" destOrd="0" presId="urn:microsoft.com/office/officeart/2005/8/layout/chevron1"/>
    <dgm:cxn modelId="{53C1F0A1-015C-4704-938A-087962009BCA}" type="presOf" srcId="{DF93A481-2FDE-4E03-891B-05B5BF49A7EC}" destId="{5B340F61-DF43-44DC-BF23-F3D385A8A312}" srcOrd="0" destOrd="0" presId="urn:microsoft.com/office/officeart/2005/8/layout/chevron1"/>
    <dgm:cxn modelId="{39F2CE28-2ABA-45C8-AA9C-B14E7E63A09C}" type="presOf" srcId="{896913AF-552C-49D4-9CC5-692EF8977064}" destId="{D0066459-90BC-425F-AF39-33038A37EDA7}" srcOrd="0" destOrd="0" presId="urn:microsoft.com/office/officeart/2005/8/layout/chevron1"/>
    <dgm:cxn modelId="{B5217B6E-5972-45E2-B20B-BD7513072948}" srcId="{896913AF-552C-49D4-9CC5-692EF8977064}" destId="{5FA81A88-D51A-442F-BC5F-28F23F6F4351}" srcOrd="0" destOrd="0" parTransId="{FFC065EB-8D8E-4F14-843C-A308AFF10FC3}" sibTransId="{09200C81-8832-46E9-90D2-A588B3826DDA}"/>
    <dgm:cxn modelId="{26C5296D-36BF-4381-A205-3D6C4D56BCD7}" type="presParOf" srcId="{D0066459-90BC-425F-AF39-33038A37EDA7}" destId="{60711016-06BB-4371-90F5-3810FFBA1764}" srcOrd="0" destOrd="0" presId="urn:microsoft.com/office/officeart/2005/8/layout/chevron1"/>
    <dgm:cxn modelId="{0BA6908F-3237-41C3-9524-A34DE20ED15C}" type="presParOf" srcId="{D0066459-90BC-425F-AF39-33038A37EDA7}" destId="{5D52FBA3-2F78-4123-9942-6A64648E79B3}" srcOrd="1" destOrd="0" presId="urn:microsoft.com/office/officeart/2005/8/layout/chevron1"/>
    <dgm:cxn modelId="{20E37887-7DFD-48C9-A573-A77A75E10521}" type="presParOf" srcId="{D0066459-90BC-425F-AF39-33038A37EDA7}" destId="{5B340F61-DF43-44DC-BF23-F3D385A8A312}" srcOrd="2" destOrd="0" presId="urn:microsoft.com/office/officeart/2005/8/layout/chevron1"/>
    <dgm:cxn modelId="{662E1EEC-C541-415B-953C-989B39E02CF7}" type="presParOf" srcId="{D0066459-90BC-425F-AF39-33038A37EDA7}" destId="{1B99A3A2-0F56-4C6F-B1BE-F02E778760DE}" srcOrd="3" destOrd="0" presId="urn:microsoft.com/office/officeart/2005/8/layout/chevron1"/>
    <dgm:cxn modelId="{D115B1AC-5E3E-4841-AEA0-66C644483E04}" type="presParOf" srcId="{D0066459-90BC-425F-AF39-33038A37EDA7}" destId="{475BA693-4570-460C-BAC0-F109A228700D}" srcOrd="4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1CC3F9-B4FF-463A-B1B7-F0528E174413}">
      <dsp:nvSpPr>
        <dsp:cNvPr id="0" name=""/>
        <dsp:cNvSpPr/>
      </dsp:nvSpPr>
      <dsp:spPr>
        <a:xfrm>
          <a:off x="805" y="4556"/>
          <a:ext cx="1960438" cy="980219"/>
        </a:xfrm>
        <a:prstGeom prst="roundRect">
          <a:avLst>
            <a:gd name="adj" fmla="val 10000"/>
          </a:avLst>
        </a:prstGeom>
        <a:solidFill>
          <a:srgbClr val="00CCFF"/>
        </a:soli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2"/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tx1"/>
              </a:solidFill>
            </a:rPr>
            <a:t>Pasal</a:t>
          </a:r>
          <a:r>
            <a:rPr lang="en-US" sz="2000" kern="1200" dirty="0" smtClean="0">
              <a:solidFill>
                <a:schemeClr val="tx1"/>
              </a:solidFill>
            </a:rPr>
            <a:t> 1  UU 17/2003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29515" y="33266"/>
        <a:ext cx="1903018" cy="922799"/>
      </dsp:txXfrm>
    </dsp:sp>
    <dsp:sp modelId="{3791EBB0-36BD-45D0-AE04-DFA09A5CB765}">
      <dsp:nvSpPr>
        <dsp:cNvPr id="0" name=""/>
        <dsp:cNvSpPr/>
      </dsp:nvSpPr>
      <dsp:spPr>
        <a:xfrm>
          <a:off x="196849" y="984775"/>
          <a:ext cx="196043" cy="10993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9330"/>
              </a:lnTo>
              <a:lnTo>
                <a:pt x="196043" y="1099330"/>
              </a:lnTo>
            </a:path>
          </a:pathLst>
        </a:custGeom>
        <a:noFill/>
        <a:ln w="1905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C79216-5660-4212-AD97-2877EAB86FF9}">
      <dsp:nvSpPr>
        <dsp:cNvPr id="0" name=""/>
        <dsp:cNvSpPr/>
      </dsp:nvSpPr>
      <dsp:spPr>
        <a:xfrm>
          <a:off x="392893" y="1229830"/>
          <a:ext cx="2336027" cy="17085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Pendapatan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negara</a:t>
          </a:r>
          <a:r>
            <a:rPr lang="en-US" sz="1600" kern="1200" dirty="0" smtClean="0"/>
            <a:t>/</a:t>
          </a:r>
          <a:r>
            <a:rPr lang="en-US" sz="1600" kern="1200" dirty="0" err="1" smtClean="0"/>
            <a:t>daerah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adalah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hak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pemerintah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pusat</a:t>
          </a:r>
          <a:r>
            <a:rPr lang="en-US" sz="1600" kern="1200" dirty="0" smtClean="0"/>
            <a:t>/ </a:t>
          </a:r>
          <a:r>
            <a:rPr lang="en-US" sz="1600" kern="1200" dirty="0" err="1" smtClean="0"/>
            <a:t>daerah</a:t>
          </a:r>
          <a:r>
            <a:rPr lang="en-US" sz="1600" kern="1200" dirty="0" smtClean="0"/>
            <a:t> yang </a:t>
          </a:r>
          <a:r>
            <a:rPr lang="en-US" sz="1600" kern="1200" dirty="0" err="1" smtClean="0"/>
            <a:t>diakui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sebagai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penambah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nilai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kekayaan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bersih</a:t>
          </a:r>
          <a:endParaRPr lang="en-US" sz="1600" kern="1200" dirty="0"/>
        </a:p>
      </dsp:txBody>
      <dsp:txXfrm>
        <a:off x="442935" y="1279872"/>
        <a:ext cx="2235943" cy="1608467"/>
      </dsp:txXfrm>
    </dsp:sp>
    <dsp:sp modelId="{2992935D-88F7-46D2-8BB7-B8D1824A7DB7}">
      <dsp:nvSpPr>
        <dsp:cNvPr id="0" name=""/>
        <dsp:cNvSpPr/>
      </dsp:nvSpPr>
      <dsp:spPr>
        <a:xfrm>
          <a:off x="196849" y="984775"/>
          <a:ext cx="196043" cy="30529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2936"/>
              </a:lnTo>
              <a:lnTo>
                <a:pt x="196043" y="3052936"/>
              </a:lnTo>
            </a:path>
          </a:pathLst>
        </a:custGeom>
        <a:noFill/>
        <a:ln w="1905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1945D9-C597-4DD9-BEBD-83FB378C8D21}">
      <dsp:nvSpPr>
        <dsp:cNvPr id="0" name=""/>
        <dsp:cNvSpPr/>
      </dsp:nvSpPr>
      <dsp:spPr>
        <a:xfrm>
          <a:off x="392893" y="3183436"/>
          <a:ext cx="2336027" cy="17085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23412"/>
              <a:satOff val="1880"/>
              <a:lumOff val="56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Belanja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negara</a:t>
          </a:r>
          <a:r>
            <a:rPr lang="en-US" sz="1600" kern="1200" dirty="0" smtClean="0"/>
            <a:t>/</a:t>
          </a:r>
          <a:r>
            <a:rPr lang="en-US" sz="1600" kern="1200" dirty="0" err="1" smtClean="0"/>
            <a:t>daerah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adalah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kewajiban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pemerintah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pusat</a:t>
          </a:r>
          <a:r>
            <a:rPr lang="en-US" sz="1600" kern="1200" dirty="0" smtClean="0"/>
            <a:t>/</a:t>
          </a:r>
          <a:r>
            <a:rPr lang="en-US" sz="1600" kern="1200" dirty="0" err="1" smtClean="0"/>
            <a:t>daerah</a:t>
          </a:r>
          <a:r>
            <a:rPr lang="en-US" sz="1600" kern="1200" dirty="0" smtClean="0"/>
            <a:t> yang </a:t>
          </a:r>
          <a:r>
            <a:rPr lang="en-US" sz="1600" kern="1200" dirty="0" err="1" smtClean="0"/>
            <a:t>diakui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sebagai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pengurang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nilai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kekayaan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bersih</a:t>
          </a:r>
          <a:endParaRPr lang="en-US" sz="1600" kern="1200" dirty="0"/>
        </a:p>
      </dsp:txBody>
      <dsp:txXfrm>
        <a:off x="442935" y="3233478"/>
        <a:ext cx="2235943" cy="1608467"/>
      </dsp:txXfrm>
    </dsp:sp>
    <dsp:sp modelId="{0A05E0FB-914B-46AA-8983-86F6CB36CC90}">
      <dsp:nvSpPr>
        <dsp:cNvPr id="0" name=""/>
        <dsp:cNvSpPr/>
      </dsp:nvSpPr>
      <dsp:spPr>
        <a:xfrm>
          <a:off x="2826942" y="4556"/>
          <a:ext cx="1960438" cy="980219"/>
        </a:xfrm>
        <a:prstGeom prst="roundRect">
          <a:avLst>
            <a:gd name="adj" fmla="val 10000"/>
          </a:avLst>
        </a:prstGeom>
        <a:solidFill>
          <a:srgbClr val="99CCFF"/>
        </a:soli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2"/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tx1"/>
              </a:solidFill>
            </a:rPr>
            <a:t>Pasal</a:t>
          </a:r>
          <a:r>
            <a:rPr lang="en-US" sz="2000" kern="1200" dirty="0" smtClean="0">
              <a:solidFill>
                <a:schemeClr val="tx1"/>
              </a:solidFill>
            </a:rPr>
            <a:t> 36 </a:t>
          </a:r>
          <a:r>
            <a:rPr lang="en-US" sz="2000" kern="1200" dirty="0" err="1" smtClean="0">
              <a:solidFill>
                <a:schemeClr val="tx1"/>
              </a:solidFill>
            </a:rPr>
            <a:t>ayat</a:t>
          </a:r>
          <a:r>
            <a:rPr lang="en-US" sz="2000" kern="1200" dirty="0" smtClean="0">
              <a:solidFill>
                <a:schemeClr val="tx1"/>
              </a:solidFill>
            </a:rPr>
            <a:t> (1) UU 17/2003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2855652" y="33266"/>
        <a:ext cx="1903018" cy="922799"/>
      </dsp:txXfrm>
    </dsp:sp>
    <dsp:sp modelId="{D5459037-E3AC-457F-AED1-1B24DA3B7EAB}">
      <dsp:nvSpPr>
        <dsp:cNvPr id="0" name=""/>
        <dsp:cNvSpPr/>
      </dsp:nvSpPr>
      <dsp:spPr>
        <a:xfrm>
          <a:off x="3022986" y="984775"/>
          <a:ext cx="196043" cy="10993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9330"/>
              </a:lnTo>
              <a:lnTo>
                <a:pt x="196043" y="1099330"/>
              </a:lnTo>
            </a:path>
          </a:pathLst>
        </a:custGeom>
        <a:noFill/>
        <a:ln w="1905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610EC7-C642-42BC-A1BE-F8D51A528A64}">
      <dsp:nvSpPr>
        <dsp:cNvPr id="0" name=""/>
        <dsp:cNvSpPr/>
      </dsp:nvSpPr>
      <dsp:spPr>
        <a:xfrm>
          <a:off x="3219030" y="1229830"/>
          <a:ext cx="2336027" cy="17085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46825"/>
              <a:satOff val="3760"/>
              <a:lumOff val="1136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Pengakuan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pengukuran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pendapatan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belanja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berbasis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akrual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dilaksanakan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selambat-lambatnya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dalam</a:t>
          </a:r>
          <a:r>
            <a:rPr lang="en-US" sz="1600" kern="1200" dirty="0" smtClean="0"/>
            <a:t> 5 (lima) </a:t>
          </a:r>
          <a:r>
            <a:rPr lang="en-US" sz="1600" kern="1200" dirty="0" err="1" smtClean="0"/>
            <a:t>tahun</a:t>
          </a:r>
          <a:endParaRPr lang="en-US" sz="1600" kern="1200" dirty="0"/>
        </a:p>
      </dsp:txBody>
      <dsp:txXfrm>
        <a:off x="3269072" y="1279872"/>
        <a:ext cx="2235943" cy="1608467"/>
      </dsp:txXfrm>
    </dsp:sp>
    <dsp:sp modelId="{92CD83FC-E1BD-4234-9A7D-ADA61ACD9255}">
      <dsp:nvSpPr>
        <dsp:cNvPr id="0" name=""/>
        <dsp:cNvSpPr/>
      </dsp:nvSpPr>
      <dsp:spPr>
        <a:xfrm>
          <a:off x="5653079" y="4556"/>
          <a:ext cx="1960438" cy="980219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tx1"/>
              </a:solidFill>
            </a:rPr>
            <a:t>Pasal</a:t>
          </a:r>
          <a:r>
            <a:rPr lang="en-US" sz="2000" kern="1200" dirty="0" smtClean="0">
              <a:solidFill>
                <a:schemeClr val="tx1"/>
              </a:solidFill>
            </a:rPr>
            <a:t> 70 </a:t>
          </a:r>
          <a:r>
            <a:rPr lang="en-US" sz="2000" kern="1200" dirty="0" err="1" smtClean="0">
              <a:solidFill>
                <a:schemeClr val="tx1"/>
              </a:solidFill>
            </a:rPr>
            <a:t>ayat</a:t>
          </a:r>
          <a:r>
            <a:rPr lang="en-US" sz="2000" kern="1200" dirty="0" smtClean="0">
              <a:solidFill>
                <a:schemeClr val="tx1"/>
              </a:solidFill>
            </a:rPr>
            <a:t> (2) UU 1/2004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5681789" y="33266"/>
        <a:ext cx="1903018" cy="922799"/>
      </dsp:txXfrm>
    </dsp:sp>
    <dsp:sp modelId="{C004E3E4-F1AB-4F18-ABA8-C45510FC7C91}">
      <dsp:nvSpPr>
        <dsp:cNvPr id="0" name=""/>
        <dsp:cNvSpPr/>
      </dsp:nvSpPr>
      <dsp:spPr>
        <a:xfrm>
          <a:off x="5849123" y="984775"/>
          <a:ext cx="196043" cy="10993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9330"/>
              </a:lnTo>
              <a:lnTo>
                <a:pt x="196043" y="1099330"/>
              </a:lnTo>
            </a:path>
          </a:pathLst>
        </a:custGeom>
        <a:noFill/>
        <a:ln w="1905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8E0CB0-69F8-40BE-BD8A-177714686A57}">
      <dsp:nvSpPr>
        <dsp:cNvPr id="0" name=""/>
        <dsp:cNvSpPr/>
      </dsp:nvSpPr>
      <dsp:spPr>
        <a:xfrm>
          <a:off x="6045167" y="1229830"/>
          <a:ext cx="2336027" cy="17085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70237"/>
              <a:satOff val="5640"/>
              <a:lumOff val="170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Pengakuan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pengukuran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pendapatan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belanja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berbasis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akrual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dilaksanakan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selambat-lambatnya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tahun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anggaran</a:t>
          </a:r>
          <a:r>
            <a:rPr lang="en-US" sz="1600" kern="1200" dirty="0" smtClean="0"/>
            <a:t> 2008</a:t>
          </a:r>
          <a:endParaRPr lang="en-US" sz="1600" kern="1200" dirty="0"/>
        </a:p>
      </dsp:txBody>
      <dsp:txXfrm>
        <a:off x="6095209" y="1279872"/>
        <a:ext cx="2235943" cy="16084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B2968A-5EE4-411D-8201-9029CCBCDB46}">
      <dsp:nvSpPr>
        <dsp:cNvPr id="0" name=""/>
        <dsp:cNvSpPr/>
      </dsp:nvSpPr>
      <dsp:spPr>
        <a:xfrm>
          <a:off x="-5434709" y="-828206"/>
          <a:ext cx="6440169" cy="6440169"/>
        </a:xfrm>
        <a:prstGeom prst="blockArc">
          <a:avLst>
            <a:gd name="adj1" fmla="val 18900000"/>
            <a:gd name="adj2" fmla="val 2700000"/>
            <a:gd name="adj3" fmla="val 335"/>
          </a:avLst>
        </a:prstGeom>
        <a:noFill/>
        <a:ln w="1905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18B31C-16EF-43AF-8CEE-4D1B688A4667}">
      <dsp:nvSpPr>
        <dsp:cNvPr id="0" name=""/>
        <dsp:cNvSpPr/>
      </dsp:nvSpPr>
      <dsp:spPr>
        <a:xfrm>
          <a:off x="724192" y="364164"/>
          <a:ext cx="5752808" cy="1804872"/>
        </a:xfrm>
        <a:prstGeom prst="rect">
          <a:avLst/>
        </a:prstGeom>
        <a:solidFill>
          <a:schemeClr val="accent3"/>
        </a:solidFill>
        <a:ln w="25400" cap="flat" cmpd="sng" algn="ctr">
          <a:solidFill>
            <a:schemeClr val="lt1"/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084758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SAP Berbasis Akrual  (</a:t>
          </a:r>
          <a:r>
            <a:rPr lang="id-ID" sz="1600" b="1" u="sng" kern="1200" dirty="0" smtClean="0">
              <a:solidFill>
                <a:srgbClr val="0000FF"/>
              </a:solidFill>
              <a:latin typeface="+mn-lt"/>
              <a:ea typeface="+mn-ea"/>
              <a:cs typeface="+mn-cs"/>
            </a:rPr>
            <a:t>Basis Akrual</a:t>
          </a:r>
          <a:r>
            <a:rPr lang="id-ID" sz="16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) terdapat pada</a:t>
          </a:r>
          <a:r>
            <a:rPr lang="en-US" sz="16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 </a:t>
          </a:r>
          <a:r>
            <a:rPr lang="id-ID" sz="1600" b="1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Lampiran </a:t>
          </a:r>
          <a:r>
            <a:rPr lang="en-US" sz="1600" b="1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I</a:t>
          </a:r>
          <a:r>
            <a:rPr lang="id-ID" sz="16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 dan berlaku sejak tanggal ditetapkan dan dapat segera diterapkan oleh setiap entitas pelaporan.</a:t>
          </a:r>
          <a:endParaRPr lang="en-US" sz="1600" b="1" kern="1200" dirty="0" smtClean="0">
            <a:solidFill>
              <a:schemeClr val="tx1"/>
            </a:solidFill>
          </a:endParaRP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solidFill>
                <a:schemeClr val="tx1"/>
              </a:solidFill>
            </a:rPr>
            <a:t>Berisi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Kerangka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Konseptual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dan</a:t>
          </a:r>
          <a:r>
            <a:rPr lang="en-US" sz="1600" b="1" kern="1200" dirty="0" smtClean="0">
              <a:solidFill>
                <a:schemeClr val="tx1"/>
              </a:solidFill>
            </a:rPr>
            <a:t> 12 PSAP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solidFill>
                <a:schemeClr val="tx1"/>
              </a:solidFill>
              <a:sym typeface="Wingdings" pitchFamily="2" charset="2"/>
            </a:rPr>
            <a:t>Berlaku</a:t>
          </a:r>
          <a:r>
            <a:rPr lang="en-US" sz="1600" b="1" kern="1200" dirty="0" smtClean="0">
              <a:solidFill>
                <a:schemeClr val="tx1"/>
              </a:solidFill>
              <a:sym typeface="Wingdings" pitchFamily="2" charset="2"/>
            </a:rPr>
            <a:t> paling </a:t>
          </a:r>
          <a:r>
            <a:rPr lang="en-US" sz="1600" b="1" kern="1200" dirty="0" err="1" smtClean="0">
              <a:solidFill>
                <a:schemeClr val="tx1"/>
              </a:solidFill>
              <a:sym typeface="Wingdings" pitchFamily="2" charset="2"/>
            </a:rPr>
            <a:t>lambat</a:t>
          </a:r>
          <a:r>
            <a:rPr lang="en-US" sz="1600" b="1" kern="1200" dirty="0" smtClean="0">
              <a:solidFill>
                <a:schemeClr val="tx1"/>
              </a:solidFill>
              <a:sym typeface="Wingdings" pitchFamily="2" charset="2"/>
            </a:rPr>
            <a:t>  TA 2015</a:t>
          </a:r>
          <a:endParaRPr lang="en-US" sz="1600" b="1" kern="1200" dirty="0" smtClean="0">
            <a:solidFill>
              <a:schemeClr val="tx1"/>
            </a:solidFill>
          </a:endParaRPr>
        </a:p>
      </dsp:txBody>
      <dsp:txXfrm>
        <a:off x="724192" y="364164"/>
        <a:ext cx="5752808" cy="1804872"/>
      </dsp:txXfrm>
    </dsp:sp>
    <dsp:sp modelId="{E5D042EC-7F66-48BE-A6F0-FB707D510DB9}">
      <dsp:nvSpPr>
        <dsp:cNvPr id="0" name=""/>
        <dsp:cNvSpPr/>
      </dsp:nvSpPr>
      <dsp:spPr>
        <a:xfrm>
          <a:off x="0" y="640375"/>
          <a:ext cx="1441651" cy="15000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6DF4CB-CE1B-44FA-A39D-49C8BED3E6A9}">
      <dsp:nvSpPr>
        <dsp:cNvPr id="0" name=""/>
        <dsp:cNvSpPr/>
      </dsp:nvSpPr>
      <dsp:spPr>
        <a:xfrm>
          <a:off x="811999" y="2552654"/>
          <a:ext cx="5648591" cy="2137686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4758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SAP Berbasis Kas Menuju Akrual (</a:t>
          </a:r>
          <a:r>
            <a:rPr lang="id-ID" sz="1600" b="1" kern="1200" dirty="0" smtClean="0">
              <a:solidFill>
                <a:srgbClr val="0000FF"/>
              </a:solidFill>
              <a:latin typeface="+mn-lt"/>
              <a:ea typeface="+mn-ea"/>
              <a:cs typeface="+mn-cs"/>
            </a:rPr>
            <a:t>Basis </a:t>
          </a:r>
          <a:r>
            <a:rPr lang="id-ID" sz="1600" b="1" u="sng" kern="1200" dirty="0" smtClean="0">
              <a:solidFill>
                <a:srgbClr val="0000FF"/>
              </a:solidFill>
              <a:latin typeface="+mn-lt"/>
              <a:ea typeface="+mn-ea"/>
              <a:cs typeface="+mn-cs"/>
            </a:rPr>
            <a:t>CTA</a:t>
          </a:r>
          <a:r>
            <a:rPr lang="id-ID" sz="16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) pada </a:t>
          </a:r>
          <a:r>
            <a:rPr lang="id-ID" sz="1600" b="1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Lampiran </a:t>
          </a:r>
          <a:r>
            <a:rPr lang="en-US" sz="1600" b="1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II</a:t>
          </a:r>
          <a:r>
            <a:rPr lang="id-ID" sz="1600" b="1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 </a:t>
          </a:r>
          <a:r>
            <a:rPr lang="id-ID" sz="16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berlaku selama masa transisi bagi entitas yang belum siap untuk menerapkan SAP Berbasis Akrual</a:t>
          </a:r>
          <a:endParaRPr lang="en-US" sz="1600" b="1" kern="1200" dirty="0" smtClean="0">
            <a:solidFill>
              <a:schemeClr val="tx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solidFill>
                <a:schemeClr val="tx1"/>
              </a:solidFill>
            </a:rPr>
            <a:t>Berisi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Kerangka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Konseptual</a:t>
          </a:r>
          <a:r>
            <a:rPr lang="en-US" sz="1600" b="1" kern="1200" dirty="0" smtClean="0">
              <a:solidFill>
                <a:schemeClr val="tx1"/>
              </a:solidFill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</a:rPr>
            <a:t>dan</a:t>
          </a:r>
          <a:r>
            <a:rPr lang="en-US" sz="1600" b="1" kern="1200" dirty="0" smtClean="0">
              <a:solidFill>
                <a:schemeClr val="tx1"/>
              </a:solidFill>
            </a:rPr>
            <a:t> 11 PSAP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solidFill>
                <a:schemeClr val="tx1"/>
              </a:solidFill>
              <a:sym typeface="Wingdings" pitchFamily="2" charset="2"/>
            </a:rPr>
            <a:t>Tidak</a:t>
          </a:r>
          <a:r>
            <a:rPr lang="en-US" sz="1600" b="1" kern="1200" dirty="0" smtClean="0">
              <a:solidFill>
                <a:schemeClr val="tx1"/>
              </a:solidFill>
              <a:sym typeface="Wingdings" pitchFamily="2" charset="2"/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  <a:sym typeface="Wingdings" pitchFamily="2" charset="2"/>
            </a:rPr>
            <a:t>berlaku</a:t>
          </a:r>
          <a:r>
            <a:rPr lang="en-US" sz="1600" b="1" kern="1200" dirty="0" smtClean="0">
              <a:solidFill>
                <a:schemeClr val="tx1"/>
              </a:solidFill>
              <a:sym typeface="Wingdings" pitchFamily="2" charset="2"/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  <a:sym typeface="Wingdings" pitchFamily="2" charset="2"/>
            </a:rPr>
            <a:t>mulai</a:t>
          </a:r>
          <a:r>
            <a:rPr lang="en-US" sz="1600" b="1" kern="1200" dirty="0" smtClean="0">
              <a:solidFill>
                <a:schemeClr val="tx1"/>
              </a:solidFill>
              <a:sym typeface="Wingdings" pitchFamily="2" charset="2"/>
            </a:rPr>
            <a:t> TA 2015</a:t>
          </a:r>
          <a:endParaRPr lang="en-US" sz="1600" b="1" kern="1200" dirty="0" smtClean="0">
            <a:solidFill>
              <a:schemeClr val="tx1"/>
            </a:solidFill>
          </a:endParaRPr>
        </a:p>
      </dsp:txBody>
      <dsp:txXfrm>
        <a:off x="811999" y="2552654"/>
        <a:ext cx="5648591" cy="2137686"/>
      </dsp:txXfrm>
    </dsp:sp>
    <dsp:sp modelId="{B8328CB2-5900-43D0-8CDC-6D4FDC94BD5A}">
      <dsp:nvSpPr>
        <dsp:cNvPr id="0" name=""/>
        <dsp:cNvSpPr/>
      </dsp:nvSpPr>
      <dsp:spPr>
        <a:xfrm>
          <a:off x="66566" y="2659919"/>
          <a:ext cx="1490866" cy="151423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47BE6A-4488-4F68-97B4-2D399A4BD243}">
      <dsp:nvSpPr>
        <dsp:cNvPr id="0" name=""/>
        <dsp:cNvSpPr/>
      </dsp:nvSpPr>
      <dsp:spPr>
        <a:xfrm rot="1838610">
          <a:off x="2458020" y="2823310"/>
          <a:ext cx="312042" cy="61435"/>
        </a:xfrm>
        <a:custGeom>
          <a:avLst/>
          <a:gdLst/>
          <a:ahLst/>
          <a:cxnLst/>
          <a:rect l="0" t="0" r="0" b="0"/>
          <a:pathLst>
            <a:path>
              <a:moveTo>
                <a:pt x="0" y="30717"/>
              </a:moveTo>
              <a:lnTo>
                <a:pt x="312042" y="3071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182C5-B185-4A30-B72E-5BEA62B2F323}">
      <dsp:nvSpPr>
        <dsp:cNvPr id="0" name=""/>
        <dsp:cNvSpPr/>
      </dsp:nvSpPr>
      <dsp:spPr>
        <a:xfrm rot="20050915">
          <a:off x="2462114" y="1611218"/>
          <a:ext cx="354494" cy="61435"/>
        </a:xfrm>
        <a:custGeom>
          <a:avLst/>
          <a:gdLst/>
          <a:ahLst/>
          <a:cxnLst/>
          <a:rect l="0" t="0" r="0" b="0"/>
          <a:pathLst>
            <a:path>
              <a:moveTo>
                <a:pt x="0" y="30717"/>
              </a:moveTo>
              <a:lnTo>
                <a:pt x="354494" y="3071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A74E24-D09A-4489-80D5-DCC0503DF987}">
      <dsp:nvSpPr>
        <dsp:cNvPr id="0" name=""/>
        <dsp:cNvSpPr/>
      </dsp:nvSpPr>
      <dsp:spPr>
        <a:xfrm>
          <a:off x="754069" y="1212732"/>
          <a:ext cx="1941768" cy="201069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177DE0-5C7C-47F5-976A-307E6F26C3F5}">
      <dsp:nvSpPr>
        <dsp:cNvPr id="0" name=""/>
        <dsp:cNvSpPr/>
      </dsp:nvSpPr>
      <dsp:spPr>
        <a:xfrm>
          <a:off x="2685205" y="323758"/>
          <a:ext cx="1882841" cy="1681063"/>
        </a:xfrm>
        <a:prstGeom prst="ellipse">
          <a:avLst/>
        </a:prstGeom>
        <a:solidFill>
          <a:schemeClr val="accent2"/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LAMPIRAN I</a:t>
          </a:r>
          <a:endParaRPr lang="en-US" sz="1800" b="1" kern="1200" dirty="0"/>
        </a:p>
      </dsp:txBody>
      <dsp:txXfrm>
        <a:off x="2960941" y="569944"/>
        <a:ext cx="1331369" cy="1188691"/>
      </dsp:txXfrm>
    </dsp:sp>
    <dsp:sp modelId="{4AC10055-93A5-4DCB-83A1-AC573D535878}">
      <dsp:nvSpPr>
        <dsp:cNvPr id="0" name=""/>
        <dsp:cNvSpPr/>
      </dsp:nvSpPr>
      <dsp:spPr>
        <a:xfrm>
          <a:off x="2593642" y="2508879"/>
          <a:ext cx="1974392" cy="1835805"/>
        </a:xfrm>
        <a:prstGeom prst="ellipse">
          <a:avLst/>
        </a:prstGeom>
        <a:gradFill rotWithShape="1">
          <a:gsLst>
            <a:gs pos="0">
              <a:schemeClr val="accent1">
                <a:shade val="63000"/>
              </a:schemeClr>
            </a:gs>
            <a:gs pos="30000">
              <a:schemeClr val="accent1">
                <a:shade val="90000"/>
                <a:satMod val="110000"/>
              </a:schemeClr>
            </a:gs>
            <a:gs pos="45000">
              <a:schemeClr val="accent1">
                <a:shade val="100000"/>
                <a:satMod val="118000"/>
              </a:schemeClr>
            </a:gs>
            <a:gs pos="55000">
              <a:schemeClr val="accent1">
                <a:shade val="100000"/>
                <a:satMod val="118000"/>
              </a:schemeClr>
            </a:gs>
            <a:gs pos="73000">
              <a:schemeClr val="accent1">
                <a:shade val="90000"/>
                <a:satMod val="110000"/>
              </a:schemeClr>
            </a:gs>
            <a:gs pos="100000">
              <a:schemeClr val="accent1">
                <a:shade val="63000"/>
              </a:schemeClr>
            </a:gs>
          </a:gsLst>
          <a:lin ang="950000" scaled="1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matte">
          <a:bevelT w="0" h="0"/>
          <a:contourClr>
            <a:schemeClr val="accent1"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LAMPIRAN II</a:t>
          </a:r>
          <a:endParaRPr lang="en-US" sz="1800" b="1" kern="1200" dirty="0"/>
        </a:p>
      </dsp:txBody>
      <dsp:txXfrm>
        <a:off x="2882785" y="2777726"/>
        <a:ext cx="1396106" cy="129811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77FE20-849A-41FC-936A-AA0084F06F44}">
      <dsp:nvSpPr>
        <dsp:cNvPr id="0" name=""/>
        <dsp:cNvSpPr/>
      </dsp:nvSpPr>
      <dsp:spPr>
        <a:xfrm>
          <a:off x="-5136168" y="-792732"/>
          <a:ext cx="6162982" cy="6162982"/>
        </a:xfrm>
        <a:prstGeom prst="blockArc">
          <a:avLst>
            <a:gd name="adj1" fmla="val 18900000"/>
            <a:gd name="adj2" fmla="val 2700000"/>
            <a:gd name="adj3" fmla="val 350"/>
          </a:avLst>
        </a:prstGeom>
        <a:noFill/>
        <a:ln w="952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198EC8-1BA6-46E0-8B18-E09471AEDD87}">
      <dsp:nvSpPr>
        <dsp:cNvPr id="0" name=""/>
        <dsp:cNvSpPr/>
      </dsp:nvSpPr>
      <dsp:spPr>
        <a:xfrm>
          <a:off x="865608" y="385367"/>
          <a:ext cx="7973591" cy="121483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l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37991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LAPORAN PELAKSANAAN ANGGARAN</a:t>
          </a:r>
          <a:endParaRPr lang="en-US" sz="2800" b="1" kern="1200" dirty="0"/>
        </a:p>
      </dsp:txBody>
      <dsp:txXfrm>
        <a:off x="865608" y="385367"/>
        <a:ext cx="7973591" cy="1214831"/>
      </dsp:txXfrm>
    </dsp:sp>
    <dsp:sp modelId="{6CBCD0F1-9367-49AE-B426-DCED3586C98D}">
      <dsp:nvSpPr>
        <dsp:cNvPr id="0" name=""/>
        <dsp:cNvSpPr/>
      </dsp:nvSpPr>
      <dsp:spPr>
        <a:xfrm>
          <a:off x="151696" y="21652"/>
          <a:ext cx="1634631" cy="163463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B23A8D-6238-4903-9005-43C526ED33E4}">
      <dsp:nvSpPr>
        <dsp:cNvPr id="0" name=""/>
        <dsp:cNvSpPr/>
      </dsp:nvSpPr>
      <dsp:spPr>
        <a:xfrm>
          <a:off x="865608" y="2570804"/>
          <a:ext cx="7973591" cy="11178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l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37991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LAPORAN FINANSIAL</a:t>
          </a:r>
          <a:endParaRPr lang="en-US" sz="2800" b="1" kern="1200" dirty="0"/>
        </a:p>
      </dsp:txBody>
      <dsp:txXfrm>
        <a:off x="865608" y="2570804"/>
        <a:ext cx="7973591" cy="1117826"/>
      </dsp:txXfrm>
    </dsp:sp>
    <dsp:sp modelId="{EC4B2F5A-FEE8-429A-8A13-DCBD31407550}">
      <dsp:nvSpPr>
        <dsp:cNvPr id="0" name=""/>
        <dsp:cNvSpPr/>
      </dsp:nvSpPr>
      <dsp:spPr>
        <a:xfrm>
          <a:off x="98669" y="2337604"/>
          <a:ext cx="1634631" cy="163463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711016-06BB-4371-90F5-3810FFBA1764}">
      <dsp:nvSpPr>
        <dsp:cNvPr id="0" name=""/>
        <dsp:cNvSpPr/>
      </dsp:nvSpPr>
      <dsp:spPr>
        <a:xfrm>
          <a:off x="0" y="310938"/>
          <a:ext cx="1683809" cy="673523"/>
        </a:xfrm>
        <a:prstGeom prst="chevron">
          <a:avLst/>
        </a:prstGeom>
        <a:solidFill>
          <a:schemeClr val="accent5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LO</a:t>
          </a:r>
          <a:endParaRPr lang="en-US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36762" y="310938"/>
        <a:ext cx="1010286" cy="673523"/>
      </dsp:txXfrm>
    </dsp:sp>
    <dsp:sp modelId="{5B340F61-DF43-44DC-BF23-F3D385A8A312}">
      <dsp:nvSpPr>
        <dsp:cNvPr id="0" name=""/>
        <dsp:cNvSpPr/>
      </dsp:nvSpPr>
      <dsp:spPr>
        <a:xfrm>
          <a:off x="1516758" y="310938"/>
          <a:ext cx="1683809" cy="673523"/>
        </a:xfrm>
        <a:prstGeom prst="chevron">
          <a:avLst/>
        </a:prstGeom>
        <a:solidFill>
          <a:schemeClr val="accent4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Surplus/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Defisit</a:t>
          </a:r>
          <a:r>
            <a:rPr lang="en-US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-LO</a:t>
          </a:r>
          <a:endParaRPr lang="en-US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853520" y="310938"/>
        <a:ext cx="1010286" cy="673523"/>
      </dsp:txXfrm>
    </dsp:sp>
    <dsp:sp modelId="{5EAAB58D-D6F8-422A-9A3A-D05ACB4E4F3E}">
      <dsp:nvSpPr>
        <dsp:cNvPr id="0" name=""/>
        <dsp:cNvSpPr/>
      </dsp:nvSpPr>
      <dsp:spPr>
        <a:xfrm>
          <a:off x="3032186" y="310938"/>
          <a:ext cx="1936650" cy="673523"/>
        </a:xfrm>
        <a:prstGeom prst="chevron">
          <a:avLst/>
        </a:prstGeom>
        <a:solidFill>
          <a:schemeClr val="accent6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Laporan</a:t>
          </a:r>
          <a:r>
            <a:rPr lang="en-US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sz="14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Perubahan</a:t>
          </a:r>
          <a:r>
            <a:rPr lang="en-US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sz="14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Ekuitas</a:t>
          </a:r>
          <a:endParaRPr lang="en-US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368948" y="310938"/>
        <a:ext cx="1263127" cy="673523"/>
      </dsp:txXfrm>
    </dsp:sp>
    <dsp:sp modelId="{E22B9558-ED39-4CF3-91FF-58C86C5EDFEE}">
      <dsp:nvSpPr>
        <dsp:cNvPr id="0" name=""/>
        <dsp:cNvSpPr/>
      </dsp:nvSpPr>
      <dsp:spPr>
        <a:xfrm>
          <a:off x="4800456" y="310938"/>
          <a:ext cx="1683809" cy="673523"/>
        </a:xfrm>
        <a:prstGeom prst="chevron">
          <a:avLst/>
        </a:prstGeom>
        <a:solidFill>
          <a:schemeClr val="accent4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Ekuitas</a:t>
          </a:r>
          <a:endParaRPr lang="en-US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137218" y="310938"/>
        <a:ext cx="1010286" cy="673523"/>
      </dsp:txXfrm>
    </dsp:sp>
    <dsp:sp modelId="{D6290084-D6B3-420C-B25A-A12E2F847ECE}">
      <dsp:nvSpPr>
        <dsp:cNvPr id="0" name=""/>
        <dsp:cNvSpPr/>
      </dsp:nvSpPr>
      <dsp:spPr>
        <a:xfrm>
          <a:off x="6315884" y="310938"/>
          <a:ext cx="1683809" cy="673523"/>
        </a:xfrm>
        <a:prstGeom prst="chevron">
          <a:avLst/>
        </a:prstGeom>
        <a:solidFill>
          <a:schemeClr val="accent6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Neraca</a:t>
          </a:r>
          <a:endParaRPr lang="en-US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652646" y="310938"/>
        <a:ext cx="1010286" cy="67352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711016-06BB-4371-90F5-3810FFBA1764}">
      <dsp:nvSpPr>
        <dsp:cNvPr id="0" name=""/>
        <dsp:cNvSpPr/>
      </dsp:nvSpPr>
      <dsp:spPr>
        <a:xfrm>
          <a:off x="0" y="0"/>
          <a:ext cx="2175867" cy="726952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LRA</a:t>
          </a:r>
          <a:endParaRPr lang="en-US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63476" y="0"/>
        <a:ext cx="1448915" cy="726952"/>
      </dsp:txXfrm>
    </dsp:sp>
    <dsp:sp modelId="{5B340F61-DF43-44DC-BF23-F3D385A8A312}">
      <dsp:nvSpPr>
        <dsp:cNvPr id="0" name=""/>
        <dsp:cNvSpPr/>
      </dsp:nvSpPr>
      <dsp:spPr>
        <a:xfrm>
          <a:off x="1960066" y="0"/>
          <a:ext cx="2175867" cy="726952"/>
        </a:xfrm>
        <a:prstGeom prst="chevron">
          <a:avLst/>
        </a:prstGeom>
        <a:solidFill>
          <a:srgbClr val="FFC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SILPA/SIKPA</a:t>
          </a:r>
          <a:endParaRPr lang="en-US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23542" y="0"/>
        <a:ext cx="1448915" cy="726952"/>
      </dsp:txXfrm>
    </dsp:sp>
    <dsp:sp modelId="{475BA693-4570-460C-BAC0-F109A228700D}">
      <dsp:nvSpPr>
        <dsp:cNvPr id="0" name=""/>
        <dsp:cNvSpPr/>
      </dsp:nvSpPr>
      <dsp:spPr>
        <a:xfrm>
          <a:off x="3918346" y="0"/>
          <a:ext cx="2175867" cy="726952"/>
        </a:xfrm>
        <a:prstGeom prst="chevron">
          <a:avLst/>
        </a:prstGeom>
        <a:solidFill>
          <a:schemeClr val="accent6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Laporan</a:t>
          </a:r>
          <a:r>
            <a:rPr lang="en-US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sz="16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Perubahan</a:t>
          </a:r>
          <a:r>
            <a:rPr lang="en-US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SAL</a:t>
          </a:r>
          <a:endParaRPr lang="en-US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281822" y="0"/>
        <a:ext cx="1448915" cy="7269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4" tIns="46587" rIns="93174" bIns="4658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4" tIns="46587" rIns="93174" bIns="46587" rtlCol="0"/>
          <a:lstStyle>
            <a:lvl1pPr algn="r">
              <a:defRPr sz="1200"/>
            </a:lvl1pPr>
          </a:lstStyle>
          <a:p>
            <a:fld id="{FDB8D688-D638-43A1-A6CF-E29A4A6DCD21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4" tIns="46587" rIns="93174" bIns="4658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4" tIns="46587" rIns="93174" bIns="46587" rtlCol="0" anchor="b"/>
          <a:lstStyle>
            <a:lvl1pPr algn="r">
              <a:defRPr sz="1200"/>
            </a:lvl1pPr>
          </a:lstStyle>
          <a:p>
            <a:fld id="{739C707C-4FA3-4006-9C69-DD23AED206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487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4" tIns="46587" rIns="93174" bIns="4658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4" tIns="46587" rIns="93174" bIns="46587" rtlCol="0"/>
          <a:lstStyle>
            <a:lvl1pPr algn="r">
              <a:defRPr sz="1200"/>
            </a:lvl1pPr>
          </a:lstStyle>
          <a:p>
            <a:fld id="{57164459-3B72-41D9-B760-69B3EF63390C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4" tIns="46587" rIns="93174" bIns="4658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3174" tIns="46587" rIns="93174" bIns="4658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4" tIns="46587" rIns="93174" bIns="4658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4" tIns="46587" rIns="93174" bIns="46587" rtlCol="0" anchor="b"/>
          <a:lstStyle>
            <a:lvl1pPr algn="r">
              <a:defRPr sz="1200"/>
            </a:lvl1pPr>
          </a:lstStyle>
          <a:p>
            <a:fld id="{1819A4A3-0F71-4D3B-9A18-EE2A006888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827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A56B4EED-4475-4FEA-B719-B9093FD1DCF2}" type="slidenum">
              <a:rPr lang="en-US" smtClean="0">
                <a:latin typeface="Arial" charset="0"/>
              </a:rPr>
              <a:pPr>
                <a:defRPr/>
              </a:pPr>
              <a:t>3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738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78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040" y="4415791"/>
            <a:ext cx="5608320" cy="4183380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d-ID" smtClean="0">
              <a:latin typeface="Times New Roman" pitchFamily="18" charset="0"/>
            </a:endParaRPr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5748670" y="6440050"/>
            <a:ext cx="4397836" cy="3390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B597A89A-7336-4909-98E5-1A0C95994A12}" type="slidenum">
              <a:rPr lang="id-ID"/>
              <a:pPr/>
              <a:t>14</a:t>
            </a:fld>
            <a:endParaRPr lang="id-ID"/>
          </a:p>
        </p:txBody>
      </p:sp>
      <p:sp>
        <p:nvSpPr>
          <p:cNvPr id="88069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2" y="6440050"/>
            <a:ext cx="4397836" cy="3390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d-ID"/>
              <a:t>dari 120 slides</a:t>
            </a:r>
          </a:p>
        </p:txBody>
      </p:sp>
    </p:spTree>
    <p:extLst>
      <p:ext uri="{BB962C8B-B14F-4D97-AF65-F5344CB8AC3E}">
        <p14:creationId xmlns:p14="http://schemas.microsoft.com/office/powerpoint/2010/main" val="226055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6F9B8CD-342D-4579-98EC-A8FD6B7370E1}" type="datetimeFigureOut">
              <a:rPr lang="en-US" smtClean="0"/>
              <a:pPr/>
              <a:t>11/18/2015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446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26000"/>
            <a:lum/>
          </a:blip>
          <a:srcRect/>
          <a:stretch>
            <a:fillRect l="-2000" t="-46000" r="-2000" b="-10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11/18/2015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Layout" Target="../diagrams/layout6.xml"/><Relationship Id="rId18" Type="http://schemas.openxmlformats.org/officeDocument/2006/relationships/image" Target="../media/image4.png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diagramData" Target="../diagrams/data6.xml"/><Relationship Id="rId17" Type="http://schemas.openxmlformats.org/officeDocument/2006/relationships/image" Target="../media/image3.png"/><Relationship Id="rId2" Type="http://schemas.openxmlformats.org/officeDocument/2006/relationships/diagramData" Target="../diagrams/data4.xml"/><Relationship Id="rId16" Type="http://schemas.microsoft.com/office/2007/relationships/diagramDrawing" Target="../diagrams/drawing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5" Type="http://schemas.openxmlformats.org/officeDocument/2006/relationships/diagramColors" Target="../diagrams/colors6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webmaster@ksap.or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image" Target="../media/image4.png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A60272-D7BD-4B68-9394-64643E56E0F0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3846493"/>
            <a:ext cx="6979237" cy="95410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d-ID" sz="2800" dirty="0" smtClean="0">
                <a:solidFill>
                  <a:schemeClr val="tx1"/>
                </a:solidFill>
                <a:latin typeface="+mj-lt"/>
              </a:rPr>
              <a:t>IMPLEMENTASI AKUNTANSI PEMERINTAHAN BERBASIS AKRUAL</a:t>
            </a:r>
            <a:endParaRPr lang="en-US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5097378"/>
            <a:ext cx="6979237" cy="553998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d-ID" sz="1500" dirty="0" smtClean="0">
                <a:solidFill>
                  <a:schemeClr val="tx1"/>
                </a:solidFill>
                <a:latin typeface="+mj-lt"/>
              </a:rPr>
              <a:t>Disampaikan pada acara Sosialisasi Standar Akuntansi Pemerintahan</a:t>
            </a:r>
          </a:p>
          <a:p>
            <a:pPr algn="ctr"/>
            <a:r>
              <a:rPr lang="id-ID" sz="1500" dirty="0" smtClean="0">
                <a:solidFill>
                  <a:schemeClr val="tx1"/>
                </a:solidFill>
                <a:latin typeface="+mj-lt"/>
              </a:rPr>
              <a:t>Kerja sama KSAP dan BPPK Kementerian Keuangan </a:t>
            </a:r>
            <a:endParaRPr lang="en-US" sz="1500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8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1" name="Picture 10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7200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WordArt 10"/>
          <p:cNvSpPr>
            <a:spLocks noChangeArrowheads="1" noChangeShapeType="1" noTextEdit="1"/>
          </p:cNvSpPr>
          <p:nvPr/>
        </p:nvSpPr>
        <p:spPr bwMode="auto">
          <a:xfrm>
            <a:off x="1371600" y="297264"/>
            <a:ext cx="6248400" cy="542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9900" kern="10" spc="720" dirty="0" smtClean="0">
                <a:ln w="9525">
                  <a:noFill/>
                  <a:round/>
                  <a:headEnd/>
                  <a:tailEnd/>
                </a:ln>
                <a:solidFill>
                  <a:srgbClr val="0033CC"/>
                </a:solidFill>
                <a:latin typeface="Arial Black"/>
              </a:rPr>
              <a:t>KOMITE </a:t>
            </a:r>
            <a:r>
              <a:rPr lang="en-US" sz="19900" kern="10" spc="720" dirty="0">
                <a:ln w="9525">
                  <a:noFill/>
                  <a:round/>
                  <a:headEnd/>
                  <a:tailEnd/>
                </a:ln>
                <a:solidFill>
                  <a:srgbClr val="0033CC"/>
                </a:solidFill>
                <a:latin typeface="Arial Black"/>
              </a:rPr>
              <a:t>STANDAR AKUNTANSI PEMERINTAHAN</a:t>
            </a:r>
          </a:p>
        </p:txBody>
      </p:sp>
    </p:spTree>
    <p:extLst>
      <p:ext uri="{BB962C8B-B14F-4D97-AF65-F5344CB8AC3E}">
        <p14:creationId xmlns:p14="http://schemas.microsoft.com/office/powerpoint/2010/main" val="2732652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6164634"/>
              </p:ext>
            </p:extLst>
          </p:nvPr>
        </p:nvGraphicFramePr>
        <p:xfrm>
          <a:off x="285720" y="1285861"/>
          <a:ext cx="8638502" cy="48577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9251"/>
                <a:gridCol w="4319251"/>
              </a:tblGrid>
              <a:tr h="5517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CASH TOWARDS ACCRUAL</a:t>
                      </a:r>
                    </a:p>
                  </a:txBody>
                  <a:tcPr marL="83077" marR="83077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ACCRUAL</a:t>
                      </a:r>
                    </a:p>
                  </a:txBody>
                  <a:tcPr marL="83077" marR="83077" marT="46800" marB="46800" anchor="ctr" anchorCtr="1" horzOverflow="overflow"/>
                </a:tc>
              </a:tr>
              <a:tr h="43059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d-ID" sz="20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Laporan Keuangan Pokok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1. </a:t>
                      </a:r>
                      <a:r>
                        <a:rPr kumimoji="0" lang="id-ID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LRA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2. </a:t>
                      </a:r>
                      <a:r>
                        <a:rPr kumimoji="0" lang="id-ID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Neraca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3. </a:t>
                      </a:r>
                      <a:r>
                        <a:rPr kumimoji="0" lang="id-ID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LAK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4. </a:t>
                      </a:r>
                      <a:r>
                        <a:rPr kumimoji="0" lang="id-ID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CaLK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d-ID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Laporan yang Bersifat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d-ID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-Laporan Kinerja Keuangan (LKK)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d-ID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-Laporan Perubahan Ekuitas (LPE)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d-ID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(par 26)</a:t>
                      </a:r>
                    </a:p>
                  </a:txBody>
                  <a:tcPr marL="84406" marR="84406" horzOverflow="overflow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d-ID" sz="24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Keuangan Pokok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1. </a:t>
                      </a:r>
                      <a:r>
                        <a:rPr kumimoji="0" lang="id-ID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LRA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2. </a:t>
                      </a:r>
                      <a:r>
                        <a:rPr kumimoji="0" lang="id-ID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Laporan Perubahan SAL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3. </a:t>
                      </a:r>
                      <a:r>
                        <a:rPr kumimoji="0" lang="id-ID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Neraca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4. </a:t>
                      </a:r>
                      <a:r>
                        <a:rPr kumimoji="0" lang="id-ID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Laporan Operasional (LO)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5. </a:t>
                      </a:r>
                      <a:r>
                        <a:rPr kumimoji="0" lang="id-ID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LAK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6. </a:t>
                      </a:r>
                      <a:r>
                        <a:rPr kumimoji="0" lang="id-ID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Laporan Perubahan Ekuitas</a:t>
                      </a:r>
                      <a:r>
                        <a:rPr kumimoji="0" lang="id-ID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7. </a:t>
                      </a:r>
                      <a:r>
                        <a:rPr kumimoji="0" lang="id-ID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CaLK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id-ID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84406" marR="84406" horzOverflow="overflow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DA2D6D-D116-4A77-BD0B-B285D7A61FB0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3400" y="185000"/>
            <a:ext cx="8077200" cy="709953"/>
          </a:xfr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dirty="0" err="1" smtClean="0"/>
              <a:t>Komponen</a:t>
            </a:r>
            <a:r>
              <a:rPr lang="en-US" dirty="0" smtClean="0"/>
              <a:t> </a:t>
            </a:r>
            <a:r>
              <a:rPr lang="en-US" dirty="0" err="1" smtClean="0"/>
              <a:t>Laporan</a:t>
            </a:r>
            <a:r>
              <a:rPr lang="en-US" dirty="0" smtClean="0"/>
              <a:t> </a:t>
            </a:r>
            <a:r>
              <a:rPr lang="en-US" dirty="0" err="1" smtClean="0"/>
              <a:t>Keuangan</a:t>
            </a:r>
            <a:endParaRPr lang="en-US" dirty="0"/>
          </a:p>
        </p:txBody>
      </p:sp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8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0" name="Picture 9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23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17"/>
          <p:cNvSpPr txBox="1">
            <a:spLocks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50F4998-6008-4974-8C80-BB24888E9406}" type="slidenum">
              <a:rPr lang="ja-JP" altLang="en-US">
                <a:latin typeface="Calibri" pitchFamily="34" charset="0"/>
                <a:cs typeface="HGP明朝E"/>
              </a:rPr>
              <a:pPr algn="r"/>
              <a:t>11</a:t>
            </a:fld>
            <a:endParaRPr lang="en-US" altLang="ja-JP">
              <a:latin typeface="Calibri" pitchFamily="34" charset="0"/>
              <a:cs typeface="HGP明朝E"/>
            </a:endParaRPr>
          </a:p>
        </p:txBody>
      </p:sp>
      <p:graphicFrame>
        <p:nvGraphicFramePr>
          <p:cNvPr id="20" name="Diagram 19"/>
          <p:cNvGraphicFramePr/>
          <p:nvPr/>
        </p:nvGraphicFramePr>
        <p:xfrm>
          <a:off x="0" y="2209802"/>
          <a:ext cx="8839200" cy="45775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Oval 21"/>
          <p:cNvSpPr/>
          <p:nvPr/>
        </p:nvSpPr>
        <p:spPr>
          <a:xfrm>
            <a:off x="111125" y="4371977"/>
            <a:ext cx="1870075" cy="18002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/>
              <a:t>AKUNTANSI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/>
              <a:t>BERBASIS AKRUAL</a:t>
            </a:r>
          </a:p>
        </p:txBody>
      </p:sp>
      <p:sp>
        <p:nvSpPr>
          <p:cNvPr id="10" name="Oval 9"/>
          <p:cNvSpPr/>
          <p:nvPr/>
        </p:nvSpPr>
        <p:spPr>
          <a:xfrm>
            <a:off x="111125" y="2154238"/>
            <a:ext cx="1870075" cy="188436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/>
              <a:t>ANGGARAN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/>
              <a:t>BERBASIS KAS</a:t>
            </a:r>
          </a:p>
        </p:txBody>
      </p:sp>
      <p:graphicFrame>
        <p:nvGraphicFramePr>
          <p:cNvPr id="24" name="Diagram 23"/>
          <p:cNvGraphicFramePr/>
          <p:nvPr>
            <p:extLst>
              <p:ext uri="{D42A27DB-BD31-4B8C-83A1-F6EECF244321}">
                <p14:modId xmlns:p14="http://schemas.microsoft.com/office/powerpoint/2010/main" val="13631013"/>
              </p:ext>
            </p:extLst>
          </p:nvPr>
        </p:nvGraphicFramePr>
        <p:xfrm>
          <a:off x="1065477" y="5410200"/>
          <a:ext cx="8001024" cy="129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5" name="Diagram 24"/>
          <p:cNvGraphicFramePr/>
          <p:nvPr>
            <p:extLst>
              <p:ext uri="{D42A27DB-BD31-4B8C-83A1-F6EECF244321}">
                <p14:modId xmlns:p14="http://schemas.microsoft.com/office/powerpoint/2010/main" val="870532327"/>
              </p:ext>
            </p:extLst>
          </p:nvPr>
        </p:nvGraphicFramePr>
        <p:xfrm>
          <a:off x="1315023" y="3645024"/>
          <a:ext cx="6096000" cy="726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38924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403373" y="1124745"/>
            <a:ext cx="8410526" cy="830263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smtClean="0"/>
              <a:t>LO </a:t>
            </a:r>
            <a:r>
              <a:rPr lang="en-US" altLang="en-US" sz="2000" dirty="0" err="1" smtClean="0"/>
              <a:t>disusun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untuk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melengkapi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>
                <a:solidFill>
                  <a:srgbClr val="C00000"/>
                </a:solidFill>
              </a:rPr>
              <a:t>pelaporan</a:t>
            </a:r>
            <a:r>
              <a:rPr lang="en-US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C00000"/>
                </a:solidFill>
              </a:rPr>
              <a:t>dan</a:t>
            </a:r>
            <a:r>
              <a:rPr lang="en-US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C00000"/>
                </a:solidFill>
              </a:rPr>
              <a:t>siklus</a:t>
            </a:r>
            <a:r>
              <a:rPr lang="en-US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C00000"/>
                </a:solidFill>
              </a:rPr>
              <a:t>akuntansi</a:t>
            </a:r>
            <a:r>
              <a:rPr lang="en-US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C00000"/>
                </a:solidFill>
              </a:rPr>
              <a:t>berbasis</a:t>
            </a:r>
            <a:r>
              <a:rPr lang="en-US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C00000"/>
                </a:solidFill>
              </a:rPr>
              <a:t>akrual</a:t>
            </a:r>
            <a:r>
              <a:rPr lang="en-US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en-US" sz="2000" dirty="0" err="1" smtClean="0"/>
              <a:t>sehingga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penyusunan</a:t>
            </a:r>
            <a:r>
              <a:rPr lang="en-US" altLang="en-US" sz="2000" dirty="0" smtClean="0"/>
              <a:t> LO, </a:t>
            </a:r>
            <a:r>
              <a:rPr lang="en-US" altLang="en-US" sz="2000" dirty="0" err="1" smtClean="0"/>
              <a:t>Laporan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perubahan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ekuitas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dan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Neraca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mempunyai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>
                <a:solidFill>
                  <a:srgbClr val="C00000"/>
                </a:solidFill>
              </a:rPr>
              <a:t>keterkaitan</a:t>
            </a:r>
            <a:r>
              <a:rPr lang="en-US" altLang="en-US" sz="2000" dirty="0" smtClean="0">
                <a:solidFill>
                  <a:srgbClr val="C00000"/>
                </a:solidFill>
              </a:rPr>
              <a:t> </a:t>
            </a:r>
            <a:r>
              <a:rPr lang="en-US" altLang="en-US" sz="2000" dirty="0" smtClean="0"/>
              <a:t>yang </a:t>
            </a:r>
            <a:r>
              <a:rPr lang="en-US" altLang="en-US" sz="2000" dirty="0" err="1" smtClean="0"/>
              <a:t>dapat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dipertanggungjawabkan</a:t>
            </a:r>
            <a:endParaRPr lang="en-US" altLang="en-US" sz="2000" dirty="0" smtClean="0"/>
          </a:p>
        </p:txBody>
      </p:sp>
      <p:sp>
        <p:nvSpPr>
          <p:cNvPr id="38926" name="Slide Number Placeholder 17"/>
          <p:cNvSpPr txBox="1">
            <a:spLocks/>
          </p:cNvSpPr>
          <p:nvPr/>
        </p:nvSpPr>
        <p:spPr bwMode="auto">
          <a:xfrm>
            <a:off x="7924800" y="6492876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D0CB800-A0EF-417F-90AD-ADDF0D448001}" type="slidenum">
              <a:rPr lang="ja-JP" altLang="en-US">
                <a:solidFill>
                  <a:schemeClr val="bg1"/>
                </a:solidFill>
                <a:latin typeface="Calibri" pitchFamily="34" charset="0"/>
                <a:cs typeface="HGP明朝E"/>
              </a:rPr>
              <a:pPr algn="r"/>
              <a:t>11</a:t>
            </a:fld>
            <a:endParaRPr lang="en-US" altLang="ja-JP">
              <a:solidFill>
                <a:schemeClr val="bg1"/>
              </a:solidFill>
              <a:latin typeface="Calibri" pitchFamily="34" charset="0"/>
              <a:cs typeface="HGP明朝E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33400" y="185000"/>
            <a:ext cx="8077200" cy="709953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err="1" smtClean="0"/>
              <a:t>Konsepsi</a:t>
            </a:r>
            <a:r>
              <a:rPr lang="en-US" sz="2400" dirty="0" smtClean="0"/>
              <a:t> Basis </a:t>
            </a:r>
            <a:r>
              <a:rPr lang="en-US" sz="2400" dirty="0" err="1" smtClean="0"/>
              <a:t>Akrual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400" dirty="0" err="1" smtClean="0"/>
              <a:t>Keterkaitan</a:t>
            </a:r>
            <a:r>
              <a:rPr lang="en-US" sz="2400" dirty="0" smtClean="0"/>
              <a:t> </a:t>
            </a:r>
            <a:r>
              <a:rPr lang="en-US" sz="2400" dirty="0" err="1" smtClean="0"/>
              <a:t>Antar</a:t>
            </a:r>
            <a:r>
              <a:rPr lang="en-US" sz="2400" dirty="0" smtClean="0"/>
              <a:t> </a:t>
            </a:r>
            <a:r>
              <a:rPr lang="en-US" sz="2400" dirty="0" err="1" smtClean="0"/>
              <a:t>Laporan</a:t>
            </a:r>
            <a:endParaRPr lang="en-US" sz="2400" dirty="0"/>
          </a:p>
        </p:txBody>
      </p:sp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5" name="Picture 14" descr="C:\Users\Perben\Desktop\logo75.pn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29017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8305800" y="6593446"/>
            <a:ext cx="838200" cy="304800"/>
          </a:xfrm>
        </p:spPr>
        <p:txBody>
          <a:bodyPr/>
          <a:lstStyle/>
          <a:p>
            <a:pPr algn="r">
              <a:defRPr/>
            </a:pPr>
            <a:fld id="{F66693A3-74D7-42C4-8768-78989E0CBA29}" type="slidenum">
              <a:rPr lang="en-US" sz="1800" b="1" i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 algn="r">
                <a:defRPr/>
              </a:pPr>
              <a:t>12</a:t>
            </a:fld>
            <a:endParaRPr lang="en-US" sz="1800" b="1" i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3400" y="185000"/>
            <a:ext cx="8077200" cy="709953"/>
          </a:xfr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en-US" sz="2800" dirty="0" smtClean="0"/>
              <a:t>Hal-</a:t>
            </a:r>
            <a:r>
              <a:rPr lang="en-US" sz="2800" dirty="0" err="1" smtClean="0"/>
              <a:t>hal</a:t>
            </a:r>
            <a:r>
              <a:rPr lang="en-US" sz="2800" dirty="0" smtClean="0"/>
              <a:t> yang </a:t>
            </a:r>
            <a:r>
              <a:rPr lang="en-US" sz="2800" dirty="0" err="1" smtClean="0"/>
              <a:t>Perlu</a:t>
            </a:r>
            <a:r>
              <a:rPr lang="en-US" sz="2800" dirty="0" smtClean="0"/>
              <a:t> </a:t>
            </a:r>
            <a:r>
              <a:rPr lang="en-US" sz="2800" dirty="0" err="1" smtClean="0"/>
              <a:t>Dipersiapkan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Penerapan</a:t>
            </a:r>
            <a:r>
              <a:rPr lang="en-US" sz="2800" dirty="0" smtClean="0"/>
              <a:t> </a:t>
            </a:r>
            <a:r>
              <a:rPr lang="en-US" sz="2800" dirty="0" err="1" smtClean="0"/>
              <a:t>Akuntansi</a:t>
            </a:r>
            <a:r>
              <a:rPr lang="en-US" sz="2800" dirty="0" smtClean="0"/>
              <a:t> </a:t>
            </a:r>
            <a:r>
              <a:rPr lang="en-US" sz="2800" dirty="0" err="1" smtClean="0"/>
              <a:t>Akrual</a:t>
            </a:r>
            <a:endParaRPr lang="en-US" sz="2800" dirty="0"/>
          </a:p>
        </p:txBody>
      </p:sp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8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0" name="Picture 9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546858" y="1124158"/>
            <a:ext cx="8050284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noProof="1">
                <a:latin typeface="Arial"/>
                <a:ea typeface="Times New Roman"/>
                <a:cs typeface="Times New Roman"/>
              </a:rPr>
              <a:t>Menetapkan Peraturan Kepala Daerah tentang Kebijakan Akuntansi dan Sistem Akuntansi Pemerintah Daerah;</a:t>
            </a:r>
          </a:p>
          <a:p>
            <a:pPr marL="457200" marR="0" lvl="0" indent="-45720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noProof="1" smtClean="0">
                <a:latin typeface="Arial"/>
                <a:ea typeface="Times New Roman"/>
                <a:cs typeface="Times New Roman"/>
              </a:rPr>
              <a:t>Meningkatkan </a:t>
            </a:r>
            <a:r>
              <a:rPr lang="en-US" sz="2200" noProof="1">
                <a:latin typeface="Arial"/>
                <a:ea typeface="Times New Roman"/>
                <a:cs typeface="Times New Roman"/>
              </a:rPr>
              <a:t>kapasitas Sumber Daya </a:t>
            </a:r>
            <a:r>
              <a:rPr lang="en-US" sz="2200" noProof="1">
                <a:latin typeface="Arial"/>
                <a:ea typeface="Times New Roman"/>
                <a:cs typeface="Times New Roman"/>
              </a:rPr>
              <a:t>Manusia </a:t>
            </a:r>
            <a:r>
              <a:rPr lang="en-US" sz="2200" noProof="1" smtClean="0">
                <a:latin typeface="Arial"/>
                <a:ea typeface="Times New Roman"/>
                <a:cs typeface="Times New Roman"/>
              </a:rPr>
              <a:t>(Manajemen, Operator dan Reviewer/APIP) dalam </a:t>
            </a:r>
            <a:r>
              <a:rPr lang="en-US" sz="2200" noProof="1">
                <a:latin typeface="Arial"/>
                <a:ea typeface="Times New Roman"/>
                <a:cs typeface="Times New Roman"/>
              </a:rPr>
              <a:t>jumlah yang cukup dan kualitas memadai, dengan cara meningkatkan kompetensi melalui pendidikan dan pelatihan </a:t>
            </a:r>
            <a:r>
              <a:rPr lang="en-US" sz="2200" noProof="1">
                <a:latin typeface="Arial"/>
                <a:ea typeface="Times New Roman"/>
                <a:cs typeface="Times New Roman"/>
              </a:rPr>
              <a:t>serta </a:t>
            </a:r>
            <a:r>
              <a:rPr lang="en-US" sz="2200" noProof="1" smtClean="0">
                <a:latin typeface="Arial"/>
                <a:ea typeface="Times New Roman"/>
                <a:cs typeface="Times New Roman"/>
              </a:rPr>
              <a:t>sosialisasi;</a:t>
            </a:r>
            <a:endParaRPr lang="en-US" sz="2200" noProof="1">
              <a:latin typeface="Arial"/>
              <a:ea typeface="Times New Roman"/>
              <a:cs typeface="Times New Roman"/>
            </a:endParaRPr>
          </a:p>
          <a:p>
            <a:pPr marL="457200" marR="0" lvl="0" indent="-45720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noProof="1">
                <a:latin typeface="Arial"/>
                <a:ea typeface="Times New Roman"/>
                <a:cs typeface="Times New Roman"/>
              </a:rPr>
              <a:t>Menyiapkan dan/atau menyesuaikan sistem aplikasi akuntansi sesuai kebutuhan;</a:t>
            </a:r>
          </a:p>
          <a:p>
            <a:pPr marL="457200" lvl="0" indent="-457200" algn="just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SG" sz="2200" noProof="1">
                <a:latin typeface="Arial"/>
                <a:ea typeface="Times New Roman"/>
                <a:cs typeface="Times New Roman"/>
              </a:rPr>
              <a:t>Melakukan inventarisasi Aset Tetap dan Aset Tidak Berwujud;</a:t>
            </a:r>
          </a:p>
          <a:p>
            <a:pPr marL="457200" lvl="0" indent="-457200" algn="just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SG" sz="2200" noProof="1">
                <a:latin typeface="Arial"/>
                <a:ea typeface="Times New Roman"/>
                <a:cs typeface="Times New Roman"/>
              </a:rPr>
              <a:t>Melakukan inventarisasi Piutang dan Dana Bergulir;</a:t>
            </a:r>
          </a:p>
          <a:p>
            <a:pPr marL="457200" marR="0" lvl="0" indent="-45720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noProof="1">
                <a:latin typeface="Arial"/>
                <a:ea typeface="Times New Roman"/>
                <a:cs typeface="Times New Roman"/>
              </a:rPr>
              <a:t>Melakukan kegiatan lainnya dalam rangka mendukung penerapan akuntansi berbasis akrual.</a:t>
            </a:r>
          </a:p>
        </p:txBody>
      </p:sp>
    </p:spTree>
    <p:extLst>
      <p:ext uri="{BB962C8B-B14F-4D97-AF65-F5344CB8AC3E}">
        <p14:creationId xmlns:p14="http://schemas.microsoft.com/office/powerpoint/2010/main" val="29392336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433273" y="1219200"/>
            <a:ext cx="8405927" cy="5369768"/>
          </a:xfrm>
          <a:prstGeom prst="rect">
            <a:avLst/>
          </a:prstGeom>
          <a:noFill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t"/>
          <a:lstStyle/>
          <a:p>
            <a:pPr marL="342900" indent="-342900">
              <a:buFontTx/>
              <a:buAutoNum type="arabicPeriod"/>
              <a:defRPr/>
            </a:pPr>
            <a:r>
              <a:rPr lang="en-US" sz="3200" dirty="0" err="1" smtClean="0">
                <a:solidFill>
                  <a:schemeClr val="tx1"/>
                </a:solidFill>
              </a:rPr>
              <a:t>Penyesuaian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Neraca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Awal</a:t>
            </a:r>
            <a:r>
              <a:rPr lang="en-US" sz="3200" dirty="0" smtClean="0">
                <a:solidFill>
                  <a:schemeClr val="tx1"/>
                </a:solidFill>
              </a:rPr>
              <a:t> (1 Jan 2015, </a:t>
            </a:r>
            <a:r>
              <a:rPr lang="en-US" sz="3200" dirty="0" err="1" smtClean="0">
                <a:solidFill>
                  <a:schemeClr val="tx1"/>
                </a:solidFill>
              </a:rPr>
              <a:t>dari</a:t>
            </a:r>
            <a:r>
              <a:rPr lang="en-US" sz="3200" dirty="0" smtClean="0">
                <a:solidFill>
                  <a:schemeClr val="tx1"/>
                </a:solidFill>
              </a:rPr>
              <a:t> basis CTA </a:t>
            </a:r>
            <a:r>
              <a:rPr lang="en-US" sz="3200" dirty="0" err="1" smtClean="0">
                <a:solidFill>
                  <a:schemeClr val="tx1"/>
                </a:solidFill>
              </a:rPr>
              <a:t>menuju</a:t>
            </a:r>
            <a:r>
              <a:rPr lang="en-US" sz="3200" dirty="0" smtClean="0">
                <a:solidFill>
                  <a:schemeClr val="tx1"/>
                </a:solidFill>
              </a:rPr>
              <a:t> basis </a:t>
            </a:r>
            <a:r>
              <a:rPr lang="en-US" sz="3200" dirty="0" err="1" smtClean="0">
                <a:solidFill>
                  <a:schemeClr val="tx1"/>
                </a:solidFill>
              </a:rPr>
              <a:t>Akrual</a:t>
            </a:r>
            <a:endParaRPr lang="en-US" sz="3200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sz="3200" dirty="0" err="1" smtClean="0">
                <a:solidFill>
                  <a:schemeClr val="tx1"/>
                </a:solidFill>
              </a:rPr>
              <a:t>Kesesuaian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antara</a:t>
            </a:r>
            <a:r>
              <a:rPr lang="en-US" sz="3200" dirty="0" smtClean="0">
                <a:solidFill>
                  <a:schemeClr val="tx1"/>
                </a:solidFill>
              </a:rPr>
              <a:t> PSAP, </a:t>
            </a:r>
            <a:r>
              <a:rPr lang="en-US" sz="3200" dirty="0" err="1" smtClean="0">
                <a:solidFill>
                  <a:schemeClr val="tx1"/>
                </a:solidFill>
              </a:rPr>
              <a:t>Kebijakan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Akuntansi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dan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Aplikasi</a:t>
            </a:r>
            <a:endParaRPr lang="en-US" sz="3200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sz="3200" dirty="0" err="1" smtClean="0">
                <a:solidFill>
                  <a:schemeClr val="tx1"/>
                </a:solidFill>
              </a:rPr>
              <a:t>Keandalan</a:t>
            </a:r>
            <a:r>
              <a:rPr lang="en-US" sz="3200" dirty="0" smtClean="0">
                <a:solidFill>
                  <a:schemeClr val="tx1"/>
                </a:solidFill>
              </a:rPr>
              <a:t> data </a:t>
            </a:r>
            <a:r>
              <a:rPr lang="en-US" sz="3200" dirty="0" err="1" smtClean="0">
                <a:solidFill>
                  <a:schemeClr val="tx1"/>
                </a:solidFill>
              </a:rPr>
              <a:t>Aset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dan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Kewajiban</a:t>
            </a:r>
            <a:r>
              <a:rPr lang="en-US" sz="3200" dirty="0" smtClean="0">
                <a:solidFill>
                  <a:schemeClr val="tx1"/>
                </a:solidFill>
              </a:rPr>
              <a:t> yang </a:t>
            </a:r>
            <a:r>
              <a:rPr lang="en-US" sz="3200" dirty="0" err="1" smtClean="0">
                <a:solidFill>
                  <a:schemeClr val="tx1"/>
                </a:solidFill>
              </a:rPr>
              <a:t>muncul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dari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transaksi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akrual</a:t>
            </a:r>
            <a:endParaRPr lang="en-US" sz="3200" dirty="0">
              <a:solidFill>
                <a:schemeClr val="tx1"/>
              </a:solidFill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sz="3200" dirty="0" err="1" smtClean="0">
                <a:solidFill>
                  <a:schemeClr val="tx1"/>
                </a:solidFill>
              </a:rPr>
              <a:t>Temuan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atas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pemeriksaan</a:t>
            </a:r>
            <a:r>
              <a:rPr lang="en-US" sz="3200" dirty="0" smtClean="0">
                <a:solidFill>
                  <a:schemeClr val="tx1"/>
                </a:solidFill>
              </a:rPr>
              <a:t> BPK </a:t>
            </a:r>
            <a:r>
              <a:rPr lang="en-US" sz="3200" dirty="0" err="1" smtClean="0">
                <a:solidFill>
                  <a:schemeClr val="tx1"/>
                </a:solidFill>
              </a:rPr>
              <a:t>sebelumnya</a:t>
            </a:r>
            <a:r>
              <a:rPr lang="en-US" sz="3200" dirty="0" smtClean="0">
                <a:solidFill>
                  <a:schemeClr val="tx1"/>
                </a:solidFill>
              </a:rPr>
              <a:t> (</a:t>
            </a:r>
            <a:r>
              <a:rPr lang="en-US" sz="3200" dirty="0" err="1" smtClean="0">
                <a:solidFill>
                  <a:schemeClr val="tx1"/>
                </a:solidFill>
              </a:rPr>
              <a:t>termasuk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temuan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persiapan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akrual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apabila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ada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3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8305800" y="6593446"/>
            <a:ext cx="838200" cy="304800"/>
          </a:xfrm>
        </p:spPr>
        <p:txBody>
          <a:bodyPr/>
          <a:lstStyle/>
          <a:p>
            <a:pPr algn="r">
              <a:defRPr/>
            </a:pPr>
            <a:fld id="{F66693A3-74D7-42C4-8768-78989E0CBA29}" type="slidenum">
              <a:rPr lang="en-US" sz="1800" b="1" i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 algn="r">
                <a:defRPr/>
              </a:pPr>
              <a:t>13</a:t>
            </a:fld>
            <a:endParaRPr lang="en-US" sz="1800" b="1" i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3400" y="185000"/>
            <a:ext cx="8077200" cy="709953"/>
          </a:xfr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sz="3600" dirty="0" smtClean="0"/>
              <a:t>Yang </a:t>
            </a:r>
            <a:r>
              <a:rPr lang="en-US" sz="3600" dirty="0" err="1" smtClean="0"/>
              <a:t>Perlu</a:t>
            </a:r>
            <a:r>
              <a:rPr lang="en-US" sz="3600" dirty="0" smtClean="0"/>
              <a:t> </a:t>
            </a:r>
            <a:r>
              <a:rPr lang="en-US" sz="3600" dirty="0" err="1" smtClean="0"/>
              <a:t>Menjadi</a:t>
            </a:r>
            <a:r>
              <a:rPr lang="en-US" sz="3600" dirty="0" smtClean="0"/>
              <a:t> </a:t>
            </a:r>
            <a:r>
              <a:rPr lang="en-US" sz="3600" dirty="0" err="1" smtClean="0"/>
              <a:t>Perhatian</a:t>
            </a:r>
            <a:endParaRPr lang="en-US" sz="3600" dirty="0"/>
          </a:p>
        </p:txBody>
      </p:sp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8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0" name="Picture 9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70916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33400" y="1442866"/>
            <a:ext cx="8026737" cy="4650430"/>
            <a:chOff x="3357554" y="1000108"/>
            <a:chExt cx="3357586" cy="395284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8" name="Rectangle 7"/>
            <p:cNvSpPr/>
            <p:nvPr/>
          </p:nvSpPr>
          <p:spPr>
            <a:xfrm>
              <a:off x="3357554" y="1095357"/>
              <a:ext cx="3357586" cy="3857591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id-ID" sz="240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428992" y="1714477"/>
              <a:ext cx="3214711" cy="3143222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indent="-342900">
                <a:buClr>
                  <a:schemeClr val="tx1"/>
                </a:buClr>
                <a:buFont typeface="Times New Roman" pitchFamily="18" charset="0"/>
                <a:buAutoNum type="arabicPeriod"/>
                <a:defRPr/>
              </a:pPr>
              <a:r>
                <a:rPr lang="id-ID" sz="2800" dirty="0" smtClean="0">
                  <a:solidFill>
                    <a:schemeClr val="tx1"/>
                  </a:solidFill>
                </a:rPr>
                <a:t>F</a:t>
              </a:r>
              <a:r>
                <a:rPr lang="en-US" sz="2800" dirty="0" err="1">
                  <a:solidFill>
                    <a:schemeClr val="tx1"/>
                  </a:solidFill>
                </a:rPr>
                <a:t>ormat</a:t>
              </a:r>
              <a:r>
                <a:rPr lang="en-US" sz="2800" dirty="0">
                  <a:solidFill>
                    <a:schemeClr val="tx1"/>
                  </a:solidFill>
                </a:rPr>
                <a:t> </a:t>
              </a:r>
              <a:r>
                <a:rPr lang="id-ID" sz="2800" dirty="0" smtClean="0">
                  <a:solidFill>
                    <a:schemeClr val="tx1"/>
                  </a:solidFill>
                </a:rPr>
                <a:t>LK</a:t>
              </a:r>
              <a:r>
                <a:rPr lang="id-ID" sz="2800" dirty="0">
                  <a:solidFill>
                    <a:schemeClr val="tx1"/>
                  </a:solidFill>
                </a:rPr>
                <a:t>;</a:t>
              </a:r>
            </a:p>
            <a:p>
              <a:pPr marL="342900" indent="-342900">
                <a:buClr>
                  <a:schemeClr val="tx1"/>
                </a:buClr>
                <a:buFont typeface="Times New Roman" pitchFamily="18" charset="0"/>
                <a:buAutoNum type="arabicPeriod"/>
                <a:defRPr/>
              </a:pPr>
              <a:r>
                <a:rPr lang="id-ID" sz="2800" dirty="0">
                  <a:solidFill>
                    <a:schemeClr val="tx1"/>
                  </a:solidFill>
                </a:rPr>
                <a:t>K</a:t>
              </a:r>
              <a:r>
                <a:rPr lang="en-US" sz="2800" dirty="0" err="1">
                  <a:solidFill>
                    <a:schemeClr val="tx1"/>
                  </a:solidFill>
                </a:rPr>
                <a:t>ebijakan</a:t>
              </a:r>
              <a:r>
                <a:rPr lang="en-US" sz="2800" dirty="0">
                  <a:solidFill>
                    <a:schemeClr val="tx1"/>
                  </a:solidFill>
                </a:rPr>
                <a:t> </a:t>
              </a:r>
              <a:r>
                <a:rPr lang="en-US" sz="2800" dirty="0" err="1" smtClean="0">
                  <a:solidFill>
                    <a:schemeClr val="tx1"/>
                  </a:solidFill>
                </a:rPr>
                <a:t>akuntansi</a:t>
              </a:r>
              <a:r>
                <a:rPr lang="id-ID" sz="2800" dirty="0">
                  <a:solidFill>
                    <a:schemeClr val="tx1"/>
                  </a:solidFill>
                </a:rPr>
                <a:t>;</a:t>
              </a:r>
            </a:p>
            <a:p>
              <a:pPr marL="342900" indent="-342900">
                <a:buClr>
                  <a:schemeClr val="tx1"/>
                </a:buClr>
                <a:buFont typeface="Times New Roman" pitchFamily="18" charset="0"/>
                <a:buAutoNum type="arabicPeriod"/>
                <a:defRPr/>
              </a:pPr>
              <a:r>
                <a:rPr lang="id-ID" sz="2800" dirty="0">
                  <a:solidFill>
                    <a:schemeClr val="tx1"/>
                  </a:solidFill>
                </a:rPr>
                <a:t>B</a:t>
              </a:r>
              <a:r>
                <a:rPr lang="en-US" sz="2800" dirty="0" err="1">
                  <a:solidFill>
                    <a:schemeClr val="tx1"/>
                  </a:solidFill>
                </a:rPr>
                <a:t>agan</a:t>
              </a:r>
              <a:r>
                <a:rPr lang="en-US" sz="2800" dirty="0">
                  <a:solidFill>
                    <a:schemeClr val="tx1"/>
                  </a:solidFill>
                </a:rPr>
                <a:t> </a:t>
              </a:r>
              <a:r>
                <a:rPr lang="en-US" sz="2800" dirty="0" err="1">
                  <a:solidFill>
                    <a:schemeClr val="tx1"/>
                  </a:solidFill>
                </a:rPr>
                <a:t>akun</a:t>
              </a:r>
              <a:r>
                <a:rPr lang="en-US" sz="2800" dirty="0">
                  <a:solidFill>
                    <a:schemeClr val="tx1"/>
                  </a:solidFill>
                </a:rPr>
                <a:t> </a:t>
              </a:r>
              <a:r>
                <a:rPr lang="en-US" sz="2800" dirty="0" err="1">
                  <a:solidFill>
                    <a:schemeClr val="tx1"/>
                  </a:solidFill>
                </a:rPr>
                <a:t>standar</a:t>
              </a:r>
              <a:r>
                <a:rPr lang="id-ID" sz="2800" dirty="0">
                  <a:solidFill>
                    <a:schemeClr val="tx1"/>
                  </a:solidFill>
                </a:rPr>
                <a:t>;</a:t>
              </a:r>
              <a:r>
                <a:rPr lang="en-US" sz="2800" dirty="0">
                  <a:solidFill>
                    <a:schemeClr val="tx1"/>
                  </a:solidFill>
                </a:rPr>
                <a:t> </a:t>
              </a:r>
              <a:endParaRPr lang="id-ID" sz="2800" dirty="0">
                <a:solidFill>
                  <a:schemeClr val="tx1"/>
                </a:solidFill>
              </a:endParaRPr>
            </a:p>
            <a:p>
              <a:pPr marL="342900" indent="-342900">
                <a:buClr>
                  <a:schemeClr val="tx1"/>
                </a:buClr>
                <a:buFont typeface="Times New Roman" pitchFamily="18" charset="0"/>
                <a:buAutoNum type="arabicPeriod"/>
                <a:defRPr/>
              </a:pPr>
              <a:r>
                <a:rPr lang="id-ID" sz="2800" dirty="0" smtClean="0">
                  <a:solidFill>
                    <a:schemeClr val="tx1"/>
                  </a:solidFill>
                </a:rPr>
                <a:t>P</a:t>
              </a:r>
              <a:r>
                <a:rPr lang="en-US" sz="2800" dirty="0" err="1">
                  <a:solidFill>
                    <a:schemeClr val="tx1"/>
                  </a:solidFill>
                </a:rPr>
                <a:t>rosedur</a:t>
              </a:r>
              <a:r>
                <a:rPr lang="en-US" sz="2800" dirty="0">
                  <a:solidFill>
                    <a:schemeClr val="tx1"/>
                  </a:solidFill>
                </a:rPr>
                <a:t> </a:t>
              </a:r>
              <a:r>
                <a:rPr lang="en-US" sz="2800" dirty="0" err="1" smtClean="0">
                  <a:solidFill>
                    <a:schemeClr val="tx1"/>
                  </a:solidFill>
                </a:rPr>
                <a:t>akuntansi</a:t>
              </a:r>
              <a:r>
                <a:rPr lang="id-ID" sz="2800" dirty="0">
                  <a:solidFill>
                    <a:schemeClr val="tx1"/>
                  </a:solidFill>
                </a:rPr>
                <a:t>;</a:t>
              </a:r>
            </a:p>
            <a:p>
              <a:pPr marL="342900" indent="-342900">
                <a:buClr>
                  <a:schemeClr val="tx1"/>
                </a:buClr>
                <a:buFont typeface="Times New Roman" pitchFamily="18" charset="0"/>
                <a:buAutoNum type="arabicPeriod"/>
                <a:defRPr/>
              </a:pPr>
              <a:r>
                <a:rPr lang="id-ID" sz="2800" dirty="0" smtClean="0">
                  <a:solidFill>
                    <a:schemeClr val="tx1"/>
                  </a:solidFill>
                </a:rPr>
                <a:t>J</a:t>
              </a:r>
              <a:r>
                <a:rPr lang="en-US" sz="2800" dirty="0" err="1">
                  <a:solidFill>
                    <a:schemeClr val="tx1"/>
                  </a:solidFill>
                </a:rPr>
                <a:t>urnal</a:t>
              </a:r>
              <a:r>
                <a:rPr lang="en-US" sz="2800" dirty="0">
                  <a:solidFill>
                    <a:schemeClr val="tx1"/>
                  </a:solidFill>
                </a:rPr>
                <a:t> </a:t>
              </a:r>
              <a:r>
                <a:rPr lang="en-US" sz="2800" dirty="0" err="1" smtClean="0">
                  <a:solidFill>
                    <a:schemeClr val="tx1"/>
                  </a:solidFill>
                </a:rPr>
                <a:t>standar</a:t>
              </a:r>
              <a:r>
                <a:rPr lang="id-ID" sz="2800" dirty="0">
                  <a:solidFill>
                    <a:schemeClr val="tx1"/>
                  </a:solidFill>
                </a:rPr>
                <a:t>;</a:t>
              </a:r>
            </a:p>
            <a:p>
              <a:pPr marL="342900" indent="-342900">
                <a:buClr>
                  <a:schemeClr val="tx1"/>
                </a:buClr>
                <a:buFont typeface="Times New Roman" pitchFamily="18" charset="0"/>
                <a:buAutoNum type="arabicPeriod"/>
                <a:defRPr/>
              </a:pPr>
              <a:r>
                <a:rPr lang="id-ID" sz="2800" dirty="0">
                  <a:solidFill>
                    <a:schemeClr val="tx1"/>
                  </a:solidFill>
                </a:rPr>
                <a:t>E</a:t>
              </a:r>
              <a:r>
                <a:rPr lang="en-US" sz="2800" dirty="0" err="1">
                  <a:solidFill>
                    <a:schemeClr val="tx1"/>
                  </a:solidFill>
                </a:rPr>
                <a:t>ntitas</a:t>
              </a:r>
              <a:r>
                <a:rPr lang="en-US" sz="2800" dirty="0">
                  <a:solidFill>
                    <a:schemeClr val="tx1"/>
                  </a:solidFill>
                </a:rPr>
                <a:t> </a:t>
              </a:r>
              <a:r>
                <a:rPr lang="en-US" sz="2800" dirty="0" err="1">
                  <a:solidFill>
                    <a:schemeClr val="tx1"/>
                  </a:solidFill>
                </a:rPr>
                <a:t>pelaporan</a:t>
              </a:r>
              <a:r>
                <a:rPr lang="en-US" sz="2800" dirty="0">
                  <a:solidFill>
                    <a:schemeClr val="tx1"/>
                  </a:solidFill>
                </a:rPr>
                <a:t> </a:t>
              </a:r>
              <a:r>
                <a:rPr lang="en-US" sz="2800" dirty="0" err="1">
                  <a:solidFill>
                    <a:schemeClr val="tx1"/>
                  </a:solidFill>
                </a:rPr>
                <a:t>dan</a:t>
              </a:r>
              <a:r>
                <a:rPr lang="en-US" sz="2800" dirty="0">
                  <a:solidFill>
                    <a:schemeClr val="tx1"/>
                  </a:solidFill>
                </a:rPr>
                <a:t> </a:t>
              </a:r>
              <a:r>
                <a:rPr lang="en-US" sz="2800" dirty="0" err="1">
                  <a:solidFill>
                    <a:schemeClr val="tx1"/>
                  </a:solidFill>
                </a:rPr>
                <a:t>entitas</a:t>
              </a:r>
              <a:r>
                <a:rPr lang="en-US" sz="2800" dirty="0">
                  <a:solidFill>
                    <a:schemeClr val="tx1"/>
                  </a:solidFill>
                </a:rPr>
                <a:t> </a:t>
              </a:r>
              <a:r>
                <a:rPr lang="en-US" sz="2800" dirty="0" err="1" smtClean="0">
                  <a:solidFill>
                    <a:schemeClr val="tx1"/>
                  </a:solidFill>
                </a:rPr>
                <a:t>akuntansi</a:t>
              </a:r>
              <a:r>
                <a:rPr lang="id-ID" sz="2800" dirty="0">
                  <a:solidFill>
                    <a:schemeClr val="tx1"/>
                  </a:solidFill>
                </a:rPr>
                <a:t>;</a:t>
              </a:r>
            </a:p>
            <a:p>
              <a:pPr marL="342900" indent="-342900">
                <a:buClr>
                  <a:schemeClr val="tx1"/>
                </a:buClr>
                <a:buFont typeface="Times New Roman" pitchFamily="18" charset="0"/>
                <a:buAutoNum type="arabicPeriod"/>
                <a:defRPr/>
              </a:pPr>
              <a:r>
                <a:rPr lang="id-ID" sz="2800" dirty="0">
                  <a:solidFill>
                    <a:schemeClr val="tx1"/>
                  </a:solidFill>
                </a:rPr>
                <a:t>D</a:t>
              </a:r>
              <a:r>
                <a:rPr lang="en-US" sz="2800" dirty="0" err="1">
                  <a:solidFill>
                    <a:schemeClr val="tx1"/>
                  </a:solidFill>
                </a:rPr>
                <a:t>okumen</a:t>
              </a:r>
              <a:r>
                <a:rPr lang="en-US" sz="2800" dirty="0">
                  <a:solidFill>
                    <a:schemeClr val="tx1"/>
                  </a:solidFill>
                </a:rPr>
                <a:t> </a:t>
              </a:r>
              <a:r>
                <a:rPr lang="en-US" sz="2800" dirty="0" err="1">
                  <a:solidFill>
                    <a:schemeClr val="tx1"/>
                  </a:solidFill>
                </a:rPr>
                <a:t>sumber</a:t>
              </a:r>
              <a:endParaRPr lang="id-ID" sz="28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417879" y="1000108"/>
              <a:ext cx="3214710" cy="642931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r>
                <a:rPr lang="id-ID" sz="2800" dirty="0" smtClean="0">
                  <a:solidFill>
                    <a:schemeClr val="tx1"/>
                  </a:solidFill>
                </a:rPr>
                <a:t>Mengatur antara lain:</a:t>
              </a:r>
              <a:endParaRPr lang="id-ID" sz="2800" dirty="0">
                <a:solidFill>
                  <a:schemeClr val="tx1"/>
                </a:solidFill>
              </a:endParaRPr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>
          <a:xfrm>
            <a:off x="533400" y="185000"/>
            <a:ext cx="8077200" cy="709953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Akuntansi</a:t>
            </a:r>
            <a:endParaRPr lang="en-US" dirty="0"/>
          </a:p>
        </p:txBody>
      </p:sp>
      <p:grpSp>
        <p:nvGrpSpPr>
          <p:cNvPr id="10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11" name="Picture 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3" name="Picture 12" descr="C:\Users\Perben\Desktop\logo7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419600" y="3524071"/>
            <a:ext cx="434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Transaksional</a:t>
            </a:r>
            <a:endParaRPr lang="en-US" sz="2000" dirty="0" smtClean="0"/>
          </a:p>
          <a:p>
            <a:r>
              <a:rPr lang="en-US" sz="2000" dirty="0" smtClean="0"/>
              <a:t>Batch </a:t>
            </a:r>
            <a:r>
              <a:rPr lang="en-US" sz="2000" dirty="0" err="1" smtClean="0"/>
              <a:t>dng</a:t>
            </a:r>
            <a:r>
              <a:rPr lang="en-US" sz="2000" dirty="0" smtClean="0"/>
              <a:t> </a:t>
            </a:r>
            <a:r>
              <a:rPr lang="en-US" sz="2000" dirty="0" err="1" smtClean="0"/>
              <a:t>penyesuaian</a:t>
            </a:r>
            <a:r>
              <a:rPr lang="en-US" sz="2000" dirty="0" smtClean="0"/>
              <a:t> di </a:t>
            </a:r>
            <a:r>
              <a:rPr lang="en-US" sz="2000" dirty="0" err="1" smtClean="0"/>
              <a:t>akhir</a:t>
            </a:r>
            <a:r>
              <a:rPr lang="en-US" sz="2000" dirty="0" smtClean="0"/>
              <a:t> </a:t>
            </a:r>
            <a:r>
              <a:rPr lang="en-US" sz="2000" dirty="0" err="1" smtClean="0"/>
              <a:t>periode</a:t>
            </a:r>
            <a:endParaRPr lang="en-US" sz="2000" dirty="0"/>
          </a:p>
        </p:txBody>
      </p:sp>
      <p:sp>
        <p:nvSpPr>
          <p:cNvPr id="4" name="Left Brace 3"/>
          <p:cNvSpPr/>
          <p:nvPr/>
        </p:nvSpPr>
        <p:spPr>
          <a:xfrm>
            <a:off x="4038600" y="3657600"/>
            <a:ext cx="381000" cy="574357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82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DA2D6D-D116-4A77-BD0B-B285D7A61FB0}" type="slidenum">
              <a:rPr lang="en-GB" altLang="en-US" smtClean="0"/>
              <a:pPr>
                <a:defRPr/>
              </a:pPr>
              <a:t>15</a:t>
            </a:fld>
            <a:endParaRPr lang="en-GB" alt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33400" y="185000"/>
            <a:ext cx="8077200" cy="709953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Strategi</a:t>
            </a:r>
            <a:r>
              <a:rPr lang="en-US" dirty="0" smtClean="0"/>
              <a:t> </a:t>
            </a:r>
            <a:r>
              <a:rPr lang="en-US" dirty="0" err="1" smtClean="0"/>
              <a:t>Implementasi</a:t>
            </a:r>
            <a:endParaRPr lang="en-US" dirty="0"/>
          </a:p>
        </p:txBody>
      </p:sp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5" name="Picture 14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ounded Rectangle 16"/>
          <p:cNvSpPr/>
          <p:nvPr/>
        </p:nvSpPr>
        <p:spPr>
          <a:xfrm>
            <a:off x="539552" y="1143000"/>
            <a:ext cx="8208912" cy="571504"/>
          </a:xfrm>
          <a:prstGeom prst="roundRect">
            <a:avLst/>
          </a:prstGeom>
          <a:gradFill rotWithShape="1">
            <a:gsLst>
              <a:gs pos="0">
                <a:srgbClr val="8064A2">
                  <a:tint val="50000"/>
                  <a:satMod val="300000"/>
                </a:srgbClr>
              </a:gs>
              <a:gs pos="35000">
                <a:srgbClr val="8064A2">
                  <a:tint val="37000"/>
                  <a:satMod val="300000"/>
                </a:srgbClr>
              </a:gs>
              <a:gs pos="100000">
                <a:srgbClr val="8064A2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u="none" strike="noStrike" kern="0" cap="none" spc="0" normalizeH="0" baseline="0" noProof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   Komitmen (KDH dan DPRD Provinsi/Kabupaten/Kota) dalam penerapan SAP Berbasis Akrual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539552" y="4049042"/>
            <a:ext cx="8208912" cy="903958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4"/>
              <a:tabLst/>
              <a:defRPr/>
            </a:pPr>
            <a:r>
              <a:rPr kumimoji="0" lang="en-US" b="1" u="none" strike="noStrike" kern="0" cap="none" spc="0" normalizeH="0" baseline="0" noProof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Meningkatkan kepatuhan terhadap peraturan perundang-undangan dan pengutan Sistem Pengendalian Internal (SPI) dalam pengelolaan keuangan daerah</a:t>
            </a:r>
            <a:endParaRPr kumimoji="0" lang="en-AU" b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00034" y="5081492"/>
            <a:ext cx="8208912" cy="1624108"/>
          </a:xfrm>
          <a:prstGeom prst="roundRect">
            <a:avLst/>
          </a:prstGeom>
          <a:solidFill>
            <a:srgbClr val="F79646">
              <a:lumMod val="40000"/>
              <a:lumOff val="60000"/>
            </a:srgbClr>
          </a:soli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5"/>
              <a:tabLst/>
              <a:defRPr/>
            </a:pP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Kepala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Daerah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melalui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Sekretaris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Daerah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selaku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Koordinator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Pengelolaan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Keuangan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Daerah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dan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selaku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Ketua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TAPD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memfasilitasi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dan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mengkoordinasikan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SKPKD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dan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SKPD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dalam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penyusunan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dan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penyajian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Laporan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Keuangan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Pemerintah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Daerah (LKPD)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Berbasis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Akrual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sesuai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SAP di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lingkungan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pemda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masing-masing</a:t>
            </a:r>
            <a:endParaRPr kumimoji="0" lang="en-US" b="1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39552" y="1828800"/>
            <a:ext cx="8208912" cy="914400"/>
          </a:xfrm>
          <a:prstGeom prst="round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5600" algn="l"/>
              </a:tabLst>
              <a:defRPr/>
            </a:pPr>
            <a:r>
              <a:rPr kumimoji="0" lang="en-US" b="1" u="none" strike="noStrike" kern="0" cap="none" spc="0" normalizeH="0" baseline="0" noProof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2.  	Menjadikan </a:t>
            </a:r>
            <a:r>
              <a:rPr kumimoji="0" lang="id-ID" b="1" u="none" strike="noStrike" kern="0" cap="none" spc="0" normalizeH="0" baseline="0" noProof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kegiatan</a:t>
            </a:r>
            <a:r>
              <a:rPr kumimoji="0" lang="en-US" b="1" u="none" strike="noStrike" kern="0" cap="none" spc="0" normalizeH="0" baseline="0" noProof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prioritas dalam APBD terkait dengan penyiapan regulasi, penyiapan SDM, penyesuaian aplikasi, dan inventarisasi Barang Milik Daerah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539552" y="2895600"/>
            <a:ext cx="8208912" cy="1000104"/>
          </a:xfrm>
          <a:prstGeom prst="roundRect">
            <a:avLst/>
          </a:prstGeom>
          <a:solidFill>
            <a:srgbClr val="1F497D">
              <a:lumMod val="20000"/>
              <a:lumOff val="80000"/>
            </a:srgbClr>
          </a:soli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kumimoji="0" lang="en-US" b="1" u="none" strike="noStrike" kern="0" cap="none" spc="0" normalizeH="0" baseline="0" noProof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Menindaklanjuti  setiap rekomendasi BPK RI terhadap pemeriksaan atas Laporan Keuangan Pemda tahun berjalan dan tahun-tahun </a:t>
            </a:r>
            <a:r>
              <a:rPr kumimoji="0" lang="id-ID" b="1" u="none" strike="noStrike" kern="0" cap="none" spc="0" normalizeH="0" baseline="0" noProof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sebelumnya yang belum ditindaklanjuti</a:t>
            </a:r>
            <a:endParaRPr kumimoji="0" lang="en-US" b="1" u="none" strike="noStrike" kern="0" cap="none" spc="0" normalizeH="0" baseline="0" noProof="1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268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AFD037-3012-4AE8-A0CD-90F93CF80D3D}" type="slidenum">
              <a:rPr lang="en-GB" altLang="en-US" smtClean="0">
                <a:latin typeface="Cambria" pitchFamily="18" charset="0"/>
              </a:rPr>
              <a:pPr>
                <a:defRPr/>
              </a:pPr>
              <a:t>16</a:t>
            </a:fld>
            <a:endParaRPr lang="en-GB" altLang="en-US">
              <a:latin typeface="Cambria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577611" y="1371600"/>
            <a:ext cx="5499589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US" sz="2400" b="1" dirty="0" smtClean="0">
              <a:latin typeface="Cambria" pitchFamily="18" charset="0"/>
            </a:endParaRPr>
          </a:p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sz="2400" b="1" dirty="0" smtClean="0">
                <a:latin typeface="Cambria" pitchFamily="18" charset="0"/>
              </a:rPr>
              <a:t>TERIMA KASIH</a:t>
            </a:r>
            <a:r>
              <a:rPr lang="id-ID" sz="2400" b="1" dirty="0" smtClean="0">
                <a:latin typeface="Cambria" pitchFamily="18" charset="0"/>
              </a:rPr>
              <a:t/>
            </a:r>
            <a:br>
              <a:rPr lang="id-ID" sz="2400" b="1" dirty="0" smtClean="0">
                <a:latin typeface="Cambria" pitchFamily="18" charset="0"/>
              </a:rPr>
            </a:br>
            <a:endParaRPr lang="en-US" sz="2400" b="1" dirty="0" smtClean="0">
              <a:latin typeface="Cambria" pitchFamily="18" charset="0"/>
            </a:endParaRPr>
          </a:p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US" altLang="en-US" sz="2400" b="1" dirty="0">
              <a:latin typeface="Cambria" pitchFamily="18" charset="0"/>
            </a:endParaRPr>
          </a:p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US" altLang="en-US" sz="2000" b="1" dirty="0" smtClean="0">
              <a:latin typeface="Cambria" pitchFamily="18" charset="0"/>
            </a:endParaRPr>
          </a:p>
          <a:p>
            <a:pPr algn="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US" altLang="en-US" sz="1400" b="1" dirty="0" smtClean="0">
              <a:latin typeface="Cambria" pitchFamily="18" charset="0"/>
            </a:endParaRPr>
          </a:p>
          <a:p>
            <a:pPr algn="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altLang="en-US" sz="1400" b="1" dirty="0" err="1" smtClean="0">
                <a:latin typeface="Cambria" pitchFamily="18" charset="0"/>
              </a:rPr>
              <a:t>Komite</a:t>
            </a:r>
            <a:r>
              <a:rPr lang="en-US" altLang="en-US" sz="1400" b="1" dirty="0" smtClean="0">
                <a:latin typeface="Cambria" pitchFamily="18" charset="0"/>
              </a:rPr>
              <a:t> </a:t>
            </a:r>
            <a:r>
              <a:rPr lang="en-US" altLang="en-US" sz="1400" b="1" dirty="0" err="1" smtClean="0">
                <a:latin typeface="Cambria" pitchFamily="18" charset="0"/>
              </a:rPr>
              <a:t>Standar</a:t>
            </a:r>
            <a:r>
              <a:rPr lang="en-US" altLang="en-US" sz="1400" b="1" dirty="0" smtClean="0">
                <a:latin typeface="Cambria" pitchFamily="18" charset="0"/>
              </a:rPr>
              <a:t> </a:t>
            </a:r>
            <a:r>
              <a:rPr lang="en-US" altLang="en-US" sz="1400" b="1" dirty="0" err="1" smtClean="0">
                <a:latin typeface="Cambria" pitchFamily="18" charset="0"/>
              </a:rPr>
              <a:t>Akuntansi</a:t>
            </a:r>
            <a:r>
              <a:rPr lang="en-US" altLang="en-US" sz="1400" b="1" dirty="0" smtClean="0">
                <a:latin typeface="Cambria" pitchFamily="18" charset="0"/>
              </a:rPr>
              <a:t> </a:t>
            </a:r>
            <a:r>
              <a:rPr lang="en-US" altLang="en-US" sz="1400" b="1" dirty="0" err="1" smtClean="0">
                <a:latin typeface="Cambria" pitchFamily="18" charset="0"/>
              </a:rPr>
              <a:t>Pemerintahan</a:t>
            </a:r>
            <a:r>
              <a:rPr lang="en-US" altLang="en-US" sz="1400" b="1" dirty="0" smtClean="0">
                <a:latin typeface="Cambria" pitchFamily="18" charset="0"/>
              </a:rPr>
              <a:t> (KSAP)</a:t>
            </a:r>
            <a:br>
              <a:rPr lang="en-US" altLang="en-US" sz="1400" b="1" dirty="0" smtClean="0">
                <a:latin typeface="Cambria" pitchFamily="18" charset="0"/>
              </a:rPr>
            </a:br>
            <a:r>
              <a:rPr lang="en-US" altLang="en-US" sz="1400" b="1" dirty="0" err="1" smtClean="0">
                <a:latin typeface="Cambria" pitchFamily="18" charset="0"/>
              </a:rPr>
              <a:t>Gedung</a:t>
            </a:r>
            <a:r>
              <a:rPr lang="en-US" altLang="en-US" sz="1400" b="1" dirty="0" smtClean="0">
                <a:latin typeface="Cambria" pitchFamily="18" charset="0"/>
              </a:rPr>
              <a:t> </a:t>
            </a:r>
            <a:r>
              <a:rPr lang="en-US" altLang="en-US" sz="1400" b="1" dirty="0" err="1" smtClean="0">
                <a:latin typeface="Cambria" pitchFamily="18" charset="0"/>
              </a:rPr>
              <a:t>Prijadi</a:t>
            </a:r>
            <a:r>
              <a:rPr lang="en-US" altLang="en-US" sz="1400" b="1" dirty="0" smtClean="0">
                <a:latin typeface="Cambria" pitchFamily="18" charset="0"/>
              </a:rPr>
              <a:t> </a:t>
            </a:r>
            <a:r>
              <a:rPr lang="en-US" altLang="en-US" sz="1400" b="1" dirty="0" err="1" smtClean="0">
                <a:latin typeface="Cambria" pitchFamily="18" charset="0"/>
              </a:rPr>
              <a:t>Praptosuhardjo</a:t>
            </a:r>
            <a:r>
              <a:rPr lang="en-US" altLang="en-US" sz="1400" b="1" dirty="0" smtClean="0">
                <a:latin typeface="Cambria" pitchFamily="18" charset="0"/>
              </a:rPr>
              <a:t> III, Lt. 2, </a:t>
            </a:r>
            <a:r>
              <a:rPr lang="en-US" altLang="en-US" sz="1400" b="1" dirty="0" err="1" smtClean="0">
                <a:latin typeface="Cambria" pitchFamily="18" charset="0"/>
              </a:rPr>
              <a:t>Kementerian</a:t>
            </a:r>
            <a:r>
              <a:rPr lang="en-US" altLang="en-US" sz="1400" b="1" dirty="0" smtClean="0">
                <a:latin typeface="Cambria" pitchFamily="18" charset="0"/>
              </a:rPr>
              <a:t> </a:t>
            </a:r>
            <a:r>
              <a:rPr lang="en-US" altLang="en-US" sz="1400" b="1" dirty="0" err="1" smtClean="0">
                <a:latin typeface="Cambria" pitchFamily="18" charset="0"/>
              </a:rPr>
              <a:t>Keuangan</a:t>
            </a:r>
            <a:r>
              <a:rPr lang="en-US" altLang="en-US" sz="1400" b="1" dirty="0" smtClean="0">
                <a:latin typeface="Cambria" pitchFamily="18" charset="0"/>
              </a:rPr>
              <a:t/>
            </a:r>
            <a:br>
              <a:rPr lang="en-US" altLang="en-US" sz="1400" b="1" dirty="0" smtClean="0">
                <a:latin typeface="Cambria" pitchFamily="18" charset="0"/>
              </a:rPr>
            </a:br>
            <a:r>
              <a:rPr lang="en-US" altLang="en-US" sz="1400" b="1" dirty="0" smtClean="0">
                <a:latin typeface="Cambria" pitchFamily="18" charset="0"/>
              </a:rPr>
              <a:t>Jl. Budi </a:t>
            </a:r>
            <a:r>
              <a:rPr lang="en-US" altLang="en-US" sz="1400" b="1" dirty="0" err="1" smtClean="0">
                <a:latin typeface="Cambria" pitchFamily="18" charset="0"/>
              </a:rPr>
              <a:t>Utomo</a:t>
            </a:r>
            <a:r>
              <a:rPr lang="en-US" altLang="en-US" sz="1400" b="1" dirty="0" smtClean="0">
                <a:latin typeface="Cambria" pitchFamily="18" charset="0"/>
              </a:rPr>
              <a:t> No. 6, Jakarta</a:t>
            </a:r>
            <a:br>
              <a:rPr lang="en-US" altLang="en-US" sz="1400" b="1" dirty="0" smtClean="0">
                <a:latin typeface="Cambria" pitchFamily="18" charset="0"/>
              </a:rPr>
            </a:br>
            <a:r>
              <a:rPr lang="en-US" altLang="en-US" sz="1400" b="1" dirty="0" err="1" smtClean="0">
                <a:latin typeface="Cambria" pitchFamily="18" charset="0"/>
              </a:rPr>
              <a:t>Telepon</a:t>
            </a:r>
            <a:r>
              <a:rPr lang="en-US" altLang="en-US" sz="1400" b="1" dirty="0" smtClean="0">
                <a:latin typeface="Cambria" pitchFamily="18" charset="0"/>
              </a:rPr>
              <a:t>/Fax (021) 352 4551</a:t>
            </a:r>
            <a:br>
              <a:rPr lang="en-US" altLang="en-US" sz="1400" b="1" dirty="0" smtClean="0">
                <a:latin typeface="Cambria" pitchFamily="18" charset="0"/>
              </a:rPr>
            </a:br>
            <a:r>
              <a:rPr lang="en-US" altLang="en-US" sz="1400" b="1" dirty="0" smtClean="0">
                <a:latin typeface="Cambria" pitchFamily="18" charset="0"/>
              </a:rPr>
              <a:t>website : www.ksap.org </a:t>
            </a:r>
            <a:br>
              <a:rPr lang="en-US" altLang="en-US" sz="1400" b="1" dirty="0" smtClean="0">
                <a:latin typeface="Cambria" pitchFamily="18" charset="0"/>
              </a:rPr>
            </a:br>
            <a:r>
              <a:rPr lang="en-US" altLang="en-US" sz="1400" b="1" dirty="0" smtClean="0">
                <a:latin typeface="Cambria" pitchFamily="18" charset="0"/>
              </a:rPr>
              <a:t>Email: </a:t>
            </a:r>
            <a:r>
              <a:rPr lang="en-US" altLang="en-US" sz="1400" dirty="0" smtClean="0">
                <a:solidFill>
                  <a:srgbClr val="0000FF"/>
                </a:solidFill>
                <a:latin typeface="Cambria" pitchFamily="18" charset="0"/>
                <a:hlinkClick r:id="rId2"/>
              </a:rPr>
              <a:t>webmaster@ksap.org</a:t>
            </a:r>
            <a:endParaRPr lang="en-US" altLang="en-US" sz="1400" dirty="0" smtClean="0">
              <a:solidFill>
                <a:srgbClr val="0000FF"/>
              </a:solidFill>
              <a:latin typeface="Cambria" pitchFamily="18" charset="0"/>
            </a:endParaRPr>
          </a:p>
          <a:p>
            <a:pPr algn="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US" altLang="en-US" sz="1400" b="1" dirty="0" smtClean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95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5164"/>
            <a:ext cx="8229600" cy="4389437"/>
          </a:xfrm>
        </p:spPr>
        <p:txBody>
          <a:bodyPr/>
          <a:lstStyle/>
          <a:p>
            <a:pPr marL="514350" indent="-514350">
              <a:buClr>
                <a:srgbClr val="333399"/>
              </a:buClr>
              <a:buFont typeface="+mj-lt"/>
              <a:buAutoNum type="arabicPeriod"/>
            </a:pPr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id-ID" dirty="0" smtClean="0"/>
              <a:t> Standar </a:t>
            </a:r>
            <a:r>
              <a:rPr lang="en-US" dirty="0" smtClean="0"/>
              <a:t> </a:t>
            </a:r>
            <a:r>
              <a:rPr lang="en-US" dirty="0" err="1" smtClean="0"/>
              <a:t>Akuntansi</a:t>
            </a:r>
            <a:r>
              <a:rPr lang="en-US" dirty="0" smtClean="0"/>
              <a:t> </a:t>
            </a:r>
            <a:r>
              <a:rPr lang="id-ID" dirty="0" smtClean="0"/>
              <a:t>Pemerintahan </a:t>
            </a:r>
            <a:r>
              <a:rPr lang="en-US" dirty="0" err="1" smtClean="0"/>
              <a:t>Berbasis</a:t>
            </a:r>
            <a:r>
              <a:rPr lang="en-US" dirty="0" smtClean="0"/>
              <a:t> </a:t>
            </a:r>
            <a:r>
              <a:rPr lang="en-US" dirty="0" err="1" smtClean="0"/>
              <a:t>Akrual</a:t>
            </a:r>
            <a:endParaRPr lang="en-US" dirty="0" smtClean="0"/>
          </a:p>
          <a:p>
            <a:pPr marL="514350" indent="-514350">
              <a:buClr>
                <a:srgbClr val="333399"/>
              </a:buClr>
              <a:buFont typeface="+mj-lt"/>
              <a:buAutoNum type="arabicPeriod"/>
            </a:pPr>
            <a:r>
              <a:rPr lang="en-US" dirty="0" err="1" smtClean="0"/>
              <a:t>Pengertian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Manfaat</a:t>
            </a:r>
            <a:r>
              <a:rPr lang="en-US" dirty="0" smtClean="0"/>
              <a:t> </a:t>
            </a:r>
            <a:r>
              <a:rPr lang="en-US" dirty="0" err="1" smtClean="0"/>
              <a:t>Akuntansi</a:t>
            </a:r>
            <a:r>
              <a:rPr lang="en-US" dirty="0" smtClean="0"/>
              <a:t> </a:t>
            </a:r>
            <a:r>
              <a:rPr lang="en-US" dirty="0" err="1" smtClean="0"/>
              <a:t>Berbasis</a:t>
            </a:r>
            <a:r>
              <a:rPr lang="en-US" dirty="0" smtClean="0"/>
              <a:t> </a:t>
            </a:r>
            <a:r>
              <a:rPr lang="en-US" dirty="0" err="1" smtClean="0"/>
              <a:t>Akrual</a:t>
            </a:r>
            <a:endParaRPr lang="en-US" dirty="0" smtClean="0"/>
          </a:p>
          <a:p>
            <a:pPr marL="514350" indent="-514350">
              <a:buClr>
                <a:srgbClr val="333399"/>
              </a:buClr>
              <a:buFont typeface="+mj-lt"/>
              <a:buAutoNum type="arabicPeriod"/>
            </a:pPr>
            <a:r>
              <a:rPr lang="en-US" dirty="0" err="1" smtClean="0"/>
              <a:t>Komponen</a:t>
            </a:r>
            <a:r>
              <a:rPr lang="en-US" dirty="0" smtClean="0"/>
              <a:t> </a:t>
            </a:r>
            <a:r>
              <a:rPr lang="en-US" dirty="0" err="1" smtClean="0"/>
              <a:t>Laporan</a:t>
            </a:r>
            <a:r>
              <a:rPr lang="en-US" dirty="0" smtClean="0"/>
              <a:t> </a:t>
            </a:r>
            <a:r>
              <a:rPr lang="en-US" dirty="0" err="1" smtClean="0"/>
              <a:t>Keuangan</a:t>
            </a:r>
            <a:r>
              <a:rPr lang="en-US" dirty="0" smtClean="0"/>
              <a:t> </a:t>
            </a:r>
            <a:r>
              <a:rPr lang="id-ID" dirty="0" smtClean="0"/>
              <a:t>Akuntansi Basis Akrual</a:t>
            </a:r>
            <a:endParaRPr lang="en-US" dirty="0" smtClean="0"/>
          </a:p>
          <a:p>
            <a:pPr marL="514350" indent="-514350">
              <a:buClr>
                <a:srgbClr val="333399"/>
              </a:buClr>
              <a:buFont typeface="+mj-lt"/>
              <a:buAutoNum type="arabicPeriod"/>
            </a:pPr>
            <a:r>
              <a:rPr lang="id-ID" dirty="0" smtClean="0"/>
              <a:t>Konsepsi Basis Akrual dan Keterkaitan Laporan Keuangan</a:t>
            </a:r>
          </a:p>
          <a:p>
            <a:pPr marL="514350" indent="-514350">
              <a:buClr>
                <a:srgbClr val="333399"/>
              </a:buClr>
              <a:buFont typeface="+mj-lt"/>
              <a:buAutoNum type="arabicPeriod"/>
            </a:pPr>
            <a:r>
              <a:rPr lang="id-ID" dirty="0"/>
              <a:t>Hal-hal yang perlu dipersiapkan dalam Implementasi Akuntansi Akrual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DA2D6D-D116-4A77-BD0B-B285D7A61FB0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3400" y="185000"/>
            <a:ext cx="8077200" cy="668017"/>
          </a:xfr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sz="2800" dirty="0" err="1" smtClean="0"/>
              <a:t>Materi</a:t>
            </a:r>
            <a:r>
              <a:rPr lang="en-US" sz="2800" dirty="0" smtClean="0"/>
              <a:t> </a:t>
            </a:r>
            <a:r>
              <a:rPr lang="en-US" sz="2800" dirty="0" err="1" smtClean="0"/>
              <a:t>Bahasan</a:t>
            </a:r>
            <a:endParaRPr lang="en-US" sz="2800" dirty="0"/>
          </a:p>
        </p:txBody>
      </p:sp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8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0" name="Picture 9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2052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3935817"/>
              </p:ext>
            </p:extLst>
          </p:nvPr>
        </p:nvGraphicFramePr>
        <p:xfrm>
          <a:off x="457200" y="1295400"/>
          <a:ext cx="838200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8726644" y="6525344"/>
            <a:ext cx="381861" cy="288032"/>
          </a:xfrm>
          <a:prstGeom prst="rect">
            <a:avLst/>
          </a:prstGeom>
        </p:spPr>
        <p:txBody>
          <a:bodyPr/>
          <a:lstStyle/>
          <a:p>
            <a:fld id="{3F424A3F-F92A-409D-B0D4-9F33AC8C75EF}" type="slidenum">
              <a:rPr lang="en-US" sz="1200" smtClean="0"/>
              <a:pPr/>
              <a:t>3</a:t>
            </a:fld>
            <a:endParaRPr lang="en-US" sz="120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3400" y="185000"/>
            <a:ext cx="8077200" cy="668017"/>
          </a:xfr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sz="2800" dirty="0" err="1" smtClean="0"/>
              <a:t>Dasar</a:t>
            </a:r>
            <a:r>
              <a:rPr lang="en-US" sz="2800" dirty="0" smtClean="0"/>
              <a:t> </a:t>
            </a:r>
            <a:r>
              <a:rPr lang="en-US" sz="2800" dirty="0" err="1" smtClean="0"/>
              <a:t>Hukum</a:t>
            </a:r>
            <a:r>
              <a:rPr lang="en-US" sz="2800" dirty="0" smtClean="0"/>
              <a:t> </a:t>
            </a:r>
            <a:r>
              <a:rPr lang="en-US" sz="2800" dirty="0" err="1" smtClean="0"/>
              <a:t>Akuntansi</a:t>
            </a:r>
            <a:r>
              <a:rPr lang="en-US" sz="2800" dirty="0" smtClean="0"/>
              <a:t> </a:t>
            </a:r>
            <a:r>
              <a:rPr lang="en-US" sz="2800" dirty="0" err="1" smtClean="0"/>
              <a:t>Akrual</a:t>
            </a:r>
            <a:endParaRPr lang="en-US" sz="2800" dirty="0"/>
          </a:p>
        </p:txBody>
      </p: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10" name="Picture 1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2" name="Picture 11" descr="C:\Users\Perben\Desktop\logo75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610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023017486"/>
              </p:ext>
            </p:extLst>
          </p:nvPr>
        </p:nvGraphicFramePr>
        <p:xfrm>
          <a:off x="2428860" y="1548616"/>
          <a:ext cx="6553200" cy="47837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3562209603"/>
              </p:ext>
            </p:extLst>
          </p:nvPr>
        </p:nvGraphicFramePr>
        <p:xfrm>
          <a:off x="-500098" y="1715240"/>
          <a:ext cx="8208912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3400" y="185000"/>
            <a:ext cx="8077200" cy="709953"/>
          </a:xfr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en-US" sz="2800" dirty="0" err="1" smtClean="0"/>
              <a:t>Standar</a:t>
            </a:r>
            <a:r>
              <a:rPr lang="en-US" sz="2800" dirty="0" smtClean="0"/>
              <a:t> </a:t>
            </a:r>
            <a:r>
              <a:rPr lang="en-US" sz="2800" dirty="0" err="1" smtClean="0"/>
              <a:t>Akuntansi</a:t>
            </a:r>
            <a:r>
              <a:rPr lang="en-US" sz="2800" dirty="0" smtClean="0"/>
              <a:t> </a:t>
            </a:r>
            <a:r>
              <a:rPr lang="en-US" sz="2800" dirty="0" err="1" smtClean="0"/>
              <a:t>Pemerintahan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err="1" smtClean="0"/>
              <a:t>Berbasis</a:t>
            </a:r>
            <a:r>
              <a:rPr lang="en-US" sz="2800" dirty="0" smtClean="0"/>
              <a:t> </a:t>
            </a:r>
            <a:r>
              <a:rPr lang="en-US" sz="2800" dirty="0" err="1" smtClean="0"/>
              <a:t>Akrual</a:t>
            </a:r>
            <a:endParaRPr lang="en-US" sz="2800" dirty="0"/>
          </a:p>
        </p:txBody>
      </p:sp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8" name="Picture 13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0" name="Picture 9" descr="C:\Users\Perben\Desktop\logo75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1838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109130"/>
              </p:ext>
            </p:extLst>
          </p:nvPr>
        </p:nvGraphicFramePr>
        <p:xfrm>
          <a:off x="425784" y="1066800"/>
          <a:ext cx="8435829" cy="51682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9415"/>
                <a:gridCol w="3611952"/>
                <a:gridCol w="3814462"/>
              </a:tblGrid>
              <a:tr h="428628"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PSAP</a:t>
                      </a:r>
                      <a:endParaRPr lang="id-ID" sz="16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BASIS KAS</a:t>
                      </a:r>
                      <a:r>
                        <a:rPr lang="id-ID" sz="1600" baseline="0" dirty="0" smtClean="0"/>
                        <a:t> MENUJU AKRUAL</a:t>
                      </a:r>
                      <a:endParaRPr lang="id-ID" sz="16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BASIS AKRUAL</a:t>
                      </a:r>
                      <a:endParaRPr lang="id-ID" sz="1600" dirty="0"/>
                    </a:p>
                  </a:txBody>
                  <a:tcPr marL="91439" marR="91439"/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PSAP</a:t>
                      </a:r>
                      <a:r>
                        <a:rPr lang="id-ID" sz="1600" baseline="0" dirty="0" smtClean="0"/>
                        <a:t> </a:t>
                      </a:r>
                      <a:r>
                        <a:rPr lang="id-ID" sz="1600" dirty="0" smtClean="0"/>
                        <a:t>01</a:t>
                      </a:r>
                      <a:endParaRPr lang="id-ID" sz="16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/>
                        <a:t>Penyajian Laporan Keuangan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/>
                        <a:t>Penyajian Laporan Keuangan</a:t>
                      </a:r>
                    </a:p>
                  </a:txBody>
                  <a:tcPr marL="91439" marR="91439"/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PSAP 02</a:t>
                      </a:r>
                      <a:endParaRPr lang="id-ID" sz="16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/>
                        <a:t>Laporan Realisasi Anggaran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Laporan Realisasi Anggaran Berbasis Kas </a:t>
                      </a:r>
                    </a:p>
                  </a:txBody>
                  <a:tcPr marL="91439" marR="9143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PSAP 03</a:t>
                      </a:r>
                      <a:endParaRPr lang="id-ID" sz="16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/>
                        <a:t>Laporan Arus Kas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/>
                        <a:t>Laporan Arus Kas</a:t>
                      </a:r>
                    </a:p>
                  </a:txBody>
                  <a:tcPr marL="91439" marR="91439"/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PSAP 04</a:t>
                      </a:r>
                      <a:endParaRPr lang="id-ID" sz="16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/>
                        <a:t>Catatan atas Laporan Keuangan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/>
                        <a:t>Catatan atas Laporan Keuangan</a:t>
                      </a:r>
                    </a:p>
                  </a:txBody>
                  <a:tcPr marL="91439" marR="91439"/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PSAP 05</a:t>
                      </a:r>
                      <a:endParaRPr lang="id-ID" sz="16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/>
                        <a:t>Akuntansi Persediaan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/>
                        <a:t>Akuntansi Persediaan</a:t>
                      </a:r>
                    </a:p>
                  </a:txBody>
                  <a:tcPr marL="91439" marR="91439"/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PSAP 06</a:t>
                      </a:r>
                      <a:endParaRPr lang="id-ID" sz="16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/>
                        <a:t>Akuntansi Investasi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/>
                        <a:t>Akuntansi Investasi</a:t>
                      </a:r>
                    </a:p>
                  </a:txBody>
                  <a:tcPr marL="91439" marR="91439"/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PSAP 07</a:t>
                      </a:r>
                      <a:endParaRPr lang="id-ID" sz="16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/>
                        <a:t>Akuntansi Aset Tetap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/>
                        <a:t>Akuntansi Aset Tetap</a:t>
                      </a:r>
                    </a:p>
                  </a:txBody>
                  <a:tcPr marL="91439" marR="91439"/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PSAP 08</a:t>
                      </a:r>
                      <a:endParaRPr lang="id-ID" sz="16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/>
                        <a:t>Akuntansi Konstruksi Dalam Pengerjaan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/>
                        <a:t>Akuntansi Konstruksi Dalam Pengerjaan</a:t>
                      </a:r>
                    </a:p>
                  </a:txBody>
                  <a:tcPr marL="91439" marR="91439"/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PSAP 09</a:t>
                      </a:r>
                      <a:endParaRPr lang="id-ID" sz="16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/>
                        <a:t>Akuntansi Kewajiban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/>
                        <a:t>Akuntansi Kewajiban</a:t>
                      </a:r>
                    </a:p>
                  </a:txBody>
                  <a:tcPr marL="91439" marR="91439"/>
                </a:tc>
              </a:tr>
              <a:tr h="868679"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PSAP 10</a:t>
                      </a:r>
                      <a:endParaRPr lang="id-ID" sz="1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Koreksi Kesalahan, Perubahan Kebijakan Akuntansi, dan</a:t>
                      </a:r>
                      <a:r>
                        <a:rPr lang="id-ID" sz="1400" baseline="0" dirty="0" smtClean="0"/>
                        <a:t> Peristiwa Luar Biasa</a:t>
                      </a:r>
                      <a:endParaRPr lang="id-ID" sz="1400" dirty="0" smtClean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Koreksi Kesalahan, Perubahan Kebijakan Akuntansi, Perubahan Estimasi Akuntansi dan Operasi yang Tidak Dilanjutkan</a:t>
                      </a:r>
                    </a:p>
                  </a:txBody>
                  <a:tcPr marL="91439" marR="9143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PSAP 11</a:t>
                      </a:r>
                      <a:endParaRPr lang="id-ID" sz="16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/>
                        <a:t>Laporan Keuangan Konsolidasian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/>
                        <a:t>Laporan Keuangan Konsolidasian</a:t>
                      </a:r>
                    </a:p>
                  </a:txBody>
                  <a:tcPr marL="91439" marR="91439"/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PSAP 12</a:t>
                      </a:r>
                      <a:endParaRPr lang="id-ID" sz="16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 -</a:t>
                      </a:r>
                      <a:endParaRPr lang="id-ID" sz="16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Laporan Operasional</a:t>
                      </a:r>
                    </a:p>
                  </a:txBody>
                  <a:tcPr marL="91439" marR="9143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533400" y="185000"/>
            <a:ext cx="8077200" cy="709953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 err="1" smtClean="0"/>
              <a:t>Struktur</a:t>
            </a:r>
            <a:r>
              <a:rPr lang="en-US" sz="2800" dirty="0" smtClean="0"/>
              <a:t> PSAP </a:t>
            </a:r>
            <a:r>
              <a:rPr lang="en-US" sz="2800" dirty="0" err="1" smtClean="0"/>
              <a:t>Akrual</a:t>
            </a:r>
            <a:r>
              <a:rPr lang="en-US" sz="2800" dirty="0" smtClean="0"/>
              <a:t> </a:t>
            </a:r>
            <a:r>
              <a:rPr lang="en-US" sz="2800" dirty="0" err="1" smtClean="0"/>
              <a:t>vs</a:t>
            </a:r>
            <a:r>
              <a:rPr lang="en-US" sz="2800" dirty="0" smtClean="0"/>
              <a:t> </a:t>
            </a:r>
            <a:r>
              <a:rPr lang="en-US" sz="2800" dirty="0" err="1" smtClean="0"/>
              <a:t>Kas</a:t>
            </a:r>
            <a:r>
              <a:rPr lang="en-US" sz="2800" dirty="0" smtClean="0"/>
              <a:t> </a:t>
            </a:r>
            <a:r>
              <a:rPr lang="en-US" sz="2800" dirty="0" err="1" smtClean="0"/>
              <a:t>Menuju</a:t>
            </a:r>
            <a:r>
              <a:rPr lang="en-US" sz="2800" dirty="0" smtClean="0"/>
              <a:t> </a:t>
            </a:r>
            <a:r>
              <a:rPr lang="en-US" sz="2800" dirty="0" err="1" smtClean="0"/>
              <a:t>Akrual</a:t>
            </a:r>
            <a:endParaRPr lang="en-US" sz="2800" dirty="0"/>
          </a:p>
        </p:txBody>
      </p: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7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9" name="Picture 8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821460" y="6400800"/>
            <a:ext cx="3674340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Tidak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berlaku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mulai</a:t>
            </a:r>
            <a:r>
              <a:rPr lang="en-US" sz="1600" dirty="0" smtClean="0">
                <a:solidFill>
                  <a:schemeClr val="tx1"/>
                </a:solidFill>
              </a:rPr>
              <a:t> 2015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88660" y="6400800"/>
            <a:ext cx="367434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Berlaku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mulai</a:t>
            </a:r>
            <a:r>
              <a:rPr lang="en-US" sz="1600" dirty="0" smtClean="0">
                <a:solidFill>
                  <a:schemeClr val="tx1"/>
                </a:solidFill>
              </a:rPr>
              <a:t> 2015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214957"/>
              </p:ext>
            </p:extLst>
          </p:nvPr>
        </p:nvGraphicFramePr>
        <p:xfrm>
          <a:off x="425784" y="1066800"/>
          <a:ext cx="8435828" cy="5640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2016"/>
                <a:gridCol w="3048000"/>
                <a:gridCol w="1143000"/>
                <a:gridCol w="3222812"/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BULTEK</a:t>
                      </a:r>
                      <a:endParaRPr lang="id-ID" sz="1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BASIS KAS</a:t>
                      </a:r>
                      <a:r>
                        <a:rPr lang="id-ID" sz="1400" baseline="0" dirty="0" smtClean="0"/>
                        <a:t> MENUJU AKRUAL</a:t>
                      </a:r>
                      <a:endParaRPr lang="id-ID" sz="1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BULTEK</a:t>
                      </a:r>
                      <a:endParaRPr lang="id-ID" sz="1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BASIS AKRUAL</a:t>
                      </a:r>
                      <a:endParaRPr lang="id-ID" sz="1400" dirty="0"/>
                    </a:p>
                  </a:txBody>
                  <a:tcPr marL="91439" marR="91439"/>
                </a:tc>
              </a:tr>
              <a:tr h="350520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01</a:t>
                      </a:r>
                      <a:endParaRPr lang="id-ID" sz="1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Bultek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err="1" smtClean="0"/>
                        <a:t>Neraca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Awal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Pemerintah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Pusat</a:t>
                      </a:r>
                      <a:endParaRPr lang="id-ID" sz="1400" dirty="0" smtClean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15</a:t>
                      </a:r>
                      <a:endParaRPr lang="id-ID" sz="1400" dirty="0" smtClean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Bultek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Aset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Tetap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Akrual</a:t>
                      </a:r>
                      <a:endParaRPr lang="id-ID" sz="1400" dirty="0" smtClean="0"/>
                    </a:p>
                  </a:txBody>
                  <a:tcPr marL="91439" marR="91439"/>
                </a:tc>
              </a:tr>
              <a:tr h="350520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02</a:t>
                      </a:r>
                      <a:endParaRPr lang="id-ID" sz="1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Bultek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err="1" smtClean="0"/>
                        <a:t>Neraca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Awal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Pemerintah</a:t>
                      </a:r>
                      <a:r>
                        <a:rPr lang="en-US" sz="1400" dirty="0" smtClean="0"/>
                        <a:t> Daerah</a:t>
                      </a:r>
                      <a:endParaRPr lang="id-ID" sz="1400" dirty="0" smtClean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16</a:t>
                      </a:r>
                      <a:endParaRPr lang="id-ID" sz="1400" dirty="0" smtClean="0"/>
                    </a:p>
                  </a:txBody>
                  <a:tcPr marL="91439" marR="9143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Bultek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Piutang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Akrual</a:t>
                      </a:r>
                      <a:endParaRPr lang="id-ID" sz="1400" dirty="0" smtClean="0"/>
                    </a:p>
                  </a:txBody>
                  <a:tcPr marL="91439" marR="9143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03</a:t>
                      </a:r>
                      <a:endParaRPr lang="id-ID" sz="1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Bultek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LKD </a:t>
                      </a:r>
                      <a:r>
                        <a:rPr lang="en-US" sz="1400" dirty="0" err="1" smtClean="0"/>
                        <a:t>Dengan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Konversi</a:t>
                      </a:r>
                      <a:endParaRPr lang="id-ID" sz="1400" dirty="0" smtClean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17</a:t>
                      </a:r>
                      <a:endParaRPr lang="id-ID" sz="1400" dirty="0" smtClean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Bultek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Aset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Tak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Berwujud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Akrual</a:t>
                      </a:r>
                      <a:endParaRPr lang="id-ID" sz="1400" dirty="0" smtClean="0"/>
                    </a:p>
                  </a:txBody>
                  <a:tcPr marL="91439" marR="91439"/>
                </a:tc>
              </a:tr>
              <a:tr h="350520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04</a:t>
                      </a:r>
                      <a:endParaRPr lang="id-ID" sz="1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Bultek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err="1" smtClean="0"/>
                        <a:t>Belanja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Pemerintah</a:t>
                      </a:r>
                      <a:endParaRPr lang="id-ID" sz="1400" dirty="0" smtClean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18</a:t>
                      </a:r>
                      <a:endParaRPr lang="id-ID" sz="1400" dirty="0" smtClean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Bultek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Penyusutan</a:t>
                      </a:r>
                      <a:endParaRPr lang="id-ID" sz="1400" dirty="0" smtClean="0"/>
                    </a:p>
                  </a:txBody>
                  <a:tcPr marL="91439" marR="91439"/>
                </a:tc>
              </a:tr>
              <a:tr h="350520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05</a:t>
                      </a:r>
                      <a:endParaRPr lang="id-ID" sz="1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Bultek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err="1" smtClean="0"/>
                        <a:t>Akuntansi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Penyusutan</a:t>
                      </a:r>
                      <a:endParaRPr lang="id-ID" sz="1400" dirty="0" smtClean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d-ID" sz="1400" dirty="0" smtClean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d-ID" sz="1400" dirty="0" smtClean="0"/>
                    </a:p>
                  </a:txBody>
                  <a:tcPr marL="91439" marR="91439"/>
                </a:tc>
              </a:tr>
              <a:tr h="350520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06</a:t>
                      </a:r>
                      <a:endParaRPr lang="id-ID" sz="1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Bultek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id-ID" sz="1400" dirty="0" smtClean="0"/>
                        <a:t>Akuntansi </a:t>
                      </a:r>
                      <a:r>
                        <a:rPr lang="en-US" sz="1400" dirty="0" err="1" smtClean="0"/>
                        <a:t>Piutang</a:t>
                      </a:r>
                      <a:r>
                        <a:rPr lang="en-US" sz="1400" dirty="0" smtClean="0"/>
                        <a:t> </a:t>
                      </a:r>
                      <a:endParaRPr lang="id-ID" sz="1400" dirty="0" smtClean="0"/>
                    </a:p>
                  </a:txBody>
                  <a:tcPr marL="91439" marR="91439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sng" dirty="0" smtClean="0"/>
                        <a:t>Yang </a:t>
                      </a:r>
                      <a:r>
                        <a:rPr lang="en-US" sz="1800" u="sng" dirty="0" err="1" smtClean="0"/>
                        <a:t>akan</a:t>
                      </a:r>
                      <a:r>
                        <a:rPr lang="en-US" sz="1800" u="sng" baseline="0" dirty="0" smtClean="0"/>
                        <a:t> </a:t>
                      </a:r>
                      <a:r>
                        <a:rPr lang="en-US" sz="1800" u="sng" baseline="0" dirty="0" err="1" smtClean="0"/>
                        <a:t>segera</a:t>
                      </a:r>
                      <a:r>
                        <a:rPr lang="en-US" sz="1800" u="sng" baseline="0" dirty="0" smtClean="0"/>
                        <a:t> </a:t>
                      </a:r>
                      <a:r>
                        <a:rPr lang="en-US" sz="1800" u="sng" baseline="0" dirty="0" err="1" smtClean="0"/>
                        <a:t>diterbitkan</a:t>
                      </a:r>
                      <a:endParaRPr lang="id-ID" sz="1800" u="sng" dirty="0" smtClean="0"/>
                    </a:p>
                  </a:txBody>
                  <a:tcPr marL="91439" marR="91439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d-ID" sz="1400" dirty="0" smtClean="0"/>
                    </a:p>
                  </a:txBody>
                  <a:tcPr marL="91439" marR="91439"/>
                </a:tc>
              </a:tr>
              <a:tr h="350520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07</a:t>
                      </a:r>
                      <a:endParaRPr lang="id-ID" sz="1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Bultek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Dana </a:t>
                      </a:r>
                      <a:r>
                        <a:rPr lang="en-US" sz="1400" dirty="0" err="1" smtClean="0"/>
                        <a:t>Bergulir</a:t>
                      </a:r>
                      <a:endParaRPr lang="id-ID" sz="1400" dirty="0" smtClean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19</a:t>
                      </a:r>
                      <a:endParaRPr lang="id-ID" sz="1400" dirty="0" smtClean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Bultek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Akuntansi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Bantuan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Sosial</a:t>
                      </a:r>
                      <a:r>
                        <a:rPr lang="en-US" sz="1400" dirty="0" smtClean="0"/>
                        <a:t> (</a:t>
                      </a:r>
                      <a:r>
                        <a:rPr lang="en-US" sz="1400" dirty="0" err="1" smtClean="0"/>
                        <a:t>Akrual</a:t>
                      </a:r>
                      <a:r>
                        <a:rPr lang="en-US" sz="1400" dirty="0" smtClean="0"/>
                        <a:t>)</a:t>
                      </a:r>
                      <a:endParaRPr lang="id-ID" sz="1400" dirty="0" smtClean="0"/>
                    </a:p>
                  </a:txBody>
                  <a:tcPr marL="91439" marR="91439"/>
                </a:tc>
              </a:tr>
              <a:tr h="350520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08</a:t>
                      </a:r>
                      <a:endParaRPr lang="id-ID" sz="1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Bultek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err="1" smtClean="0"/>
                        <a:t>Akuntansi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Utang</a:t>
                      </a:r>
                      <a:endParaRPr lang="id-ID" sz="1400" dirty="0" smtClean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20</a:t>
                      </a:r>
                      <a:endParaRPr lang="id-ID" sz="1400" dirty="0" smtClean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Bultek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Akuntansi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Kerugian</a:t>
                      </a:r>
                      <a:r>
                        <a:rPr lang="en-US" sz="1400" dirty="0" smtClean="0"/>
                        <a:t> Negara</a:t>
                      </a:r>
                      <a:endParaRPr lang="id-ID" sz="1400" dirty="0" smtClean="0"/>
                    </a:p>
                  </a:txBody>
                  <a:tcPr marL="91439" marR="91439"/>
                </a:tc>
              </a:tr>
              <a:tr h="350520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09</a:t>
                      </a:r>
                      <a:endParaRPr lang="id-ID" sz="1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Bultek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Akuntansi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Aset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Tetap</a:t>
                      </a:r>
                      <a:endParaRPr lang="id-ID" sz="1400" dirty="0" smtClean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d-ID" sz="1400" dirty="0" smtClean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Bultek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Akuntansi</a:t>
                      </a:r>
                      <a:r>
                        <a:rPr lang="en-US" sz="1400" dirty="0" smtClean="0"/>
                        <a:t> Dana </a:t>
                      </a:r>
                      <a:r>
                        <a:rPr lang="en-US" sz="1400" dirty="0" err="1" smtClean="0"/>
                        <a:t>Bergulir</a:t>
                      </a:r>
                      <a:r>
                        <a:rPr lang="en-US" sz="1400" dirty="0" smtClean="0"/>
                        <a:t> </a:t>
                      </a:r>
                      <a:endParaRPr lang="id-ID" sz="1400" dirty="0" smtClean="0"/>
                    </a:p>
                  </a:txBody>
                  <a:tcPr marL="91439" marR="91439"/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10</a:t>
                      </a:r>
                      <a:endParaRPr lang="id-ID" sz="1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Bultek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Belanja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Bantuan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Sosial</a:t>
                      </a:r>
                      <a:endParaRPr lang="id-ID" sz="1400" dirty="0" smtClean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d-ID" sz="1400" dirty="0" smtClean="0"/>
                    </a:p>
                  </a:txBody>
                  <a:tcPr marL="91439" marR="9143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Bultek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Akuntansi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Utang</a:t>
                      </a:r>
                      <a:endParaRPr lang="id-ID" sz="1400" dirty="0" smtClean="0"/>
                    </a:p>
                  </a:txBody>
                  <a:tcPr marL="91439" marR="9143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11</a:t>
                      </a:r>
                      <a:endParaRPr lang="id-ID" sz="1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Bultek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Aset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Tak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Berwujud</a:t>
                      </a:r>
                      <a:endParaRPr lang="id-ID" sz="1400" dirty="0" smtClean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d-ID" sz="1400" dirty="0" smtClean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Bultek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Akuntansi</a:t>
                      </a:r>
                      <a:r>
                        <a:rPr lang="en-US" sz="1400" dirty="0" smtClean="0"/>
                        <a:t> Transfer</a:t>
                      </a:r>
                      <a:endParaRPr lang="id-ID" sz="1400" dirty="0" smtClean="0"/>
                    </a:p>
                  </a:txBody>
                  <a:tcPr marL="91439" marR="91439"/>
                </a:tc>
              </a:tr>
              <a:tr h="350520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12</a:t>
                      </a:r>
                      <a:endParaRPr lang="id-ID" sz="1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Bultek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Transaksi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dalam</a:t>
                      </a:r>
                      <a:r>
                        <a:rPr lang="en-US" sz="1400" baseline="0" dirty="0" smtClean="0"/>
                        <a:t> Mata </a:t>
                      </a:r>
                      <a:r>
                        <a:rPr lang="en-US" sz="1400" baseline="0" dirty="0" err="1" smtClean="0"/>
                        <a:t>Uang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Asing</a:t>
                      </a:r>
                      <a:endParaRPr lang="id-ID" sz="1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d-ID" sz="1400" b="1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9" marR="9143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Bultek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Akuntansi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Pendapatan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Perpajakan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id-ID" sz="14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1439" marR="9143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</a:t>
                      </a:r>
                      <a:endParaRPr lang="id-ID" sz="1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Bultek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Akuntansi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Hibah</a:t>
                      </a:r>
                      <a:endParaRPr lang="id-ID" sz="1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d-ID" sz="1400" b="1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9" marR="9143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Bultek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Akuntansi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Pendapatan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 Non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Perpajakan</a:t>
                      </a:r>
                      <a:endParaRPr lang="id-ID" sz="14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1439" marR="9143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</a:t>
                      </a:r>
                      <a:endParaRPr lang="id-ID" sz="1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Bultek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Akuntansi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Kas</a:t>
                      </a:r>
                      <a:endParaRPr lang="id-ID" sz="1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d-ID" sz="1400" b="1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9" marR="9143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d-ID" sz="1400" b="1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9" marR="9143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533400" y="185000"/>
            <a:ext cx="8077200" cy="709953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 err="1" smtClean="0"/>
              <a:t>Struktur</a:t>
            </a:r>
            <a:r>
              <a:rPr lang="en-US" sz="2800" dirty="0" smtClean="0"/>
              <a:t> PSAP </a:t>
            </a:r>
            <a:r>
              <a:rPr lang="en-US" sz="2800" dirty="0" err="1" smtClean="0"/>
              <a:t>Akrual</a:t>
            </a:r>
            <a:r>
              <a:rPr lang="en-US" sz="2800" dirty="0" smtClean="0"/>
              <a:t> </a:t>
            </a:r>
            <a:r>
              <a:rPr lang="en-US" sz="2800" dirty="0" err="1" smtClean="0"/>
              <a:t>vs</a:t>
            </a:r>
            <a:r>
              <a:rPr lang="en-US" sz="2800" dirty="0" smtClean="0"/>
              <a:t> </a:t>
            </a:r>
            <a:r>
              <a:rPr lang="en-US" sz="2800" dirty="0" err="1" smtClean="0"/>
              <a:t>Kas</a:t>
            </a:r>
            <a:r>
              <a:rPr lang="en-US" sz="2800" dirty="0" smtClean="0"/>
              <a:t> </a:t>
            </a:r>
            <a:r>
              <a:rPr lang="en-US" sz="2800" dirty="0" err="1" smtClean="0"/>
              <a:t>Menuju</a:t>
            </a:r>
            <a:r>
              <a:rPr lang="en-US" sz="2800" dirty="0" smtClean="0"/>
              <a:t> </a:t>
            </a:r>
            <a:r>
              <a:rPr lang="en-US" sz="2800" dirty="0" err="1" smtClean="0"/>
              <a:t>Akrual</a:t>
            </a:r>
            <a:endParaRPr lang="en-US" sz="2800" dirty="0"/>
          </a:p>
        </p:txBody>
      </p: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7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9" name="Picture 8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3343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9"/>
            <a:ext cx="8229600" cy="4967302"/>
          </a:xfrm>
        </p:spPr>
        <p:txBody>
          <a:bodyPr/>
          <a:lstStyle/>
          <a:p>
            <a:pPr eaLnBrk="1" hangingPunct="1"/>
            <a:r>
              <a:rPr lang="en-US" sz="2800" dirty="0" smtClean="0"/>
              <a:t>Basis </a:t>
            </a:r>
            <a:r>
              <a:rPr lang="en-US" sz="2800" dirty="0" err="1" smtClean="0"/>
              <a:t>akrual</a:t>
            </a:r>
            <a:r>
              <a:rPr lang="en-US" sz="2800" dirty="0" smtClean="0"/>
              <a:t> </a:t>
            </a:r>
            <a:r>
              <a:rPr lang="en-US" sz="2800" dirty="0" err="1" smtClean="0"/>
              <a:t>adalah</a:t>
            </a:r>
            <a:r>
              <a:rPr lang="en-US" sz="2800" dirty="0" smtClean="0"/>
              <a:t> </a:t>
            </a:r>
            <a:r>
              <a:rPr lang="en-US" sz="2800" dirty="0" err="1" smtClean="0"/>
              <a:t>suatu</a:t>
            </a:r>
            <a:r>
              <a:rPr lang="en-US" sz="2800" dirty="0" smtClean="0"/>
              <a:t> basis </a:t>
            </a:r>
            <a:r>
              <a:rPr lang="en-US" sz="2800" dirty="0" err="1" smtClean="0"/>
              <a:t>akuntansi</a:t>
            </a:r>
            <a:r>
              <a:rPr lang="en-US" sz="2800" dirty="0" smtClean="0"/>
              <a:t> </a:t>
            </a:r>
            <a:r>
              <a:rPr lang="en-US" sz="2800" dirty="0" err="1" smtClean="0"/>
              <a:t>di</a:t>
            </a:r>
            <a:r>
              <a:rPr lang="en-US" sz="2800" dirty="0" smtClean="0"/>
              <a:t> </a:t>
            </a:r>
            <a:r>
              <a:rPr lang="fi-FI" sz="2800" dirty="0" smtClean="0"/>
              <a:t>mana transaksi ekonomi atau peristiwa akuntansi diakui, </a:t>
            </a:r>
            <a:r>
              <a:rPr lang="en-US" sz="2800" dirty="0" err="1" smtClean="0"/>
              <a:t>dicatat</a:t>
            </a:r>
            <a:r>
              <a:rPr lang="en-US" sz="2800" dirty="0" smtClean="0"/>
              <a:t>,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disajikan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laporan</a:t>
            </a:r>
            <a:r>
              <a:rPr lang="en-US" sz="2800" dirty="0" smtClean="0"/>
              <a:t> </a:t>
            </a:r>
            <a:r>
              <a:rPr lang="en-US" sz="2800" dirty="0" err="1" smtClean="0"/>
              <a:t>keuangan</a:t>
            </a:r>
            <a:r>
              <a:rPr lang="en-US" sz="2800" dirty="0" smtClean="0"/>
              <a:t> </a:t>
            </a:r>
            <a:r>
              <a:rPr lang="en-US" sz="2800" dirty="0" err="1" smtClean="0"/>
              <a:t>pada</a:t>
            </a:r>
            <a:r>
              <a:rPr lang="en-US" sz="2800" dirty="0" smtClean="0"/>
              <a:t> </a:t>
            </a:r>
            <a:r>
              <a:rPr lang="fi-FI" sz="2800" dirty="0" smtClean="0"/>
              <a:t>saat terjadinya transaksi tersebut, </a:t>
            </a:r>
            <a:r>
              <a:rPr lang="fi-FI" sz="2800" dirty="0" smtClean="0">
                <a:solidFill>
                  <a:schemeClr val="accent1">
                    <a:lumMod val="75000"/>
                  </a:schemeClr>
                </a:solidFill>
              </a:rPr>
              <a:t>tanpa </a:t>
            </a:r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</a:rPr>
              <a:t>memperhatikan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</a:rPr>
              <a:t>waktu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</a:rPr>
              <a:t>kas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</a:rPr>
              <a:t>diterima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</a:rPr>
              <a:t>atau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</a:rPr>
              <a:t>dibayarkan</a:t>
            </a: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/>
            <a:r>
              <a:rPr lang="fi-FI" sz="2800" dirty="0" smtClean="0"/>
              <a:t>Pendapatan diakui pada saat (hak) penghasilan telah </a:t>
            </a:r>
            <a:r>
              <a:rPr lang="en-US" sz="2800" dirty="0" err="1" smtClean="0"/>
              <a:t>diperoleh</a:t>
            </a:r>
            <a:r>
              <a:rPr lang="en-US" sz="2800" dirty="0" smtClean="0"/>
              <a:t> (</a:t>
            </a:r>
            <a:r>
              <a:rPr lang="en-US" sz="2800" i="1" dirty="0" smtClean="0"/>
              <a:t>earned</a:t>
            </a:r>
            <a:r>
              <a:rPr lang="en-US" sz="2800" dirty="0" smtClean="0"/>
              <a:t>)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beban</a:t>
            </a:r>
            <a:r>
              <a:rPr lang="en-US" sz="2800" dirty="0" smtClean="0"/>
              <a:t> </a:t>
            </a:r>
            <a:r>
              <a:rPr lang="en-US" sz="2800" dirty="0" err="1" smtClean="0"/>
              <a:t>diakui</a:t>
            </a:r>
            <a:r>
              <a:rPr lang="en-US" sz="2800" dirty="0" smtClean="0"/>
              <a:t> </a:t>
            </a:r>
            <a:r>
              <a:rPr lang="en-US" sz="2800" dirty="0" err="1" smtClean="0"/>
              <a:t>pada</a:t>
            </a:r>
            <a:r>
              <a:rPr lang="en-US" sz="2800" dirty="0" smtClean="0"/>
              <a:t> </a:t>
            </a:r>
            <a:r>
              <a:rPr lang="en-US" sz="2800" dirty="0" err="1" smtClean="0"/>
              <a:t>saat</a:t>
            </a:r>
            <a:r>
              <a:rPr lang="en-US" sz="2800" dirty="0" smtClean="0"/>
              <a:t> </a:t>
            </a:r>
            <a:r>
              <a:rPr lang="en-US" sz="2800" dirty="0" err="1" smtClean="0"/>
              <a:t>kewajiban</a:t>
            </a:r>
            <a:r>
              <a:rPr lang="en-US" sz="2800" dirty="0" smtClean="0"/>
              <a:t> </a:t>
            </a:r>
            <a:r>
              <a:rPr lang="en-US" sz="2800" dirty="0" err="1" smtClean="0"/>
              <a:t>timbul</a:t>
            </a:r>
            <a:r>
              <a:rPr lang="en-US" sz="2800" dirty="0" smtClean="0"/>
              <a:t> </a:t>
            </a:r>
            <a:r>
              <a:rPr lang="en-US" sz="2800" dirty="0" err="1" smtClean="0"/>
              <a:t>atau</a:t>
            </a:r>
            <a:r>
              <a:rPr lang="en-US" sz="2800" dirty="0" smtClean="0"/>
              <a:t> </a:t>
            </a:r>
            <a:r>
              <a:rPr lang="en-US" sz="2800" dirty="0" err="1" smtClean="0"/>
              <a:t>sumber</a:t>
            </a:r>
            <a:r>
              <a:rPr lang="en-US" sz="2800" dirty="0" smtClean="0"/>
              <a:t> </a:t>
            </a:r>
            <a:r>
              <a:rPr lang="en-US" sz="2800" dirty="0" err="1" smtClean="0"/>
              <a:t>daya</a:t>
            </a:r>
            <a:r>
              <a:rPr lang="en-US" sz="2800" dirty="0" smtClean="0"/>
              <a:t> </a:t>
            </a:r>
            <a:r>
              <a:rPr lang="en-US" sz="2800" dirty="0" err="1" smtClean="0"/>
              <a:t>dikonsumsi</a:t>
            </a:r>
            <a:endParaRPr lang="en-US" sz="28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DA2D6D-D116-4A77-BD0B-B285D7A61FB0}" type="slidenum">
              <a:rPr lang="en-GB" alt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7</a:t>
            </a:fld>
            <a:endParaRPr lang="en-GB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3400" y="185000"/>
            <a:ext cx="8077200" cy="709953"/>
          </a:xfr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dirty="0" err="1" smtClean="0"/>
              <a:t>Akuntansi</a:t>
            </a:r>
            <a:r>
              <a:rPr lang="en-US" dirty="0" smtClean="0"/>
              <a:t> Basis </a:t>
            </a:r>
            <a:r>
              <a:rPr lang="en-US" dirty="0" err="1" smtClean="0"/>
              <a:t>Akrual</a:t>
            </a:r>
            <a:endParaRPr lang="en-US" dirty="0"/>
          </a:p>
        </p:txBody>
      </p:sp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8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0" name="Picture 9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5785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gray">
          <a:xfrm>
            <a:off x="1143001" y="1981201"/>
            <a:ext cx="3833813" cy="3833813"/>
          </a:xfrm>
          <a:custGeom>
            <a:avLst/>
            <a:gdLst>
              <a:gd name="G0" fmla="+- 1914 0 0"/>
              <a:gd name="G1" fmla="+- 21600 0 1914"/>
              <a:gd name="G2" fmla="+- 21600 0 1914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914" y="10800"/>
                </a:moveTo>
                <a:cubicBezTo>
                  <a:pt x="1914" y="15708"/>
                  <a:pt x="5892" y="19686"/>
                  <a:pt x="10800" y="19686"/>
                </a:cubicBezTo>
                <a:cubicBezTo>
                  <a:pt x="15708" y="19686"/>
                  <a:pt x="19686" y="15708"/>
                  <a:pt x="19686" y="10800"/>
                </a:cubicBezTo>
                <a:cubicBezTo>
                  <a:pt x="19686" y="5892"/>
                  <a:pt x="15708" y="1914"/>
                  <a:pt x="10800" y="1914"/>
                </a:cubicBezTo>
                <a:cubicBezTo>
                  <a:pt x="5892" y="1914"/>
                  <a:pt x="1914" y="5892"/>
                  <a:pt x="1914" y="10800"/>
                </a:cubicBez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tint val="60784"/>
                  <a:invGamma/>
                  <a:alpha val="12000"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60784"/>
                  <a:invGamma/>
                  <a:alpha val="12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Times New Roman" pitchFamily="16" charset="0"/>
              <a:buNone/>
              <a:defRPr/>
            </a:pPr>
            <a:endParaRPr lang="en-US">
              <a:latin typeface="+mn-lt"/>
              <a:ea typeface="SimSun" charset="-122"/>
            </a:endParaRPr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gray">
          <a:xfrm>
            <a:off x="1447800" y="2286000"/>
            <a:ext cx="3200400" cy="3200400"/>
          </a:xfrm>
          <a:prstGeom prst="ellipse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Times New Roman" pitchFamily="16" charset="0"/>
              <a:buNone/>
              <a:defRPr/>
            </a:pPr>
            <a:endParaRPr lang="en-US" dirty="0"/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gray">
          <a:xfrm>
            <a:off x="3563889" y="1844825"/>
            <a:ext cx="4073525" cy="72237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Font typeface="Times New Roman" pitchFamily="16" charset="0"/>
              <a:buNone/>
              <a:defRPr/>
            </a:pPr>
            <a:r>
              <a:rPr lang="id-ID" b="1" dirty="0" smtClean="0">
                <a:solidFill>
                  <a:schemeClr val="tx1"/>
                </a:solidFill>
                <a:ea typeface="SimSun" charset="-122"/>
                <a:cs typeface="Arial" pitchFamily="34" charset="0"/>
              </a:rPr>
              <a:t>Gambaran </a:t>
            </a:r>
            <a:r>
              <a:rPr lang="id-ID" b="1" dirty="0">
                <a:solidFill>
                  <a:schemeClr val="tx1"/>
                </a:solidFill>
                <a:ea typeface="SimSun" charset="-122"/>
                <a:cs typeface="Arial" pitchFamily="34" charset="0"/>
              </a:rPr>
              <a:t>Utuh Posisi Keuangan</a:t>
            </a:r>
            <a:endParaRPr lang="en-US" b="1" dirty="0">
              <a:solidFill>
                <a:schemeClr val="tx1"/>
              </a:solidFill>
              <a:ea typeface="SimSun" charset="-122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gray">
          <a:xfrm>
            <a:off x="3923928" y="2636913"/>
            <a:ext cx="4387850" cy="720079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Font typeface="Times New Roman" pitchFamily="16" charset="0"/>
              <a:buNone/>
              <a:defRPr/>
            </a:pPr>
            <a:r>
              <a:rPr lang="id-ID" b="1" dirty="0">
                <a:solidFill>
                  <a:schemeClr val="tx1"/>
                </a:solidFill>
                <a:ea typeface="SimSun" charset="-122"/>
                <a:cs typeface="Arial" pitchFamily="34" charset="0"/>
              </a:rPr>
              <a:t>Akurasi Hak dan Kewajiban</a:t>
            </a:r>
            <a:endParaRPr lang="en-US" b="1" dirty="0">
              <a:solidFill>
                <a:schemeClr val="tx1"/>
              </a:solidFill>
              <a:ea typeface="SimSun" charset="-122"/>
              <a:cs typeface="Arial" pitchFamily="34" charset="0"/>
            </a:endParaRP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gray">
          <a:xfrm>
            <a:off x="4211961" y="3429001"/>
            <a:ext cx="4318000" cy="722373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Font typeface="Times New Roman" pitchFamily="16" charset="0"/>
              <a:buNone/>
              <a:defRPr/>
            </a:pPr>
            <a:r>
              <a:rPr lang="id-ID" b="1" dirty="0">
                <a:solidFill>
                  <a:schemeClr val="tx1"/>
                </a:solidFill>
                <a:ea typeface="SimSun" charset="-122"/>
                <a:cs typeface="Arial" pitchFamily="34" charset="0"/>
              </a:rPr>
              <a:t>Penyajian Wajar Nilai Aset</a:t>
            </a:r>
            <a:endParaRPr lang="en-US" b="1" dirty="0">
              <a:solidFill>
                <a:schemeClr val="tx1"/>
              </a:solidFill>
              <a:ea typeface="SimSun" charset="-122"/>
              <a:cs typeface="Arial" pitchFamily="34" charset="0"/>
            </a:endParaRP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gray">
          <a:xfrm>
            <a:off x="3995936" y="4218796"/>
            <a:ext cx="4243388" cy="722373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Font typeface="Times New Roman" pitchFamily="16" charset="0"/>
              <a:buNone/>
              <a:defRPr/>
            </a:pPr>
            <a:r>
              <a:rPr lang="id-ID" b="1" dirty="0">
                <a:solidFill>
                  <a:schemeClr val="tx1"/>
                </a:solidFill>
                <a:ea typeface="SimSun" charset="-122"/>
                <a:cs typeface="Arial" pitchFamily="34" charset="0"/>
              </a:rPr>
              <a:t>Alat Ukur Penggunaan Sumberdaya</a:t>
            </a:r>
            <a:endParaRPr lang="en-US" b="1" dirty="0">
              <a:solidFill>
                <a:schemeClr val="tx1"/>
              </a:solidFill>
              <a:ea typeface="SimSun" charset="-122"/>
              <a:cs typeface="Arial" pitchFamily="34" charset="0"/>
            </a:endParaRPr>
          </a:p>
        </p:txBody>
      </p:sp>
      <p:sp>
        <p:nvSpPr>
          <p:cNvPr id="18" name="AutoShape 6"/>
          <p:cNvSpPr>
            <a:spLocks noChangeArrowheads="1"/>
          </p:cNvSpPr>
          <p:nvPr/>
        </p:nvSpPr>
        <p:spPr bwMode="gray">
          <a:xfrm>
            <a:off x="3635897" y="5013178"/>
            <a:ext cx="4073525" cy="720079"/>
          </a:xfrm>
          <a:prstGeom prst="roundRect">
            <a:avLst>
              <a:gd name="adj" fmla="val 50000"/>
            </a:avLst>
          </a:prstGeom>
          <a:solidFill>
            <a:srgbClr val="00FF99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Font typeface="Times New Roman" pitchFamily="16" charset="0"/>
              <a:buNone/>
              <a:defRPr/>
            </a:pPr>
            <a:r>
              <a:rPr lang="id-ID" b="1" dirty="0">
                <a:solidFill>
                  <a:schemeClr val="tx1"/>
                </a:solidFill>
                <a:ea typeface="SimSun" charset="-122"/>
                <a:cs typeface="Arial" pitchFamily="34" charset="0"/>
              </a:rPr>
              <a:t>Keterkaitan Operasi &amp; Neraca</a:t>
            </a:r>
            <a:endParaRPr lang="en-US" b="1" dirty="0">
              <a:solidFill>
                <a:schemeClr val="tx1"/>
              </a:solidFill>
              <a:ea typeface="SimSun" charset="-122"/>
              <a:cs typeface="Arial" pitchFamily="34" charset="0"/>
            </a:endParaRPr>
          </a:p>
        </p:txBody>
      </p:sp>
      <p:sp>
        <p:nvSpPr>
          <p:cNvPr id="32784" name="TextBox 12"/>
          <p:cNvSpPr txBox="1">
            <a:spLocks noChangeArrowheads="1"/>
          </p:cNvSpPr>
          <p:nvPr/>
        </p:nvSpPr>
        <p:spPr bwMode="auto">
          <a:xfrm>
            <a:off x="2000251" y="3164776"/>
            <a:ext cx="21431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d-ID" sz="2400" dirty="0" smtClean="0">
                <a:latin typeface="Georgia" pitchFamily="18" charset="0"/>
              </a:rPr>
              <a:t>Manfaat</a:t>
            </a:r>
          </a:p>
          <a:p>
            <a:pPr algn="ctr"/>
            <a:r>
              <a:rPr lang="id-ID" sz="2400" dirty="0" smtClean="0">
                <a:latin typeface="Georgia" pitchFamily="18" charset="0"/>
              </a:rPr>
              <a:t>Penggunaan basis akrual</a:t>
            </a:r>
            <a:endParaRPr lang="en-US" sz="2400" dirty="0">
              <a:latin typeface="Georgia" pitchFamily="18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33400" y="185000"/>
            <a:ext cx="8077200" cy="668017"/>
          </a:xfr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sz="2800" dirty="0" err="1" smtClean="0"/>
              <a:t>Manfaat</a:t>
            </a:r>
            <a:r>
              <a:rPr lang="en-US" sz="2800" dirty="0" smtClean="0"/>
              <a:t> </a:t>
            </a:r>
            <a:r>
              <a:rPr lang="en-US" sz="2800" dirty="0" err="1" smtClean="0"/>
              <a:t>Akuntansi</a:t>
            </a:r>
            <a:r>
              <a:rPr lang="en-US" sz="2800" dirty="0" smtClean="0"/>
              <a:t> </a:t>
            </a:r>
            <a:r>
              <a:rPr lang="en-US" sz="2800" dirty="0" err="1" smtClean="0"/>
              <a:t>Akrual</a:t>
            </a:r>
            <a:endParaRPr lang="en-US" sz="2800" dirty="0"/>
          </a:p>
        </p:txBody>
      </p:sp>
      <p:grpSp>
        <p:nvGrpSpPr>
          <p:cNvPr id="16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17" name="Picture 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20" name="Picture 19" descr="C:\Users\Perben\Desktop\logo7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5401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5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8726644" y="6525344"/>
            <a:ext cx="381861" cy="288032"/>
          </a:xfrm>
          <a:prstGeom prst="rect">
            <a:avLst/>
          </a:prstGeom>
        </p:spPr>
        <p:txBody>
          <a:bodyPr/>
          <a:lstStyle/>
          <a:p>
            <a:fld id="{3F424A3F-F92A-409D-B0D4-9F33AC8C75EF}" type="slidenum">
              <a:rPr lang="en-US" sz="1200" smtClean="0"/>
              <a:pPr/>
              <a:t>9</a:t>
            </a:fld>
            <a:endParaRPr lang="en-US" sz="120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3400" y="185000"/>
            <a:ext cx="8077200" cy="709953"/>
          </a:xfr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sz="2800" dirty="0" err="1" smtClean="0"/>
              <a:t>Keunggulan</a:t>
            </a:r>
            <a:r>
              <a:rPr lang="en-US" sz="2800" dirty="0" smtClean="0"/>
              <a:t> Basis </a:t>
            </a:r>
            <a:r>
              <a:rPr lang="en-US" sz="2800" dirty="0" err="1" smtClean="0"/>
              <a:t>Akrual</a:t>
            </a:r>
            <a:endParaRPr lang="en-US" sz="2800" dirty="0"/>
          </a:p>
        </p:txBody>
      </p:sp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403372" y="185001"/>
            <a:ext cx="801541" cy="709952"/>
            <a:chOff x="1347" y="1207"/>
            <a:chExt cx="1296" cy="1163"/>
          </a:xfrm>
        </p:grpSpPr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" y="1207"/>
              <a:ext cx="1296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579" y="1386"/>
              <a:ext cx="888" cy="7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5BFFF"/>
                      </a:gs>
                      <a:gs pos="100000">
                        <a:srgbClr val="003B76">
                          <a:alpha val="93999"/>
                        </a:srgbClr>
                      </a:gs>
                    </a:gsLst>
                    <a:lin ang="5400000" scaled="1"/>
                  </a:gradFill>
                  <a:effectLst>
                    <a:prstShdw prst="shdw17" dist="17961" dir="2700000">
                      <a:srgbClr val="5C7A99"/>
                    </a:prstShdw>
                  </a:effectLst>
                  <a:latin typeface="Tahoma"/>
                  <a:ea typeface="Tahoma"/>
                  <a:cs typeface="Tahoma"/>
                </a:rPr>
                <a:t>KSAP</a:t>
              </a:r>
            </a:p>
          </p:txBody>
        </p:sp>
      </p:grpSp>
      <p:pic>
        <p:nvPicPr>
          <p:cNvPr id="11" name="Picture 10" descr="C:\Users\Perben\Desktop\logo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6762" y="152400"/>
            <a:ext cx="774838" cy="7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403372" y="1066800"/>
            <a:ext cx="8359628" cy="5449888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457200" indent="-457200">
              <a:buAutoNum type="arabicPeriod"/>
              <a:defRPr/>
            </a:pPr>
            <a:r>
              <a:rPr lang="en-US" sz="2200" dirty="0" err="1" smtClean="0"/>
              <a:t>Laporan</a:t>
            </a:r>
            <a:r>
              <a:rPr lang="en-US" sz="2200" dirty="0" smtClean="0"/>
              <a:t> </a:t>
            </a:r>
            <a:r>
              <a:rPr lang="en-US" sz="2200" dirty="0" err="1" smtClean="0"/>
              <a:t>keuangan</a:t>
            </a:r>
            <a:r>
              <a:rPr lang="en-US" sz="2200" dirty="0" smtClean="0"/>
              <a:t> basis </a:t>
            </a:r>
            <a:r>
              <a:rPr lang="en-US" sz="2200" dirty="0" err="1" smtClean="0"/>
              <a:t>akrual</a:t>
            </a:r>
            <a:r>
              <a:rPr lang="en-US" sz="2200" dirty="0" smtClean="0"/>
              <a:t> </a:t>
            </a:r>
            <a:r>
              <a:rPr lang="en-US" sz="2200" dirty="0" err="1" smtClean="0"/>
              <a:t>menghasilkan</a:t>
            </a:r>
            <a:r>
              <a:rPr lang="en-US" sz="2200" dirty="0" smtClean="0"/>
              <a:t> </a:t>
            </a:r>
            <a:r>
              <a:rPr lang="en-US" sz="2200" dirty="0" err="1" smtClean="0"/>
              <a:t>laporan</a:t>
            </a:r>
            <a:r>
              <a:rPr lang="en-US" sz="2200" dirty="0" smtClean="0"/>
              <a:t> </a:t>
            </a:r>
            <a:r>
              <a:rPr lang="en-US" sz="2200" dirty="0" err="1" smtClean="0"/>
              <a:t>finansial</a:t>
            </a:r>
            <a:r>
              <a:rPr lang="en-US" sz="2200" dirty="0" smtClean="0"/>
              <a:t> yang </a:t>
            </a:r>
            <a:r>
              <a:rPr lang="en-US" sz="2200" dirty="0" err="1" smtClean="0"/>
              <a:t>lebih</a:t>
            </a:r>
            <a:r>
              <a:rPr lang="en-US" sz="2200" dirty="0" smtClean="0"/>
              <a:t> </a:t>
            </a:r>
            <a:r>
              <a:rPr lang="en-US" sz="2200" dirty="0" err="1" smtClean="0"/>
              <a:t>baik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memadai</a:t>
            </a:r>
            <a:r>
              <a:rPr lang="en-US" sz="2200" dirty="0" smtClean="0"/>
              <a:t> </a:t>
            </a:r>
            <a:r>
              <a:rPr lang="en-US" sz="2200" dirty="0" err="1" smtClean="0"/>
              <a:t>tentang</a:t>
            </a:r>
            <a:r>
              <a:rPr lang="en-US" sz="2200" dirty="0" smtClean="0"/>
              <a:t>:</a:t>
            </a:r>
          </a:p>
          <a:p>
            <a:pPr marL="914400" lvl="1" indent="-457200">
              <a:buFont typeface="+mj-lt"/>
              <a:buAutoNum type="alphaLcPeriod"/>
              <a:defRPr/>
            </a:pPr>
            <a:r>
              <a:rPr lang="en-US" sz="2200" dirty="0" err="1" smtClean="0"/>
              <a:t>Kegiatan</a:t>
            </a:r>
            <a:r>
              <a:rPr lang="en-US" sz="2200" dirty="0" smtClean="0"/>
              <a:t> </a:t>
            </a:r>
            <a:r>
              <a:rPr lang="en-US" sz="2200" dirty="0" err="1" smtClean="0"/>
              <a:t>operasional</a:t>
            </a:r>
            <a:r>
              <a:rPr lang="en-US" sz="2200" dirty="0" smtClean="0"/>
              <a:t> </a:t>
            </a:r>
            <a:r>
              <a:rPr lang="en-US" sz="2200" dirty="0" err="1" smtClean="0"/>
              <a:t>pemerintahan</a:t>
            </a:r>
            <a:r>
              <a:rPr lang="en-US" sz="2200" dirty="0" smtClean="0"/>
              <a:t> </a:t>
            </a:r>
            <a:r>
              <a:rPr lang="en-US" sz="2200" dirty="0" err="1" smtClean="0"/>
              <a:t>melalui</a:t>
            </a:r>
            <a:r>
              <a:rPr lang="en-US" sz="2200" dirty="0" smtClean="0"/>
              <a:t> </a:t>
            </a:r>
            <a:r>
              <a:rPr lang="en-US" sz="2200" dirty="0" err="1" smtClean="0"/>
              <a:t>Laporan</a:t>
            </a:r>
            <a:r>
              <a:rPr lang="en-US" sz="2200" dirty="0" smtClean="0"/>
              <a:t> </a:t>
            </a:r>
            <a:r>
              <a:rPr lang="en-US" sz="2200" dirty="0" err="1" smtClean="0"/>
              <a:t>Operasional</a:t>
            </a:r>
            <a:endParaRPr lang="en-US" sz="2200" dirty="0" smtClean="0"/>
          </a:p>
          <a:p>
            <a:pPr marL="914400" lvl="1" indent="-457200">
              <a:buFont typeface="+mj-lt"/>
              <a:buAutoNum type="alphaLcPeriod"/>
              <a:defRPr/>
            </a:pPr>
            <a:r>
              <a:rPr lang="en-US" sz="2200" dirty="0" err="1" smtClean="0"/>
              <a:t>Perubahan</a:t>
            </a:r>
            <a:r>
              <a:rPr lang="en-US" sz="2200" dirty="0" smtClean="0"/>
              <a:t> </a:t>
            </a:r>
            <a:r>
              <a:rPr lang="en-US" sz="2200" dirty="0" err="1" smtClean="0"/>
              <a:t>ekuitas</a:t>
            </a:r>
            <a:r>
              <a:rPr lang="en-US" sz="2200" dirty="0" smtClean="0"/>
              <a:t> </a:t>
            </a:r>
            <a:r>
              <a:rPr lang="en-US" sz="2200" dirty="0" err="1" smtClean="0"/>
              <a:t>melalui</a:t>
            </a:r>
            <a:r>
              <a:rPr lang="en-US" sz="2200" dirty="0" smtClean="0"/>
              <a:t> </a:t>
            </a:r>
            <a:r>
              <a:rPr lang="en-US" sz="2200" dirty="0" err="1" smtClean="0"/>
              <a:t>Laporan</a:t>
            </a:r>
            <a:r>
              <a:rPr lang="en-US" sz="2200" dirty="0" smtClean="0"/>
              <a:t> </a:t>
            </a:r>
            <a:r>
              <a:rPr lang="en-US" sz="2200" dirty="0" err="1" smtClean="0"/>
              <a:t>Perubahan</a:t>
            </a:r>
            <a:r>
              <a:rPr lang="en-US" sz="2200" dirty="0" smtClean="0"/>
              <a:t> </a:t>
            </a:r>
            <a:r>
              <a:rPr lang="en-US" sz="2200" dirty="0" err="1" smtClean="0"/>
              <a:t>Ekuitas</a:t>
            </a:r>
            <a:endParaRPr lang="en-US" sz="2200" dirty="0" smtClean="0"/>
          </a:p>
          <a:p>
            <a:pPr marL="914400" lvl="1" indent="-457200">
              <a:buFont typeface="+mj-lt"/>
              <a:buAutoNum type="alphaLcPeriod"/>
              <a:defRPr/>
            </a:pPr>
            <a:r>
              <a:rPr lang="en-US" sz="2200" dirty="0" err="1" smtClean="0"/>
              <a:t>Posisi</a:t>
            </a:r>
            <a:r>
              <a:rPr lang="en-US" sz="2200" dirty="0" smtClean="0"/>
              <a:t> </a:t>
            </a:r>
            <a:r>
              <a:rPr lang="en-US" sz="2200" dirty="0" err="1" smtClean="0"/>
              <a:t>kekayaan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kewajiban</a:t>
            </a:r>
            <a:r>
              <a:rPr lang="en-US" sz="2200" dirty="0" smtClean="0"/>
              <a:t> </a:t>
            </a:r>
            <a:r>
              <a:rPr lang="en-US" sz="2200" dirty="0" err="1" smtClean="0"/>
              <a:t>melalui</a:t>
            </a:r>
            <a:r>
              <a:rPr lang="en-US" sz="2200" dirty="0" smtClean="0"/>
              <a:t> </a:t>
            </a:r>
            <a:r>
              <a:rPr lang="en-US" sz="2200" dirty="0" err="1" smtClean="0"/>
              <a:t>Neraca</a:t>
            </a:r>
            <a:endParaRPr lang="en-US" sz="2200" dirty="0" smtClean="0"/>
          </a:p>
          <a:p>
            <a:pPr marL="457200" indent="-457200">
              <a:buAutoNum type="arabicPeriod"/>
              <a:defRPr/>
            </a:pPr>
            <a:r>
              <a:rPr lang="en-US" sz="2200" dirty="0" err="1" smtClean="0"/>
              <a:t>Informasi</a:t>
            </a:r>
            <a:r>
              <a:rPr lang="en-US" sz="2200" dirty="0" smtClean="0"/>
              <a:t> </a:t>
            </a:r>
            <a:r>
              <a:rPr lang="en-US" sz="2200" dirty="0" err="1" smtClean="0"/>
              <a:t>laporan</a:t>
            </a:r>
            <a:r>
              <a:rPr lang="en-US" sz="2200" dirty="0" smtClean="0"/>
              <a:t> </a:t>
            </a:r>
            <a:r>
              <a:rPr lang="en-US" sz="2200" dirty="0" err="1" smtClean="0"/>
              <a:t>keuangan</a:t>
            </a:r>
            <a:r>
              <a:rPr lang="en-US" sz="2200" dirty="0" smtClean="0"/>
              <a:t> </a:t>
            </a:r>
            <a:r>
              <a:rPr lang="en-US" sz="2200" dirty="0" err="1" smtClean="0"/>
              <a:t>berbasis</a:t>
            </a:r>
            <a:r>
              <a:rPr lang="en-US" sz="2200" dirty="0" smtClean="0"/>
              <a:t> </a:t>
            </a:r>
            <a:r>
              <a:rPr lang="en-US" sz="2200" dirty="0" err="1" smtClean="0"/>
              <a:t>akrual</a:t>
            </a:r>
            <a:r>
              <a:rPr lang="en-US" sz="2200" dirty="0" smtClean="0"/>
              <a:t> </a:t>
            </a:r>
            <a:r>
              <a:rPr lang="en-US" sz="2200" dirty="0" err="1" smtClean="0"/>
              <a:t>mendukung</a:t>
            </a:r>
            <a:r>
              <a:rPr lang="en-US" sz="2200" dirty="0"/>
              <a:t> </a:t>
            </a:r>
            <a:r>
              <a:rPr lang="en-US" sz="2200" dirty="0" err="1" smtClean="0"/>
              <a:t>pengambilan</a:t>
            </a:r>
            <a:r>
              <a:rPr lang="en-US" sz="2200" dirty="0" smtClean="0"/>
              <a:t> </a:t>
            </a:r>
            <a:r>
              <a:rPr lang="en-US" sz="2200" dirty="0" err="1" smtClean="0"/>
              <a:t>kebijakan</a:t>
            </a:r>
            <a:r>
              <a:rPr lang="en-US" sz="2200" dirty="0" smtClean="0"/>
              <a:t> </a:t>
            </a:r>
            <a:r>
              <a:rPr lang="en-US" sz="2200" dirty="0" err="1" smtClean="0"/>
              <a:t>pemerintah</a:t>
            </a:r>
            <a:r>
              <a:rPr lang="en-US" sz="2200" dirty="0" smtClean="0"/>
              <a:t> </a:t>
            </a:r>
            <a:r>
              <a:rPr lang="en-US" sz="2200" dirty="0" err="1" smtClean="0"/>
              <a:t>dalam</a:t>
            </a:r>
            <a:r>
              <a:rPr lang="en-US" sz="2200" dirty="0" smtClean="0"/>
              <a:t>:</a:t>
            </a:r>
          </a:p>
          <a:p>
            <a:pPr marL="914400" lvl="1" indent="-457200">
              <a:buFont typeface="+mj-lt"/>
              <a:buAutoNum type="alphaLcPeriod"/>
              <a:defRPr/>
            </a:pPr>
            <a:r>
              <a:rPr lang="en-US" sz="2200" dirty="0" err="1" smtClean="0"/>
              <a:t>perencanaan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penganggaran</a:t>
            </a:r>
            <a:r>
              <a:rPr lang="en-US" sz="2200" dirty="0" smtClean="0"/>
              <a:t> </a:t>
            </a:r>
            <a:r>
              <a:rPr lang="en-US" sz="2200" dirty="0" err="1" smtClean="0">
                <a:solidFill>
                  <a:srgbClr val="0000FF"/>
                </a:solidFill>
              </a:rPr>
              <a:t>pendapatan</a:t>
            </a:r>
            <a:r>
              <a:rPr lang="en-US" sz="2200" dirty="0" smtClean="0">
                <a:solidFill>
                  <a:srgbClr val="0000FF"/>
                </a:solidFill>
              </a:rPr>
              <a:t> </a:t>
            </a:r>
            <a:r>
              <a:rPr lang="en-US" sz="2200" dirty="0" err="1" smtClean="0">
                <a:solidFill>
                  <a:srgbClr val="0000FF"/>
                </a:solidFill>
              </a:rPr>
              <a:t>dan</a:t>
            </a:r>
            <a:r>
              <a:rPr lang="en-US" sz="2200" dirty="0" smtClean="0">
                <a:solidFill>
                  <a:srgbClr val="0000FF"/>
                </a:solidFill>
              </a:rPr>
              <a:t> </a:t>
            </a:r>
            <a:r>
              <a:rPr lang="en-US" sz="2200" dirty="0" err="1" smtClean="0">
                <a:solidFill>
                  <a:srgbClr val="0000FF"/>
                </a:solidFill>
              </a:rPr>
              <a:t>belanja</a:t>
            </a:r>
            <a:r>
              <a:rPr lang="en-US" sz="2200" dirty="0" smtClean="0">
                <a:solidFill>
                  <a:srgbClr val="0000FF"/>
                </a:solidFill>
              </a:rPr>
              <a:t> </a:t>
            </a:r>
            <a:r>
              <a:rPr lang="en-US" sz="2200" dirty="0" err="1" smtClean="0">
                <a:solidFill>
                  <a:srgbClr val="0000FF"/>
                </a:solidFill>
              </a:rPr>
              <a:t>negara</a:t>
            </a:r>
            <a:r>
              <a:rPr lang="en-US" sz="2200" dirty="0" smtClean="0"/>
              <a:t> </a:t>
            </a:r>
            <a:r>
              <a:rPr lang="en-US" sz="2200" dirty="0" err="1" smtClean="0"/>
              <a:t>tahun</a:t>
            </a:r>
            <a:r>
              <a:rPr lang="en-US" sz="2200" dirty="0" smtClean="0"/>
              <a:t> </a:t>
            </a:r>
            <a:r>
              <a:rPr lang="en-US" sz="2200" dirty="0" err="1" smtClean="0"/>
              <a:t>berikutnya</a:t>
            </a:r>
            <a:endParaRPr lang="en-US" sz="2200" dirty="0"/>
          </a:p>
          <a:p>
            <a:pPr marL="914400" lvl="1" indent="-457200">
              <a:buFont typeface="+mj-lt"/>
              <a:buAutoNum type="alphaLcPeriod"/>
              <a:defRPr/>
            </a:pPr>
            <a:r>
              <a:rPr lang="en-US" sz="2200" dirty="0" err="1" smtClean="0"/>
              <a:t>mendukung</a:t>
            </a:r>
            <a:r>
              <a:rPr lang="en-US" sz="2200" dirty="0" smtClean="0"/>
              <a:t> </a:t>
            </a:r>
            <a:r>
              <a:rPr lang="en-US" sz="2200" dirty="0" err="1" smtClean="0"/>
              <a:t>langkah-langkah</a:t>
            </a:r>
            <a:r>
              <a:rPr lang="en-US" sz="2200" dirty="0" smtClean="0"/>
              <a:t> </a:t>
            </a:r>
            <a:r>
              <a:rPr lang="en-US" sz="2200" dirty="0" err="1" smtClean="0"/>
              <a:t>strategis</a:t>
            </a:r>
            <a:r>
              <a:rPr lang="en-US" sz="2200" dirty="0" smtClean="0"/>
              <a:t> </a:t>
            </a:r>
            <a:r>
              <a:rPr lang="en-US" sz="2200" dirty="0" err="1" smtClean="0"/>
              <a:t>pengukuran</a:t>
            </a:r>
            <a:r>
              <a:rPr lang="en-US" sz="2200" dirty="0" smtClean="0"/>
              <a:t> </a:t>
            </a:r>
            <a:r>
              <a:rPr lang="en-US" sz="2200" dirty="0" err="1" smtClean="0">
                <a:solidFill>
                  <a:srgbClr val="0000FF"/>
                </a:solidFill>
              </a:rPr>
              <a:t>kinerja</a:t>
            </a:r>
            <a:r>
              <a:rPr lang="en-US" sz="2200" dirty="0" smtClean="0">
                <a:solidFill>
                  <a:srgbClr val="0000FF"/>
                </a:solidFill>
              </a:rPr>
              <a:t> </a:t>
            </a:r>
            <a:r>
              <a:rPr lang="en-US" sz="2200" dirty="0" err="1" smtClean="0">
                <a:solidFill>
                  <a:srgbClr val="0000FF"/>
                </a:solidFill>
              </a:rPr>
              <a:t>dan</a:t>
            </a:r>
            <a:r>
              <a:rPr lang="en-US" sz="2200" dirty="0" smtClean="0">
                <a:solidFill>
                  <a:srgbClr val="0000FF"/>
                </a:solidFill>
              </a:rPr>
              <a:t> </a:t>
            </a:r>
            <a:r>
              <a:rPr lang="en-US" sz="2200" dirty="0" err="1" smtClean="0">
                <a:solidFill>
                  <a:srgbClr val="0000FF"/>
                </a:solidFill>
              </a:rPr>
              <a:t>perhitungan</a:t>
            </a:r>
            <a:r>
              <a:rPr lang="en-US" sz="2200" dirty="0" smtClean="0">
                <a:solidFill>
                  <a:srgbClr val="0000FF"/>
                </a:solidFill>
              </a:rPr>
              <a:t> </a:t>
            </a:r>
            <a:r>
              <a:rPr lang="en-US" sz="2200" dirty="0" err="1" smtClean="0">
                <a:solidFill>
                  <a:srgbClr val="0000FF"/>
                </a:solidFill>
              </a:rPr>
              <a:t>biaya</a:t>
            </a:r>
            <a:endParaRPr lang="en-US" sz="2200" dirty="0">
              <a:solidFill>
                <a:srgbClr val="0000FF"/>
              </a:solidFill>
            </a:endParaRPr>
          </a:p>
          <a:p>
            <a:pPr marL="914400" lvl="1" indent="-457200">
              <a:buFont typeface="+mj-lt"/>
              <a:buAutoNum type="alphaLcPeriod"/>
              <a:defRPr/>
            </a:pPr>
            <a:r>
              <a:rPr lang="en-US" sz="2200" dirty="0" err="1" smtClean="0">
                <a:solidFill>
                  <a:srgbClr val="0000FF"/>
                </a:solidFill>
              </a:rPr>
              <a:t>manajemen</a:t>
            </a:r>
            <a:r>
              <a:rPr lang="en-US" sz="2200" dirty="0" smtClean="0">
                <a:solidFill>
                  <a:srgbClr val="0000FF"/>
                </a:solidFill>
              </a:rPr>
              <a:t> </a:t>
            </a:r>
            <a:r>
              <a:rPr lang="en-US" sz="2200" dirty="0" err="1" smtClean="0">
                <a:solidFill>
                  <a:srgbClr val="0000FF"/>
                </a:solidFill>
              </a:rPr>
              <a:t>dan</a:t>
            </a:r>
            <a:r>
              <a:rPr lang="en-US" sz="2200" dirty="0" smtClean="0">
                <a:solidFill>
                  <a:srgbClr val="0000FF"/>
                </a:solidFill>
              </a:rPr>
              <a:t> </a:t>
            </a:r>
            <a:r>
              <a:rPr lang="en-US" sz="2200" dirty="0" err="1" smtClean="0">
                <a:solidFill>
                  <a:srgbClr val="0000FF"/>
                </a:solidFill>
              </a:rPr>
              <a:t>optimalisasi</a:t>
            </a:r>
            <a:r>
              <a:rPr lang="en-US" sz="2200" dirty="0" smtClean="0">
                <a:solidFill>
                  <a:srgbClr val="0000FF"/>
                </a:solidFill>
              </a:rPr>
              <a:t> </a:t>
            </a:r>
            <a:r>
              <a:rPr lang="en-US" sz="2200" dirty="0" err="1" smtClean="0">
                <a:solidFill>
                  <a:srgbClr val="0000FF"/>
                </a:solidFill>
              </a:rPr>
              <a:t>penggunaan</a:t>
            </a:r>
            <a:r>
              <a:rPr lang="en-US" sz="2200" dirty="0" smtClean="0">
                <a:solidFill>
                  <a:srgbClr val="0000FF"/>
                </a:solidFill>
              </a:rPr>
              <a:t> </a:t>
            </a:r>
            <a:r>
              <a:rPr lang="en-US" sz="2200" dirty="0" err="1" smtClean="0">
                <a:solidFill>
                  <a:srgbClr val="0000FF"/>
                </a:solidFill>
              </a:rPr>
              <a:t>aset</a:t>
            </a:r>
            <a:r>
              <a:rPr lang="en-US" sz="2200" dirty="0" smtClean="0">
                <a:solidFill>
                  <a:srgbClr val="0000FF"/>
                </a:solidFill>
              </a:rPr>
              <a:t> </a:t>
            </a:r>
            <a:r>
              <a:rPr lang="en-US" sz="2200" dirty="0" err="1" smtClean="0">
                <a:solidFill>
                  <a:srgbClr val="0000FF"/>
                </a:solidFill>
              </a:rPr>
              <a:t>dan</a:t>
            </a:r>
            <a:r>
              <a:rPr lang="en-US" sz="2200" dirty="0" smtClean="0">
                <a:solidFill>
                  <a:srgbClr val="0000FF"/>
                </a:solidFill>
              </a:rPr>
              <a:t> </a:t>
            </a:r>
            <a:r>
              <a:rPr lang="en-US" sz="2200" dirty="0" err="1" smtClean="0">
                <a:solidFill>
                  <a:srgbClr val="0000FF"/>
                </a:solidFill>
              </a:rPr>
              <a:t>kewajiban</a:t>
            </a:r>
            <a:endParaRPr lang="en-US" sz="2200" dirty="0">
              <a:solidFill>
                <a:srgbClr val="0000FF"/>
              </a:solidFill>
            </a:endParaRPr>
          </a:p>
          <a:p>
            <a:pPr marL="914400" lvl="1" indent="-457200">
              <a:buFont typeface="+mj-lt"/>
              <a:buAutoNum type="alphaLcPeriod"/>
              <a:defRPr/>
            </a:pPr>
            <a:r>
              <a:rPr lang="en-US" sz="2200" dirty="0" err="1" smtClean="0"/>
              <a:t>meningkatkan</a:t>
            </a:r>
            <a:r>
              <a:rPr lang="en-US" sz="2200" dirty="0" smtClean="0"/>
              <a:t> </a:t>
            </a:r>
            <a:r>
              <a:rPr lang="en-US" sz="2200" dirty="0" err="1" smtClean="0"/>
              <a:t>kualitas</a:t>
            </a:r>
            <a:r>
              <a:rPr lang="en-US" sz="2200" dirty="0" smtClean="0"/>
              <a:t> data </a:t>
            </a:r>
            <a:r>
              <a:rPr lang="en-US" sz="2200" dirty="0" err="1" smtClean="0"/>
              <a:t>fiskal</a:t>
            </a:r>
            <a:r>
              <a:rPr lang="en-US" sz="2200" dirty="0" smtClean="0"/>
              <a:t> </a:t>
            </a:r>
            <a:r>
              <a:rPr lang="en-US" sz="2200" dirty="0" err="1" smtClean="0"/>
              <a:t>bagi</a:t>
            </a:r>
            <a:r>
              <a:rPr lang="en-US" sz="2200" dirty="0" smtClean="0"/>
              <a:t> </a:t>
            </a:r>
            <a:r>
              <a:rPr lang="en-US" sz="2200" dirty="0" err="1" smtClean="0"/>
              <a:t>pengambilan</a:t>
            </a:r>
            <a:r>
              <a:rPr lang="en-US" sz="2200" dirty="0" smtClean="0"/>
              <a:t> </a:t>
            </a:r>
            <a:r>
              <a:rPr lang="en-US" sz="2200" dirty="0" err="1" smtClean="0"/>
              <a:t>kebijakan</a:t>
            </a:r>
            <a:r>
              <a:rPr lang="en-US" sz="2200" dirty="0" smtClean="0"/>
              <a:t> </a:t>
            </a:r>
            <a:r>
              <a:rPr lang="en-US" sz="2200" dirty="0" err="1" smtClean="0"/>
              <a:t>fiskal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>
                <a:solidFill>
                  <a:srgbClr val="0000FF"/>
                </a:solidFill>
              </a:rPr>
              <a:t>penyusunan</a:t>
            </a:r>
            <a:r>
              <a:rPr lang="en-US" sz="2200" dirty="0" smtClean="0">
                <a:solidFill>
                  <a:srgbClr val="0000FF"/>
                </a:solidFill>
              </a:rPr>
              <a:t> data </a:t>
            </a:r>
            <a:r>
              <a:rPr lang="en-US" sz="2200" dirty="0" err="1" smtClean="0">
                <a:solidFill>
                  <a:srgbClr val="0000FF"/>
                </a:solidFill>
              </a:rPr>
              <a:t>statistik</a:t>
            </a:r>
            <a:r>
              <a:rPr lang="en-US" sz="2200" dirty="0" smtClean="0">
                <a:solidFill>
                  <a:srgbClr val="0000FF"/>
                </a:solidFill>
              </a:rPr>
              <a:t> </a:t>
            </a:r>
            <a:r>
              <a:rPr lang="en-US" sz="2200" dirty="0" err="1" smtClean="0">
                <a:solidFill>
                  <a:srgbClr val="0000FF"/>
                </a:solidFill>
              </a:rPr>
              <a:t>nasional</a:t>
            </a:r>
            <a:endParaRPr lang="en-US" sz="2200" dirty="0">
              <a:solidFill>
                <a:srgbClr val="0000FF"/>
              </a:solidFill>
            </a:endParaRPr>
          </a:p>
          <a:p>
            <a:pPr marL="457200" indent="-457200">
              <a:buFontTx/>
              <a:buAutoNum type="arabicPeriod"/>
              <a:defRPr/>
            </a:pPr>
            <a:endParaRPr lang="en-US" sz="2200" dirty="0"/>
          </a:p>
          <a:p>
            <a:pPr marL="457200" indent="-457200">
              <a:buAutoNum type="arabicPeriod"/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29241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1733</TotalTime>
  <Words>1098</Words>
  <Application>Microsoft Office PowerPoint</Application>
  <PresentationFormat>On-screen Show (4:3)</PresentationFormat>
  <Paragraphs>245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Origin</vt:lpstr>
      <vt:lpstr>PowerPoint Presentation</vt:lpstr>
      <vt:lpstr>Materi Bahasan</vt:lpstr>
      <vt:lpstr>Dasar Hukum Akuntansi Akrual</vt:lpstr>
      <vt:lpstr>Standar Akuntansi Pemerintahan  Berbasis Akrual</vt:lpstr>
      <vt:lpstr>PowerPoint Presentation</vt:lpstr>
      <vt:lpstr>PowerPoint Presentation</vt:lpstr>
      <vt:lpstr>Akuntansi Basis Akrual</vt:lpstr>
      <vt:lpstr>Manfaat Akuntansi Akrual</vt:lpstr>
      <vt:lpstr>Keunggulan Basis Akrual</vt:lpstr>
      <vt:lpstr>Komponen Laporan Keuangan</vt:lpstr>
      <vt:lpstr>PowerPoint Presentation</vt:lpstr>
      <vt:lpstr>Hal-hal yang Perlu Dipersiapkan  dalam Penerapan Akuntansi Akrual</vt:lpstr>
      <vt:lpstr>Yang Perlu Menjadi Perhatian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Akuntansi Aset Tetap Berbasis Akrual</dc:title>
  <dc:creator>Owner</dc:creator>
  <cp:lastModifiedBy>Joni Afandi</cp:lastModifiedBy>
  <cp:revision>76</cp:revision>
  <cp:lastPrinted>2015-11-18T14:56:24Z</cp:lastPrinted>
  <dcterms:created xsi:type="dcterms:W3CDTF">2015-03-18T00:38:45Z</dcterms:created>
  <dcterms:modified xsi:type="dcterms:W3CDTF">2015-11-18T14:58:43Z</dcterms:modified>
</cp:coreProperties>
</file>