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4"/>
  </p:notesMasterIdLst>
  <p:handoutMasterIdLst>
    <p:handoutMasterId r:id="rId35"/>
  </p:handoutMasterIdLst>
  <p:sldIdLst>
    <p:sldId id="283" r:id="rId2"/>
    <p:sldId id="382" r:id="rId3"/>
    <p:sldId id="384" r:id="rId4"/>
    <p:sldId id="385" r:id="rId5"/>
    <p:sldId id="354" r:id="rId6"/>
    <p:sldId id="355" r:id="rId7"/>
    <p:sldId id="356" r:id="rId8"/>
    <p:sldId id="357" r:id="rId9"/>
    <p:sldId id="358" r:id="rId10"/>
    <p:sldId id="359" r:id="rId11"/>
    <p:sldId id="360" r:id="rId12"/>
    <p:sldId id="361" r:id="rId13"/>
    <p:sldId id="362" r:id="rId14"/>
    <p:sldId id="386" r:id="rId15"/>
    <p:sldId id="383" r:id="rId16"/>
    <p:sldId id="366" r:id="rId17"/>
    <p:sldId id="363" r:id="rId18"/>
    <p:sldId id="367" r:id="rId19"/>
    <p:sldId id="368" r:id="rId20"/>
    <p:sldId id="369" r:id="rId21"/>
    <p:sldId id="370" r:id="rId22"/>
    <p:sldId id="371" r:id="rId23"/>
    <p:sldId id="372" r:id="rId24"/>
    <p:sldId id="373" r:id="rId25"/>
    <p:sldId id="374" r:id="rId26"/>
    <p:sldId id="375" r:id="rId27"/>
    <p:sldId id="376" r:id="rId28"/>
    <p:sldId id="377" r:id="rId29"/>
    <p:sldId id="378" r:id="rId30"/>
    <p:sldId id="379" r:id="rId31"/>
    <p:sldId id="380" r:id="rId32"/>
    <p:sldId id="317" r:id="rId33"/>
  </p:sldIdLst>
  <p:sldSz cx="9144000" cy="6858000" type="screen4x3"/>
  <p:notesSz cx="7099300" cy="102235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CC"/>
    <a:srgbClr val="CCFFCC"/>
    <a:srgbClr val="0000FF"/>
    <a:srgbClr val="00CC99"/>
    <a:srgbClr val="00CCFF"/>
    <a:srgbClr val="99FFCC"/>
    <a:srgbClr val="FFFFCC"/>
    <a:srgbClr val="99CCFF"/>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1" d="100"/>
          <a:sy n="71" d="100"/>
        </p:scale>
        <p:origin x="-102" y="-76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2A072A1-89C5-4524-AA70-BC4B49E76A04}"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id-ID"/>
        </a:p>
      </dgm:t>
    </dgm:pt>
    <dgm:pt modelId="{72118E8C-1D4D-459C-97A0-48A8D0A297AA}">
      <dgm:prSet phldrT="[Text]"/>
      <dgm:spPr/>
      <dgm:t>
        <a:bodyPr/>
        <a:lstStyle/>
        <a:p>
          <a:r>
            <a:rPr lang="en-US" b="1" dirty="0" smtClean="0">
              <a:effectLst>
                <a:outerShdw blurRad="38100" dist="38100" dir="2700000" algn="tl">
                  <a:srgbClr val="000000">
                    <a:alpha val="43137"/>
                  </a:srgbClr>
                </a:outerShdw>
              </a:effectLst>
            </a:rPr>
            <a:t>Tanah</a:t>
          </a:r>
          <a:endParaRPr lang="id-ID" b="1" dirty="0">
            <a:effectLst>
              <a:outerShdw blurRad="38100" dist="38100" dir="2700000" algn="tl">
                <a:srgbClr val="000000">
                  <a:alpha val="43137"/>
                </a:srgbClr>
              </a:outerShdw>
            </a:effectLst>
          </a:endParaRPr>
        </a:p>
      </dgm:t>
    </dgm:pt>
    <dgm:pt modelId="{2DA12E05-AEF8-41DA-A179-0A43920B5FB6}" type="parTrans" cxnId="{D452CB89-5663-4223-A87F-B2E87383F3B6}">
      <dgm:prSet/>
      <dgm:spPr/>
      <dgm:t>
        <a:bodyPr/>
        <a:lstStyle/>
        <a:p>
          <a:endParaRPr lang="id-ID"/>
        </a:p>
      </dgm:t>
    </dgm:pt>
    <dgm:pt modelId="{A696C7E7-3740-4816-80F7-40ACA5B87B56}" type="sibTrans" cxnId="{D452CB89-5663-4223-A87F-B2E87383F3B6}">
      <dgm:prSet/>
      <dgm:spPr/>
      <dgm:t>
        <a:bodyPr/>
        <a:lstStyle/>
        <a:p>
          <a:endParaRPr lang="id-ID"/>
        </a:p>
      </dgm:t>
    </dgm:pt>
    <dgm:pt modelId="{15E9FE42-35DF-430D-9A38-161C2A940B7B}">
      <dgm:prSet phldrT="[Text]" custT="1"/>
      <dgm:spPr/>
      <dgm:t>
        <a:bodyPr/>
        <a:lstStyle/>
        <a:p>
          <a:r>
            <a:rPr lang="id-ID" sz="1400" dirty="0" smtClean="0"/>
            <a:t>Konstruksi dalam pengerjaan mencakup aset tetap yang sedang dalam proses pembangunan namun pada tanggal laporan keuangan belum selesai seluruhnya</a:t>
          </a:r>
          <a:endParaRPr lang="id-ID" sz="1400" dirty="0"/>
        </a:p>
      </dgm:t>
    </dgm:pt>
    <dgm:pt modelId="{7F02A5FD-4333-4200-B04E-C1C3BEFF3FD9}" type="parTrans" cxnId="{7215D50A-4C08-4447-A62E-39F99063E6DA}">
      <dgm:prSet/>
      <dgm:spPr/>
      <dgm:t>
        <a:bodyPr/>
        <a:lstStyle/>
        <a:p>
          <a:endParaRPr lang="id-ID"/>
        </a:p>
      </dgm:t>
    </dgm:pt>
    <dgm:pt modelId="{3D7A1ADF-5F27-460D-9023-CDF4B193646E}" type="sibTrans" cxnId="{7215D50A-4C08-4447-A62E-39F99063E6DA}">
      <dgm:prSet/>
      <dgm:spPr/>
      <dgm:t>
        <a:bodyPr/>
        <a:lstStyle/>
        <a:p>
          <a:endParaRPr lang="id-ID"/>
        </a:p>
      </dgm:t>
    </dgm:pt>
    <dgm:pt modelId="{CE6670FB-43C4-4DF0-A0A9-9B287B4B0953}">
      <dgm:prSet/>
      <dgm:spPr/>
      <dgm:t>
        <a:bodyPr/>
        <a:lstStyle/>
        <a:p>
          <a:r>
            <a:rPr lang="en-US" b="1" smtClean="0">
              <a:effectLst>
                <a:outerShdw blurRad="38100" dist="38100" dir="2700000" algn="tl">
                  <a:srgbClr val="000000">
                    <a:alpha val="43137"/>
                  </a:srgbClr>
                </a:outerShdw>
              </a:effectLst>
            </a:rPr>
            <a:t>Peralatan dan Mesin</a:t>
          </a:r>
          <a:endParaRPr lang="en-US" b="1" dirty="0" smtClean="0">
            <a:effectLst>
              <a:outerShdw blurRad="38100" dist="38100" dir="2700000" algn="tl">
                <a:srgbClr val="000000">
                  <a:alpha val="43137"/>
                </a:srgbClr>
              </a:outerShdw>
            </a:effectLst>
          </a:endParaRPr>
        </a:p>
      </dgm:t>
    </dgm:pt>
    <dgm:pt modelId="{AD3EE94A-1ADF-445D-88D8-44BF4CF3F7EA}" type="parTrans" cxnId="{EBC4ECDB-792F-44E0-A793-81F6F767E7E6}">
      <dgm:prSet/>
      <dgm:spPr/>
      <dgm:t>
        <a:bodyPr/>
        <a:lstStyle/>
        <a:p>
          <a:endParaRPr lang="id-ID"/>
        </a:p>
      </dgm:t>
    </dgm:pt>
    <dgm:pt modelId="{6459CD60-E174-46BB-B1B3-E2F64F5EFDE6}" type="sibTrans" cxnId="{EBC4ECDB-792F-44E0-A793-81F6F767E7E6}">
      <dgm:prSet/>
      <dgm:spPr/>
      <dgm:t>
        <a:bodyPr/>
        <a:lstStyle/>
        <a:p>
          <a:endParaRPr lang="id-ID"/>
        </a:p>
      </dgm:t>
    </dgm:pt>
    <dgm:pt modelId="{3EA56C6C-843E-44D6-8274-3E7D0F7B1749}">
      <dgm:prSet/>
      <dgm:spPr/>
      <dgm:t>
        <a:bodyPr/>
        <a:lstStyle/>
        <a:p>
          <a:r>
            <a:rPr lang="en-US" b="1" smtClean="0">
              <a:effectLst>
                <a:outerShdw blurRad="38100" dist="38100" dir="2700000" algn="tl">
                  <a:srgbClr val="000000">
                    <a:alpha val="43137"/>
                  </a:srgbClr>
                </a:outerShdw>
              </a:effectLst>
            </a:rPr>
            <a:t>Gedung dan Bangunan</a:t>
          </a:r>
          <a:endParaRPr lang="en-US" b="1" dirty="0" smtClean="0">
            <a:effectLst>
              <a:outerShdw blurRad="38100" dist="38100" dir="2700000" algn="tl">
                <a:srgbClr val="000000">
                  <a:alpha val="43137"/>
                </a:srgbClr>
              </a:outerShdw>
            </a:effectLst>
          </a:endParaRPr>
        </a:p>
      </dgm:t>
    </dgm:pt>
    <dgm:pt modelId="{B7628770-A6F7-4EAE-B7D4-1EA0083DE3EA}" type="parTrans" cxnId="{CC209F60-038B-4B20-A930-99F8A7FCDA37}">
      <dgm:prSet/>
      <dgm:spPr/>
      <dgm:t>
        <a:bodyPr/>
        <a:lstStyle/>
        <a:p>
          <a:endParaRPr lang="id-ID"/>
        </a:p>
      </dgm:t>
    </dgm:pt>
    <dgm:pt modelId="{F32C4E50-577C-4EAA-B7B4-EF899E871DCF}" type="sibTrans" cxnId="{CC209F60-038B-4B20-A930-99F8A7FCDA37}">
      <dgm:prSet/>
      <dgm:spPr/>
      <dgm:t>
        <a:bodyPr/>
        <a:lstStyle/>
        <a:p>
          <a:endParaRPr lang="id-ID"/>
        </a:p>
      </dgm:t>
    </dgm:pt>
    <dgm:pt modelId="{30D6A0CB-2D55-4ED7-9E8D-F4D76621B6BE}">
      <dgm:prSet/>
      <dgm:spPr/>
      <dgm:t>
        <a:bodyPr/>
        <a:lstStyle/>
        <a:p>
          <a:r>
            <a:rPr lang="en-US" b="1" smtClean="0">
              <a:effectLst>
                <a:outerShdw blurRad="38100" dist="38100" dir="2700000" algn="tl">
                  <a:srgbClr val="000000">
                    <a:alpha val="43137"/>
                  </a:srgbClr>
                </a:outerShdw>
              </a:effectLst>
            </a:rPr>
            <a:t>Jalan, Irigasi, dan Jaringan</a:t>
          </a:r>
          <a:endParaRPr lang="en-US" b="1" dirty="0" smtClean="0">
            <a:effectLst>
              <a:outerShdw blurRad="38100" dist="38100" dir="2700000" algn="tl">
                <a:srgbClr val="000000">
                  <a:alpha val="43137"/>
                </a:srgbClr>
              </a:outerShdw>
            </a:effectLst>
          </a:endParaRPr>
        </a:p>
      </dgm:t>
    </dgm:pt>
    <dgm:pt modelId="{0B018650-2B4B-44EB-93EC-CE3C0D35FCA4}" type="parTrans" cxnId="{0718CBFC-1EB9-41D7-B2E9-7C3F3E8F5357}">
      <dgm:prSet/>
      <dgm:spPr/>
      <dgm:t>
        <a:bodyPr/>
        <a:lstStyle/>
        <a:p>
          <a:endParaRPr lang="id-ID"/>
        </a:p>
      </dgm:t>
    </dgm:pt>
    <dgm:pt modelId="{B064EF84-EB5D-4655-BF34-80728CB44F25}" type="sibTrans" cxnId="{0718CBFC-1EB9-41D7-B2E9-7C3F3E8F5357}">
      <dgm:prSet/>
      <dgm:spPr/>
      <dgm:t>
        <a:bodyPr/>
        <a:lstStyle/>
        <a:p>
          <a:endParaRPr lang="id-ID"/>
        </a:p>
      </dgm:t>
    </dgm:pt>
    <dgm:pt modelId="{0C6DD22E-B4CF-4E88-8BB6-617470674530}">
      <dgm:prSet/>
      <dgm:spPr/>
      <dgm:t>
        <a:bodyPr/>
        <a:lstStyle/>
        <a:p>
          <a:r>
            <a:rPr lang="en-US" b="1" smtClean="0">
              <a:effectLst>
                <a:outerShdw blurRad="38100" dist="38100" dir="2700000" algn="tl">
                  <a:srgbClr val="000000">
                    <a:alpha val="43137"/>
                  </a:srgbClr>
                </a:outerShdw>
              </a:effectLst>
            </a:rPr>
            <a:t>Aset Tetap Lainnya</a:t>
          </a:r>
          <a:endParaRPr lang="en-US" b="1" dirty="0" smtClean="0">
            <a:effectLst>
              <a:outerShdw blurRad="38100" dist="38100" dir="2700000" algn="tl">
                <a:srgbClr val="000000">
                  <a:alpha val="43137"/>
                </a:srgbClr>
              </a:outerShdw>
            </a:effectLst>
          </a:endParaRPr>
        </a:p>
      </dgm:t>
    </dgm:pt>
    <dgm:pt modelId="{33C557D8-E6DC-46FD-B50A-BD413F2A7103}" type="parTrans" cxnId="{3708A651-EA70-466C-95DE-48DC24E2DE71}">
      <dgm:prSet/>
      <dgm:spPr/>
      <dgm:t>
        <a:bodyPr/>
        <a:lstStyle/>
        <a:p>
          <a:endParaRPr lang="id-ID"/>
        </a:p>
      </dgm:t>
    </dgm:pt>
    <dgm:pt modelId="{5A4B4646-3A83-43C0-BE65-5CA838894004}" type="sibTrans" cxnId="{3708A651-EA70-466C-95DE-48DC24E2DE71}">
      <dgm:prSet/>
      <dgm:spPr/>
      <dgm:t>
        <a:bodyPr/>
        <a:lstStyle/>
        <a:p>
          <a:endParaRPr lang="id-ID"/>
        </a:p>
      </dgm:t>
    </dgm:pt>
    <dgm:pt modelId="{D53819B9-30B4-4A86-8BDD-E2DB2A90D84E}">
      <dgm:prSet/>
      <dgm:spPr/>
      <dgm:t>
        <a:bodyPr/>
        <a:lstStyle/>
        <a:p>
          <a:r>
            <a:rPr lang="en-US" b="1" smtClean="0">
              <a:effectLst>
                <a:outerShdw blurRad="38100" dist="38100" dir="2700000" algn="tl">
                  <a:srgbClr val="000000">
                    <a:alpha val="43137"/>
                  </a:srgbClr>
                </a:outerShdw>
              </a:effectLst>
            </a:rPr>
            <a:t>Konstruksi dalam Pengerjaan</a:t>
          </a:r>
          <a:endParaRPr lang="en-US" b="1" dirty="0" smtClean="0">
            <a:effectLst>
              <a:outerShdw blurRad="38100" dist="38100" dir="2700000" algn="tl">
                <a:srgbClr val="000000">
                  <a:alpha val="43137"/>
                </a:srgbClr>
              </a:outerShdw>
            </a:effectLst>
          </a:endParaRPr>
        </a:p>
      </dgm:t>
    </dgm:pt>
    <dgm:pt modelId="{16E5F1E3-9696-4B54-88E0-3D68A2C201CB}" type="parTrans" cxnId="{EA2274BD-5BF4-40BF-B724-BEDBA6AD722D}">
      <dgm:prSet/>
      <dgm:spPr/>
      <dgm:t>
        <a:bodyPr/>
        <a:lstStyle/>
        <a:p>
          <a:endParaRPr lang="id-ID"/>
        </a:p>
      </dgm:t>
    </dgm:pt>
    <dgm:pt modelId="{21661463-117B-471D-921D-3D617ED265C3}" type="sibTrans" cxnId="{EA2274BD-5BF4-40BF-B724-BEDBA6AD722D}">
      <dgm:prSet/>
      <dgm:spPr/>
      <dgm:t>
        <a:bodyPr/>
        <a:lstStyle/>
        <a:p>
          <a:endParaRPr lang="id-ID"/>
        </a:p>
      </dgm:t>
    </dgm:pt>
    <dgm:pt modelId="{1852D0CB-460F-4864-96BB-0AE6E57382D7}">
      <dgm:prSet phldrT="[Text]" custT="1"/>
      <dgm:spPr/>
      <dgm:t>
        <a:bodyPr/>
        <a:lstStyle/>
        <a:p>
          <a:r>
            <a:rPr lang="id-ID" sz="1400" dirty="0" smtClean="0"/>
            <a:t>Tanah yang dikelompokkan sebagai aset tetap ialah tanah yang diperoleh dengan maksud untuk dipakai dalam kegiatan operasional pemerintah </a:t>
          </a:r>
          <a:r>
            <a:rPr lang="nl-NL" sz="1400" dirty="0" smtClean="0"/>
            <a:t>dan dalam kondisi siap dipakai</a:t>
          </a:r>
          <a:endParaRPr lang="id-ID" sz="1400" dirty="0"/>
        </a:p>
      </dgm:t>
    </dgm:pt>
    <dgm:pt modelId="{49684E37-BD2B-4C4C-904D-1F8FF7F87575}" type="parTrans" cxnId="{7C8779F4-6048-4DAE-A532-F1A4043A2332}">
      <dgm:prSet/>
      <dgm:spPr/>
      <dgm:t>
        <a:bodyPr/>
        <a:lstStyle/>
        <a:p>
          <a:endParaRPr lang="id-ID"/>
        </a:p>
      </dgm:t>
    </dgm:pt>
    <dgm:pt modelId="{1383FBBE-54A5-4DA9-8CA7-A19C7C1CA52D}" type="sibTrans" cxnId="{7C8779F4-6048-4DAE-A532-F1A4043A2332}">
      <dgm:prSet/>
      <dgm:spPr/>
      <dgm:t>
        <a:bodyPr/>
        <a:lstStyle/>
        <a:p>
          <a:endParaRPr lang="id-ID"/>
        </a:p>
      </dgm:t>
    </dgm:pt>
    <dgm:pt modelId="{73A7D6F7-D8F5-412A-849C-41F35CAEEC26}">
      <dgm:prSet custT="1"/>
      <dgm:spPr/>
      <dgm:t>
        <a:bodyPr/>
        <a:lstStyle/>
        <a:p>
          <a:r>
            <a:rPr lang="id-ID" sz="1400" dirty="0" smtClean="0"/>
            <a:t>Peralatan dan mesin mencakup mesin-mesin dan kendaraan bermotor, alat elektonik, inventaris kantor, dan peralatan lainnya yang nilainya signifikan dan masa manfaatnya lebih dari 12 (dua belas) bulan dan dalam kondisi siap pakai</a:t>
          </a:r>
          <a:endParaRPr lang="id-ID" sz="1400" dirty="0"/>
        </a:p>
      </dgm:t>
    </dgm:pt>
    <dgm:pt modelId="{B78E42B6-D9DE-4E31-930D-E7EBAC2B1468}" type="parTrans" cxnId="{5A9545CF-C462-4013-BC4E-F233A27866C1}">
      <dgm:prSet/>
      <dgm:spPr/>
      <dgm:t>
        <a:bodyPr/>
        <a:lstStyle/>
        <a:p>
          <a:endParaRPr lang="id-ID"/>
        </a:p>
      </dgm:t>
    </dgm:pt>
    <dgm:pt modelId="{68D5D5DE-4F3E-4633-A79A-BDFC5E854191}" type="sibTrans" cxnId="{5A9545CF-C462-4013-BC4E-F233A27866C1}">
      <dgm:prSet/>
      <dgm:spPr/>
      <dgm:t>
        <a:bodyPr/>
        <a:lstStyle/>
        <a:p>
          <a:endParaRPr lang="id-ID"/>
        </a:p>
      </dgm:t>
    </dgm:pt>
    <dgm:pt modelId="{B381AF05-2EE3-4007-AB46-F95D442297F6}">
      <dgm:prSet custT="1"/>
      <dgm:spPr/>
      <dgm:t>
        <a:bodyPr/>
        <a:lstStyle/>
        <a:p>
          <a:r>
            <a:rPr lang="id-ID" sz="1400" dirty="0" smtClean="0"/>
            <a:t>Gedung dan bangunan mencakup seluruh gedung dan bangunan </a:t>
          </a:r>
          <a:r>
            <a:rPr lang="sv-SE" sz="1400" dirty="0" smtClean="0"/>
            <a:t>yang diperoleh dengan maksud untuk dipakai dalam kegiatan operasional</a:t>
          </a:r>
          <a:r>
            <a:rPr lang="id-ID" sz="1400" dirty="0" smtClean="0"/>
            <a:t> pemerintah dan dalam kondisi siap dipakai</a:t>
          </a:r>
          <a:endParaRPr lang="id-ID" sz="1400" dirty="0"/>
        </a:p>
      </dgm:t>
    </dgm:pt>
    <dgm:pt modelId="{5786B501-EAFE-4F14-9B08-3DC0A67B2126}" type="parTrans" cxnId="{33C4A8FB-BCE2-4B32-94ED-6339EB825D84}">
      <dgm:prSet/>
      <dgm:spPr/>
      <dgm:t>
        <a:bodyPr/>
        <a:lstStyle/>
        <a:p>
          <a:endParaRPr lang="id-ID"/>
        </a:p>
      </dgm:t>
    </dgm:pt>
    <dgm:pt modelId="{72A20534-F494-46F2-BBF4-C3C40F32595A}" type="sibTrans" cxnId="{33C4A8FB-BCE2-4B32-94ED-6339EB825D84}">
      <dgm:prSet/>
      <dgm:spPr/>
      <dgm:t>
        <a:bodyPr/>
        <a:lstStyle/>
        <a:p>
          <a:endParaRPr lang="id-ID"/>
        </a:p>
      </dgm:t>
    </dgm:pt>
    <dgm:pt modelId="{94BB3B14-FB42-44D5-ACBA-1C9FE09143B8}">
      <dgm:prSet custT="1"/>
      <dgm:spPr/>
      <dgm:t>
        <a:bodyPr/>
        <a:lstStyle/>
        <a:p>
          <a:r>
            <a:rPr lang="id-ID" sz="1400" dirty="0" smtClean="0"/>
            <a:t>Jalan, irigasi, dan jaringan mencakup jalan, irigasi, dan jaringan yang dibangun oleh pemerintah serta dimiliki dan/atau dikuasai oleh pemerintah </a:t>
          </a:r>
          <a:r>
            <a:rPr lang="nl-NL" sz="1400" dirty="0" smtClean="0"/>
            <a:t>dan dalam kondisi siap dipakai</a:t>
          </a:r>
          <a:endParaRPr lang="id-ID" sz="1400" dirty="0"/>
        </a:p>
      </dgm:t>
    </dgm:pt>
    <dgm:pt modelId="{5792F843-586B-4254-850B-2DD0343F8232}" type="parTrans" cxnId="{83F39C97-8A4A-4E65-B111-7E227621EB20}">
      <dgm:prSet/>
      <dgm:spPr/>
      <dgm:t>
        <a:bodyPr/>
        <a:lstStyle/>
        <a:p>
          <a:endParaRPr lang="id-ID"/>
        </a:p>
      </dgm:t>
    </dgm:pt>
    <dgm:pt modelId="{D6057ADD-98D8-49A3-B07A-3FBC6A72593A}" type="sibTrans" cxnId="{83F39C97-8A4A-4E65-B111-7E227621EB20}">
      <dgm:prSet/>
      <dgm:spPr/>
      <dgm:t>
        <a:bodyPr/>
        <a:lstStyle/>
        <a:p>
          <a:endParaRPr lang="id-ID"/>
        </a:p>
      </dgm:t>
    </dgm:pt>
    <dgm:pt modelId="{1C57419A-9E5D-49B6-AF3B-C0D5FAC9D96B}">
      <dgm:prSet custT="1"/>
      <dgm:spPr/>
      <dgm:t>
        <a:bodyPr/>
        <a:lstStyle/>
        <a:p>
          <a:r>
            <a:rPr lang="id-ID" sz="1400" dirty="0" smtClean="0"/>
            <a:t>Aset tetap lainnya mencakup aset tetap yang tidak dapat dikelompokkan ke dalam kelompok aset tetap di atas, yang diperoleh dan dimanfaatkan untuk kegiatan operasional pemerintah dan dalam kondisi siap dipakai</a:t>
          </a:r>
          <a:endParaRPr lang="id-ID" sz="1400" dirty="0"/>
        </a:p>
      </dgm:t>
    </dgm:pt>
    <dgm:pt modelId="{E084B04C-DA82-4605-BC19-AE9A19B26DE4}" type="parTrans" cxnId="{30EA2A33-7BEF-4781-BAA6-7EA40886322E}">
      <dgm:prSet/>
      <dgm:spPr/>
      <dgm:t>
        <a:bodyPr/>
        <a:lstStyle/>
        <a:p>
          <a:endParaRPr lang="id-ID"/>
        </a:p>
      </dgm:t>
    </dgm:pt>
    <dgm:pt modelId="{595A1CE0-B615-4F1D-9EBE-C88440281201}" type="sibTrans" cxnId="{30EA2A33-7BEF-4781-BAA6-7EA40886322E}">
      <dgm:prSet/>
      <dgm:spPr/>
      <dgm:t>
        <a:bodyPr/>
        <a:lstStyle/>
        <a:p>
          <a:endParaRPr lang="id-ID"/>
        </a:p>
      </dgm:t>
    </dgm:pt>
    <dgm:pt modelId="{F67368DC-8B84-4C12-9097-8F90A3C2A072}" type="pres">
      <dgm:prSet presAssocID="{B2A072A1-89C5-4524-AA70-BC4B49E76A04}" presName="Name0" presStyleCnt="0">
        <dgm:presLayoutVars>
          <dgm:dir/>
          <dgm:animLvl val="lvl"/>
          <dgm:resizeHandles/>
        </dgm:presLayoutVars>
      </dgm:prSet>
      <dgm:spPr/>
      <dgm:t>
        <a:bodyPr/>
        <a:lstStyle/>
        <a:p>
          <a:endParaRPr lang="id-ID"/>
        </a:p>
      </dgm:t>
    </dgm:pt>
    <dgm:pt modelId="{D0603EB3-03A8-448C-B7D9-873CC2143BF7}" type="pres">
      <dgm:prSet presAssocID="{72118E8C-1D4D-459C-97A0-48A8D0A297AA}" presName="linNode" presStyleCnt="0"/>
      <dgm:spPr/>
    </dgm:pt>
    <dgm:pt modelId="{B8D18E36-1230-4B38-B102-118FC9942DF0}" type="pres">
      <dgm:prSet presAssocID="{72118E8C-1D4D-459C-97A0-48A8D0A297AA}" presName="parentShp" presStyleLbl="node1" presStyleIdx="0" presStyleCnt="6">
        <dgm:presLayoutVars>
          <dgm:bulletEnabled val="1"/>
        </dgm:presLayoutVars>
      </dgm:prSet>
      <dgm:spPr/>
      <dgm:t>
        <a:bodyPr/>
        <a:lstStyle/>
        <a:p>
          <a:endParaRPr lang="id-ID"/>
        </a:p>
      </dgm:t>
    </dgm:pt>
    <dgm:pt modelId="{FE001484-8E04-492E-8298-6653CE75E46B}" type="pres">
      <dgm:prSet presAssocID="{72118E8C-1D4D-459C-97A0-48A8D0A297AA}" presName="childShp" presStyleLbl="bgAccFollowNode1" presStyleIdx="0" presStyleCnt="6">
        <dgm:presLayoutVars>
          <dgm:bulletEnabled val="1"/>
        </dgm:presLayoutVars>
      </dgm:prSet>
      <dgm:spPr/>
      <dgm:t>
        <a:bodyPr/>
        <a:lstStyle/>
        <a:p>
          <a:endParaRPr lang="id-ID"/>
        </a:p>
      </dgm:t>
    </dgm:pt>
    <dgm:pt modelId="{76321A1B-381E-443F-9FAD-4DC31653C0A6}" type="pres">
      <dgm:prSet presAssocID="{A696C7E7-3740-4816-80F7-40ACA5B87B56}" presName="spacing" presStyleCnt="0"/>
      <dgm:spPr/>
    </dgm:pt>
    <dgm:pt modelId="{DD532C8D-F09E-42EB-81C4-E5FE8A48B32D}" type="pres">
      <dgm:prSet presAssocID="{CE6670FB-43C4-4DF0-A0A9-9B287B4B0953}" presName="linNode" presStyleCnt="0"/>
      <dgm:spPr/>
    </dgm:pt>
    <dgm:pt modelId="{460E1EB0-404A-4287-95D5-0E40EA041BC9}" type="pres">
      <dgm:prSet presAssocID="{CE6670FB-43C4-4DF0-A0A9-9B287B4B0953}" presName="parentShp" presStyleLbl="node1" presStyleIdx="1" presStyleCnt="6">
        <dgm:presLayoutVars>
          <dgm:bulletEnabled val="1"/>
        </dgm:presLayoutVars>
      </dgm:prSet>
      <dgm:spPr/>
      <dgm:t>
        <a:bodyPr/>
        <a:lstStyle/>
        <a:p>
          <a:endParaRPr lang="id-ID"/>
        </a:p>
      </dgm:t>
    </dgm:pt>
    <dgm:pt modelId="{2EDF0EFB-49AD-4D67-8D06-F7338207BF26}" type="pres">
      <dgm:prSet presAssocID="{CE6670FB-43C4-4DF0-A0A9-9B287B4B0953}" presName="childShp" presStyleLbl="bgAccFollowNode1" presStyleIdx="1" presStyleCnt="6">
        <dgm:presLayoutVars>
          <dgm:bulletEnabled val="1"/>
        </dgm:presLayoutVars>
      </dgm:prSet>
      <dgm:spPr/>
      <dgm:t>
        <a:bodyPr/>
        <a:lstStyle/>
        <a:p>
          <a:endParaRPr lang="id-ID"/>
        </a:p>
      </dgm:t>
    </dgm:pt>
    <dgm:pt modelId="{47CBCA63-E0CD-491B-97B6-DFD998EAD3B2}" type="pres">
      <dgm:prSet presAssocID="{6459CD60-E174-46BB-B1B3-E2F64F5EFDE6}" presName="spacing" presStyleCnt="0"/>
      <dgm:spPr/>
    </dgm:pt>
    <dgm:pt modelId="{04EBC887-32D0-4DF9-B373-BE5804ED3872}" type="pres">
      <dgm:prSet presAssocID="{3EA56C6C-843E-44D6-8274-3E7D0F7B1749}" presName="linNode" presStyleCnt="0"/>
      <dgm:spPr/>
    </dgm:pt>
    <dgm:pt modelId="{323637E0-B607-4370-8768-E61495727E61}" type="pres">
      <dgm:prSet presAssocID="{3EA56C6C-843E-44D6-8274-3E7D0F7B1749}" presName="parentShp" presStyleLbl="node1" presStyleIdx="2" presStyleCnt="6">
        <dgm:presLayoutVars>
          <dgm:bulletEnabled val="1"/>
        </dgm:presLayoutVars>
      </dgm:prSet>
      <dgm:spPr/>
      <dgm:t>
        <a:bodyPr/>
        <a:lstStyle/>
        <a:p>
          <a:endParaRPr lang="id-ID"/>
        </a:p>
      </dgm:t>
    </dgm:pt>
    <dgm:pt modelId="{C61EE45D-1FB1-4117-A4B4-800880BBDF67}" type="pres">
      <dgm:prSet presAssocID="{3EA56C6C-843E-44D6-8274-3E7D0F7B1749}" presName="childShp" presStyleLbl="bgAccFollowNode1" presStyleIdx="2" presStyleCnt="6">
        <dgm:presLayoutVars>
          <dgm:bulletEnabled val="1"/>
        </dgm:presLayoutVars>
      </dgm:prSet>
      <dgm:spPr/>
      <dgm:t>
        <a:bodyPr/>
        <a:lstStyle/>
        <a:p>
          <a:endParaRPr lang="id-ID"/>
        </a:p>
      </dgm:t>
    </dgm:pt>
    <dgm:pt modelId="{6331EE6B-62E2-474A-AD69-F47754A4AC9C}" type="pres">
      <dgm:prSet presAssocID="{F32C4E50-577C-4EAA-B7B4-EF899E871DCF}" presName="spacing" presStyleCnt="0"/>
      <dgm:spPr/>
    </dgm:pt>
    <dgm:pt modelId="{52C021F0-FFB2-44D9-977A-DFBE9481D0DA}" type="pres">
      <dgm:prSet presAssocID="{30D6A0CB-2D55-4ED7-9E8D-F4D76621B6BE}" presName="linNode" presStyleCnt="0"/>
      <dgm:spPr/>
    </dgm:pt>
    <dgm:pt modelId="{6F6CFAEF-4D60-438D-AC91-E9500AC3D6F8}" type="pres">
      <dgm:prSet presAssocID="{30D6A0CB-2D55-4ED7-9E8D-F4D76621B6BE}" presName="parentShp" presStyleLbl="node1" presStyleIdx="3" presStyleCnt="6">
        <dgm:presLayoutVars>
          <dgm:bulletEnabled val="1"/>
        </dgm:presLayoutVars>
      </dgm:prSet>
      <dgm:spPr/>
      <dgm:t>
        <a:bodyPr/>
        <a:lstStyle/>
        <a:p>
          <a:endParaRPr lang="id-ID"/>
        </a:p>
      </dgm:t>
    </dgm:pt>
    <dgm:pt modelId="{8FEED992-5AFE-4978-ABE4-178BFD6E20FF}" type="pres">
      <dgm:prSet presAssocID="{30D6A0CB-2D55-4ED7-9E8D-F4D76621B6BE}" presName="childShp" presStyleLbl="bgAccFollowNode1" presStyleIdx="3" presStyleCnt="6">
        <dgm:presLayoutVars>
          <dgm:bulletEnabled val="1"/>
        </dgm:presLayoutVars>
      </dgm:prSet>
      <dgm:spPr/>
      <dgm:t>
        <a:bodyPr/>
        <a:lstStyle/>
        <a:p>
          <a:endParaRPr lang="id-ID"/>
        </a:p>
      </dgm:t>
    </dgm:pt>
    <dgm:pt modelId="{393543AD-07C0-459E-84CD-555235A32F1F}" type="pres">
      <dgm:prSet presAssocID="{B064EF84-EB5D-4655-BF34-80728CB44F25}" presName="spacing" presStyleCnt="0"/>
      <dgm:spPr/>
    </dgm:pt>
    <dgm:pt modelId="{466AAC52-2BEE-4D53-80F1-F9B66E163EBC}" type="pres">
      <dgm:prSet presAssocID="{0C6DD22E-B4CF-4E88-8BB6-617470674530}" presName="linNode" presStyleCnt="0"/>
      <dgm:spPr/>
    </dgm:pt>
    <dgm:pt modelId="{B686ABD6-6369-47B9-8E95-0AA093E67F62}" type="pres">
      <dgm:prSet presAssocID="{0C6DD22E-B4CF-4E88-8BB6-617470674530}" presName="parentShp" presStyleLbl="node1" presStyleIdx="4" presStyleCnt="6">
        <dgm:presLayoutVars>
          <dgm:bulletEnabled val="1"/>
        </dgm:presLayoutVars>
      </dgm:prSet>
      <dgm:spPr/>
      <dgm:t>
        <a:bodyPr/>
        <a:lstStyle/>
        <a:p>
          <a:endParaRPr lang="id-ID"/>
        </a:p>
      </dgm:t>
    </dgm:pt>
    <dgm:pt modelId="{9BADB8AD-645F-4B06-ABA3-E9329E1CCAB5}" type="pres">
      <dgm:prSet presAssocID="{0C6DD22E-B4CF-4E88-8BB6-617470674530}" presName="childShp" presStyleLbl="bgAccFollowNode1" presStyleIdx="4" presStyleCnt="6">
        <dgm:presLayoutVars>
          <dgm:bulletEnabled val="1"/>
        </dgm:presLayoutVars>
      </dgm:prSet>
      <dgm:spPr/>
      <dgm:t>
        <a:bodyPr/>
        <a:lstStyle/>
        <a:p>
          <a:endParaRPr lang="id-ID"/>
        </a:p>
      </dgm:t>
    </dgm:pt>
    <dgm:pt modelId="{EA96C43D-29FC-46A0-A5BF-55776F418987}" type="pres">
      <dgm:prSet presAssocID="{5A4B4646-3A83-43C0-BE65-5CA838894004}" presName="spacing" presStyleCnt="0"/>
      <dgm:spPr/>
    </dgm:pt>
    <dgm:pt modelId="{1A58B10E-B857-4DE2-8640-5961922F2082}" type="pres">
      <dgm:prSet presAssocID="{D53819B9-30B4-4A86-8BDD-E2DB2A90D84E}" presName="linNode" presStyleCnt="0"/>
      <dgm:spPr/>
    </dgm:pt>
    <dgm:pt modelId="{C811E829-F9CF-4FE3-B00E-4EF9738ED460}" type="pres">
      <dgm:prSet presAssocID="{D53819B9-30B4-4A86-8BDD-E2DB2A90D84E}" presName="parentShp" presStyleLbl="node1" presStyleIdx="5" presStyleCnt="6">
        <dgm:presLayoutVars>
          <dgm:bulletEnabled val="1"/>
        </dgm:presLayoutVars>
      </dgm:prSet>
      <dgm:spPr/>
      <dgm:t>
        <a:bodyPr/>
        <a:lstStyle/>
        <a:p>
          <a:endParaRPr lang="id-ID"/>
        </a:p>
      </dgm:t>
    </dgm:pt>
    <dgm:pt modelId="{95EFD59E-F24B-46FD-89CA-5095F6076C22}" type="pres">
      <dgm:prSet presAssocID="{D53819B9-30B4-4A86-8BDD-E2DB2A90D84E}" presName="childShp" presStyleLbl="bgAccFollowNode1" presStyleIdx="5" presStyleCnt="6">
        <dgm:presLayoutVars>
          <dgm:bulletEnabled val="1"/>
        </dgm:presLayoutVars>
      </dgm:prSet>
      <dgm:spPr/>
      <dgm:t>
        <a:bodyPr/>
        <a:lstStyle/>
        <a:p>
          <a:endParaRPr lang="id-ID"/>
        </a:p>
      </dgm:t>
    </dgm:pt>
  </dgm:ptLst>
  <dgm:cxnLst>
    <dgm:cxn modelId="{79944932-84B0-439D-9DBE-E5CAEA2BD7D3}" type="presOf" srcId="{73A7D6F7-D8F5-412A-849C-41F35CAEEC26}" destId="{2EDF0EFB-49AD-4D67-8D06-F7338207BF26}" srcOrd="0" destOrd="0" presId="urn:microsoft.com/office/officeart/2005/8/layout/vList6"/>
    <dgm:cxn modelId="{7215D50A-4C08-4447-A62E-39F99063E6DA}" srcId="{D53819B9-30B4-4A86-8BDD-E2DB2A90D84E}" destId="{15E9FE42-35DF-430D-9A38-161C2A940B7B}" srcOrd="0" destOrd="0" parTransId="{7F02A5FD-4333-4200-B04E-C1C3BEFF3FD9}" sibTransId="{3D7A1ADF-5F27-460D-9023-CDF4B193646E}"/>
    <dgm:cxn modelId="{7C8779F4-6048-4DAE-A532-F1A4043A2332}" srcId="{72118E8C-1D4D-459C-97A0-48A8D0A297AA}" destId="{1852D0CB-460F-4864-96BB-0AE6E57382D7}" srcOrd="0" destOrd="0" parTransId="{49684E37-BD2B-4C4C-904D-1F8FF7F87575}" sibTransId="{1383FBBE-54A5-4DA9-8CA7-A19C7C1CA52D}"/>
    <dgm:cxn modelId="{5A9545CF-C462-4013-BC4E-F233A27866C1}" srcId="{CE6670FB-43C4-4DF0-A0A9-9B287B4B0953}" destId="{73A7D6F7-D8F5-412A-849C-41F35CAEEC26}" srcOrd="0" destOrd="0" parTransId="{B78E42B6-D9DE-4E31-930D-E7EBAC2B1468}" sibTransId="{68D5D5DE-4F3E-4633-A79A-BDFC5E854191}"/>
    <dgm:cxn modelId="{EA2274BD-5BF4-40BF-B724-BEDBA6AD722D}" srcId="{B2A072A1-89C5-4524-AA70-BC4B49E76A04}" destId="{D53819B9-30B4-4A86-8BDD-E2DB2A90D84E}" srcOrd="5" destOrd="0" parTransId="{16E5F1E3-9696-4B54-88E0-3D68A2C201CB}" sibTransId="{21661463-117B-471D-921D-3D617ED265C3}"/>
    <dgm:cxn modelId="{33C4A8FB-BCE2-4B32-94ED-6339EB825D84}" srcId="{3EA56C6C-843E-44D6-8274-3E7D0F7B1749}" destId="{B381AF05-2EE3-4007-AB46-F95D442297F6}" srcOrd="0" destOrd="0" parTransId="{5786B501-EAFE-4F14-9B08-3DC0A67B2126}" sibTransId="{72A20534-F494-46F2-BBF4-C3C40F32595A}"/>
    <dgm:cxn modelId="{E5BEA012-969B-4074-AE9D-A9D1A77964DB}" type="presOf" srcId="{94BB3B14-FB42-44D5-ACBA-1C9FE09143B8}" destId="{8FEED992-5AFE-4978-ABE4-178BFD6E20FF}" srcOrd="0" destOrd="0" presId="urn:microsoft.com/office/officeart/2005/8/layout/vList6"/>
    <dgm:cxn modelId="{FFC7F33C-7D2D-41F1-9551-97A9BEECECDD}" type="presOf" srcId="{30D6A0CB-2D55-4ED7-9E8D-F4D76621B6BE}" destId="{6F6CFAEF-4D60-438D-AC91-E9500AC3D6F8}" srcOrd="0" destOrd="0" presId="urn:microsoft.com/office/officeart/2005/8/layout/vList6"/>
    <dgm:cxn modelId="{0E1359D1-B418-4521-8614-8E860DA0926C}" type="presOf" srcId="{1C57419A-9E5D-49B6-AF3B-C0D5FAC9D96B}" destId="{9BADB8AD-645F-4B06-ABA3-E9329E1CCAB5}" srcOrd="0" destOrd="0" presId="urn:microsoft.com/office/officeart/2005/8/layout/vList6"/>
    <dgm:cxn modelId="{C5191550-49C9-493F-8BF2-F71E5E0DE48A}" type="presOf" srcId="{D53819B9-30B4-4A86-8BDD-E2DB2A90D84E}" destId="{C811E829-F9CF-4FE3-B00E-4EF9738ED460}" srcOrd="0" destOrd="0" presId="urn:microsoft.com/office/officeart/2005/8/layout/vList6"/>
    <dgm:cxn modelId="{D3A7BFD9-AF0E-4B0D-9FD6-C6927EA26613}" type="presOf" srcId="{3EA56C6C-843E-44D6-8274-3E7D0F7B1749}" destId="{323637E0-B607-4370-8768-E61495727E61}" srcOrd="0" destOrd="0" presId="urn:microsoft.com/office/officeart/2005/8/layout/vList6"/>
    <dgm:cxn modelId="{00D858B1-2A3E-4D10-9A50-03D5229901D8}" type="presOf" srcId="{72118E8C-1D4D-459C-97A0-48A8D0A297AA}" destId="{B8D18E36-1230-4B38-B102-118FC9942DF0}" srcOrd="0" destOrd="0" presId="urn:microsoft.com/office/officeart/2005/8/layout/vList6"/>
    <dgm:cxn modelId="{0718CBFC-1EB9-41D7-B2E9-7C3F3E8F5357}" srcId="{B2A072A1-89C5-4524-AA70-BC4B49E76A04}" destId="{30D6A0CB-2D55-4ED7-9E8D-F4D76621B6BE}" srcOrd="3" destOrd="0" parTransId="{0B018650-2B4B-44EB-93EC-CE3C0D35FCA4}" sibTransId="{B064EF84-EB5D-4655-BF34-80728CB44F25}"/>
    <dgm:cxn modelId="{30EA2A33-7BEF-4781-BAA6-7EA40886322E}" srcId="{0C6DD22E-B4CF-4E88-8BB6-617470674530}" destId="{1C57419A-9E5D-49B6-AF3B-C0D5FAC9D96B}" srcOrd="0" destOrd="0" parTransId="{E084B04C-DA82-4605-BC19-AE9A19B26DE4}" sibTransId="{595A1CE0-B615-4F1D-9EBE-C88440281201}"/>
    <dgm:cxn modelId="{CC209F60-038B-4B20-A930-99F8A7FCDA37}" srcId="{B2A072A1-89C5-4524-AA70-BC4B49E76A04}" destId="{3EA56C6C-843E-44D6-8274-3E7D0F7B1749}" srcOrd="2" destOrd="0" parTransId="{B7628770-A6F7-4EAE-B7D4-1EA0083DE3EA}" sibTransId="{F32C4E50-577C-4EAA-B7B4-EF899E871DCF}"/>
    <dgm:cxn modelId="{EBC4ECDB-792F-44E0-A793-81F6F767E7E6}" srcId="{B2A072A1-89C5-4524-AA70-BC4B49E76A04}" destId="{CE6670FB-43C4-4DF0-A0A9-9B287B4B0953}" srcOrd="1" destOrd="0" parTransId="{AD3EE94A-1ADF-445D-88D8-44BF4CF3F7EA}" sibTransId="{6459CD60-E174-46BB-B1B3-E2F64F5EFDE6}"/>
    <dgm:cxn modelId="{69D94CB4-52BE-4AC8-9472-9790FCEBC4C3}" type="presOf" srcId="{CE6670FB-43C4-4DF0-A0A9-9B287B4B0953}" destId="{460E1EB0-404A-4287-95D5-0E40EA041BC9}" srcOrd="0" destOrd="0" presId="urn:microsoft.com/office/officeart/2005/8/layout/vList6"/>
    <dgm:cxn modelId="{83F39C97-8A4A-4E65-B111-7E227621EB20}" srcId="{30D6A0CB-2D55-4ED7-9E8D-F4D76621B6BE}" destId="{94BB3B14-FB42-44D5-ACBA-1C9FE09143B8}" srcOrd="0" destOrd="0" parTransId="{5792F843-586B-4254-850B-2DD0343F8232}" sibTransId="{D6057ADD-98D8-49A3-B07A-3FBC6A72593A}"/>
    <dgm:cxn modelId="{D452CB89-5663-4223-A87F-B2E87383F3B6}" srcId="{B2A072A1-89C5-4524-AA70-BC4B49E76A04}" destId="{72118E8C-1D4D-459C-97A0-48A8D0A297AA}" srcOrd="0" destOrd="0" parTransId="{2DA12E05-AEF8-41DA-A179-0A43920B5FB6}" sibTransId="{A696C7E7-3740-4816-80F7-40ACA5B87B56}"/>
    <dgm:cxn modelId="{3708A651-EA70-466C-95DE-48DC24E2DE71}" srcId="{B2A072A1-89C5-4524-AA70-BC4B49E76A04}" destId="{0C6DD22E-B4CF-4E88-8BB6-617470674530}" srcOrd="4" destOrd="0" parTransId="{33C557D8-E6DC-46FD-B50A-BD413F2A7103}" sibTransId="{5A4B4646-3A83-43C0-BE65-5CA838894004}"/>
    <dgm:cxn modelId="{3F910FD7-19A1-46D6-B4DF-096167548D2B}" type="presOf" srcId="{1852D0CB-460F-4864-96BB-0AE6E57382D7}" destId="{FE001484-8E04-492E-8298-6653CE75E46B}" srcOrd="0" destOrd="0" presId="urn:microsoft.com/office/officeart/2005/8/layout/vList6"/>
    <dgm:cxn modelId="{6B5880E1-91AF-456F-BD59-B0A8A79890DD}" type="presOf" srcId="{B381AF05-2EE3-4007-AB46-F95D442297F6}" destId="{C61EE45D-1FB1-4117-A4B4-800880BBDF67}" srcOrd="0" destOrd="0" presId="urn:microsoft.com/office/officeart/2005/8/layout/vList6"/>
    <dgm:cxn modelId="{6236FBA1-2FE9-42A1-B59C-6B5F7EED2482}" type="presOf" srcId="{0C6DD22E-B4CF-4E88-8BB6-617470674530}" destId="{B686ABD6-6369-47B9-8E95-0AA093E67F62}" srcOrd="0" destOrd="0" presId="urn:microsoft.com/office/officeart/2005/8/layout/vList6"/>
    <dgm:cxn modelId="{3CEF22FA-7B9B-4FC8-B288-019C9F555010}" type="presOf" srcId="{B2A072A1-89C5-4524-AA70-BC4B49E76A04}" destId="{F67368DC-8B84-4C12-9097-8F90A3C2A072}" srcOrd="0" destOrd="0" presId="urn:microsoft.com/office/officeart/2005/8/layout/vList6"/>
    <dgm:cxn modelId="{3183EC10-4233-4F00-9CD3-904D73D9DC64}" type="presOf" srcId="{15E9FE42-35DF-430D-9A38-161C2A940B7B}" destId="{95EFD59E-F24B-46FD-89CA-5095F6076C22}" srcOrd="0" destOrd="0" presId="urn:microsoft.com/office/officeart/2005/8/layout/vList6"/>
    <dgm:cxn modelId="{F4C0C223-71BF-4696-9A41-3995F964C611}" type="presParOf" srcId="{F67368DC-8B84-4C12-9097-8F90A3C2A072}" destId="{D0603EB3-03A8-448C-B7D9-873CC2143BF7}" srcOrd="0" destOrd="0" presId="urn:microsoft.com/office/officeart/2005/8/layout/vList6"/>
    <dgm:cxn modelId="{F2CE0572-6847-4380-A7FC-7D929A7F5614}" type="presParOf" srcId="{D0603EB3-03A8-448C-B7D9-873CC2143BF7}" destId="{B8D18E36-1230-4B38-B102-118FC9942DF0}" srcOrd="0" destOrd="0" presId="urn:microsoft.com/office/officeart/2005/8/layout/vList6"/>
    <dgm:cxn modelId="{B20810F4-81BD-4FD8-AD40-64EAF06EBBAF}" type="presParOf" srcId="{D0603EB3-03A8-448C-B7D9-873CC2143BF7}" destId="{FE001484-8E04-492E-8298-6653CE75E46B}" srcOrd="1" destOrd="0" presId="urn:microsoft.com/office/officeart/2005/8/layout/vList6"/>
    <dgm:cxn modelId="{D77FDB4F-6CF2-4B5F-AA96-B0C61F75F3E7}" type="presParOf" srcId="{F67368DC-8B84-4C12-9097-8F90A3C2A072}" destId="{76321A1B-381E-443F-9FAD-4DC31653C0A6}" srcOrd="1" destOrd="0" presId="urn:microsoft.com/office/officeart/2005/8/layout/vList6"/>
    <dgm:cxn modelId="{58F88669-D31C-49E6-BF37-B58A6B5403A9}" type="presParOf" srcId="{F67368DC-8B84-4C12-9097-8F90A3C2A072}" destId="{DD532C8D-F09E-42EB-81C4-E5FE8A48B32D}" srcOrd="2" destOrd="0" presId="urn:microsoft.com/office/officeart/2005/8/layout/vList6"/>
    <dgm:cxn modelId="{3C01CF7E-FC7F-40FD-8FC5-3C32A51643A9}" type="presParOf" srcId="{DD532C8D-F09E-42EB-81C4-E5FE8A48B32D}" destId="{460E1EB0-404A-4287-95D5-0E40EA041BC9}" srcOrd="0" destOrd="0" presId="urn:microsoft.com/office/officeart/2005/8/layout/vList6"/>
    <dgm:cxn modelId="{41ED478E-7685-44F8-9FD9-649D4DA300A4}" type="presParOf" srcId="{DD532C8D-F09E-42EB-81C4-E5FE8A48B32D}" destId="{2EDF0EFB-49AD-4D67-8D06-F7338207BF26}" srcOrd="1" destOrd="0" presId="urn:microsoft.com/office/officeart/2005/8/layout/vList6"/>
    <dgm:cxn modelId="{98FA6D97-C8A4-425B-A5B0-0D1ED36F3210}" type="presParOf" srcId="{F67368DC-8B84-4C12-9097-8F90A3C2A072}" destId="{47CBCA63-E0CD-491B-97B6-DFD998EAD3B2}" srcOrd="3" destOrd="0" presId="urn:microsoft.com/office/officeart/2005/8/layout/vList6"/>
    <dgm:cxn modelId="{6A540F4E-4017-4D24-BCFB-BB1F29018F17}" type="presParOf" srcId="{F67368DC-8B84-4C12-9097-8F90A3C2A072}" destId="{04EBC887-32D0-4DF9-B373-BE5804ED3872}" srcOrd="4" destOrd="0" presId="urn:microsoft.com/office/officeart/2005/8/layout/vList6"/>
    <dgm:cxn modelId="{77BE09EA-ADB3-4B5B-BA72-7842EE6C3D10}" type="presParOf" srcId="{04EBC887-32D0-4DF9-B373-BE5804ED3872}" destId="{323637E0-B607-4370-8768-E61495727E61}" srcOrd="0" destOrd="0" presId="urn:microsoft.com/office/officeart/2005/8/layout/vList6"/>
    <dgm:cxn modelId="{DCDA7D92-8730-4B8B-ACD0-187EFE4E3BAA}" type="presParOf" srcId="{04EBC887-32D0-4DF9-B373-BE5804ED3872}" destId="{C61EE45D-1FB1-4117-A4B4-800880BBDF67}" srcOrd="1" destOrd="0" presId="urn:microsoft.com/office/officeart/2005/8/layout/vList6"/>
    <dgm:cxn modelId="{2965B947-191D-472D-B08C-B8E8D853DD6C}" type="presParOf" srcId="{F67368DC-8B84-4C12-9097-8F90A3C2A072}" destId="{6331EE6B-62E2-474A-AD69-F47754A4AC9C}" srcOrd="5" destOrd="0" presId="urn:microsoft.com/office/officeart/2005/8/layout/vList6"/>
    <dgm:cxn modelId="{FBF7D097-DE85-4426-B348-35DCB74C164C}" type="presParOf" srcId="{F67368DC-8B84-4C12-9097-8F90A3C2A072}" destId="{52C021F0-FFB2-44D9-977A-DFBE9481D0DA}" srcOrd="6" destOrd="0" presId="urn:microsoft.com/office/officeart/2005/8/layout/vList6"/>
    <dgm:cxn modelId="{825A3470-1293-410E-A3B5-2C7082CD653E}" type="presParOf" srcId="{52C021F0-FFB2-44D9-977A-DFBE9481D0DA}" destId="{6F6CFAEF-4D60-438D-AC91-E9500AC3D6F8}" srcOrd="0" destOrd="0" presId="urn:microsoft.com/office/officeart/2005/8/layout/vList6"/>
    <dgm:cxn modelId="{FFD83015-810D-4123-8959-F4125CE02041}" type="presParOf" srcId="{52C021F0-FFB2-44D9-977A-DFBE9481D0DA}" destId="{8FEED992-5AFE-4978-ABE4-178BFD6E20FF}" srcOrd="1" destOrd="0" presId="urn:microsoft.com/office/officeart/2005/8/layout/vList6"/>
    <dgm:cxn modelId="{8B6CC81E-891B-4EB3-B03E-34FAA57F1238}" type="presParOf" srcId="{F67368DC-8B84-4C12-9097-8F90A3C2A072}" destId="{393543AD-07C0-459E-84CD-555235A32F1F}" srcOrd="7" destOrd="0" presId="urn:microsoft.com/office/officeart/2005/8/layout/vList6"/>
    <dgm:cxn modelId="{01AEDA5F-242F-4D51-8A5E-45232E577C2B}" type="presParOf" srcId="{F67368DC-8B84-4C12-9097-8F90A3C2A072}" destId="{466AAC52-2BEE-4D53-80F1-F9B66E163EBC}" srcOrd="8" destOrd="0" presId="urn:microsoft.com/office/officeart/2005/8/layout/vList6"/>
    <dgm:cxn modelId="{92C233F5-F18B-47EB-8DE3-09AA65411BFA}" type="presParOf" srcId="{466AAC52-2BEE-4D53-80F1-F9B66E163EBC}" destId="{B686ABD6-6369-47B9-8E95-0AA093E67F62}" srcOrd="0" destOrd="0" presId="urn:microsoft.com/office/officeart/2005/8/layout/vList6"/>
    <dgm:cxn modelId="{68C4A3A8-3D32-4641-B8A3-C912ACD3AB44}" type="presParOf" srcId="{466AAC52-2BEE-4D53-80F1-F9B66E163EBC}" destId="{9BADB8AD-645F-4B06-ABA3-E9329E1CCAB5}" srcOrd="1" destOrd="0" presId="urn:microsoft.com/office/officeart/2005/8/layout/vList6"/>
    <dgm:cxn modelId="{910E7724-EBB4-446A-A672-11A18C7300CF}" type="presParOf" srcId="{F67368DC-8B84-4C12-9097-8F90A3C2A072}" destId="{EA96C43D-29FC-46A0-A5BF-55776F418987}" srcOrd="9" destOrd="0" presId="urn:microsoft.com/office/officeart/2005/8/layout/vList6"/>
    <dgm:cxn modelId="{DFE1C04E-B52D-4AAA-8542-04AF4F0EBFE7}" type="presParOf" srcId="{F67368DC-8B84-4C12-9097-8F90A3C2A072}" destId="{1A58B10E-B857-4DE2-8640-5961922F2082}" srcOrd="10" destOrd="0" presId="urn:microsoft.com/office/officeart/2005/8/layout/vList6"/>
    <dgm:cxn modelId="{632FE707-F26E-4BC5-ACC1-7460BE3D01FD}" type="presParOf" srcId="{1A58B10E-B857-4DE2-8640-5961922F2082}" destId="{C811E829-F9CF-4FE3-B00E-4EF9738ED460}" srcOrd="0" destOrd="0" presId="urn:microsoft.com/office/officeart/2005/8/layout/vList6"/>
    <dgm:cxn modelId="{FADB3A50-E138-495F-9BD1-2663939060EE}" type="presParOf" srcId="{1A58B10E-B857-4DE2-8640-5961922F2082}" destId="{95EFD59E-F24B-46FD-89CA-5095F6076C22}"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489E0C8-44E7-43A6-84A9-371415AC449C}"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id-ID"/>
        </a:p>
      </dgm:t>
    </dgm:pt>
    <dgm:pt modelId="{FB59FB3A-0E2B-4F21-854A-6B330617DE83}">
      <dgm:prSet phldrT="[Text]" custT="1"/>
      <dgm:spPr/>
      <dgm:t>
        <a:bodyPr/>
        <a:lstStyle/>
        <a:p>
          <a:pPr>
            <a:lnSpc>
              <a:spcPct val="80000"/>
            </a:lnSpc>
            <a:spcAft>
              <a:spcPts val="0"/>
            </a:spcAft>
          </a:pPr>
          <a:r>
            <a:rPr lang="id-ID" sz="1400" b="1" dirty="0" smtClean="0">
              <a:solidFill>
                <a:schemeClr val="tx1"/>
              </a:solidFill>
            </a:rPr>
            <a:t>TANAH</a:t>
          </a:r>
          <a:endParaRPr lang="id-ID" sz="1400" dirty="0"/>
        </a:p>
      </dgm:t>
    </dgm:pt>
    <dgm:pt modelId="{38E30682-393C-4FEF-84B4-B349F83D2FCC}" type="parTrans" cxnId="{C5F37879-CEC0-45B9-A462-5C0F59336166}">
      <dgm:prSet/>
      <dgm:spPr/>
      <dgm:t>
        <a:bodyPr/>
        <a:lstStyle/>
        <a:p>
          <a:endParaRPr lang="id-ID" sz="1400"/>
        </a:p>
      </dgm:t>
    </dgm:pt>
    <dgm:pt modelId="{888CFBA7-C005-4CED-BC80-327B60F761C2}" type="sibTrans" cxnId="{C5F37879-CEC0-45B9-A462-5C0F59336166}">
      <dgm:prSet/>
      <dgm:spPr/>
      <dgm:t>
        <a:bodyPr/>
        <a:lstStyle/>
        <a:p>
          <a:endParaRPr lang="id-ID" sz="1400"/>
        </a:p>
      </dgm:t>
    </dgm:pt>
    <dgm:pt modelId="{670496CB-89F4-4618-9493-707B4A92BF29}">
      <dgm:prSet phldrT="[Text]" custT="1"/>
      <dgm:spPr/>
      <dgm:t>
        <a:bodyPr/>
        <a:lstStyle/>
        <a:p>
          <a:pPr>
            <a:lnSpc>
              <a:spcPct val="80000"/>
            </a:lnSpc>
            <a:spcAft>
              <a:spcPts val="0"/>
            </a:spcAft>
          </a:pPr>
          <a:r>
            <a:rPr lang="id-ID" sz="1200" dirty="0" smtClean="0"/>
            <a:t>Tanah diakui pertama kali sebesar biaya perolehan</a:t>
          </a:r>
          <a:endParaRPr lang="id-ID" sz="1200" dirty="0"/>
        </a:p>
      </dgm:t>
    </dgm:pt>
    <dgm:pt modelId="{F33818F2-212A-4132-A16E-EAD8EAB26DED}" type="parTrans" cxnId="{E15CE2CD-2B11-4217-89DD-E6E22C17001C}">
      <dgm:prSet/>
      <dgm:spPr/>
      <dgm:t>
        <a:bodyPr/>
        <a:lstStyle/>
        <a:p>
          <a:endParaRPr lang="id-ID" sz="1400"/>
        </a:p>
      </dgm:t>
    </dgm:pt>
    <dgm:pt modelId="{0F3CC8A8-3902-463D-9A72-F59D3626B19C}" type="sibTrans" cxnId="{E15CE2CD-2B11-4217-89DD-E6E22C17001C}">
      <dgm:prSet/>
      <dgm:spPr/>
      <dgm:t>
        <a:bodyPr/>
        <a:lstStyle/>
        <a:p>
          <a:endParaRPr lang="id-ID" sz="1400"/>
        </a:p>
      </dgm:t>
    </dgm:pt>
    <dgm:pt modelId="{42092AE4-BC2F-42DB-98BB-D24400DC4CE1}">
      <dgm:prSet phldrT="[Text]" custT="1"/>
      <dgm:spPr/>
      <dgm:t>
        <a:bodyPr/>
        <a:lstStyle/>
        <a:p>
          <a:pPr>
            <a:lnSpc>
              <a:spcPct val="80000"/>
            </a:lnSpc>
            <a:spcAft>
              <a:spcPts val="0"/>
            </a:spcAft>
          </a:pPr>
          <a:r>
            <a:rPr lang="id-ID" sz="1400" b="1" dirty="0" smtClean="0">
              <a:solidFill>
                <a:schemeClr val="tx1"/>
              </a:solidFill>
            </a:rPr>
            <a:t>PERALATAN DAN MESIN</a:t>
          </a:r>
          <a:endParaRPr lang="id-ID" sz="1400" dirty="0"/>
        </a:p>
      </dgm:t>
    </dgm:pt>
    <dgm:pt modelId="{4C4BBB3E-0C41-430E-8944-0AF55F345066}" type="parTrans" cxnId="{A73BB4FE-62D0-4F45-8E7C-56CDA85F9CFA}">
      <dgm:prSet/>
      <dgm:spPr/>
      <dgm:t>
        <a:bodyPr/>
        <a:lstStyle/>
        <a:p>
          <a:endParaRPr lang="id-ID" sz="1400"/>
        </a:p>
      </dgm:t>
    </dgm:pt>
    <dgm:pt modelId="{62D5849F-8B8A-4D12-8DDC-EA1599627EE1}" type="sibTrans" cxnId="{A73BB4FE-62D0-4F45-8E7C-56CDA85F9CFA}">
      <dgm:prSet/>
      <dgm:spPr/>
      <dgm:t>
        <a:bodyPr/>
        <a:lstStyle/>
        <a:p>
          <a:endParaRPr lang="id-ID" sz="1400"/>
        </a:p>
      </dgm:t>
    </dgm:pt>
    <dgm:pt modelId="{2E37B1C4-B11B-4E13-B544-068A6CD35AE7}">
      <dgm:prSet phldrT="[Text]" custT="1"/>
      <dgm:spPr/>
      <dgm:t>
        <a:bodyPr/>
        <a:lstStyle/>
        <a:p>
          <a:pPr>
            <a:lnSpc>
              <a:spcPct val="80000"/>
            </a:lnSpc>
            <a:spcAft>
              <a:spcPts val="0"/>
            </a:spcAft>
          </a:pPr>
          <a:r>
            <a:rPr lang="id-ID" sz="1200" dirty="0" smtClean="0"/>
            <a:t>Biaya perolehan PM menggambarkan jumlah pengeluaran yang telah dan yang masih harus dilakukan untuk memperoleh peralatan dan mesin tersebut sampai siap pakai</a:t>
          </a:r>
          <a:endParaRPr lang="id-ID" sz="1200" dirty="0"/>
        </a:p>
      </dgm:t>
    </dgm:pt>
    <dgm:pt modelId="{51C5F89F-573B-4A7A-BC81-1A2CBE7F78F6}" type="parTrans" cxnId="{BD847C7C-E4A8-4EB9-9A6F-AE7A09BC30EC}">
      <dgm:prSet/>
      <dgm:spPr/>
      <dgm:t>
        <a:bodyPr/>
        <a:lstStyle/>
        <a:p>
          <a:endParaRPr lang="id-ID" sz="1400"/>
        </a:p>
      </dgm:t>
    </dgm:pt>
    <dgm:pt modelId="{6098A7D1-472C-461F-B71C-DF841250474F}" type="sibTrans" cxnId="{BD847C7C-E4A8-4EB9-9A6F-AE7A09BC30EC}">
      <dgm:prSet/>
      <dgm:spPr/>
      <dgm:t>
        <a:bodyPr/>
        <a:lstStyle/>
        <a:p>
          <a:endParaRPr lang="id-ID" sz="1400"/>
        </a:p>
      </dgm:t>
    </dgm:pt>
    <dgm:pt modelId="{B0512529-F2BC-4D99-8547-06396A6A6A04}">
      <dgm:prSet custT="1"/>
      <dgm:spPr/>
      <dgm:t>
        <a:bodyPr/>
        <a:lstStyle/>
        <a:p>
          <a:pPr>
            <a:lnSpc>
              <a:spcPct val="80000"/>
            </a:lnSpc>
            <a:spcAft>
              <a:spcPts val="0"/>
            </a:spcAft>
          </a:pPr>
          <a:r>
            <a:rPr lang="id-ID" sz="1200" dirty="0" smtClean="0"/>
            <a:t>Biaya perolehan mencakup:</a:t>
          </a:r>
        </a:p>
      </dgm:t>
    </dgm:pt>
    <dgm:pt modelId="{CEB38016-45EB-4102-AD22-E5C259D31F5C}" type="parTrans" cxnId="{6A9F1515-33BC-42EC-9D56-DC929E1FFCC3}">
      <dgm:prSet/>
      <dgm:spPr/>
      <dgm:t>
        <a:bodyPr/>
        <a:lstStyle/>
        <a:p>
          <a:endParaRPr lang="id-ID" sz="1400"/>
        </a:p>
      </dgm:t>
    </dgm:pt>
    <dgm:pt modelId="{A7F94BC2-3FAE-4913-AA1C-2C9AD68BE7DF}" type="sibTrans" cxnId="{6A9F1515-33BC-42EC-9D56-DC929E1FFCC3}">
      <dgm:prSet/>
      <dgm:spPr/>
      <dgm:t>
        <a:bodyPr/>
        <a:lstStyle/>
        <a:p>
          <a:endParaRPr lang="id-ID" sz="1400"/>
        </a:p>
      </dgm:t>
    </dgm:pt>
    <dgm:pt modelId="{B42487C6-C49E-4A2C-BD83-BE42FD6C7368}">
      <dgm:prSet custT="1"/>
      <dgm:spPr/>
      <dgm:t>
        <a:bodyPr/>
        <a:lstStyle/>
        <a:p>
          <a:pPr>
            <a:lnSpc>
              <a:spcPct val="80000"/>
            </a:lnSpc>
            <a:spcAft>
              <a:spcPts val="0"/>
            </a:spcAft>
          </a:pPr>
          <a:r>
            <a:rPr lang="id-ID" sz="1200" dirty="0" smtClean="0"/>
            <a:t>Harga pembelian atau biaya pembebasan tanah, Biaya yang dikeluarkan dalam rangka memperoleh hak, Biaya pematangan, penimbunan, dan biaya lainnya yang dikeluarkan maupun yang masih harus dikeluarkan sampai tanah tersebut siap pakai</a:t>
          </a:r>
        </a:p>
      </dgm:t>
    </dgm:pt>
    <dgm:pt modelId="{DA0D2542-1FBD-4AFA-8DFA-30E73C1D6636}" type="parTrans" cxnId="{34F2F1D1-7052-43D9-901D-A0988A45AABA}">
      <dgm:prSet/>
      <dgm:spPr/>
      <dgm:t>
        <a:bodyPr/>
        <a:lstStyle/>
        <a:p>
          <a:endParaRPr lang="id-ID" sz="1400"/>
        </a:p>
      </dgm:t>
    </dgm:pt>
    <dgm:pt modelId="{1AE0A296-CDD4-4EE7-B20A-6726FCA34C47}" type="sibTrans" cxnId="{34F2F1D1-7052-43D9-901D-A0988A45AABA}">
      <dgm:prSet/>
      <dgm:spPr/>
      <dgm:t>
        <a:bodyPr/>
        <a:lstStyle/>
        <a:p>
          <a:endParaRPr lang="id-ID" sz="1400"/>
        </a:p>
      </dgm:t>
    </dgm:pt>
    <dgm:pt modelId="{ACEC1374-EC7B-4747-BC9F-0F2616060BC3}">
      <dgm:prSet custT="1"/>
      <dgm:spPr/>
      <dgm:t>
        <a:bodyPr/>
        <a:lstStyle/>
        <a:p>
          <a:pPr>
            <a:lnSpc>
              <a:spcPct val="80000"/>
            </a:lnSpc>
            <a:spcAft>
              <a:spcPts val="0"/>
            </a:spcAft>
          </a:pPr>
          <a:r>
            <a:rPr lang="id-ID" sz="1200" dirty="0" smtClean="0"/>
            <a:t>Nilai tanah juga meliputi nilai bangunan tua yang terletak pada tanah yang dibeli tersebut jika bangunan tua tersebut dimaksudkan untuk dimusnahkan</a:t>
          </a:r>
        </a:p>
      </dgm:t>
    </dgm:pt>
    <dgm:pt modelId="{65BACD59-6D36-451C-ADF3-81CDDAD09151}" type="parTrans" cxnId="{09091933-7596-42AC-9140-ED26952703F6}">
      <dgm:prSet/>
      <dgm:spPr/>
      <dgm:t>
        <a:bodyPr/>
        <a:lstStyle/>
        <a:p>
          <a:endParaRPr lang="id-ID" sz="1400"/>
        </a:p>
      </dgm:t>
    </dgm:pt>
    <dgm:pt modelId="{38E402C6-D66A-415F-BC32-CD5BA467181A}" type="sibTrans" cxnId="{09091933-7596-42AC-9140-ED26952703F6}">
      <dgm:prSet/>
      <dgm:spPr/>
      <dgm:t>
        <a:bodyPr/>
        <a:lstStyle/>
        <a:p>
          <a:endParaRPr lang="id-ID" sz="1400"/>
        </a:p>
      </dgm:t>
    </dgm:pt>
    <dgm:pt modelId="{6491BE4C-D8C4-4D62-ACBC-0924D3240612}">
      <dgm:prSet custT="1"/>
      <dgm:spPr/>
      <dgm:t>
        <a:bodyPr/>
        <a:lstStyle/>
        <a:p>
          <a:pPr>
            <a:lnSpc>
              <a:spcPct val="80000"/>
            </a:lnSpc>
            <a:spcAft>
              <a:spcPts val="0"/>
            </a:spcAft>
          </a:pPr>
          <a:r>
            <a:rPr lang="id-ID" sz="1200" dirty="0" smtClean="0"/>
            <a:t>Biaya perolehan meliputi:</a:t>
          </a:r>
        </a:p>
      </dgm:t>
    </dgm:pt>
    <dgm:pt modelId="{273295C7-938B-43B8-AE73-747A11A18069}" type="parTrans" cxnId="{E469D8DA-FBA0-42AD-856F-60ACB33BDAB0}">
      <dgm:prSet/>
      <dgm:spPr/>
      <dgm:t>
        <a:bodyPr/>
        <a:lstStyle/>
        <a:p>
          <a:endParaRPr lang="id-ID" sz="1400"/>
        </a:p>
      </dgm:t>
    </dgm:pt>
    <dgm:pt modelId="{171E84DC-4368-4778-94AA-E03C32FD180E}" type="sibTrans" cxnId="{E469D8DA-FBA0-42AD-856F-60ACB33BDAB0}">
      <dgm:prSet/>
      <dgm:spPr/>
      <dgm:t>
        <a:bodyPr/>
        <a:lstStyle/>
        <a:p>
          <a:endParaRPr lang="id-ID" sz="1400"/>
        </a:p>
      </dgm:t>
    </dgm:pt>
    <dgm:pt modelId="{E4569401-197C-41A9-A176-0864DC74E314}">
      <dgm:prSet custT="1"/>
      <dgm:spPr/>
      <dgm:t>
        <a:bodyPr/>
        <a:lstStyle/>
        <a:p>
          <a:pPr>
            <a:lnSpc>
              <a:spcPct val="80000"/>
            </a:lnSpc>
            <a:spcAft>
              <a:spcPts val="0"/>
            </a:spcAft>
          </a:pPr>
          <a:r>
            <a:rPr lang="id-ID" sz="1200" dirty="0" smtClean="0"/>
            <a:t>Harga pembelian, Biaya pengangkutan, Biaya instalasi, Serta biaya langsung lainnya untuk memperoleh dan mempersiapkan sampai peralatan dan mesin tersebut siap untuk digunakan</a:t>
          </a:r>
        </a:p>
      </dgm:t>
    </dgm:pt>
    <dgm:pt modelId="{069044F1-7F9A-462C-A7C5-C6DF5691C6C7}" type="parTrans" cxnId="{63B2BB89-78D5-4ACE-9A66-415E2D70974E}">
      <dgm:prSet/>
      <dgm:spPr/>
      <dgm:t>
        <a:bodyPr/>
        <a:lstStyle/>
        <a:p>
          <a:endParaRPr lang="id-ID" sz="1400"/>
        </a:p>
      </dgm:t>
    </dgm:pt>
    <dgm:pt modelId="{21D9DE08-5020-400A-BFDF-30206346C293}" type="sibTrans" cxnId="{63B2BB89-78D5-4ACE-9A66-415E2D70974E}">
      <dgm:prSet/>
      <dgm:spPr/>
      <dgm:t>
        <a:bodyPr/>
        <a:lstStyle/>
        <a:p>
          <a:endParaRPr lang="id-ID" sz="1400"/>
        </a:p>
      </dgm:t>
    </dgm:pt>
    <dgm:pt modelId="{503C52C8-4409-42E3-89AC-0D77A5AE86EA}">
      <dgm:prSet phldrT="[Text]" custT="1"/>
      <dgm:spPr/>
      <dgm:t>
        <a:bodyPr/>
        <a:lstStyle/>
        <a:p>
          <a:pPr>
            <a:lnSpc>
              <a:spcPct val="80000"/>
            </a:lnSpc>
            <a:spcAft>
              <a:spcPts val="0"/>
            </a:spcAft>
          </a:pPr>
          <a:r>
            <a:rPr lang="id-ID" sz="1400" b="1" dirty="0" smtClean="0">
              <a:solidFill>
                <a:schemeClr val="tx1"/>
              </a:solidFill>
            </a:rPr>
            <a:t>GEDUNG DAN BANGUNAN</a:t>
          </a:r>
          <a:endParaRPr lang="id-ID" sz="1400" dirty="0"/>
        </a:p>
      </dgm:t>
    </dgm:pt>
    <dgm:pt modelId="{D6FD2D2D-B205-405A-A144-4EB892E68395}" type="parTrans" cxnId="{5FD5DF87-CEC0-46CD-B881-AD11F4021503}">
      <dgm:prSet/>
      <dgm:spPr/>
      <dgm:t>
        <a:bodyPr/>
        <a:lstStyle/>
        <a:p>
          <a:endParaRPr lang="id-ID" sz="1400"/>
        </a:p>
      </dgm:t>
    </dgm:pt>
    <dgm:pt modelId="{A94C2F9F-29C4-43A3-AFAB-6696208B8BE7}" type="sibTrans" cxnId="{5FD5DF87-CEC0-46CD-B881-AD11F4021503}">
      <dgm:prSet/>
      <dgm:spPr/>
      <dgm:t>
        <a:bodyPr/>
        <a:lstStyle/>
        <a:p>
          <a:endParaRPr lang="id-ID" sz="1400"/>
        </a:p>
      </dgm:t>
    </dgm:pt>
    <dgm:pt modelId="{DC2E5F28-1DF0-4A25-895C-14A80DB668C9}">
      <dgm:prSet phldrT="[Text]" custT="1"/>
      <dgm:spPr/>
      <dgm:t>
        <a:bodyPr/>
        <a:lstStyle/>
        <a:p>
          <a:pPr>
            <a:lnSpc>
              <a:spcPct val="80000"/>
            </a:lnSpc>
            <a:spcAft>
              <a:spcPts val="0"/>
            </a:spcAft>
          </a:pPr>
          <a:r>
            <a:rPr lang="id-ID" sz="1200" dirty="0" smtClean="0"/>
            <a:t>Biaya perolehan gedung dan bangunan menggambarkan seluruh biaya yang dikeluarkan dan yang mas masih harus dikeluarkan untuk memperoleh gedung dan bangunan sampai siap pakai</a:t>
          </a:r>
          <a:endParaRPr lang="id-ID" sz="1200" dirty="0"/>
        </a:p>
      </dgm:t>
    </dgm:pt>
    <dgm:pt modelId="{E8640BEE-56C5-444F-AD61-ABF890FE0A1D}" type="parTrans" cxnId="{7AB79861-01E4-420B-99BB-5B423B8AC797}">
      <dgm:prSet/>
      <dgm:spPr/>
      <dgm:t>
        <a:bodyPr/>
        <a:lstStyle/>
        <a:p>
          <a:endParaRPr lang="id-ID" sz="1400"/>
        </a:p>
      </dgm:t>
    </dgm:pt>
    <dgm:pt modelId="{3416C83E-C952-475C-839C-A8C4C8EC4E26}" type="sibTrans" cxnId="{7AB79861-01E4-420B-99BB-5B423B8AC797}">
      <dgm:prSet/>
      <dgm:spPr/>
      <dgm:t>
        <a:bodyPr/>
        <a:lstStyle/>
        <a:p>
          <a:endParaRPr lang="id-ID" sz="1400"/>
        </a:p>
      </dgm:t>
    </dgm:pt>
    <dgm:pt modelId="{CC300E9E-9696-4142-B33E-0B70AF7BBDA0}">
      <dgm:prSet custT="1"/>
      <dgm:spPr/>
      <dgm:t>
        <a:bodyPr/>
        <a:lstStyle/>
        <a:p>
          <a:pPr>
            <a:lnSpc>
              <a:spcPct val="80000"/>
            </a:lnSpc>
            <a:spcAft>
              <a:spcPts val="0"/>
            </a:spcAft>
          </a:pPr>
          <a:r>
            <a:rPr lang="id-ID" sz="1200" dirty="0" smtClean="0"/>
            <a:t>Biaya perolehan meliputi:</a:t>
          </a:r>
        </a:p>
      </dgm:t>
    </dgm:pt>
    <dgm:pt modelId="{3713FD54-CB9F-4A3B-8E79-2EE7B6B336A6}" type="parTrans" cxnId="{114B5215-FF5F-4BFD-B7FD-59414CF61A42}">
      <dgm:prSet/>
      <dgm:spPr/>
      <dgm:t>
        <a:bodyPr/>
        <a:lstStyle/>
        <a:p>
          <a:endParaRPr lang="id-ID" sz="1400"/>
        </a:p>
      </dgm:t>
    </dgm:pt>
    <dgm:pt modelId="{C15ED63D-7759-46BB-AE37-66C9A4729344}" type="sibTrans" cxnId="{114B5215-FF5F-4BFD-B7FD-59414CF61A42}">
      <dgm:prSet/>
      <dgm:spPr/>
      <dgm:t>
        <a:bodyPr/>
        <a:lstStyle/>
        <a:p>
          <a:endParaRPr lang="id-ID" sz="1400"/>
        </a:p>
      </dgm:t>
    </dgm:pt>
    <dgm:pt modelId="{D3EE1C0D-195D-4992-AE71-6D977603A46D}">
      <dgm:prSet custT="1"/>
      <dgm:spPr/>
      <dgm:t>
        <a:bodyPr/>
        <a:lstStyle/>
        <a:p>
          <a:pPr>
            <a:lnSpc>
              <a:spcPct val="80000"/>
            </a:lnSpc>
            <a:spcAft>
              <a:spcPts val="0"/>
            </a:spcAft>
          </a:pPr>
          <a:r>
            <a:rPr lang="id-ID" sz="1200" dirty="0" smtClean="0"/>
            <a:t>Harga pembelian atau biaya konstruksi, Biaya pengurusan IMB, notaris dan pajak</a:t>
          </a:r>
        </a:p>
      </dgm:t>
    </dgm:pt>
    <dgm:pt modelId="{F26B78CF-418C-4934-A6D3-E21680B0546D}" type="parTrans" cxnId="{1ABA150C-1182-4A94-A695-68146745CBCB}">
      <dgm:prSet/>
      <dgm:spPr/>
      <dgm:t>
        <a:bodyPr/>
        <a:lstStyle/>
        <a:p>
          <a:endParaRPr lang="id-ID" sz="1400"/>
        </a:p>
      </dgm:t>
    </dgm:pt>
    <dgm:pt modelId="{A75D245A-0913-4BE8-8492-4ECF90CCF4CD}" type="sibTrans" cxnId="{1ABA150C-1182-4A94-A695-68146745CBCB}">
      <dgm:prSet/>
      <dgm:spPr/>
      <dgm:t>
        <a:bodyPr/>
        <a:lstStyle/>
        <a:p>
          <a:endParaRPr lang="id-ID" sz="1400"/>
        </a:p>
      </dgm:t>
    </dgm:pt>
    <dgm:pt modelId="{210428B0-22D2-45B5-B795-8AD09838A736}">
      <dgm:prSet custT="1"/>
      <dgm:spPr/>
      <dgm:t>
        <a:bodyPr/>
        <a:lstStyle/>
        <a:p>
          <a:pPr>
            <a:lnSpc>
              <a:spcPct val="80000"/>
            </a:lnSpc>
            <a:spcAft>
              <a:spcPts val="0"/>
            </a:spcAft>
          </a:pPr>
          <a:r>
            <a:rPr lang="id-ID" sz="1200" dirty="0" smtClean="0"/>
            <a:t>Biaya perolehan aset tetap lainnya menggambarkan seluruh biaya yang dikeluarkan dan yang masih harus dikeluarkan untuk memperoleh aset tersebut sampai siap pakai</a:t>
          </a:r>
          <a:endParaRPr lang="id-ID" sz="1200" dirty="0"/>
        </a:p>
      </dgm:t>
    </dgm:pt>
    <dgm:pt modelId="{3CDED19D-E669-416B-9385-4794A37A1F24}" type="parTrans" cxnId="{34297739-2BEB-4B45-A8A0-472CE2FE357E}">
      <dgm:prSet/>
      <dgm:spPr/>
      <dgm:t>
        <a:bodyPr/>
        <a:lstStyle/>
        <a:p>
          <a:endParaRPr lang="id-ID" sz="1400"/>
        </a:p>
      </dgm:t>
    </dgm:pt>
    <dgm:pt modelId="{484C7A30-E072-451A-8E62-1C55B73F26BE}" type="sibTrans" cxnId="{34297739-2BEB-4B45-A8A0-472CE2FE357E}">
      <dgm:prSet/>
      <dgm:spPr/>
      <dgm:t>
        <a:bodyPr/>
        <a:lstStyle/>
        <a:p>
          <a:endParaRPr lang="id-ID" sz="1400"/>
        </a:p>
      </dgm:t>
    </dgm:pt>
    <dgm:pt modelId="{7CE25411-93FC-4437-B66C-14B11EBA9CBD}">
      <dgm:prSet custT="1"/>
      <dgm:spPr/>
      <dgm:t>
        <a:bodyPr/>
        <a:lstStyle/>
        <a:p>
          <a:pPr>
            <a:lnSpc>
              <a:spcPct val="80000"/>
            </a:lnSpc>
            <a:spcAft>
              <a:spcPts val="0"/>
            </a:spcAft>
          </a:pPr>
          <a:r>
            <a:rPr lang="id-ID" sz="1200" dirty="0" smtClean="0"/>
            <a:t>Biaya perolehan jalan, irigasi, dan jaringan menggambarkan seluruh biaya yang dikeluarkan dan masih harus dikeluarkan untuk memperoleh gedung dan bangunan sampai siap pakai.</a:t>
          </a:r>
          <a:endParaRPr lang="id-ID" sz="1200" dirty="0"/>
        </a:p>
      </dgm:t>
    </dgm:pt>
    <dgm:pt modelId="{FDD227D1-98EE-43BF-8BD4-77F84B9EDD87}" type="parTrans" cxnId="{7824828B-A541-4574-98CE-8E41A56CEBD6}">
      <dgm:prSet/>
      <dgm:spPr/>
      <dgm:t>
        <a:bodyPr/>
        <a:lstStyle/>
        <a:p>
          <a:endParaRPr lang="id-ID" sz="1400"/>
        </a:p>
      </dgm:t>
    </dgm:pt>
    <dgm:pt modelId="{EE01CE1C-D259-4625-B000-CCD5026442CB}" type="sibTrans" cxnId="{7824828B-A541-4574-98CE-8E41A56CEBD6}">
      <dgm:prSet/>
      <dgm:spPr/>
      <dgm:t>
        <a:bodyPr/>
        <a:lstStyle/>
        <a:p>
          <a:endParaRPr lang="id-ID" sz="1400"/>
        </a:p>
      </dgm:t>
    </dgm:pt>
    <dgm:pt modelId="{BBFE1D30-DDDD-41BA-99C6-5652FA3BED96}">
      <dgm:prSet custT="1"/>
      <dgm:spPr/>
      <dgm:t>
        <a:bodyPr/>
        <a:lstStyle/>
        <a:p>
          <a:pPr>
            <a:lnSpc>
              <a:spcPct val="80000"/>
            </a:lnSpc>
            <a:spcAft>
              <a:spcPts val="0"/>
            </a:spcAft>
          </a:pPr>
          <a:r>
            <a:rPr lang="id-ID" sz="1400" b="1" dirty="0" smtClean="0">
              <a:solidFill>
                <a:schemeClr val="tx1"/>
              </a:solidFill>
            </a:rPr>
            <a:t>JALAN, IRIGASI DAN JARINGAN</a:t>
          </a:r>
          <a:endParaRPr lang="id-ID" sz="1400" dirty="0"/>
        </a:p>
      </dgm:t>
    </dgm:pt>
    <dgm:pt modelId="{BF3633DE-30D1-42D4-9041-1B3BA3CE7D8D}" type="parTrans" cxnId="{DA73D4B1-7662-4450-8552-AF55021783FA}">
      <dgm:prSet/>
      <dgm:spPr/>
      <dgm:t>
        <a:bodyPr/>
        <a:lstStyle/>
        <a:p>
          <a:endParaRPr lang="id-ID" sz="1400"/>
        </a:p>
      </dgm:t>
    </dgm:pt>
    <dgm:pt modelId="{AEE74F84-E015-4FE5-A49E-60A45D2567D3}" type="sibTrans" cxnId="{DA73D4B1-7662-4450-8552-AF55021783FA}">
      <dgm:prSet/>
      <dgm:spPr/>
      <dgm:t>
        <a:bodyPr/>
        <a:lstStyle/>
        <a:p>
          <a:endParaRPr lang="id-ID" sz="1400"/>
        </a:p>
      </dgm:t>
    </dgm:pt>
    <dgm:pt modelId="{BB9B7D40-1321-4B27-91AD-3D50D647BEE4}">
      <dgm:prSet custT="1"/>
      <dgm:spPr/>
      <dgm:t>
        <a:bodyPr/>
        <a:lstStyle/>
        <a:p>
          <a:pPr>
            <a:lnSpc>
              <a:spcPct val="80000"/>
            </a:lnSpc>
            <a:spcAft>
              <a:spcPts val="0"/>
            </a:spcAft>
          </a:pPr>
          <a:r>
            <a:rPr lang="id-ID" sz="1200" dirty="0" smtClean="0"/>
            <a:t>Biaya perolehan meliputi:</a:t>
          </a:r>
        </a:p>
      </dgm:t>
    </dgm:pt>
    <dgm:pt modelId="{A20FAD42-EA9A-453F-AF30-F62600BD2A6A}" type="parTrans" cxnId="{E59E992A-0C2D-4E86-A8B2-12E526CA88E9}">
      <dgm:prSet/>
      <dgm:spPr/>
      <dgm:t>
        <a:bodyPr/>
        <a:lstStyle/>
        <a:p>
          <a:endParaRPr lang="id-ID" sz="1400"/>
        </a:p>
      </dgm:t>
    </dgm:pt>
    <dgm:pt modelId="{4D116617-06DF-4BBD-BAD4-5031670DBEF4}" type="sibTrans" cxnId="{E59E992A-0C2D-4E86-A8B2-12E526CA88E9}">
      <dgm:prSet/>
      <dgm:spPr/>
      <dgm:t>
        <a:bodyPr/>
        <a:lstStyle/>
        <a:p>
          <a:endParaRPr lang="id-ID" sz="1400"/>
        </a:p>
      </dgm:t>
    </dgm:pt>
    <dgm:pt modelId="{3299EBBC-F04D-4E41-9584-F5CA65521E5D}">
      <dgm:prSet custT="1"/>
      <dgm:spPr/>
      <dgm:t>
        <a:bodyPr/>
        <a:lstStyle/>
        <a:p>
          <a:pPr>
            <a:lnSpc>
              <a:spcPct val="80000"/>
            </a:lnSpc>
            <a:spcAft>
              <a:spcPts val="0"/>
            </a:spcAft>
          </a:pPr>
          <a:r>
            <a:rPr lang="id-ID" sz="1200" dirty="0" smtClean="0"/>
            <a:t>Biaya perolehan atau biaya konstruksi, dan Biaya-biaya lain yang dikeluarkan sampai jalan, irigasi dan jaringan tersebut siap pakai</a:t>
          </a:r>
        </a:p>
      </dgm:t>
    </dgm:pt>
    <dgm:pt modelId="{F94A52D6-DF44-4C4A-BCFD-6E9EAEBD1B03}" type="parTrans" cxnId="{E5D69670-D27D-4419-9F98-228B349867D1}">
      <dgm:prSet/>
      <dgm:spPr/>
      <dgm:t>
        <a:bodyPr/>
        <a:lstStyle/>
        <a:p>
          <a:endParaRPr lang="id-ID" sz="1400"/>
        </a:p>
      </dgm:t>
    </dgm:pt>
    <dgm:pt modelId="{862F8974-7133-49B0-B43E-59686307BAEC}" type="sibTrans" cxnId="{E5D69670-D27D-4419-9F98-228B349867D1}">
      <dgm:prSet/>
      <dgm:spPr/>
      <dgm:t>
        <a:bodyPr/>
        <a:lstStyle/>
        <a:p>
          <a:endParaRPr lang="id-ID" sz="1400"/>
        </a:p>
      </dgm:t>
    </dgm:pt>
    <dgm:pt modelId="{E03F73CF-1798-4480-8E08-AD6FD644359A}">
      <dgm:prSet custT="1"/>
      <dgm:spPr/>
      <dgm:t>
        <a:bodyPr/>
        <a:lstStyle/>
        <a:p>
          <a:pPr>
            <a:lnSpc>
              <a:spcPct val="80000"/>
            </a:lnSpc>
            <a:spcAft>
              <a:spcPts val="0"/>
            </a:spcAft>
          </a:pPr>
          <a:r>
            <a:rPr lang="id-ID" sz="1400" b="1" dirty="0" smtClean="0">
              <a:solidFill>
                <a:schemeClr val="tx1"/>
              </a:solidFill>
            </a:rPr>
            <a:t>ASET TETAP LAINNYA</a:t>
          </a:r>
          <a:endParaRPr lang="id-ID" sz="1400" dirty="0"/>
        </a:p>
      </dgm:t>
    </dgm:pt>
    <dgm:pt modelId="{5159F87B-2944-41C2-834E-9A10B04B71F1}" type="parTrans" cxnId="{B7088A06-577B-4B64-B0B9-0C515F830368}">
      <dgm:prSet/>
      <dgm:spPr/>
      <dgm:t>
        <a:bodyPr/>
        <a:lstStyle/>
        <a:p>
          <a:endParaRPr lang="id-ID" sz="1400"/>
        </a:p>
      </dgm:t>
    </dgm:pt>
    <dgm:pt modelId="{D2282831-53E7-41D7-A219-9514363E4B52}" type="sibTrans" cxnId="{B7088A06-577B-4B64-B0B9-0C515F830368}">
      <dgm:prSet/>
      <dgm:spPr/>
      <dgm:t>
        <a:bodyPr/>
        <a:lstStyle/>
        <a:p>
          <a:endParaRPr lang="id-ID" sz="1400"/>
        </a:p>
      </dgm:t>
    </dgm:pt>
    <dgm:pt modelId="{CF0FC6D3-B2C6-4D8A-84B3-3F4D80F0B6BE}" type="pres">
      <dgm:prSet presAssocID="{E489E0C8-44E7-43A6-84A9-371415AC449C}" presName="Name0" presStyleCnt="0">
        <dgm:presLayoutVars>
          <dgm:dir/>
          <dgm:animLvl val="lvl"/>
          <dgm:resizeHandles/>
        </dgm:presLayoutVars>
      </dgm:prSet>
      <dgm:spPr/>
      <dgm:t>
        <a:bodyPr/>
        <a:lstStyle/>
        <a:p>
          <a:endParaRPr lang="id-ID"/>
        </a:p>
      </dgm:t>
    </dgm:pt>
    <dgm:pt modelId="{120AE6F4-DFA6-4CAA-9C9C-3EA2D8B6B56E}" type="pres">
      <dgm:prSet presAssocID="{FB59FB3A-0E2B-4F21-854A-6B330617DE83}" presName="linNode" presStyleCnt="0"/>
      <dgm:spPr/>
    </dgm:pt>
    <dgm:pt modelId="{F9308BD7-51AB-47F3-BE67-DD93DBEAD411}" type="pres">
      <dgm:prSet presAssocID="{FB59FB3A-0E2B-4F21-854A-6B330617DE83}" presName="parentShp" presStyleLbl="node1" presStyleIdx="0" presStyleCnt="5" custScaleX="54277">
        <dgm:presLayoutVars>
          <dgm:bulletEnabled val="1"/>
        </dgm:presLayoutVars>
      </dgm:prSet>
      <dgm:spPr/>
      <dgm:t>
        <a:bodyPr/>
        <a:lstStyle/>
        <a:p>
          <a:endParaRPr lang="id-ID"/>
        </a:p>
      </dgm:t>
    </dgm:pt>
    <dgm:pt modelId="{E9A65FC7-096D-4108-A099-D39404339715}" type="pres">
      <dgm:prSet presAssocID="{FB59FB3A-0E2B-4F21-854A-6B330617DE83}" presName="childShp" presStyleLbl="bgAccFollowNode1" presStyleIdx="0" presStyleCnt="5" custScaleX="130515" custScaleY="112771">
        <dgm:presLayoutVars>
          <dgm:bulletEnabled val="1"/>
        </dgm:presLayoutVars>
      </dgm:prSet>
      <dgm:spPr/>
      <dgm:t>
        <a:bodyPr/>
        <a:lstStyle/>
        <a:p>
          <a:endParaRPr lang="id-ID"/>
        </a:p>
      </dgm:t>
    </dgm:pt>
    <dgm:pt modelId="{D3350196-BEA9-4E09-96AC-A7A5537766E0}" type="pres">
      <dgm:prSet presAssocID="{888CFBA7-C005-4CED-BC80-327B60F761C2}" presName="spacing" presStyleCnt="0"/>
      <dgm:spPr/>
    </dgm:pt>
    <dgm:pt modelId="{C3EC0431-F66B-4B81-A2EC-8365EF082670}" type="pres">
      <dgm:prSet presAssocID="{42092AE4-BC2F-42DB-98BB-D24400DC4CE1}" presName="linNode" presStyleCnt="0"/>
      <dgm:spPr/>
    </dgm:pt>
    <dgm:pt modelId="{DC535925-C195-4AF9-A3FE-B7A5D837094E}" type="pres">
      <dgm:prSet presAssocID="{42092AE4-BC2F-42DB-98BB-D24400DC4CE1}" presName="parentShp" presStyleLbl="node1" presStyleIdx="1" presStyleCnt="5" custScaleX="54277">
        <dgm:presLayoutVars>
          <dgm:bulletEnabled val="1"/>
        </dgm:presLayoutVars>
      </dgm:prSet>
      <dgm:spPr/>
      <dgm:t>
        <a:bodyPr/>
        <a:lstStyle/>
        <a:p>
          <a:endParaRPr lang="id-ID"/>
        </a:p>
      </dgm:t>
    </dgm:pt>
    <dgm:pt modelId="{ECA2C630-73B8-48AF-AC22-F1E109EE7CF1}" type="pres">
      <dgm:prSet presAssocID="{42092AE4-BC2F-42DB-98BB-D24400DC4CE1}" presName="childShp" presStyleLbl="bgAccFollowNode1" presStyleIdx="1" presStyleCnt="5" custScaleX="130515">
        <dgm:presLayoutVars>
          <dgm:bulletEnabled val="1"/>
        </dgm:presLayoutVars>
      </dgm:prSet>
      <dgm:spPr/>
      <dgm:t>
        <a:bodyPr/>
        <a:lstStyle/>
        <a:p>
          <a:endParaRPr lang="id-ID"/>
        </a:p>
      </dgm:t>
    </dgm:pt>
    <dgm:pt modelId="{ADAB407A-6D84-4077-A833-6A39FD246B37}" type="pres">
      <dgm:prSet presAssocID="{62D5849F-8B8A-4D12-8DDC-EA1599627EE1}" presName="spacing" presStyleCnt="0"/>
      <dgm:spPr/>
    </dgm:pt>
    <dgm:pt modelId="{40D987AD-A8F4-417F-8BBD-D750BBFFD554}" type="pres">
      <dgm:prSet presAssocID="{503C52C8-4409-42E3-89AC-0D77A5AE86EA}" presName="linNode" presStyleCnt="0"/>
      <dgm:spPr/>
    </dgm:pt>
    <dgm:pt modelId="{EC8BB920-2AC2-4C31-BE76-E8046BDE4AAA}" type="pres">
      <dgm:prSet presAssocID="{503C52C8-4409-42E3-89AC-0D77A5AE86EA}" presName="parentShp" presStyleLbl="node1" presStyleIdx="2" presStyleCnt="5" custScaleX="54277">
        <dgm:presLayoutVars>
          <dgm:bulletEnabled val="1"/>
        </dgm:presLayoutVars>
      </dgm:prSet>
      <dgm:spPr/>
      <dgm:t>
        <a:bodyPr/>
        <a:lstStyle/>
        <a:p>
          <a:endParaRPr lang="id-ID"/>
        </a:p>
      </dgm:t>
    </dgm:pt>
    <dgm:pt modelId="{8B664EC5-9258-4EFD-A5CF-44463251496F}" type="pres">
      <dgm:prSet presAssocID="{503C52C8-4409-42E3-89AC-0D77A5AE86EA}" presName="childShp" presStyleLbl="bgAccFollowNode1" presStyleIdx="2" presStyleCnt="5" custScaleX="130515" custScaleY="95360">
        <dgm:presLayoutVars>
          <dgm:bulletEnabled val="1"/>
        </dgm:presLayoutVars>
      </dgm:prSet>
      <dgm:spPr/>
      <dgm:t>
        <a:bodyPr/>
        <a:lstStyle/>
        <a:p>
          <a:endParaRPr lang="id-ID"/>
        </a:p>
      </dgm:t>
    </dgm:pt>
    <dgm:pt modelId="{0AD95054-49C7-4741-B749-D98C3FC90F63}" type="pres">
      <dgm:prSet presAssocID="{A94C2F9F-29C4-43A3-AFAB-6696208B8BE7}" presName="spacing" presStyleCnt="0"/>
      <dgm:spPr/>
    </dgm:pt>
    <dgm:pt modelId="{7998595E-F3CA-48F7-855D-3481756CD3B6}" type="pres">
      <dgm:prSet presAssocID="{BBFE1D30-DDDD-41BA-99C6-5652FA3BED96}" presName="linNode" presStyleCnt="0"/>
      <dgm:spPr/>
    </dgm:pt>
    <dgm:pt modelId="{99C21A28-9D53-45EB-9026-92D97753AE8C}" type="pres">
      <dgm:prSet presAssocID="{BBFE1D30-DDDD-41BA-99C6-5652FA3BED96}" presName="parentShp" presStyleLbl="node1" presStyleIdx="3" presStyleCnt="5" custScaleX="54277">
        <dgm:presLayoutVars>
          <dgm:bulletEnabled val="1"/>
        </dgm:presLayoutVars>
      </dgm:prSet>
      <dgm:spPr/>
      <dgm:t>
        <a:bodyPr/>
        <a:lstStyle/>
        <a:p>
          <a:endParaRPr lang="id-ID"/>
        </a:p>
      </dgm:t>
    </dgm:pt>
    <dgm:pt modelId="{00622B0B-0B49-4B2D-8B82-111364F526A3}" type="pres">
      <dgm:prSet presAssocID="{BBFE1D30-DDDD-41BA-99C6-5652FA3BED96}" presName="childShp" presStyleLbl="bgAccFollowNode1" presStyleIdx="3" presStyleCnt="5" custScaleX="130515" custScaleY="101169">
        <dgm:presLayoutVars>
          <dgm:bulletEnabled val="1"/>
        </dgm:presLayoutVars>
      </dgm:prSet>
      <dgm:spPr/>
      <dgm:t>
        <a:bodyPr/>
        <a:lstStyle/>
        <a:p>
          <a:endParaRPr lang="id-ID"/>
        </a:p>
      </dgm:t>
    </dgm:pt>
    <dgm:pt modelId="{AB901E0F-F1F7-45F6-B520-6C4ADCE659D2}" type="pres">
      <dgm:prSet presAssocID="{AEE74F84-E015-4FE5-A49E-60A45D2567D3}" presName="spacing" presStyleCnt="0"/>
      <dgm:spPr/>
    </dgm:pt>
    <dgm:pt modelId="{1A97BBD4-5B9E-4D8E-A0E9-B745C772520C}" type="pres">
      <dgm:prSet presAssocID="{E03F73CF-1798-4480-8E08-AD6FD644359A}" presName="linNode" presStyleCnt="0"/>
      <dgm:spPr/>
    </dgm:pt>
    <dgm:pt modelId="{704C276D-6965-459B-9219-3A150DEB4B6B}" type="pres">
      <dgm:prSet presAssocID="{E03F73CF-1798-4480-8E08-AD6FD644359A}" presName="parentShp" presStyleLbl="node1" presStyleIdx="4" presStyleCnt="5" custScaleX="54277">
        <dgm:presLayoutVars>
          <dgm:bulletEnabled val="1"/>
        </dgm:presLayoutVars>
      </dgm:prSet>
      <dgm:spPr/>
      <dgm:t>
        <a:bodyPr/>
        <a:lstStyle/>
        <a:p>
          <a:endParaRPr lang="id-ID"/>
        </a:p>
      </dgm:t>
    </dgm:pt>
    <dgm:pt modelId="{C840B12B-5E59-4D7C-B4AA-1EA76A451627}" type="pres">
      <dgm:prSet presAssocID="{E03F73CF-1798-4480-8E08-AD6FD644359A}" presName="childShp" presStyleLbl="bgAccFollowNode1" presStyleIdx="4" presStyleCnt="5" custScaleX="130515" custScaleY="80388">
        <dgm:presLayoutVars>
          <dgm:bulletEnabled val="1"/>
        </dgm:presLayoutVars>
      </dgm:prSet>
      <dgm:spPr/>
      <dgm:t>
        <a:bodyPr/>
        <a:lstStyle/>
        <a:p>
          <a:endParaRPr lang="id-ID"/>
        </a:p>
      </dgm:t>
    </dgm:pt>
  </dgm:ptLst>
  <dgm:cxnLst>
    <dgm:cxn modelId="{E59E992A-0C2D-4E86-A8B2-12E526CA88E9}" srcId="{BBFE1D30-DDDD-41BA-99C6-5652FA3BED96}" destId="{BB9B7D40-1321-4B27-91AD-3D50D647BEE4}" srcOrd="1" destOrd="0" parTransId="{A20FAD42-EA9A-453F-AF30-F62600BD2A6A}" sibTransId="{4D116617-06DF-4BBD-BAD4-5031670DBEF4}"/>
    <dgm:cxn modelId="{114B5215-FF5F-4BFD-B7FD-59414CF61A42}" srcId="{503C52C8-4409-42E3-89AC-0D77A5AE86EA}" destId="{CC300E9E-9696-4142-B33E-0B70AF7BBDA0}" srcOrd="1" destOrd="0" parTransId="{3713FD54-CB9F-4A3B-8E79-2EE7B6B336A6}" sibTransId="{C15ED63D-7759-46BB-AE37-66C9A4729344}"/>
    <dgm:cxn modelId="{6E3864E6-EABD-445D-9991-C07EDDCF688E}" type="presOf" srcId="{D3EE1C0D-195D-4992-AE71-6D977603A46D}" destId="{8B664EC5-9258-4EFD-A5CF-44463251496F}" srcOrd="0" destOrd="2" presId="urn:microsoft.com/office/officeart/2005/8/layout/vList6"/>
    <dgm:cxn modelId="{34297739-2BEB-4B45-A8A0-472CE2FE357E}" srcId="{E03F73CF-1798-4480-8E08-AD6FD644359A}" destId="{210428B0-22D2-45B5-B795-8AD09838A736}" srcOrd="0" destOrd="0" parTransId="{3CDED19D-E669-416B-9385-4794A37A1F24}" sibTransId="{484C7A30-E072-451A-8E62-1C55B73F26BE}"/>
    <dgm:cxn modelId="{080AFDD1-6A6A-4BA7-81AA-07E6E30E0CAD}" type="presOf" srcId="{E03F73CF-1798-4480-8E08-AD6FD644359A}" destId="{704C276D-6965-459B-9219-3A150DEB4B6B}" srcOrd="0" destOrd="0" presId="urn:microsoft.com/office/officeart/2005/8/layout/vList6"/>
    <dgm:cxn modelId="{57E2738B-4586-42A9-BF2B-6DB58688C640}" type="presOf" srcId="{BBFE1D30-DDDD-41BA-99C6-5652FA3BED96}" destId="{99C21A28-9D53-45EB-9026-92D97753AE8C}" srcOrd="0" destOrd="0" presId="urn:microsoft.com/office/officeart/2005/8/layout/vList6"/>
    <dgm:cxn modelId="{7824828B-A541-4574-98CE-8E41A56CEBD6}" srcId="{BBFE1D30-DDDD-41BA-99C6-5652FA3BED96}" destId="{7CE25411-93FC-4437-B66C-14B11EBA9CBD}" srcOrd="0" destOrd="0" parTransId="{FDD227D1-98EE-43BF-8BD4-77F84B9EDD87}" sibTransId="{EE01CE1C-D259-4625-B000-CCD5026442CB}"/>
    <dgm:cxn modelId="{B31A9698-1AA0-4472-8975-0DAB96260A34}" type="presOf" srcId="{CC300E9E-9696-4142-B33E-0B70AF7BBDA0}" destId="{8B664EC5-9258-4EFD-A5CF-44463251496F}" srcOrd="0" destOrd="1" presId="urn:microsoft.com/office/officeart/2005/8/layout/vList6"/>
    <dgm:cxn modelId="{6A9F1515-33BC-42EC-9D56-DC929E1FFCC3}" srcId="{FB59FB3A-0E2B-4F21-854A-6B330617DE83}" destId="{B0512529-F2BC-4D99-8547-06396A6A6A04}" srcOrd="1" destOrd="0" parTransId="{CEB38016-45EB-4102-AD22-E5C259D31F5C}" sibTransId="{A7F94BC2-3FAE-4913-AA1C-2C9AD68BE7DF}"/>
    <dgm:cxn modelId="{F2217E42-9B9D-4BAD-A579-9CB8A66F92A6}" type="presOf" srcId="{42092AE4-BC2F-42DB-98BB-D24400DC4CE1}" destId="{DC535925-C195-4AF9-A3FE-B7A5D837094E}" srcOrd="0" destOrd="0" presId="urn:microsoft.com/office/officeart/2005/8/layout/vList6"/>
    <dgm:cxn modelId="{F0445425-2BF6-4BC0-ABF2-80FA0C1D234A}" type="presOf" srcId="{3299EBBC-F04D-4E41-9584-F5CA65521E5D}" destId="{00622B0B-0B49-4B2D-8B82-111364F526A3}" srcOrd="0" destOrd="2" presId="urn:microsoft.com/office/officeart/2005/8/layout/vList6"/>
    <dgm:cxn modelId="{D272004D-1471-4674-8FD7-B3EB7F5FEEB5}" type="presOf" srcId="{DC2E5F28-1DF0-4A25-895C-14A80DB668C9}" destId="{8B664EC5-9258-4EFD-A5CF-44463251496F}" srcOrd="0" destOrd="0" presId="urn:microsoft.com/office/officeart/2005/8/layout/vList6"/>
    <dgm:cxn modelId="{E15CE2CD-2B11-4217-89DD-E6E22C17001C}" srcId="{FB59FB3A-0E2B-4F21-854A-6B330617DE83}" destId="{670496CB-89F4-4618-9493-707B4A92BF29}" srcOrd="0" destOrd="0" parTransId="{F33818F2-212A-4132-A16E-EAD8EAB26DED}" sibTransId="{0F3CC8A8-3902-463D-9A72-F59D3626B19C}"/>
    <dgm:cxn modelId="{B7088A06-577B-4B64-B0B9-0C515F830368}" srcId="{E489E0C8-44E7-43A6-84A9-371415AC449C}" destId="{E03F73CF-1798-4480-8E08-AD6FD644359A}" srcOrd="4" destOrd="0" parTransId="{5159F87B-2944-41C2-834E-9A10B04B71F1}" sibTransId="{D2282831-53E7-41D7-A219-9514363E4B52}"/>
    <dgm:cxn modelId="{F1DBC006-2BE4-450B-BFBB-E0948E67F715}" type="presOf" srcId="{2E37B1C4-B11B-4E13-B544-068A6CD35AE7}" destId="{ECA2C630-73B8-48AF-AC22-F1E109EE7CF1}" srcOrd="0" destOrd="0" presId="urn:microsoft.com/office/officeart/2005/8/layout/vList6"/>
    <dgm:cxn modelId="{56BCA29C-F2A8-4DAE-90CB-BD0EACA9767D}" type="presOf" srcId="{ACEC1374-EC7B-4747-BC9F-0F2616060BC3}" destId="{E9A65FC7-096D-4108-A099-D39404339715}" srcOrd="0" destOrd="3" presId="urn:microsoft.com/office/officeart/2005/8/layout/vList6"/>
    <dgm:cxn modelId="{A73BB4FE-62D0-4F45-8E7C-56CDA85F9CFA}" srcId="{E489E0C8-44E7-43A6-84A9-371415AC449C}" destId="{42092AE4-BC2F-42DB-98BB-D24400DC4CE1}" srcOrd="1" destOrd="0" parTransId="{4C4BBB3E-0C41-430E-8944-0AF55F345066}" sibTransId="{62D5849F-8B8A-4D12-8DDC-EA1599627EE1}"/>
    <dgm:cxn modelId="{100EE78B-39BB-48DF-8331-73FC0504C9D7}" type="presOf" srcId="{B0512529-F2BC-4D99-8547-06396A6A6A04}" destId="{E9A65FC7-096D-4108-A099-D39404339715}" srcOrd="0" destOrd="1" presId="urn:microsoft.com/office/officeart/2005/8/layout/vList6"/>
    <dgm:cxn modelId="{05DF077F-8628-4175-A57C-9139002F9A43}" type="presOf" srcId="{B42487C6-C49E-4A2C-BD83-BE42FD6C7368}" destId="{E9A65FC7-096D-4108-A099-D39404339715}" srcOrd="0" destOrd="2" presId="urn:microsoft.com/office/officeart/2005/8/layout/vList6"/>
    <dgm:cxn modelId="{E5D69670-D27D-4419-9F98-228B349867D1}" srcId="{BB9B7D40-1321-4B27-91AD-3D50D647BEE4}" destId="{3299EBBC-F04D-4E41-9584-F5CA65521E5D}" srcOrd="0" destOrd="0" parTransId="{F94A52D6-DF44-4C4A-BCFD-6E9EAEBD1B03}" sibTransId="{862F8974-7133-49B0-B43E-59686307BAEC}"/>
    <dgm:cxn modelId="{DCC86F53-0844-4F91-A823-1F15B973308E}" type="presOf" srcId="{E489E0C8-44E7-43A6-84A9-371415AC449C}" destId="{CF0FC6D3-B2C6-4D8A-84B3-3F4D80F0B6BE}" srcOrd="0" destOrd="0" presId="urn:microsoft.com/office/officeart/2005/8/layout/vList6"/>
    <dgm:cxn modelId="{5FD5DF87-CEC0-46CD-B881-AD11F4021503}" srcId="{E489E0C8-44E7-43A6-84A9-371415AC449C}" destId="{503C52C8-4409-42E3-89AC-0D77A5AE86EA}" srcOrd="2" destOrd="0" parTransId="{D6FD2D2D-B205-405A-A144-4EB892E68395}" sibTransId="{A94C2F9F-29C4-43A3-AFAB-6696208B8BE7}"/>
    <dgm:cxn modelId="{C5F37879-CEC0-45B9-A462-5C0F59336166}" srcId="{E489E0C8-44E7-43A6-84A9-371415AC449C}" destId="{FB59FB3A-0E2B-4F21-854A-6B330617DE83}" srcOrd="0" destOrd="0" parTransId="{38E30682-393C-4FEF-84B4-B349F83D2FCC}" sibTransId="{888CFBA7-C005-4CED-BC80-327B60F761C2}"/>
    <dgm:cxn modelId="{63B2BB89-78D5-4ACE-9A66-415E2D70974E}" srcId="{6491BE4C-D8C4-4D62-ACBC-0924D3240612}" destId="{E4569401-197C-41A9-A176-0864DC74E314}" srcOrd="0" destOrd="0" parTransId="{069044F1-7F9A-462C-A7C5-C6DF5691C6C7}" sibTransId="{21D9DE08-5020-400A-BFDF-30206346C293}"/>
    <dgm:cxn modelId="{E469D8DA-FBA0-42AD-856F-60ACB33BDAB0}" srcId="{42092AE4-BC2F-42DB-98BB-D24400DC4CE1}" destId="{6491BE4C-D8C4-4D62-ACBC-0924D3240612}" srcOrd="1" destOrd="0" parTransId="{273295C7-938B-43B8-AE73-747A11A18069}" sibTransId="{171E84DC-4368-4778-94AA-E03C32FD180E}"/>
    <dgm:cxn modelId="{09091933-7596-42AC-9140-ED26952703F6}" srcId="{B0512529-F2BC-4D99-8547-06396A6A6A04}" destId="{ACEC1374-EC7B-4747-BC9F-0F2616060BC3}" srcOrd="1" destOrd="0" parTransId="{65BACD59-6D36-451C-ADF3-81CDDAD09151}" sibTransId="{38E402C6-D66A-415F-BC32-CD5BA467181A}"/>
    <dgm:cxn modelId="{34F2F1D1-7052-43D9-901D-A0988A45AABA}" srcId="{B0512529-F2BC-4D99-8547-06396A6A6A04}" destId="{B42487C6-C49E-4A2C-BD83-BE42FD6C7368}" srcOrd="0" destOrd="0" parTransId="{DA0D2542-1FBD-4AFA-8DFA-30E73C1D6636}" sibTransId="{1AE0A296-CDD4-4EE7-B20A-6726FCA34C47}"/>
    <dgm:cxn modelId="{6BF9349C-3DB4-4C31-B64D-1E91C43274AE}" type="presOf" srcId="{6491BE4C-D8C4-4D62-ACBC-0924D3240612}" destId="{ECA2C630-73B8-48AF-AC22-F1E109EE7CF1}" srcOrd="0" destOrd="1" presId="urn:microsoft.com/office/officeart/2005/8/layout/vList6"/>
    <dgm:cxn modelId="{D7624F03-1044-4B82-ADA9-15FC303CF1F2}" type="presOf" srcId="{E4569401-197C-41A9-A176-0864DC74E314}" destId="{ECA2C630-73B8-48AF-AC22-F1E109EE7CF1}" srcOrd="0" destOrd="2" presId="urn:microsoft.com/office/officeart/2005/8/layout/vList6"/>
    <dgm:cxn modelId="{91C6E861-BBA6-4AB4-94BF-1CA7E46B7995}" type="presOf" srcId="{BB9B7D40-1321-4B27-91AD-3D50D647BEE4}" destId="{00622B0B-0B49-4B2D-8B82-111364F526A3}" srcOrd="0" destOrd="1" presId="urn:microsoft.com/office/officeart/2005/8/layout/vList6"/>
    <dgm:cxn modelId="{06EA55F5-DA8F-45AF-BA77-78EDFC776573}" type="presOf" srcId="{FB59FB3A-0E2B-4F21-854A-6B330617DE83}" destId="{F9308BD7-51AB-47F3-BE67-DD93DBEAD411}" srcOrd="0" destOrd="0" presId="urn:microsoft.com/office/officeart/2005/8/layout/vList6"/>
    <dgm:cxn modelId="{BD847C7C-E4A8-4EB9-9A6F-AE7A09BC30EC}" srcId="{42092AE4-BC2F-42DB-98BB-D24400DC4CE1}" destId="{2E37B1C4-B11B-4E13-B544-068A6CD35AE7}" srcOrd="0" destOrd="0" parTransId="{51C5F89F-573B-4A7A-BC81-1A2CBE7F78F6}" sibTransId="{6098A7D1-472C-461F-B71C-DF841250474F}"/>
    <dgm:cxn modelId="{7AB79861-01E4-420B-99BB-5B423B8AC797}" srcId="{503C52C8-4409-42E3-89AC-0D77A5AE86EA}" destId="{DC2E5F28-1DF0-4A25-895C-14A80DB668C9}" srcOrd="0" destOrd="0" parTransId="{E8640BEE-56C5-444F-AD61-ABF890FE0A1D}" sibTransId="{3416C83E-C952-475C-839C-A8C4C8EC4E26}"/>
    <dgm:cxn modelId="{DA73D4B1-7662-4450-8552-AF55021783FA}" srcId="{E489E0C8-44E7-43A6-84A9-371415AC449C}" destId="{BBFE1D30-DDDD-41BA-99C6-5652FA3BED96}" srcOrd="3" destOrd="0" parTransId="{BF3633DE-30D1-42D4-9041-1B3BA3CE7D8D}" sibTransId="{AEE74F84-E015-4FE5-A49E-60A45D2567D3}"/>
    <dgm:cxn modelId="{FA7471A3-BA46-49A1-8094-A01126D2EBA9}" type="presOf" srcId="{503C52C8-4409-42E3-89AC-0D77A5AE86EA}" destId="{EC8BB920-2AC2-4C31-BE76-E8046BDE4AAA}" srcOrd="0" destOrd="0" presId="urn:microsoft.com/office/officeart/2005/8/layout/vList6"/>
    <dgm:cxn modelId="{7798609A-7FC6-440F-A6A1-5E8701EF205E}" type="presOf" srcId="{670496CB-89F4-4618-9493-707B4A92BF29}" destId="{E9A65FC7-096D-4108-A099-D39404339715}" srcOrd="0" destOrd="0" presId="urn:microsoft.com/office/officeart/2005/8/layout/vList6"/>
    <dgm:cxn modelId="{3C38861D-6CF8-48A7-8405-EDA3D0615D6D}" type="presOf" srcId="{7CE25411-93FC-4437-B66C-14B11EBA9CBD}" destId="{00622B0B-0B49-4B2D-8B82-111364F526A3}" srcOrd="0" destOrd="0" presId="urn:microsoft.com/office/officeart/2005/8/layout/vList6"/>
    <dgm:cxn modelId="{126052B4-6D73-454E-A514-EE5BAFB73163}" type="presOf" srcId="{210428B0-22D2-45B5-B795-8AD09838A736}" destId="{C840B12B-5E59-4D7C-B4AA-1EA76A451627}" srcOrd="0" destOrd="0" presId="urn:microsoft.com/office/officeart/2005/8/layout/vList6"/>
    <dgm:cxn modelId="{1ABA150C-1182-4A94-A695-68146745CBCB}" srcId="{CC300E9E-9696-4142-B33E-0B70AF7BBDA0}" destId="{D3EE1C0D-195D-4992-AE71-6D977603A46D}" srcOrd="0" destOrd="0" parTransId="{F26B78CF-418C-4934-A6D3-E21680B0546D}" sibTransId="{A75D245A-0913-4BE8-8492-4ECF90CCF4CD}"/>
    <dgm:cxn modelId="{D82BB528-836B-49C8-9442-40D327BD0262}" type="presParOf" srcId="{CF0FC6D3-B2C6-4D8A-84B3-3F4D80F0B6BE}" destId="{120AE6F4-DFA6-4CAA-9C9C-3EA2D8B6B56E}" srcOrd="0" destOrd="0" presId="urn:microsoft.com/office/officeart/2005/8/layout/vList6"/>
    <dgm:cxn modelId="{28520F77-48A6-41DE-A1F3-53B0EA98E9F6}" type="presParOf" srcId="{120AE6F4-DFA6-4CAA-9C9C-3EA2D8B6B56E}" destId="{F9308BD7-51AB-47F3-BE67-DD93DBEAD411}" srcOrd="0" destOrd="0" presId="urn:microsoft.com/office/officeart/2005/8/layout/vList6"/>
    <dgm:cxn modelId="{04569FDA-880D-4D48-B28A-CBC3448C9BBD}" type="presParOf" srcId="{120AE6F4-DFA6-4CAA-9C9C-3EA2D8B6B56E}" destId="{E9A65FC7-096D-4108-A099-D39404339715}" srcOrd="1" destOrd="0" presId="urn:microsoft.com/office/officeart/2005/8/layout/vList6"/>
    <dgm:cxn modelId="{2BC38BC8-80C6-44F2-9921-A344FAF18E70}" type="presParOf" srcId="{CF0FC6D3-B2C6-4D8A-84B3-3F4D80F0B6BE}" destId="{D3350196-BEA9-4E09-96AC-A7A5537766E0}" srcOrd="1" destOrd="0" presId="urn:microsoft.com/office/officeart/2005/8/layout/vList6"/>
    <dgm:cxn modelId="{752D8041-5B3F-45AC-918C-958B9FCE4D3A}" type="presParOf" srcId="{CF0FC6D3-B2C6-4D8A-84B3-3F4D80F0B6BE}" destId="{C3EC0431-F66B-4B81-A2EC-8365EF082670}" srcOrd="2" destOrd="0" presId="urn:microsoft.com/office/officeart/2005/8/layout/vList6"/>
    <dgm:cxn modelId="{A250DC15-3002-4D37-96EA-872E4063331C}" type="presParOf" srcId="{C3EC0431-F66B-4B81-A2EC-8365EF082670}" destId="{DC535925-C195-4AF9-A3FE-B7A5D837094E}" srcOrd="0" destOrd="0" presId="urn:microsoft.com/office/officeart/2005/8/layout/vList6"/>
    <dgm:cxn modelId="{9B9BDE29-AEAE-44DE-A8E8-49015B3448FF}" type="presParOf" srcId="{C3EC0431-F66B-4B81-A2EC-8365EF082670}" destId="{ECA2C630-73B8-48AF-AC22-F1E109EE7CF1}" srcOrd="1" destOrd="0" presId="urn:microsoft.com/office/officeart/2005/8/layout/vList6"/>
    <dgm:cxn modelId="{359F33BA-E166-4D80-9C5E-1594BD10E828}" type="presParOf" srcId="{CF0FC6D3-B2C6-4D8A-84B3-3F4D80F0B6BE}" destId="{ADAB407A-6D84-4077-A833-6A39FD246B37}" srcOrd="3" destOrd="0" presId="urn:microsoft.com/office/officeart/2005/8/layout/vList6"/>
    <dgm:cxn modelId="{FCFB028A-3D58-4248-AE0D-85744787C1BA}" type="presParOf" srcId="{CF0FC6D3-B2C6-4D8A-84B3-3F4D80F0B6BE}" destId="{40D987AD-A8F4-417F-8BBD-D750BBFFD554}" srcOrd="4" destOrd="0" presId="urn:microsoft.com/office/officeart/2005/8/layout/vList6"/>
    <dgm:cxn modelId="{B69D4598-C774-4362-B07C-52C6961AE0D3}" type="presParOf" srcId="{40D987AD-A8F4-417F-8BBD-D750BBFFD554}" destId="{EC8BB920-2AC2-4C31-BE76-E8046BDE4AAA}" srcOrd="0" destOrd="0" presId="urn:microsoft.com/office/officeart/2005/8/layout/vList6"/>
    <dgm:cxn modelId="{95396E26-7953-40F9-9E8C-828293382D5E}" type="presParOf" srcId="{40D987AD-A8F4-417F-8BBD-D750BBFFD554}" destId="{8B664EC5-9258-4EFD-A5CF-44463251496F}" srcOrd="1" destOrd="0" presId="urn:microsoft.com/office/officeart/2005/8/layout/vList6"/>
    <dgm:cxn modelId="{E36283B6-B01D-4FDC-9CD7-DF911EFE9FD2}" type="presParOf" srcId="{CF0FC6D3-B2C6-4D8A-84B3-3F4D80F0B6BE}" destId="{0AD95054-49C7-4741-B749-D98C3FC90F63}" srcOrd="5" destOrd="0" presId="urn:microsoft.com/office/officeart/2005/8/layout/vList6"/>
    <dgm:cxn modelId="{66F13B8E-53D9-45C9-8783-59163E32E592}" type="presParOf" srcId="{CF0FC6D3-B2C6-4D8A-84B3-3F4D80F0B6BE}" destId="{7998595E-F3CA-48F7-855D-3481756CD3B6}" srcOrd="6" destOrd="0" presId="urn:microsoft.com/office/officeart/2005/8/layout/vList6"/>
    <dgm:cxn modelId="{18036C4A-9750-4F0A-8E05-D855214083EB}" type="presParOf" srcId="{7998595E-F3CA-48F7-855D-3481756CD3B6}" destId="{99C21A28-9D53-45EB-9026-92D97753AE8C}" srcOrd="0" destOrd="0" presId="urn:microsoft.com/office/officeart/2005/8/layout/vList6"/>
    <dgm:cxn modelId="{73026269-FF74-4671-A972-3D6A7B2A8CD1}" type="presParOf" srcId="{7998595E-F3CA-48F7-855D-3481756CD3B6}" destId="{00622B0B-0B49-4B2D-8B82-111364F526A3}" srcOrd="1" destOrd="0" presId="urn:microsoft.com/office/officeart/2005/8/layout/vList6"/>
    <dgm:cxn modelId="{75782040-880B-4D94-B72D-45DBE94328FF}" type="presParOf" srcId="{CF0FC6D3-B2C6-4D8A-84B3-3F4D80F0B6BE}" destId="{AB901E0F-F1F7-45F6-B520-6C4ADCE659D2}" srcOrd="7" destOrd="0" presId="urn:microsoft.com/office/officeart/2005/8/layout/vList6"/>
    <dgm:cxn modelId="{5B3F425E-57B4-4B58-A3FC-C2DFA7976081}" type="presParOf" srcId="{CF0FC6D3-B2C6-4D8A-84B3-3F4D80F0B6BE}" destId="{1A97BBD4-5B9E-4D8E-A0E9-B745C772520C}" srcOrd="8" destOrd="0" presId="urn:microsoft.com/office/officeart/2005/8/layout/vList6"/>
    <dgm:cxn modelId="{7ED67853-4FF0-4DC7-A7C2-EE296CEFEBCF}" type="presParOf" srcId="{1A97BBD4-5B9E-4D8E-A0E9-B745C772520C}" destId="{704C276D-6965-459B-9219-3A150DEB4B6B}" srcOrd="0" destOrd="0" presId="urn:microsoft.com/office/officeart/2005/8/layout/vList6"/>
    <dgm:cxn modelId="{AC28FA56-A663-4A77-849E-0EF86D3162BE}" type="presParOf" srcId="{1A97BBD4-5B9E-4D8E-A0E9-B745C772520C}" destId="{C840B12B-5E59-4D7C-B4AA-1EA76A451627}"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849CD85-54B4-408B-ACD4-D6B591DD1045}"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C6BDA8C2-2258-41C9-878C-7F00753CF688}">
      <dgm:prSet phldrT="[Text]" custT="1"/>
      <dgm:spPr>
        <a:solidFill>
          <a:schemeClr val="accent2"/>
        </a:solidFill>
      </dgm:spPr>
      <dgm:t>
        <a:bodyPr/>
        <a:lstStyle/>
        <a:p>
          <a:r>
            <a:rPr lang="id-ID" sz="1400" b="1" dirty="0" smtClean="0">
              <a:solidFill>
                <a:srgbClr val="002060"/>
              </a:solidFill>
              <a:effectLst/>
              <a:latin typeface="+mn-lt"/>
              <a:cs typeface="Arial" pitchFamily="34" charset="0"/>
            </a:rPr>
            <a:t>Renovasi aset tetap milik sendiri</a:t>
          </a:r>
          <a:endParaRPr lang="en-US" sz="1400" b="1" dirty="0">
            <a:solidFill>
              <a:srgbClr val="002060"/>
            </a:solidFill>
            <a:effectLst/>
            <a:latin typeface="+mn-lt"/>
            <a:cs typeface="Arial" pitchFamily="34" charset="0"/>
          </a:endParaRPr>
        </a:p>
      </dgm:t>
    </dgm:pt>
    <dgm:pt modelId="{8B36B88D-B194-4165-8E29-8A66173411D4}" type="parTrans" cxnId="{C70B461E-A17B-40A5-B102-EBFD34DC8084}">
      <dgm:prSet/>
      <dgm:spPr/>
      <dgm:t>
        <a:bodyPr/>
        <a:lstStyle/>
        <a:p>
          <a:endParaRPr lang="en-US" sz="1400">
            <a:latin typeface="+mn-lt"/>
            <a:cs typeface="Arial" pitchFamily="34" charset="0"/>
          </a:endParaRPr>
        </a:p>
      </dgm:t>
    </dgm:pt>
    <dgm:pt modelId="{0AC6709A-CDC4-4C0E-9681-703F4344F518}" type="sibTrans" cxnId="{C70B461E-A17B-40A5-B102-EBFD34DC8084}">
      <dgm:prSet/>
      <dgm:spPr/>
      <dgm:t>
        <a:bodyPr/>
        <a:lstStyle/>
        <a:p>
          <a:endParaRPr lang="en-US" sz="1400">
            <a:latin typeface="+mn-lt"/>
            <a:cs typeface="Arial" pitchFamily="34" charset="0"/>
          </a:endParaRPr>
        </a:p>
      </dgm:t>
    </dgm:pt>
    <dgm:pt modelId="{26274730-00C1-4AEE-A326-F09B0FE63C90}">
      <dgm:prSet phldrT="[Text]" custT="1"/>
      <dgm:spPr/>
      <dgm:t>
        <a:bodyPr/>
        <a:lstStyle/>
        <a:p>
          <a:r>
            <a:rPr lang="en-US" sz="1400" dirty="0" smtClean="0">
              <a:latin typeface="+mn-lt"/>
              <a:cs typeface="Arial" pitchFamily="34" charset="0"/>
            </a:rPr>
            <a:t>M</a:t>
          </a:r>
          <a:r>
            <a:rPr lang="id-ID" sz="1400" dirty="0" smtClean="0">
              <a:latin typeface="+mn-lt"/>
              <a:cs typeface="Arial" pitchFamily="34" charset="0"/>
            </a:rPr>
            <a:t>erupakan perbaikan aset tetap dilingkungan satuan kerja pada K/L yang memenuhi syarat kapitalisasi.</a:t>
          </a:r>
          <a:endParaRPr lang="en-US" sz="1400" dirty="0">
            <a:latin typeface="+mn-lt"/>
            <a:cs typeface="Arial" pitchFamily="34" charset="0"/>
          </a:endParaRPr>
        </a:p>
      </dgm:t>
    </dgm:pt>
    <dgm:pt modelId="{702C223A-7700-4B38-99F2-01C9B305E06D}" type="parTrans" cxnId="{3051803F-608F-472C-AC33-E450D68822CB}">
      <dgm:prSet/>
      <dgm:spPr/>
      <dgm:t>
        <a:bodyPr/>
        <a:lstStyle/>
        <a:p>
          <a:endParaRPr lang="en-US" sz="1400">
            <a:latin typeface="+mn-lt"/>
            <a:cs typeface="Arial" pitchFamily="34" charset="0"/>
          </a:endParaRPr>
        </a:p>
      </dgm:t>
    </dgm:pt>
    <dgm:pt modelId="{20B97BE5-10AF-42D7-8AF7-337D822EFFDE}" type="sibTrans" cxnId="{3051803F-608F-472C-AC33-E450D68822CB}">
      <dgm:prSet/>
      <dgm:spPr/>
      <dgm:t>
        <a:bodyPr/>
        <a:lstStyle/>
        <a:p>
          <a:endParaRPr lang="en-US" sz="1400">
            <a:latin typeface="+mn-lt"/>
            <a:cs typeface="Arial" pitchFamily="34" charset="0"/>
          </a:endParaRPr>
        </a:p>
      </dgm:t>
    </dgm:pt>
    <dgm:pt modelId="{FF2449F8-01A6-47A9-93AC-6F78C1F589AD}">
      <dgm:prSet phldrT="[Text]" custT="1"/>
      <dgm:spPr>
        <a:solidFill>
          <a:schemeClr val="accent4">
            <a:lumMod val="60000"/>
            <a:lumOff val="40000"/>
          </a:schemeClr>
        </a:solidFill>
      </dgm:spPr>
      <dgm:t>
        <a:bodyPr/>
        <a:lstStyle/>
        <a:p>
          <a:r>
            <a:rPr lang="id-ID" sz="1400" b="1" dirty="0" smtClean="0">
              <a:solidFill>
                <a:srgbClr val="002060"/>
              </a:solidFill>
              <a:effectLst/>
              <a:latin typeface="+mn-lt"/>
              <a:cs typeface="Arial" pitchFamily="34" charset="0"/>
            </a:rPr>
            <a:t>Renovasi aset tetap bukan milik-dalam lingkup entitas pelaporan</a:t>
          </a:r>
          <a:endParaRPr lang="en-US" sz="1400" b="1" dirty="0">
            <a:solidFill>
              <a:srgbClr val="002060"/>
            </a:solidFill>
            <a:effectLst/>
            <a:latin typeface="+mn-lt"/>
            <a:cs typeface="Arial" pitchFamily="34" charset="0"/>
          </a:endParaRPr>
        </a:p>
      </dgm:t>
    </dgm:pt>
    <dgm:pt modelId="{9C7F0D9E-1B85-4FF3-A4FA-5846FA208BFC}" type="parTrans" cxnId="{335D2D5F-3507-4D16-8778-36B8931CB313}">
      <dgm:prSet/>
      <dgm:spPr/>
      <dgm:t>
        <a:bodyPr/>
        <a:lstStyle/>
        <a:p>
          <a:endParaRPr lang="en-US" sz="1400">
            <a:latin typeface="+mn-lt"/>
            <a:cs typeface="Arial" pitchFamily="34" charset="0"/>
          </a:endParaRPr>
        </a:p>
      </dgm:t>
    </dgm:pt>
    <dgm:pt modelId="{F850EB3E-13AF-4007-B684-CDFE4039847E}" type="sibTrans" cxnId="{335D2D5F-3507-4D16-8778-36B8931CB313}">
      <dgm:prSet/>
      <dgm:spPr/>
      <dgm:t>
        <a:bodyPr/>
        <a:lstStyle/>
        <a:p>
          <a:endParaRPr lang="en-US" sz="1400">
            <a:latin typeface="+mn-lt"/>
            <a:cs typeface="Arial" pitchFamily="34" charset="0"/>
          </a:endParaRPr>
        </a:p>
      </dgm:t>
    </dgm:pt>
    <dgm:pt modelId="{3B539366-35E1-4966-8EA1-B734BE5B72E8}">
      <dgm:prSet phldrT="[Text]" custT="1"/>
      <dgm:spPr/>
      <dgm:t>
        <a:bodyPr/>
        <a:lstStyle/>
        <a:p>
          <a:r>
            <a:rPr lang="id-ID" sz="1400" dirty="0" smtClean="0">
              <a:latin typeface="+mn-lt"/>
              <a:cs typeface="Arial" pitchFamily="34" charset="0"/>
            </a:rPr>
            <a:t>Apabila renovasi telah selesai sebelum tanggal pelaporan akan dibukukan sebagai aset tetap lainnya-aset renovasi dan disajikan di neraca sebagai kelompok aset tetap. </a:t>
          </a:r>
          <a:endParaRPr lang="en-US" sz="1400" dirty="0">
            <a:latin typeface="+mn-lt"/>
            <a:cs typeface="Arial" pitchFamily="34" charset="0"/>
          </a:endParaRPr>
        </a:p>
      </dgm:t>
    </dgm:pt>
    <dgm:pt modelId="{4C7BE6B2-D575-4420-B515-07AB5698A6F5}" type="parTrans" cxnId="{5EB06590-F594-4ECE-B807-9FDE0C9CF944}">
      <dgm:prSet/>
      <dgm:spPr/>
      <dgm:t>
        <a:bodyPr/>
        <a:lstStyle/>
        <a:p>
          <a:endParaRPr lang="en-US" sz="1400">
            <a:latin typeface="+mn-lt"/>
            <a:cs typeface="Arial" pitchFamily="34" charset="0"/>
          </a:endParaRPr>
        </a:p>
      </dgm:t>
    </dgm:pt>
    <dgm:pt modelId="{2A27EBD4-775C-4F91-A4E7-A2F30C959C17}" type="sibTrans" cxnId="{5EB06590-F594-4ECE-B807-9FDE0C9CF944}">
      <dgm:prSet/>
      <dgm:spPr/>
      <dgm:t>
        <a:bodyPr/>
        <a:lstStyle/>
        <a:p>
          <a:endParaRPr lang="en-US" sz="1400">
            <a:latin typeface="+mn-lt"/>
            <a:cs typeface="Arial" pitchFamily="34" charset="0"/>
          </a:endParaRPr>
        </a:p>
      </dgm:t>
    </dgm:pt>
    <dgm:pt modelId="{D13EBB1B-CD8B-4BB7-853B-4DA204D3E9B0}">
      <dgm:prSet phldrT="[Text]" custT="1"/>
      <dgm:spPr>
        <a:solidFill>
          <a:srgbClr val="FFCCCC"/>
        </a:solidFill>
      </dgm:spPr>
      <dgm:t>
        <a:bodyPr/>
        <a:lstStyle/>
        <a:p>
          <a:r>
            <a:rPr lang="id-ID" sz="1400" b="1" dirty="0" smtClean="0">
              <a:solidFill>
                <a:srgbClr val="002060"/>
              </a:solidFill>
              <a:effectLst/>
              <a:latin typeface="+mn-lt"/>
              <a:cs typeface="Arial" pitchFamily="34" charset="0"/>
            </a:rPr>
            <a:t>Renovasi aset tetap bukan milik-di luar lingkup entitas pelaporan</a:t>
          </a:r>
          <a:endParaRPr lang="en-US" sz="1400" b="1" dirty="0">
            <a:solidFill>
              <a:srgbClr val="002060"/>
            </a:solidFill>
            <a:effectLst/>
            <a:latin typeface="+mn-lt"/>
            <a:cs typeface="Arial" pitchFamily="34" charset="0"/>
          </a:endParaRPr>
        </a:p>
      </dgm:t>
    </dgm:pt>
    <dgm:pt modelId="{E376CF3D-E554-464C-BDAD-8AFCC5FABBCD}" type="parTrans" cxnId="{A20F2815-0EA1-4FAD-BB76-1F70A1251E8D}">
      <dgm:prSet/>
      <dgm:spPr/>
      <dgm:t>
        <a:bodyPr/>
        <a:lstStyle/>
        <a:p>
          <a:endParaRPr lang="en-US" sz="1400">
            <a:latin typeface="+mn-lt"/>
            <a:cs typeface="Arial" pitchFamily="34" charset="0"/>
          </a:endParaRPr>
        </a:p>
      </dgm:t>
    </dgm:pt>
    <dgm:pt modelId="{8311BA56-430B-4FE7-868D-83D0FEB263AF}" type="sibTrans" cxnId="{A20F2815-0EA1-4FAD-BB76-1F70A1251E8D}">
      <dgm:prSet/>
      <dgm:spPr/>
      <dgm:t>
        <a:bodyPr/>
        <a:lstStyle/>
        <a:p>
          <a:endParaRPr lang="en-US" sz="1400">
            <a:latin typeface="+mn-lt"/>
            <a:cs typeface="Arial" pitchFamily="34" charset="0"/>
          </a:endParaRPr>
        </a:p>
      </dgm:t>
    </dgm:pt>
    <dgm:pt modelId="{373F1DEC-0F14-4250-878A-566837CC1CAB}">
      <dgm:prSet phldrT="[Text]" custT="1"/>
      <dgm:spPr/>
      <dgm:t>
        <a:bodyPr/>
        <a:lstStyle/>
        <a:p>
          <a:r>
            <a:rPr lang="id-ID" sz="1400" dirty="0" smtClean="0">
              <a:latin typeface="+mn-lt"/>
              <a:cs typeface="Arial" pitchFamily="34" charset="0"/>
            </a:rPr>
            <a:t>Apabila renovasi telah selesai dilakukan sebelum tanggal pelaporan akan dibukukan sebagai aset tetap lainnya-aset renovasi dan disajikan di neraca sebagai kelompok aset tetap. </a:t>
          </a:r>
          <a:endParaRPr lang="en-US" sz="1400" dirty="0">
            <a:latin typeface="+mn-lt"/>
            <a:cs typeface="Arial" pitchFamily="34" charset="0"/>
          </a:endParaRPr>
        </a:p>
      </dgm:t>
    </dgm:pt>
    <dgm:pt modelId="{C646D79F-D225-4A10-8AC2-9B5DB4F94AFF}" type="parTrans" cxnId="{F2FBCAB0-DA04-4521-B41E-429187E96CC0}">
      <dgm:prSet/>
      <dgm:spPr/>
      <dgm:t>
        <a:bodyPr/>
        <a:lstStyle/>
        <a:p>
          <a:endParaRPr lang="en-US" sz="1400">
            <a:latin typeface="+mn-lt"/>
            <a:cs typeface="Arial" pitchFamily="34" charset="0"/>
          </a:endParaRPr>
        </a:p>
      </dgm:t>
    </dgm:pt>
    <dgm:pt modelId="{2991438D-A9C5-4305-8366-1DAF58CE1C17}" type="sibTrans" cxnId="{F2FBCAB0-DA04-4521-B41E-429187E96CC0}">
      <dgm:prSet/>
      <dgm:spPr/>
      <dgm:t>
        <a:bodyPr/>
        <a:lstStyle/>
        <a:p>
          <a:endParaRPr lang="en-US" sz="1400">
            <a:latin typeface="+mn-lt"/>
            <a:cs typeface="Arial" pitchFamily="34" charset="0"/>
          </a:endParaRPr>
        </a:p>
      </dgm:t>
    </dgm:pt>
    <dgm:pt modelId="{92770EAC-BA19-49FC-925D-972A703A2A1E}">
      <dgm:prSet custT="1"/>
      <dgm:spPr/>
      <dgm:t>
        <a:bodyPr/>
        <a:lstStyle/>
        <a:p>
          <a:r>
            <a:rPr lang="en-US" sz="1400" dirty="0" smtClean="0">
              <a:latin typeface="+mn-lt"/>
              <a:cs typeface="Arial" pitchFamily="34" charset="0"/>
            </a:rPr>
            <a:t>D</a:t>
          </a:r>
          <a:r>
            <a:rPr lang="id-ID" sz="1400" dirty="0" smtClean="0">
              <a:latin typeface="+mn-lt"/>
              <a:cs typeface="Arial" pitchFamily="34" charset="0"/>
            </a:rPr>
            <a:t>icatat sebagai penambah nilai perolehan aset tetap terkait.</a:t>
          </a:r>
          <a:endParaRPr lang="en-US" sz="1400" dirty="0" smtClean="0">
            <a:latin typeface="+mn-lt"/>
            <a:cs typeface="Arial" pitchFamily="34" charset="0"/>
          </a:endParaRPr>
        </a:p>
      </dgm:t>
    </dgm:pt>
    <dgm:pt modelId="{B9C498A4-8950-47B6-86E1-58832EF7BE4D}" type="parTrans" cxnId="{3FD4B1DD-B919-485B-956A-C9A6F11D24B7}">
      <dgm:prSet/>
      <dgm:spPr/>
      <dgm:t>
        <a:bodyPr/>
        <a:lstStyle/>
        <a:p>
          <a:endParaRPr lang="en-US" sz="1400">
            <a:latin typeface="+mn-lt"/>
            <a:cs typeface="Arial" pitchFamily="34" charset="0"/>
          </a:endParaRPr>
        </a:p>
      </dgm:t>
    </dgm:pt>
    <dgm:pt modelId="{CDBCDB1E-0DC7-456B-B9F2-27F84E9C878B}" type="sibTrans" cxnId="{3FD4B1DD-B919-485B-956A-C9A6F11D24B7}">
      <dgm:prSet/>
      <dgm:spPr/>
      <dgm:t>
        <a:bodyPr/>
        <a:lstStyle/>
        <a:p>
          <a:endParaRPr lang="en-US" sz="1400">
            <a:latin typeface="+mn-lt"/>
            <a:cs typeface="Arial" pitchFamily="34" charset="0"/>
          </a:endParaRPr>
        </a:p>
      </dgm:t>
    </dgm:pt>
    <dgm:pt modelId="{88AE3B0C-859E-4403-8038-CCA9D9D96475}">
      <dgm:prSet custT="1"/>
      <dgm:spPr/>
      <dgm:t>
        <a:bodyPr/>
        <a:lstStyle/>
        <a:p>
          <a:r>
            <a:rPr lang="id-ID" sz="1400" dirty="0" smtClean="0">
              <a:latin typeface="+mn-lt"/>
              <a:cs typeface="Arial" pitchFamily="34" charset="0"/>
            </a:rPr>
            <a:t>Apabila sampai dengan tanggal pelaporan renovasi tersebut belum selesai dikerjakan, atau sudah selesai pengerjaannya namun belum diserahterimakan, maka akan dicatat sebagai KDP</a:t>
          </a:r>
          <a:endParaRPr lang="en-US" sz="1400" dirty="0">
            <a:latin typeface="+mn-lt"/>
            <a:cs typeface="Arial" pitchFamily="34" charset="0"/>
          </a:endParaRPr>
        </a:p>
      </dgm:t>
    </dgm:pt>
    <dgm:pt modelId="{6B5736C4-25CB-4D02-BCE5-8734B5E74071}" type="parTrans" cxnId="{18570344-F7BB-420F-82BD-018E1913BA00}">
      <dgm:prSet/>
      <dgm:spPr/>
      <dgm:t>
        <a:bodyPr/>
        <a:lstStyle/>
        <a:p>
          <a:endParaRPr lang="en-US" sz="1400">
            <a:latin typeface="+mn-lt"/>
            <a:cs typeface="Arial" pitchFamily="34" charset="0"/>
          </a:endParaRPr>
        </a:p>
      </dgm:t>
    </dgm:pt>
    <dgm:pt modelId="{B15CD3B6-3DE7-4EBA-BE30-3D435E174A3F}" type="sibTrans" cxnId="{18570344-F7BB-420F-82BD-018E1913BA00}">
      <dgm:prSet/>
      <dgm:spPr/>
      <dgm:t>
        <a:bodyPr/>
        <a:lstStyle/>
        <a:p>
          <a:endParaRPr lang="en-US" sz="1400">
            <a:latin typeface="+mn-lt"/>
            <a:cs typeface="Arial" pitchFamily="34" charset="0"/>
          </a:endParaRPr>
        </a:p>
      </dgm:t>
    </dgm:pt>
    <dgm:pt modelId="{7B94F60D-809C-497B-8348-2C85B250A14D}">
      <dgm:prSet custT="1"/>
      <dgm:spPr/>
      <dgm:t>
        <a:bodyPr/>
        <a:lstStyle/>
        <a:p>
          <a:r>
            <a:rPr lang="id-ID" sz="1400" dirty="0" smtClean="0">
              <a:latin typeface="+mn-lt"/>
              <a:cs typeface="Arial" pitchFamily="34" charset="0"/>
            </a:rPr>
            <a:t>Apabila sampai dengan tanggal pelaporan renovasi tersebut belum selesai dikerjakan, atau sudah selesai pengerjaannya namun belum diserahterimakan, maka akan dicatat sebagai KDP.</a:t>
          </a:r>
          <a:endParaRPr lang="en-US" sz="1400" dirty="0" smtClean="0">
            <a:latin typeface="+mn-lt"/>
            <a:cs typeface="Arial" pitchFamily="34" charset="0"/>
          </a:endParaRPr>
        </a:p>
      </dgm:t>
    </dgm:pt>
    <dgm:pt modelId="{90A9E573-DFA0-41AC-AB55-5BF9962A2A8C}" type="parTrans" cxnId="{B3B3D119-34A8-41D4-A29B-EA0936AC3226}">
      <dgm:prSet/>
      <dgm:spPr/>
      <dgm:t>
        <a:bodyPr/>
        <a:lstStyle/>
        <a:p>
          <a:endParaRPr lang="en-US" sz="1400">
            <a:latin typeface="+mn-lt"/>
            <a:cs typeface="Arial" pitchFamily="34" charset="0"/>
          </a:endParaRPr>
        </a:p>
      </dgm:t>
    </dgm:pt>
    <dgm:pt modelId="{A322F0B0-2D0E-43B0-8CA8-A7212FA74C23}" type="sibTrans" cxnId="{B3B3D119-34A8-41D4-A29B-EA0936AC3226}">
      <dgm:prSet/>
      <dgm:spPr/>
      <dgm:t>
        <a:bodyPr/>
        <a:lstStyle/>
        <a:p>
          <a:endParaRPr lang="en-US" sz="1400">
            <a:latin typeface="+mn-lt"/>
            <a:cs typeface="Arial" pitchFamily="34" charset="0"/>
          </a:endParaRPr>
        </a:p>
      </dgm:t>
    </dgm:pt>
    <dgm:pt modelId="{645B6685-AA36-4F99-BC7F-4D5C0D87520A}">
      <dgm:prSet custT="1"/>
      <dgm:spPr/>
      <dgm:t>
        <a:bodyPr/>
        <a:lstStyle/>
        <a:p>
          <a:r>
            <a:rPr lang="fi-FI" sz="1400" dirty="0" smtClean="0">
              <a:latin typeface="+mn-lt"/>
              <a:cs typeface="Arial" pitchFamily="34" charset="0"/>
            </a:rPr>
            <a:t>Pada akhir tahun anggaran, aset renovasi </a:t>
          </a:r>
          <a:r>
            <a:rPr lang="id-ID" sz="1400" dirty="0" smtClean="0">
              <a:latin typeface="+mn-lt"/>
              <a:cs typeface="Arial" pitchFamily="34" charset="0"/>
            </a:rPr>
            <a:t>ini </a:t>
          </a:r>
          <a:r>
            <a:rPr lang="fi-FI" sz="1400" dirty="0" smtClean="0">
              <a:latin typeface="+mn-lt"/>
              <a:cs typeface="Arial" pitchFamily="34" charset="0"/>
            </a:rPr>
            <a:t>seyogyanya diserahkan pada pemilik</a:t>
          </a:r>
          <a:endParaRPr lang="en-US" sz="1400" dirty="0">
            <a:latin typeface="+mn-lt"/>
            <a:cs typeface="Arial" pitchFamily="34" charset="0"/>
          </a:endParaRPr>
        </a:p>
      </dgm:t>
    </dgm:pt>
    <dgm:pt modelId="{3314079E-E344-43C0-99C7-82E95B73E4ED}" type="parTrans" cxnId="{E66EA589-F6BA-4DA7-BF2B-583FA5F0326B}">
      <dgm:prSet/>
      <dgm:spPr/>
      <dgm:t>
        <a:bodyPr/>
        <a:lstStyle/>
        <a:p>
          <a:endParaRPr lang="en-US" sz="1400">
            <a:latin typeface="+mn-lt"/>
            <a:cs typeface="Arial" pitchFamily="34" charset="0"/>
          </a:endParaRPr>
        </a:p>
      </dgm:t>
    </dgm:pt>
    <dgm:pt modelId="{47158708-AC2B-4284-B859-8BB1D377E678}" type="sibTrans" cxnId="{E66EA589-F6BA-4DA7-BF2B-583FA5F0326B}">
      <dgm:prSet/>
      <dgm:spPr/>
      <dgm:t>
        <a:bodyPr/>
        <a:lstStyle/>
        <a:p>
          <a:endParaRPr lang="en-US" sz="1400">
            <a:latin typeface="+mn-lt"/>
            <a:cs typeface="Arial" pitchFamily="34" charset="0"/>
          </a:endParaRPr>
        </a:p>
      </dgm:t>
    </dgm:pt>
    <dgm:pt modelId="{12F51DA2-0352-4B7A-B1AF-2177AFC4EEF2}">
      <dgm:prSet custT="1"/>
      <dgm:spPr/>
      <dgm:t>
        <a:bodyPr/>
        <a:lstStyle/>
        <a:p>
          <a:r>
            <a:rPr lang="id-ID" sz="1400" dirty="0" smtClean="0">
              <a:latin typeface="+mn-lt"/>
              <a:cs typeface="Arial" pitchFamily="34" charset="0"/>
            </a:rPr>
            <a:t>Apabila sampai dengan tanggal pelaporan renovasi tersebut belum selesai dikerjakan, atau sudah selesai pengerjaannya namun belum diserahterimakan, maka akan dicatat sebagai KDP.</a:t>
          </a:r>
          <a:endParaRPr lang="en-US" sz="1400" dirty="0" smtClean="0">
            <a:latin typeface="+mn-lt"/>
            <a:cs typeface="Arial" pitchFamily="34" charset="0"/>
          </a:endParaRPr>
        </a:p>
      </dgm:t>
    </dgm:pt>
    <dgm:pt modelId="{961C0C1E-AB49-4829-B7EA-D3BA259AEC3A}" type="parTrans" cxnId="{56EF41E2-E885-4237-8AAD-9CDCF0305B8E}">
      <dgm:prSet/>
      <dgm:spPr/>
      <dgm:t>
        <a:bodyPr/>
        <a:lstStyle/>
        <a:p>
          <a:endParaRPr lang="en-US" sz="1400">
            <a:latin typeface="+mn-lt"/>
            <a:cs typeface="Arial" pitchFamily="34" charset="0"/>
          </a:endParaRPr>
        </a:p>
      </dgm:t>
    </dgm:pt>
    <dgm:pt modelId="{05B3CE91-7733-408A-B2A2-D40E339C08BF}" type="sibTrans" cxnId="{56EF41E2-E885-4237-8AAD-9CDCF0305B8E}">
      <dgm:prSet/>
      <dgm:spPr/>
      <dgm:t>
        <a:bodyPr/>
        <a:lstStyle/>
        <a:p>
          <a:endParaRPr lang="en-US" sz="1400">
            <a:latin typeface="+mn-lt"/>
            <a:cs typeface="Arial" pitchFamily="34" charset="0"/>
          </a:endParaRPr>
        </a:p>
      </dgm:t>
    </dgm:pt>
    <dgm:pt modelId="{F9A9CAC7-2D3D-46AE-B35C-5B6D77F77A4A}">
      <dgm:prSet custT="1"/>
      <dgm:spPr/>
      <dgm:t>
        <a:bodyPr/>
        <a:lstStyle/>
        <a:p>
          <a:r>
            <a:rPr lang="fi-FI" sz="1400" dirty="0" smtClean="0">
              <a:latin typeface="+mn-lt"/>
              <a:cs typeface="Arial" pitchFamily="34" charset="0"/>
            </a:rPr>
            <a:t>Pada akhir </a:t>
          </a:r>
          <a:r>
            <a:rPr lang="id-ID" sz="1400" dirty="0" smtClean="0">
              <a:latin typeface="+mn-lt"/>
              <a:cs typeface="Arial" pitchFamily="34" charset="0"/>
            </a:rPr>
            <a:t>masa perjanjian pinjam pakai atau sewa</a:t>
          </a:r>
          <a:r>
            <a:rPr lang="fi-FI" sz="1400" dirty="0" smtClean="0">
              <a:latin typeface="+mn-lt"/>
              <a:cs typeface="Arial" pitchFamily="34" charset="0"/>
            </a:rPr>
            <a:t>, aset renovasi </a:t>
          </a:r>
          <a:r>
            <a:rPr lang="id-ID" sz="1400" dirty="0" smtClean="0">
              <a:latin typeface="+mn-lt"/>
              <a:cs typeface="Arial" pitchFamily="34" charset="0"/>
            </a:rPr>
            <a:t>ini </a:t>
          </a:r>
          <a:r>
            <a:rPr lang="fi-FI" sz="1400" dirty="0" smtClean="0">
              <a:latin typeface="+mn-lt"/>
              <a:cs typeface="Arial" pitchFamily="34" charset="0"/>
            </a:rPr>
            <a:t>seyogyanya diserahkan pada pemilik</a:t>
          </a:r>
          <a:endParaRPr lang="en-US" sz="1400" dirty="0">
            <a:latin typeface="+mn-lt"/>
            <a:cs typeface="Arial" pitchFamily="34" charset="0"/>
          </a:endParaRPr>
        </a:p>
      </dgm:t>
    </dgm:pt>
    <dgm:pt modelId="{860CD8DA-08B4-42B4-BA84-20EEBE396100}" type="parTrans" cxnId="{D3B90611-CD24-40AC-A9F3-7FC5BA55D392}">
      <dgm:prSet/>
      <dgm:spPr/>
      <dgm:t>
        <a:bodyPr/>
        <a:lstStyle/>
        <a:p>
          <a:endParaRPr lang="en-US" sz="1400">
            <a:latin typeface="+mn-lt"/>
            <a:cs typeface="Arial" pitchFamily="34" charset="0"/>
          </a:endParaRPr>
        </a:p>
      </dgm:t>
    </dgm:pt>
    <dgm:pt modelId="{38D61F14-F021-4F18-A34E-83084107C1E4}" type="sibTrans" cxnId="{D3B90611-CD24-40AC-A9F3-7FC5BA55D392}">
      <dgm:prSet/>
      <dgm:spPr/>
      <dgm:t>
        <a:bodyPr/>
        <a:lstStyle/>
        <a:p>
          <a:endParaRPr lang="en-US" sz="1400">
            <a:latin typeface="+mn-lt"/>
            <a:cs typeface="Arial" pitchFamily="34" charset="0"/>
          </a:endParaRPr>
        </a:p>
      </dgm:t>
    </dgm:pt>
    <dgm:pt modelId="{2CCED86D-3E90-467F-8F09-35DBB22CC35D}" type="pres">
      <dgm:prSet presAssocID="{E849CD85-54B4-408B-ACD4-D6B591DD1045}" presName="Name0" presStyleCnt="0">
        <dgm:presLayoutVars>
          <dgm:dir/>
          <dgm:animLvl val="lvl"/>
          <dgm:resizeHandles val="exact"/>
        </dgm:presLayoutVars>
      </dgm:prSet>
      <dgm:spPr/>
      <dgm:t>
        <a:bodyPr/>
        <a:lstStyle/>
        <a:p>
          <a:endParaRPr lang="en-US"/>
        </a:p>
      </dgm:t>
    </dgm:pt>
    <dgm:pt modelId="{64DAA9B1-7063-414A-B211-3859B4E8E9F2}" type="pres">
      <dgm:prSet presAssocID="{C6BDA8C2-2258-41C9-878C-7F00753CF688}" presName="linNode" presStyleCnt="0"/>
      <dgm:spPr/>
    </dgm:pt>
    <dgm:pt modelId="{9B59949B-2BDF-416F-98B9-BFEB5FC33801}" type="pres">
      <dgm:prSet presAssocID="{C6BDA8C2-2258-41C9-878C-7F00753CF688}" presName="parentText" presStyleLbl="node1" presStyleIdx="0" presStyleCnt="3" custScaleX="59465">
        <dgm:presLayoutVars>
          <dgm:chMax val="1"/>
          <dgm:bulletEnabled val="1"/>
        </dgm:presLayoutVars>
      </dgm:prSet>
      <dgm:spPr/>
      <dgm:t>
        <a:bodyPr/>
        <a:lstStyle/>
        <a:p>
          <a:endParaRPr lang="en-US"/>
        </a:p>
      </dgm:t>
    </dgm:pt>
    <dgm:pt modelId="{275BC6B2-FF52-49D4-AD50-33FA4CA8B755}" type="pres">
      <dgm:prSet presAssocID="{C6BDA8C2-2258-41C9-878C-7F00753CF688}" presName="descendantText" presStyleLbl="alignAccFollowNode1" presStyleIdx="0" presStyleCnt="3" custScaleX="157913">
        <dgm:presLayoutVars>
          <dgm:bulletEnabled val="1"/>
        </dgm:presLayoutVars>
      </dgm:prSet>
      <dgm:spPr/>
      <dgm:t>
        <a:bodyPr/>
        <a:lstStyle/>
        <a:p>
          <a:endParaRPr lang="en-US"/>
        </a:p>
      </dgm:t>
    </dgm:pt>
    <dgm:pt modelId="{8EC6990C-3061-497F-B36A-49460CCE3F6E}" type="pres">
      <dgm:prSet presAssocID="{0AC6709A-CDC4-4C0E-9681-703F4344F518}" presName="sp" presStyleCnt="0"/>
      <dgm:spPr/>
    </dgm:pt>
    <dgm:pt modelId="{0EAD64DC-8DD3-4AAD-AACE-2C2CC1985FC6}" type="pres">
      <dgm:prSet presAssocID="{FF2449F8-01A6-47A9-93AC-6F78C1F589AD}" presName="linNode" presStyleCnt="0"/>
      <dgm:spPr/>
    </dgm:pt>
    <dgm:pt modelId="{91B2C641-62D5-4919-A5CF-9542DB982BD7}" type="pres">
      <dgm:prSet presAssocID="{FF2449F8-01A6-47A9-93AC-6F78C1F589AD}" presName="parentText" presStyleLbl="node1" presStyleIdx="1" presStyleCnt="3" custScaleX="59465">
        <dgm:presLayoutVars>
          <dgm:chMax val="1"/>
          <dgm:bulletEnabled val="1"/>
        </dgm:presLayoutVars>
      </dgm:prSet>
      <dgm:spPr/>
      <dgm:t>
        <a:bodyPr/>
        <a:lstStyle/>
        <a:p>
          <a:endParaRPr lang="en-US"/>
        </a:p>
      </dgm:t>
    </dgm:pt>
    <dgm:pt modelId="{66929B77-F346-4996-82BE-EB8E72359507}" type="pres">
      <dgm:prSet presAssocID="{FF2449F8-01A6-47A9-93AC-6F78C1F589AD}" presName="descendantText" presStyleLbl="alignAccFollowNode1" presStyleIdx="1" presStyleCnt="3" custScaleX="153221" custScaleY="121905">
        <dgm:presLayoutVars>
          <dgm:bulletEnabled val="1"/>
        </dgm:presLayoutVars>
      </dgm:prSet>
      <dgm:spPr/>
      <dgm:t>
        <a:bodyPr/>
        <a:lstStyle/>
        <a:p>
          <a:endParaRPr lang="en-US"/>
        </a:p>
      </dgm:t>
    </dgm:pt>
    <dgm:pt modelId="{F1CE8402-A4E0-4BD1-8FF5-FF05158AF22F}" type="pres">
      <dgm:prSet presAssocID="{F850EB3E-13AF-4007-B684-CDFE4039847E}" presName="sp" presStyleCnt="0"/>
      <dgm:spPr/>
    </dgm:pt>
    <dgm:pt modelId="{4E866CCC-8102-4BF8-B54D-BF4DB0120980}" type="pres">
      <dgm:prSet presAssocID="{D13EBB1B-CD8B-4BB7-853B-4DA204D3E9B0}" presName="linNode" presStyleCnt="0"/>
      <dgm:spPr/>
    </dgm:pt>
    <dgm:pt modelId="{FDE23B6C-BA7B-4840-94B3-9AB9DB6FF076}" type="pres">
      <dgm:prSet presAssocID="{D13EBB1B-CD8B-4BB7-853B-4DA204D3E9B0}" presName="parentText" presStyleLbl="node1" presStyleIdx="2" presStyleCnt="3" custScaleX="59465">
        <dgm:presLayoutVars>
          <dgm:chMax val="1"/>
          <dgm:bulletEnabled val="1"/>
        </dgm:presLayoutVars>
      </dgm:prSet>
      <dgm:spPr/>
      <dgm:t>
        <a:bodyPr/>
        <a:lstStyle/>
        <a:p>
          <a:endParaRPr lang="en-US"/>
        </a:p>
      </dgm:t>
    </dgm:pt>
    <dgm:pt modelId="{7B7AA400-3437-470B-9D7B-50CAD7B6B570}" type="pres">
      <dgm:prSet presAssocID="{D13EBB1B-CD8B-4BB7-853B-4DA204D3E9B0}" presName="descendantText" presStyleLbl="alignAccFollowNode1" presStyleIdx="2" presStyleCnt="3" custScaleX="153433" custScaleY="114297">
        <dgm:presLayoutVars>
          <dgm:bulletEnabled val="1"/>
        </dgm:presLayoutVars>
      </dgm:prSet>
      <dgm:spPr/>
      <dgm:t>
        <a:bodyPr/>
        <a:lstStyle/>
        <a:p>
          <a:endParaRPr lang="en-US"/>
        </a:p>
      </dgm:t>
    </dgm:pt>
  </dgm:ptLst>
  <dgm:cxnLst>
    <dgm:cxn modelId="{3051803F-608F-472C-AC33-E450D68822CB}" srcId="{C6BDA8C2-2258-41C9-878C-7F00753CF688}" destId="{26274730-00C1-4AEE-A326-F09B0FE63C90}" srcOrd="0" destOrd="0" parTransId="{702C223A-7700-4B38-99F2-01C9B305E06D}" sibTransId="{20B97BE5-10AF-42D7-8AF7-337D822EFFDE}"/>
    <dgm:cxn modelId="{E66EA589-F6BA-4DA7-BF2B-583FA5F0326B}" srcId="{FF2449F8-01A6-47A9-93AC-6F78C1F589AD}" destId="{645B6685-AA36-4F99-BC7F-4D5C0D87520A}" srcOrd="2" destOrd="0" parTransId="{3314079E-E344-43C0-99C7-82E95B73E4ED}" sibTransId="{47158708-AC2B-4284-B859-8BB1D377E678}"/>
    <dgm:cxn modelId="{0172CAD2-CB17-4CC7-BD06-829A7F47E235}" type="presOf" srcId="{FF2449F8-01A6-47A9-93AC-6F78C1F589AD}" destId="{91B2C641-62D5-4919-A5CF-9542DB982BD7}" srcOrd="0" destOrd="0" presId="urn:microsoft.com/office/officeart/2005/8/layout/vList5"/>
    <dgm:cxn modelId="{47EC4EB1-DECB-4FAB-9107-997D14B51334}" type="presOf" srcId="{645B6685-AA36-4F99-BC7F-4D5C0D87520A}" destId="{66929B77-F346-4996-82BE-EB8E72359507}" srcOrd="0" destOrd="2" presId="urn:microsoft.com/office/officeart/2005/8/layout/vList5"/>
    <dgm:cxn modelId="{D174E730-FD94-4B23-89FD-7844F1B5C2D8}" type="presOf" srcId="{F9A9CAC7-2D3D-46AE-B35C-5B6D77F77A4A}" destId="{7B7AA400-3437-470B-9D7B-50CAD7B6B570}" srcOrd="0" destOrd="2" presId="urn:microsoft.com/office/officeart/2005/8/layout/vList5"/>
    <dgm:cxn modelId="{A20F2815-0EA1-4FAD-BB76-1F70A1251E8D}" srcId="{E849CD85-54B4-408B-ACD4-D6B591DD1045}" destId="{D13EBB1B-CD8B-4BB7-853B-4DA204D3E9B0}" srcOrd="2" destOrd="0" parTransId="{E376CF3D-E554-464C-BDAD-8AFCC5FABBCD}" sibTransId="{8311BA56-430B-4FE7-868D-83D0FEB263AF}"/>
    <dgm:cxn modelId="{9CB8F40C-F138-4B69-9DCF-4FA6C1459332}" type="presOf" srcId="{C6BDA8C2-2258-41C9-878C-7F00753CF688}" destId="{9B59949B-2BDF-416F-98B9-BFEB5FC33801}" srcOrd="0" destOrd="0" presId="urn:microsoft.com/office/officeart/2005/8/layout/vList5"/>
    <dgm:cxn modelId="{C70B461E-A17B-40A5-B102-EBFD34DC8084}" srcId="{E849CD85-54B4-408B-ACD4-D6B591DD1045}" destId="{C6BDA8C2-2258-41C9-878C-7F00753CF688}" srcOrd="0" destOrd="0" parTransId="{8B36B88D-B194-4165-8E29-8A66173411D4}" sibTransId="{0AC6709A-CDC4-4C0E-9681-703F4344F518}"/>
    <dgm:cxn modelId="{F74633E9-C4E1-4669-BDA8-537E4FA85F74}" type="presOf" srcId="{3B539366-35E1-4966-8EA1-B734BE5B72E8}" destId="{66929B77-F346-4996-82BE-EB8E72359507}" srcOrd="0" destOrd="0" presId="urn:microsoft.com/office/officeart/2005/8/layout/vList5"/>
    <dgm:cxn modelId="{B3B3D119-34A8-41D4-A29B-EA0936AC3226}" srcId="{FF2449F8-01A6-47A9-93AC-6F78C1F589AD}" destId="{7B94F60D-809C-497B-8348-2C85B250A14D}" srcOrd="1" destOrd="0" parTransId="{90A9E573-DFA0-41AC-AB55-5BF9962A2A8C}" sibTransId="{A322F0B0-2D0E-43B0-8CA8-A7212FA74C23}"/>
    <dgm:cxn modelId="{B2F42C17-EAAC-43DC-A8E9-1D858FE81928}" type="presOf" srcId="{E849CD85-54B4-408B-ACD4-D6B591DD1045}" destId="{2CCED86D-3E90-467F-8F09-35DBB22CC35D}" srcOrd="0" destOrd="0" presId="urn:microsoft.com/office/officeart/2005/8/layout/vList5"/>
    <dgm:cxn modelId="{A071E9A7-37D0-4486-8AAC-26B757AD7669}" type="presOf" srcId="{12F51DA2-0352-4B7A-B1AF-2177AFC4EEF2}" destId="{7B7AA400-3437-470B-9D7B-50CAD7B6B570}" srcOrd="0" destOrd="1" presId="urn:microsoft.com/office/officeart/2005/8/layout/vList5"/>
    <dgm:cxn modelId="{3FD4B1DD-B919-485B-956A-C9A6F11D24B7}" srcId="{C6BDA8C2-2258-41C9-878C-7F00753CF688}" destId="{92770EAC-BA19-49FC-925D-972A703A2A1E}" srcOrd="1" destOrd="0" parTransId="{B9C498A4-8950-47B6-86E1-58832EF7BE4D}" sibTransId="{CDBCDB1E-0DC7-456B-B9F2-27F84E9C878B}"/>
    <dgm:cxn modelId="{56EF41E2-E885-4237-8AAD-9CDCF0305B8E}" srcId="{D13EBB1B-CD8B-4BB7-853B-4DA204D3E9B0}" destId="{12F51DA2-0352-4B7A-B1AF-2177AFC4EEF2}" srcOrd="1" destOrd="0" parTransId="{961C0C1E-AB49-4829-B7EA-D3BA259AEC3A}" sibTransId="{05B3CE91-7733-408A-B2A2-D40E339C08BF}"/>
    <dgm:cxn modelId="{5EB06590-F594-4ECE-B807-9FDE0C9CF944}" srcId="{FF2449F8-01A6-47A9-93AC-6F78C1F589AD}" destId="{3B539366-35E1-4966-8EA1-B734BE5B72E8}" srcOrd="0" destOrd="0" parTransId="{4C7BE6B2-D575-4420-B515-07AB5698A6F5}" sibTransId="{2A27EBD4-775C-4F91-A4E7-A2F30C959C17}"/>
    <dgm:cxn modelId="{18570344-F7BB-420F-82BD-018E1913BA00}" srcId="{C6BDA8C2-2258-41C9-878C-7F00753CF688}" destId="{88AE3B0C-859E-4403-8038-CCA9D9D96475}" srcOrd="2" destOrd="0" parTransId="{6B5736C4-25CB-4D02-BCE5-8734B5E74071}" sibTransId="{B15CD3B6-3DE7-4EBA-BE30-3D435E174A3F}"/>
    <dgm:cxn modelId="{916C6258-0270-40F3-9BA8-82FEC8F9EF74}" type="presOf" srcId="{D13EBB1B-CD8B-4BB7-853B-4DA204D3E9B0}" destId="{FDE23B6C-BA7B-4840-94B3-9AB9DB6FF076}" srcOrd="0" destOrd="0" presId="urn:microsoft.com/office/officeart/2005/8/layout/vList5"/>
    <dgm:cxn modelId="{5E7B1CE8-BC99-4DF1-8AE7-DD599D4A6C7E}" type="presOf" srcId="{7B94F60D-809C-497B-8348-2C85B250A14D}" destId="{66929B77-F346-4996-82BE-EB8E72359507}" srcOrd="0" destOrd="1" presId="urn:microsoft.com/office/officeart/2005/8/layout/vList5"/>
    <dgm:cxn modelId="{2B400EFB-E8A7-4D27-9901-728F3062E2ED}" type="presOf" srcId="{92770EAC-BA19-49FC-925D-972A703A2A1E}" destId="{275BC6B2-FF52-49D4-AD50-33FA4CA8B755}" srcOrd="0" destOrd="1" presId="urn:microsoft.com/office/officeart/2005/8/layout/vList5"/>
    <dgm:cxn modelId="{D3B90611-CD24-40AC-A9F3-7FC5BA55D392}" srcId="{D13EBB1B-CD8B-4BB7-853B-4DA204D3E9B0}" destId="{F9A9CAC7-2D3D-46AE-B35C-5B6D77F77A4A}" srcOrd="2" destOrd="0" parTransId="{860CD8DA-08B4-42B4-BA84-20EEBE396100}" sibTransId="{38D61F14-F021-4F18-A34E-83084107C1E4}"/>
    <dgm:cxn modelId="{335D2D5F-3507-4D16-8778-36B8931CB313}" srcId="{E849CD85-54B4-408B-ACD4-D6B591DD1045}" destId="{FF2449F8-01A6-47A9-93AC-6F78C1F589AD}" srcOrd="1" destOrd="0" parTransId="{9C7F0D9E-1B85-4FF3-A4FA-5846FA208BFC}" sibTransId="{F850EB3E-13AF-4007-B684-CDFE4039847E}"/>
    <dgm:cxn modelId="{98D5A781-D023-48E9-B372-FCFC93B2BCD9}" type="presOf" srcId="{88AE3B0C-859E-4403-8038-CCA9D9D96475}" destId="{275BC6B2-FF52-49D4-AD50-33FA4CA8B755}" srcOrd="0" destOrd="2" presId="urn:microsoft.com/office/officeart/2005/8/layout/vList5"/>
    <dgm:cxn modelId="{70A931EE-E744-406F-AC3E-ED4073347CB0}" type="presOf" srcId="{373F1DEC-0F14-4250-878A-566837CC1CAB}" destId="{7B7AA400-3437-470B-9D7B-50CAD7B6B570}" srcOrd="0" destOrd="0" presId="urn:microsoft.com/office/officeart/2005/8/layout/vList5"/>
    <dgm:cxn modelId="{829EE907-D420-4633-A8C8-8AD1245A3C27}" type="presOf" srcId="{26274730-00C1-4AEE-A326-F09B0FE63C90}" destId="{275BC6B2-FF52-49D4-AD50-33FA4CA8B755}" srcOrd="0" destOrd="0" presId="urn:microsoft.com/office/officeart/2005/8/layout/vList5"/>
    <dgm:cxn modelId="{F2FBCAB0-DA04-4521-B41E-429187E96CC0}" srcId="{D13EBB1B-CD8B-4BB7-853B-4DA204D3E9B0}" destId="{373F1DEC-0F14-4250-878A-566837CC1CAB}" srcOrd="0" destOrd="0" parTransId="{C646D79F-D225-4A10-8AC2-9B5DB4F94AFF}" sibTransId="{2991438D-A9C5-4305-8366-1DAF58CE1C17}"/>
    <dgm:cxn modelId="{DEDA9A42-DCF0-49A8-9F63-E58FDE773CFE}" type="presParOf" srcId="{2CCED86D-3E90-467F-8F09-35DBB22CC35D}" destId="{64DAA9B1-7063-414A-B211-3859B4E8E9F2}" srcOrd="0" destOrd="0" presId="urn:microsoft.com/office/officeart/2005/8/layout/vList5"/>
    <dgm:cxn modelId="{DEFDF2AE-2CC4-42A8-BF24-490C72589224}" type="presParOf" srcId="{64DAA9B1-7063-414A-B211-3859B4E8E9F2}" destId="{9B59949B-2BDF-416F-98B9-BFEB5FC33801}" srcOrd="0" destOrd="0" presId="urn:microsoft.com/office/officeart/2005/8/layout/vList5"/>
    <dgm:cxn modelId="{5A5AB497-C03A-4DB8-8C82-3B8AE5AA5B30}" type="presParOf" srcId="{64DAA9B1-7063-414A-B211-3859B4E8E9F2}" destId="{275BC6B2-FF52-49D4-AD50-33FA4CA8B755}" srcOrd="1" destOrd="0" presId="urn:microsoft.com/office/officeart/2005/8/layout/vList5"/>
    <dgm:cxn modelId="{D46626EA-9176-4F51-95FD-275E9E02B722}" type="presParOf" srcId="{2CCED86D-3E90-467F-8F09-35DBB22CC35D}" destId="{8EC6990C-3061-497F-B36A-49460CCE3F6E}" srcOrd="1" destOrd="0" presId="urn:microsoft.com/office/officeart/2005/8/layout/vList5"/>
    <dgm:cxn modelId="{C221432E-5C11-466F-801D-CC8CF566136B}" type="presParOf" srcId="{2CCED86D-3E90-467F-8F09-35DBB22CC35D}" destId="{0EAD64DC-8DD3-4AAD-AACE-2C2CC1985FC6}" srcOrd="2" destOrd="0" presId="urn:microsoft.com/office/officeart/2005/8/layout/vList5"/>
    <dgm:cxn modelId="{E2F54E88-FF54-4E1D-8E5B-130FF70F4380}" type="presParOf" srcId="{0EAD64DC-8DD3-4AAD-AACE-2C2CC1985FC6}" destId="{91B2C641-62D5-4919-A5CF-9542DB982BD7}" srcOrd="0" destOrd="0" presId="urn:microsoft.com/office/officeart/2005/8/layout/vList5"/>
    <dgm:cxn modelId="{F10C80B1-A0BE-4E46-A84B-6A7A227D4AE0}" type="presParOf" srcId="{0EAD64DC-8DD3-4AAD-AACE-2C2CC1985FC6}" destId="{66929B77-F346-4996-82BE-EB8E72359507}" srcOrd="1" destOrd="0" presId="urn:microsoft.com/office/officeart/2005/8/layout/vList5"/>
    <dgm:cxn modelId="{304582F6-BACE-4859-A906-87A8214AD74A}" type="presParOf" srcId="{2CCED86D-3E90-467F-8F09-35DBB22CC35D}" destId="{F1CE8402-A4E0-4BD1-8FF5-FF05158AF22F}" srcOrd="3" destOrd="0" presId="urn:microsoft.com/office/officeart/2005/8/layout/vList5"/>
    <dgm:cxn modelId="{DADB065D-F09F-472B-98A2-74C70E992CFB}" type="presParOf" srcId="{2CCED86D-3E90-467F-8F09-35DBB22CC35D}" destId="{4E866CCC-8102-4BF8-B54D-BF4DB0120980}" srcOrd="4" destOrd="0" presId="urn:microsoft.com/office/officeart/2005/8/layout/vList5"/>
    <dgm:cxn modelId="{E52519D7-C0AE-4F3D-8598-85DC3645E3E2}" type="presParOf" srcId="{4E866CCC-8102-4BF8-B54D-BF4DB0120980}" destId="{FDE23B6C-BA7B-4840-94B3-9AB9DB6FF076}" srcOrd="0" destOrd="0" presId="urn:microsoft.com/office/officeart/2005/8/layout/vList5"/>
    <dgm:cxn modelId="{3D950F20-B51B-4F77-992B-B26FBCC95852}" type="presParOf" srcId="{4E866CCC-8102-4BF8-B54D-BF4DB0120980}" destId="{7B7AA400-3437-470B-9D7B-50CAD7B6B570}"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001484-8E04-492E-8298-6653CE75E46B}">
      <dsp:nvSpPr>
        <dsp:cNvPr id="0" name=""/>
        <dsp:cNvSpPr/>
      </dsp:nvSpPr>
      <dsp:spPr>
        <a:xfrm>
          <a:off x="3258792" y="613"/>
          <a:ext cx="4888188" cy="773534"/>
        </a:xfrm>
        <a:prstGeom prst="rightArrow">
          <a:avLst>
            <a:gd name="adj1" fmla="val 75000"/>
            <a:gd name="adj2" fmla="val 50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t" anchorCtr="0">
          <a:noAutofit/>
        </a:bodyPr>
        <a:lstStyle/>
        <a:p>
          <a:pPr marL="114300" lvl="1" indent="-114300" algn="l" defTabSz="622300">
            <a:lnSpc>
              <a:spcPct val="90000"/>
            </a:lnSpc>
            <a:spcBef>
              <a:spcPct val="0"/>
            </a:spcBef>
            <a:spcAft>
              <a:spcPct val="15000"/>
            </a:spcAft>
            <a:buChar char="••"/>
          </a:pPr>
          <a:r>
            <a:rPr lang="id-ID" sz="1400" kern="1200" dirty="0" smtClean="0"/>
            <a:t>Tanah yang dikelompokkan sebagai aset tetap ialah tanah yang diperoleh dengan maksud untuk dipakai dalam kegiatan operasional pemerintah </a:t>
          </a:r>
          <a:r>
            <a:rPr lang="nl-NL" sz="1400" kern="1200" dirty="0" smtClean="0"/>
            <a:t>dan dalam kondisi siap dipakai</a:t>
          </a:r>
          <a:endParaRPr lang="id-ID" sz="1400" kern="1200" dirty="0"/>
        </a:p>
      </dsp:txBody>
      <dsp:txXfrm>
        <a:off x="3258792" y="97305"/>
        <a:ext cx="4598113" cy="580150"/>
      </dsp:txXfrm>
    </dsp:sp>
    <dsp:sp modelId="{B8D18E36-1230-4B38-B102-118FC9942DF0}">
      <dsp:nvSpPr>
        <dsp:cNvPr id="0" name=""/>
        <dsp:cNvSpPr/>
      </dsp:nvSpPr>
      <dsp:spPr>
        <a:xfrm>
          <a:off x="0" y="613"/>
          <a:ext cx="3258792" cy="773534"/>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43815" rIns="87630" bIns="43815" numCol="1" spcCol="1270" anchor="ctr" anchorCtr="0">
          <a:noAutofit/>
        </a:bodyPr>
        <a:lstStyle/>
        <a:p>
          <a:pPr lvl="0" algn="ctr" defTabSz="1022350">
            <a:lnSpc>
              <a:spcPct val="90000"/>
            </a:lnSpc>
            <a:spcBef>
              <a:spcPct val="0"/>
            </a:spcBef>
            <a:spcAft>
              <a:spcPct val="35000"/>
            </a:spcAft>
          </a:pPr>
          <a:r>
            <a:rPr lang="en-US" sz="2300" b="1" kern="1200" dirty="0" smtClean="0">
              <a:effectLst>
                <a:outerShdw blurRad="38100" dist="38100" dir="2700000" algn="tl">
                  <a:srgbClr val="000000">
                    <a:alpha val="43137"/>
                  </a:srgbClr>
                </a:outerShdw>
              </a:effectLst>
            </a:rPr>
            <a:t>Tanah</a:t>
          </a:r>
          <a:endParaRPr lang="id-ID" sz="2300" b="1" kern="1200" dirty="0">
            <a:effectLst>
              <a:outerShdw blurRad="38100" dist="38100" dir="2700000" algn="tl">
                <a:srgbClr val="000000">
                  <a:alpha val="43137"/>
                </a:srgbClr>
              </a:outerShdw>
            </a:effectLst>
          </a:endParaRPr>
        </a:p>
      </dsp:txBody>
      <dsp:txXfrm>
        <a:off x="37761" y="38374"/>
        <a:ext cx="3183270" cy="698012"/>
      </dsp:txXfrm>
    </dsp:sp>
    <dsp:sp modelId="{2EDF0EFB-49AD-4D67-8D06-F7338207BF26}">
      <dsp:nvSpPr>
        <dsp:cNvPr id="0" name=""/>
        <dsp:cNvSpPr/>
      </dsp:nvSpPr>
      <dsp:spPr>
        <a:xfrm>
          <a:off x="3258792" y="851501"/>
          <a:ext cx="4888188" cy="773534"/>
        </a:xfrm>
        <a:prstGeom prst="rightArrow">
          <a:avLst>
            <a:gd name="adj1" fmla="val 75000"/>
            <a:gd name="adj2" fmla="val 50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t" anchorCtr="0">
          <a:noAutofit/>
        </a:bodyPr>
        <a:lstStyle/>
        <a:p>
          <a:pPr marL="114300" lvl="1" indent="-114300" algn="l" defTabSz="622300">
            <a:lnSpc>
              <a:spcPct val="90000"/>
            </a:lnSpc>
            <a:spcBef>
              <a:spcPct val="0"/>
            </a:spcBef>
            <a:spcAft>
              <a:spcPct val="15000"/>
            </a:spcAft>
            <a:buChar char="••"/>
          </a:pPr>
          <a:r>
            <a:rPr lang="id-ID" sz="1400" kern="1200" dirty="0" smtClean="0"/>
            <a:t>Peralatan dan mesin mencakup mesin-mesin dan kendaraan bermotor, alat elektonik, inventaris kantor, dan peralatan lainnya yang nilainya signifikan dan masa manfaatnya lebih dari 12 (dua belas) bulan dan dalam kondisi siap pakai</a:t>
          </a:r>
          <a:endParaRPr lang="id-ID" sz="1400" kern="1200" dirty="0"/>
        </a:p>
      </dsp:txBody>
      <dsp:txXfrm>
        <a:off x="3258792" y="948193"/>
        <a:ext cx="4598113" cy="580150"/>
      </dsp:txXfrm>
    </dsp:sp>
    <dsp:sp modelId="{460E1EB0-404A-4287-95D5-0E40EA041BC9}">
      <dsp:nvSpPr>
        <dsp:cNvPr id="0" name=""/>
        <dsp:cNvSpPr/>
      </dsp:nvSpPr>
      <dsp:spPr>
        <a:xfrm>
          <a:off x="0" y="851501"/>
          <a:ext cx="3258792" cy="773534"/>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43815" rIns="87630" bIns="43815" numCol="1" spcCol="1270" anchor="ctr" anchorCtr="0">
          <a:noAutofit/>
        </a:bodyPr>
        <a:lstStyle/>
        <a:p>
          <a:pPr lvl="0" algn="ctr" defTabSz="1022350">
            <a:lnSpc>
              <a:spcPct val="90000"/>
            </a:lnSpc>
            <a:spcBef>
              <a:spcPct val="0"/>
            </a:spcBef>
            <a:spcAft>
              <a:spcPct val="35000"/>
            </a:spcAft>
          </a:pPr>
          <a:r>
            <a:rPr lang="en-US" sz="2300" b="1" kern="1200" smtClean="0">
              <a:effectLst>
                <a:outerShdw blurRad="38100" dist="38100" dir="2700000" algn="tl">
                  <a:srgbClr val="000000">
                    <a:alpha val="43137"/>
                  </a:srgbClr>
                </a:outerShdw>
              </a:effectLst>
            </a:rPr>
            <a:t>Peralatan dan Mesin</a:t>
          </a:r>
          <a:endParaRPr lang="en-US" sz="2300" b="1" kern="1200" dirty="0" smtClean="0">
            <a:effectLst>
              <a:outerShdw blurRad="38100" dist="38100" dir="2700000" algn="tl">
                <a:srgbClr val="000000">
                  <a:alpha val="43137"/>
                </a:srgbClr>
              </a:outerShdw>
            </a:effectLst>
          </a:endParaRPr>
        </a:p>
      </dsp:txBody>
      <dsp:txXfrm>
        <a:off x="37761" y="889262"/>
        <a:ext cx="3183270" cy="698012"/>
      </dsp:txXfrm>
    </dsp:sp>
    <dsp:sp modelId="{C61EE45D-1FB1-4117-A4B4-800880BBDF67}">
      <dsp:nvSpPr>
        <dsp:cNvPr id="0" name=""/>
        <dsp:cNvSpPr/>
      </dsp:nvSpPr>
      <dsp:spPr>
        <a:xfrm>
          <a:off x="3258792" y="1702389"/>
          <a:ext cx="4888188" cy="773534"/>
        </a:xfrm>
        <a:prstGeom prst="rightArrow">
          <a:avLst>
            <a:gd name="adj1" fmla="val 75000"/>
            <a:gd name="adj2" fmla="val 50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t" anchorCtr="0">
          <a:noAutofit/>
        </a:bodyPr>
        <a:lstStyle/>
        <a:p>
          <a:pPr marL="114300" lvl="1" indent="-114300" algn="l" defTabSz="622300">
            <a:lnSpc>
              <a:spcPct val="90000"/>
            </a:lnSpc>
            <a:spcBef>
              <a:spcPct val="0"/>
            </a:spcBef>
            <a:spcAft>
              <a:spcPct val="15000"/>
            </a:spcAft>
            <a:buChar char="••"/>
          </a:pPr>
          <a:r>
            <a:rPr lang="id-ID" sz="1400" kern="1200" dirty="0" smtClean="0"/>
            <a:t>Gedung dan bangunan mencakup seluruh gedung dan bangunan </a:t>
          </a:r>
          <a:r>
            <a:rPr lang="sv-SE" sz="1400" kern="1200" dirty="0" smtClean="0"/>
            <a:t>yang diperoleh dengan maksud untuk dipakai dalam kegiatan operasional</a:t>
          </a:r>
          <a:r>
            <a:rPr lang="id-ID" sz="1400" kern="1200" dirty="0" smtClean="0"/>
            <a:t> pemerintah dan dalam kondisi siap dipakai</a:t>
          </a:r>
          <a:endParaRPr lang="id-ID" sz="1400" kern="1200" dirty="0"/>
        </a:p>
      </dsp:txBody>
      <dsp:txXfrm>
        <a:off x="3258792" y="1799081"/>
        <a:ext cx="4598113" cy="580150"/>
      </dsp:txXfrm>
    </dsp:sp>
    <dsp:sp modelId="{323637E0-B607-4370-8768-E61495727E61}">
      <dsp:nvSpPr>
        <dsp:cNvPr id="0" name=""/>
        <dsp:cNvSpPr/>
      </dsp:nvSpPr>
      <dsp:spPr>
        <a:xfrm>
          <a:off x="0" y="1702389"/>
          <a:ext cx="3258792" cy="773534"/>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43815" rIns="87630" bIns="43815" numCol="1" spcCol="1270" anchor="ctr" anchorCtr="0">
          <a:noAutofit/>
        </a:bodyPr>
        <a:lstStyle/>
        <a:p>
          <a:pPr lvl="0" algn="ctr" defTabSz="1022350">
            <a:lnSpc>
              <a:spcPct val="90000"/>
            </a:lnSpc>
            <a:spcBef>
              <a:spcPct val="0"/>
            </a:spcBef>
            <a:spcAft>
              <a:spcPct val="35000"/>
            </a:spcAft>
          </a:pPr>
          <a:r>
            <a:rPr lang="en-US" sz="2300" b="1" kern="1200" smtClean="0">
              <a:effectLst>
                <a:outerShdw blurRad="38100" dist="38100" dir="2700000" algn="tl">
                  <a:srgbClr val="000000">
                    <a:alpha val="43137"/>
                  </a:srgbClr>
                </a:outerShdw>
              </a:effectLst>
            </a:rPr>
            <a:t>Gedung dan Bangunan</a:t>
          </a:r>
          <a:endParaRPr lang="en-US" sz="2300" b="1" kern="1200" dirty="0" smtClean="0">
            <a:effectLst>
              <a:outerShdw blurRad="38100" dist="38100" dir="2700000" algn="tl">
                <a:srgbClr val="000000">
                  <a:alpha val="43137"/>
                </a:srgbClr>
              </a:outerShdw>
            </a:effectLst>
          </a:endParaRPr>
        </a:p>
      </dsp:txBody>
      <dsp:txXfrm>
        <a:off x="37761" y="1740150"/>
        <a:ext cx="3183270" cy="698012"/>
      </dsp:txXfrm>
    </dsp:sp>
    <dsp:sp modelId="{8FEED992-5AFE-4978-ABE4-178BFD6E20FF}">
      <dsp:nvSpPr>
        <dsp:cNvPr id="0" name=""/>
        <dsp:cNvSpPr/>
      </dsp:nvSpPr>
      <dsp:spPr>
        <a:xfrm>
          <a:off x="3258792" y="2553276"/>
          <a:ext cx="4888188" cy="773534"/>
        </a:xfrm>
        <a:prstGeom prst="rightArrow">
          <a:avLst>
            <a:gd name="adj1" fmla="val 75000"/>
            <a:gd name="adj2" fmla="val 50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t" anchorCtr="0">
          <a:noAutofit/>
        </a:bodyPr>
        <a:lstStyle/>
        <a:p>
          <a:pPr marL="114300" lvl="1" indent="-114300" algn="l" defTabSz="622300">
            <a:lnSpc>
              <a:spcPct val="90000"/>
            </a:lnSpc>
            <a:spcBef>
              <a:spcPct val="0"/>
            </a:spcBef>
            <a:spcAft>
              <a:spcPct val="15000"/>
            </a:spcAft>
            <a:buChar char="••"/>
          </a:pPr>
          <a:r>
            <a:rPr lang="id-ID" sz="1400" kern="1200" dirty="0" smtClean="0"/>
            <a:t>Jalan, irigasi, dan jaringan mencakup jalan, irigasi, dan jaringan yang dibangun oleh pemerintah serta dimiliki dan/atau dikuasai oleh pemerintah </a:t>
          </a:r>
          <a:r>
            <a:rPr lang="nl-NL" sz="1400" kern="1200" dirty="0" smtClean="0"/>
            <a:t>dan dalam kondisi siap dipakai</a:t>
          </a:r>
          <a:endParaRPr lang="id-ID" sz="1400" kern="1200" dirty="0"/>
        </a:p>
      </dsp:txBody>
      <dsp:txXfrm>
        <a:off x="3258792" y="2649968"/>
        <a:ext cx="4598113" cy="580150"/>
      </dsp:txXfrm>
    </dsp:sp>
    <dsp:sp modelId="{6F6CFAEF-4D60-438D-AC91-E9500AC3D6F8}">
      <dsp:nvSpPr>
        <dsp:cNvPr id="0" name=""/>
        <dsp:cNvSpPr/>
      </dsp:nvSpPr>
      <dsp:spPr>
        <a:xfrm>
          <a:off x="0" y="2553276"/>
          <a:ext cx="3258792" cy="773534"/>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43815" rIns="87630" bIns="43815" numCol="1" spcCol="1270" anchor="ctr" anchorCtr="0">
          <a:noAutofit/>
        </a:bodyPr>
        <a:lstStyle/>
        <a:p>
          <a:pPr lvl="0" algn="ctr" defTabSz="1022350">
            <a:lnSpc>
              <a:spcPct val="90000"/>
            </a:lnSpc>
            <a:spcBef>
              <a:spcPct val="0"/>
            </a:spcBef>
            <a:spcAft>
              <a:spcPct val="35000"/>
            </a:spcAft>
          </a:pPr>
          <a:r>
            <a:rPr lang="en-US" sz="2300" b="1" kern="1200" smtClean="0">
              <a:effectLst>
                <a:outerShdw blurRad="38100" dist="38100" dir="2700000" algn="tl">
                  <a:srgbClr val="000000">
                    <a:alpha val="43137"/>
                  </a:srgbClr>
                </a:outerShdw>
              </a:effectLst>
            </a:rPr>
            <a:t>Jalan, Irigasi, dan Jaringan</a:t>
          </a:r>
          <a:endParaRPr lang="en-US" sz="2300" b="1" kern="1200" dirty="0" smtClean="0">
            <a:effectLst>
              <a:outerShdw blurRad="38100" dist="38100" dir="2700000" algn="tl">
                <a:srgbClr val="000000">
                  <a:alpha val="43137"/>
                </a:srgbClr>
              </a:outerShdw>
            </a:effectLst>
          </a:endParaRPr>
        </a:p>
      </dsp:txBody>
      <dsp:txXfrm>
        <a:off x="37761" y="2591037"/>
        <a:ext cx="3183270" cy="698012"/>
      </dsp:txXfrm>
    </dsp:sp>
    <dsp:sp modelId="{9BADB8AD-645F-4B06-ABA3-E9329E1CCAB5}">
      <dsp:nvSpPr>
        <dsp:cNvPr id="0" name=""/>
        <dsp:cNvSpPr/>
      </dsp:nvSpPr>
      <dsp:spPr>
        <a:xfrm>
          <a:off x="3258792" y="3404164"/>
          <a:ext cx="4888188" cy="773534"/>
        </a:xfrm>
        <a:prstGeom prst="rightArrow">
          <a:avLst>
            <a:gd name="adj1" fmla="val 75000"/>
            <a:gd name="adj2" fmla="val 50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t" anchorCtr="0">
          <a:noAutofit/>
        </a:bodyPr>
        <a:lstStyle/>
        <a:p>
          <a:pPr marL="114300" lvl="1" indent="-114300" algn="l" defTabSz="622300">
            <a:lnSpc>
              <a:spcPct val="90000"/>
            </a:lnSpc>
            <a:spcBef>
              <a:spcPct val="0"/>
            </a:spcBef>
            <a:spcAft>
              <a:spcPct val="15000"/>
            </a:spcAft>
            <a:buChar char="••"/>
          </a:pPr>
          <a:r>
            <a:rPr lang="id-ID" sz="1400" kern="1200" dirty="0" smtClean="0"/>
            <a:t>Aset tetap lainnya mencakup aset tetap yang tidak dapat dikelompokkan ke dalam kelompok aset tetap di atas, yang diperoleh dan dimanfaatkan untuk kegiatan operasional pemerintah dan dalam kondisi siap dipakai</a:t>
          </a:r>
          <a:endParaRPr lang="id-ID" sz="1400" kern="1200" dirty="0"/>
        </a:p>
      </dsp:txBody>
      <dsp:txXfrm>
        <a:off x="3258792" y="3500856"/>
        <a:ext cx="4598113" cy="580150"/>
      </dsp:txXfrm>
    </dsp:sp>
    <dsp:sp modelId="{B686ABD6-6369-47B9-8E95-0AA093E67F62}">
      <dsp:nvSpPr>
        <dsp:cNvPr id="0" name=""/>
        <dsp:cNvSpPr/>
      </dsp:nvSpPr>
      <dsp:spPr>
        <a:xfrm>
          <a:off x="0" y="3404164"/>
          <a:ext cx="3258792" cy="773534"/>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43815" rIns="87630" bIns="43815" numCol="1" spcCol="1270" anchor="ctr" anchorCtr="0">
          <a:noAutofit/>
        </a:bodyPr>
        <a:lstStyle/>
        <a:p>
          <a:pPr lvl="0" algn="ctr" defTabSz="1022350">
            <a:lnSpc>
              <a:spcPct val="90000"/>
            </a:lnSpc>
            <a:spcBef>
              <a:spcPct val="0"/>
            </a:spcBef>
            <a:spcAft>
              <a:spcPct val="35000"/>
            </a:spcAft>
          </a:pPr>
          <a:r>
            <a:rPr lang="en-US" sz="2300" b="1" kern="1200" smtClean="0">
              <a:effectLst>
                <a:outerShdw blurRad="38100" dist="38100" dir="2700000" algn="tl">
                  <a:srgbClr val="000000">
                    <a:alpha val="43137"/>
                  </a:srgbClr>
                </a:outerShdw>
              </a:effectLst>
            </a:rPr>
            <a:t>Aset Tetap Lainnya</a:t>
          </a:r>
          <a:endParaRPr lang="en-US" sz="2300" b="1" kern="1200" dirty="0" smtClean="0">
            <a:effectLst>
              <a:outerShdw blurRad="38100" dist="38100" dir="2700000" algn="tl">
                <a:srgbClr val="000000">
                  <a:alpha val="43137"/>
                </a:srgbClr>
              </a:outerShdw>
            </a:effectLst>
          </a:endParaRPr>
        </a:p>
      </dsp:txBody>
      <dsp:txXfrm>
        <a:off x="37761" y="3441925"/>
        <a:ext cx="3183270" cy="698012"/>
      </dsp:txXfrm>
    </dsp:sp>
    <dsp:sp modelId="{95EFD59E-F24B-46FD-89CA-5095F6076C22}">
      <dsp:nvSpPr>
        <dsp:cNvPr id="0" name=""/>
        <dsp:cNvSpPr/>
      </dsp:nvSpPr>
      <dsp:spPr>
        <a:xfrm>
          <a:off x="3258792" y="4255051"/>
          <a:ext cx="4888188" cy="773534"/>
        </a:xfrm>
        <a:prstGeom prst="rightArrow">
          <a:avLst>
            <a:gd name="adj1" fmla="val 75000"/>
            <a:gd name="adj2" fmla="val 50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t" anchorCtr="0">
          <a:noAutofit/>
        </a:bodyPr>
        <a:lstStyle/>
        <a:p>
          <a:pPr marL="114300" lvl="1" indent="-114300" algn="l" defTabSz="622300">
            <a:lnSpc>
              <a:spcPct val="90000"/>
            </a:lnSpc>
            <a:spcBef>
              <a:spcPct val="0"/>
            </a:spcBef>
            <a:spcAft>
              <a:spcPct val="15000"/>
            </a:spcAft>
            <a:buChar char="••"/>
          </a:pPr>
          <a:r>
            <a:rPr lang="id-ID" sz="1400" kern="1200" dirty="0" smtClean="0"/>
            <a:t>Konstruksi dalam pengerjaan mencakup aset tetap yang sedang dalam proses pembangunan namun pada tanggal laporan keuangan belum selesai seluruhnya</a:t>
          </a:r>
          <a:endParaRPr lang="id-ID" sz="1400" kern="1200" dirty="0"/>
        </a:p>
      </dsp:txBody>
      <dsp:txXfrm>
        <a:off x="3258792" y="4351743"/>
        <a:ext cx="4598113" cy="580150"/>
      </dsp:txXfrm>
    </dsp:sp>
    <dsp:sp modelId="{C811E829-F9CF-4FE3-B00E-4EF9738ED460}">
      <dsp:nvSpPr>
        <dsp:cNvPr id="0" name=""/>
        <dsp:cNvSpPr/>
      </dsp:nvSpPr>
      <dsp:spPr>
        <a:xfrm>
          <a:off x="0" y="4255051"/>
          <a:ext cx="3258792" cy="773534"/>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43815" rIns="87630" bIns="43815" numCol="1" spcCol="1270" anchor="ctr" anchorCtr="0">
          <a:noAutofit/>
        </a:bodyPr>
        <a:lstStyle/>
        <a:p>
          <a:pPr lvl="0" algn="ctr" defTabSz="1022350">
            <a:lnSpc>
              <a:spcPct val="90000"/>
            </a:lnSpc>
            <a:spcBef>
              <a:spcPct val="0"/>
            </a:spcBef>
            <a:spcAft>
              <a:spcPct val="35000"/>
            </a:spcAft>
          </a:pPr>
          <a:r>
            <a:rPr lang="en-US" sz="2300" b="1" kern="1200" smtClean="0">
              <a:effectLst>
                <a:outerShdw blurRad="38100" dist="38100" dir="2700000" algn="tl">
                  <a:srgbClr val="000000">
                    <a:alpha val="43137"/>
                  </a:srgbClr>
                </a:outerShdw>
              </a:effectLst>
            </a:rPr>
            <a:t>Konstruksi dalam Pengerjaan</a:t>
          </a:r>
          <a:endParaRPr lang="en-US" sz="2300" b="1" kern="1200" dirty="0" smtClean="0">
            <a:effectLst>
              <a:outerShdw blurRad="38100" dist="38100" dir="2700000" algn="tl">
                <a:srgbClr val="000000">
                  <a:alpha val="43137"/>
                </a:srgbClr>
              </a:outerShdw>
            </a:effectLst>
          </a:endParaRPr>
        </a:p>
      </dsp:txBody>
      <dsp:txXfrm>
        <a:off x="37761" y="4292812"/>
        <a:ext cx="3183270" cy="69801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A65FC7-096D-4108-A099-D39404339715}">
      <dsp:nvSpPr>
        <dsp:cNvPr id="0" name=""/>
        <dsp:cNvSpPr/>
      </dsp:nvSpPr>
      <dsp:spPr>
        <a:xfrm>
          <a:off x="1821285" y="1596"/>
          <a:ext cx="6557450" cy="1116270"/>
        </a:xfrm>
        <a:prstGeom prst="rightArrow">
          <a:avLst>
            <a:gd name="adj1" fmla="val 75000"/>
            <a:gd name="adj2" fmla="val 50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t" anchorCtr="0">
          <a:noAutofit/>
        </a:bodyPr>
        <a:lstStyle/>
        <a:p>
          <a:pPr marL="114300" lvl="1" indent="-114300" algn="l" defTabSz="533400">
            <a:lnSpc>
              <a:spcPct val="80000"/>
            </a:lnSpc>
            <a:spcBef>
              <a:spcPct val="0"/>
            </a:spcBef>
            <a:spcAft>
              <a:spcPts val="0"/>
            </a:spcAft>
            <a:buChar char="••"/>
          </a:pPr>
          <a:r>
            <a:rPr lang="id-ID" sz="1200" kern="1200" dirty="0" smtClean="0"/>
            <a:t>Tanah diakui pertama kali sebesar biaya perolehan</a:t>
          </a:r>
          <a:endParaRPr lang="id-ID" sz="1200" kern="1200" dirty="0"/>
        </a:p>
        <a:p>
          <a:pPr marL="114300" lvl="1" indent="-114300" algn="l" defTabSz="533400">
            <a:lnSpc>
              <a:spcPct val="80000"/>
            </a:lnSpc>
            <a:spcBef>
              <a:spcPct val="0"/>
            </a:spcBef>
            <a:spcAft>
              <a:spcPts val="0"/>
            </a:spcAft>
            <a:buChar char="••"/>
          </a:pPr>
          <a:r>
            <a:rPr lang="id-ID" sz="1200" kern="1200" dirty="0" smtClean="0"/>
            <a:t>Biaya perolehan mencakup:</a:t>
          </a:r>
        </a:p>
        <a:p>
          <a:pPr marL="228600" lvl="2" indent="-114300" algn="l" defTabSz="533400">
            <a:lnSpc>
              <a:spcPct val="80000"/>
            </a:lnSpc>
            <a:spcBef>
              <a:spcPct val="0"/>
            </a:spcBef>
            <a:spcAft>
              <a:spcPts val="0"/>
            </a:spcAft>
            <a:buChar char="••"/>
          </a:pPr>
          <a:r>
            <a:rPr lang="id-ID" sz="1200" kern="1200" dirty="0" smtClean="0"/>
            <a:t>Harga pembelian atau biaya pembebasan tanah, Biaya yang dikeluarkan dalam rangka memperoleh hak, Biaya pematangan, penimbunan, dan biaya lainnya yang dikeluarkan maupun yang masih harus dikeluarkan sampai tanah tersebut siap pakai</a:t>
          </a:r>
        </a:p>
        <a:p>
          <a:pPr marL="228600" lvl="2" indent="-114300" algn="l" defTabSz="533400">
            <a:lnSpc>
              <a:spcPct val="80000"/>
            </a:lnSpc>
            <a:spcBef>
              <a:spcPct val="0"/>
            </a:spcBef>
            <a:spcAft>
              <a:spcPts val="0"/>
            </a:spcAft>
            <a:buChar char="••"/>
          </a:pPr>
          <a:r>
            <a:rPr lang="id-ID" sz="1200" kern="1200" dirty="0" smtClean="0"/>
            <a:t>Nilai tanah juga meliputi nilai bangunan tua yang terletak pada tanah yang dibeli tersebut jika bangunan tua tersebut dimaksudkan untuk dimusnahkan</a:t>
          </a:r>
        </a:p>
      </dsp:txBody>
      <dsp:txXfrm>
        <a:off x="1821285" y="141130"/>
        <a:ext cx="6138849" cy="837202"/>
      </dsp:txXfrm>
    </dsp:sp>
    <dsp:sp modelId="{F9308BD7-51AB-47F3-BE67-DD93DBEAD411}">
      <dsp:nvSpPr>
        <dsp:cNvPr id="0" name=""/>
        <dsp:cNvSpPr/>
      </dsp:nvSpPr>
      <dsp:spPr>
        <a:xfrm>
          <a:off x="3263" y="64803"/>
          <a:ext cx="1818022" cy="98985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80000"/>
            </a:lnSpc>
            <a:spcBef>
              <a:spcPct val="0"/>
            </a:spcBef>
            <a:spcAft>
              <a:spcPts val="0"/>
            </a:spcAft>
          </a:pPr>
          <a:r>
            <a:rPr lang="id-ID" sz="1400" b="1" kern="1200" dirty="0" smtClean="0">
              <a:solidFill>
                <a:schemeClr val="tx1"/>
              </a:solidFill>
            </a:rPr>
            <a:t>TANAH</a:t>
          </a:r>
          <a:endParaRPr lang="id-ID" sz="1400" kern="1200" dirty="0"/>
        </a:p>
      </dsp:txBody>
      <dsp:txXfrm>
        <a:off x="51584" y="113124"/>
        <a:ext cx="1721380" cy="893213"/>
      </dsp:txXfrm>
    </dsp:sp>
    <dsp:sp modelId="{ECA2C630-73B8-48AF-AC22-F1E109EE7CF1}">
      <dsp:nvSpPr>
        <dsp:cNvPr id="0" name=""/>
        <dsp:cNvSpPr/>
      </dsp:nvSpPr>
      <dsp:spPr>
        <a:xfrm>
          <a:off x="1821285" y="1216852"/>
          <a:ext cx="6557450" cy="989855"/>
        </a:xfrm>
        <a:prstGeom prst="rightArrow">
          <a:avLst>
            <a:gd name="adj1" fmla="val 75000"/>
            <a:gd name="adj2" fmla="val 50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t" anchorCtr="0">
          <a:noAutofit/>
        </a:bodyPr>
        <a:lstStyle/>
        <a:p>
          <a:pPr marL="114300" lvl="1" indent="-114300" algn="l" defTabSz="533400">
            <a:lnSpc>
              <a:spcPct val="80000"/>
            </a:lnSpc>
            <a:spcBef>
              <a:spcPct val="0"/>
            </a:spcBef>
            <a:spcAft>
              <a:spcPts val="0"/>
            </a:spcAft>
            <a:buChar char="••"/>
          </a:pPr>
          <a:r>
            <a:rPr lang="id-ID" sz="1200" kern="1200" dirty="0" smtClean="0"/>
            <a:t>Biaya perolehan PM menggambarkan jumlah pengeluaran yang telah dan yang masih harus dilakukan untuk memperoleh peralatan dan mesin tersebut sampai siap pakai</a:t>
          </a:r>
          <a:endParaRPr lang="id-ID" sz="1200" kern="1200" dirty="0"/>
        </a:p>
        <a:p>
          <a:pPr marL="114300" lvl="1" indent="-114300" algn="l" defTabSz="533400">
            <a:lnSpc>
              <a:spcPct val="80000"/>
            </a:lnSpc>
            <a:spcBef>
              <a:spcPct val="0"/>
            </a:spcBef>
            <a:spcAft>
              <a:spcPts val="0"/>
            </a:spcAft>
            <a:buChar char="••"/>
          </a:pPr>
          <a:r>
            <a:rPr lang="id-ID" sz="1200" kern="1200" dirty="0" smtClean="0"/>
            <a:t>Biaya perolehan meliputi:</a:t>
          </a:r>
        </a:p>
        <a:p>
          <a:pPr marL="228600" lvl="2" indent="-114300" algn="l" defTabSz="533400">
            <a:lnSpc>
              <a:spcPct val="80000"/>
            </a:lnSpc>
            <a:spcBef>
              <a:spcPct val="0"/>
            </a:spcBef>
            <a:spcAft>
              <a:spcPts val="0"/>
            </a:spcAft>
            <a:buChar char="••"/>
          </a:pPr>
          <a:r>
            <a:rPr lang="id-ID" sz="1200" kern="1200" dirty="0" smtClean="0"/>
            <a:t>Harga pembelian, Biaya pengangkutan, Biaya instalasi, Serta biaya langsung lainnya untuk memperoleh dan mempersiapkan sampai peralatan dan mesin tersebut siap untuk digunakan</a:t>
          </a:r>
        </a:p>
      </dsp:txBody>
      <dsp:txXfrm>
        <a:off x="1821285" y="1340584"/>
        <a:ext cx="6186254" cy="742391"/>
      </dsp:txXfrm>
    </dsp:sp>
    <dsp:sp modelId="{DC535925-C195-4AF9-A3FE-B7A5D837094E}">
      <dsp:nvSpPr>
        <dsp:cNvPr id="0" name=""/>
        <dsp:cNvSpPr/>
      </dsp:nvSpPr>
      <dsp:spPr>
        <a:xfrm>
          <a:off x="3263" y="1216852"/>
          <a:ext cx="1818022" cy="98985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80000"/>
            </a:lnSpc>
            <a:spcBef>
              <a:spcPct val="0"/>
            </a:spcBef>
            <a:spcAft>
              <a:spcPts val="0"/>
            </a:spcAft>
          </a:pPr>
          <a:r>
            <a:rPr lang="id-ID" sz="1400" b="1" kern="1200" dirty="0" smtClean="0">
              <a:solidFill>
                <a:schemeClr val="tx1"/>
              </a:solidFill>
            </a:rPr>
            <a:t>PERALATAN DAN MESIN</a:t>
          </a:r>
          <a:endParaRPr lang="id-ID" sz="1400" kern="1200" dirty="0"/>
        </a:p>
      </dsp:txBody>
      <dsp:txXfrm>
        <a:off x="51584" y="1265173"/>
        <a:ext cx="1721380" cy="893213"/>
      </dsp:txXfrm>
    </dsp:sp>
    <dsp:sp modelId="{8B664EC5-9258-4EFD-A5CF-44463251496F}">
      <dsp:nvSpPr>
        <dsp:cNvPr id="0" name=""/>
        <dsp:cNvSpPr/>
      </dsp:nvSpPr>
      <dsp:spPr>
        <a:xfrm>
          <a:off x="1821285" y="2328658"/>
          <a:ext cx="6557450" cy="943926"/>
        </a:xfrm>
        <a:prstGeom prst="rightArrow">
          <a:avLst>
            <a:gd name="adj1" fmla="val 75000"/>
            <a:gd name="adj2" fmla="val 50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t" anchorCtr="0">
          <a:noAutofit/>
        </a:bodyPr>
        <a:lstStyle/>
        <a:p>
          <a:pPr marL="114300" lvl="1" indent="-114300" algn="l" defTabSz="533400">
            <a:lnSpc>
              <a:spcPct val="80000"/>
            </a:lnSpc>
            <a:spcBef>
              <a:spcPct val="0"/>
            </a:spcBef>
            <a:spcAft>
              <a:spcPts val="0"/>
            </a:spcAft>
            <a:buChar char="••"/>
          </a:pPr>
          <a:r>
            <a:rPr lang="id-ID" sz="1200" kern="1200" dirty="0" smtClean="0"/>
            <a:t>Biaya perolehan gedung dan bangunan menggambarkan seluruh biaya yang dikeluarkan dan yang mas masih harus dikeluarkan untuk memperoleh gedung dan bangunan sampai siap pakai</a:t>
          </a:r>
          <a:endParaRPr lang="id-ID" sz="1200" kern="1200" dirty="0"/>
        </a:p>
        <a:p>
          <a:pPr marL="114300" lvl="1" indent="-114300" algn="l" defTabSz="533400">
            <a:lnSpc>
              <a:spcPct val="80000"/>
            </a:lnSpc>
            <a:spcBef>
              <a:spcPct val="0"/>
            </a:spcBef>
            <a:spcAft>
              <a:spcPts val="0"/>
            </a:spcAft>
            <a:buChar char="••"/>
          </a:pPr>
          <a:r>
            <a:rPr lang="id-ID" sz="1200" kern="1200" dirty="0" smtClean="0"/>
            <a:t>Biaya perolehan meliputi:</a:t>
          </a:r>
        </a:p>
        <a:p>
          <a:pPr marL="228600" lvl="2" indent="-114300" algn="l" defTabSz="533400">
            <a:lnSpc>
              <a:spcPct val="80000"/>
            </a:lnSpc>
            <a:spcBef>
              <a:spcPct val="0"/>
            </a:spcBef>
            <a:spcAft>
              <a:spcPts val="0"/>
            </a:spcAft>
            <a:buChar char="••"/>
          </a:pPr>
          <a:r>
            <a:rPr lang="id-ID" sz="1200" kern="1200" dirty="0" smtClean="0"/>
            <a:t>Harga pembelian atau biaya konstruksi, Biaya pengurusan IMB, notaris dan pajak</a:t>
          </a:r>
        </a:p>
      </dsp:txBody>
      <dsp:txXfrm>
        <a:off x="1821285" y="2446649"/>
        <a:ext cx="6203478" cy="707944"/>
      </dsp:txXfrm>
    </dsp:sp>
    <dsp:sp modelId="{EC8BB920-2AC2-4C31-BE76-E8046BDE4AAA}">
      <dsp:nvSpPr>
        <dsp:cNvPr id="0" name=""/>
        <dsp:cNvSpPr/>
      </dsp:nvSpPr>
      <dsp:spPr>
        <a:xfrm>
          <a:off x="3263" y="2305693"/>
          <a:ext cx="1818022" cy="98985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80000"/>
            </a:lnSpc>
            <a:spcBef>
              <a:spcPct val="0"/>
            </a:spcBef>
            <a:spcAft>
              <a:spcPts val="0"/>
            </a:spcAft>
          </a:pPr>
          <a:r>
            <a:rPr lang="id-ID" sz="1400" b="1" kern="1200" dirty="0" smtClean="0">
              <a:solidFill>
                <a:schemeClr val="tx1"/>
              </a:solidFill>
            </a:rPr>
            <a:t>GEDUNG DAN BANGUNAN</a:t>
          </a:r>
          <a:endParaRPr lang="id-ID" sz="1400" kern="1200" dirty="0"/>
        </a:p>
      </dsp:txBody>
      <dsp:txXfrm>
        <a:off x="51584" y="2354014"/>
        <a:ext cx="1721380" cy="893213"/>
      </dsp:txXfrm>
    </dsp:sp>
    <dsp:sp modelId="{00622B0B-0B49-4B2D-8B82-111364F526A3}">
      <dsp:nvSpPr>
        <dsp:cNvPr id="0" name=""/>
        <dsp:cNvSpPr/>
      </dsp:nvSpPr>
      <dsp:spPr>
        <a:xfrm>
          <a:off x="1821285" y="3394535"/>
          <a:ext cx="6557450" cy="1001427"/>
        </a:xfrm>
        <a:prstGeom prst="rightArrow">
          <a:avLst>
            <a:gd name="adj1" fmla="val 75000"/>
            <a:gd name="adj2" fmla="val 50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t" anchorCtr="0">
          <a:noAutofit/>
        </a:bodyPr>
        <a:lstStyle/>
        <a:p>
          <a:pPr marL="114300" lvl="1" indent="-114300" algn="l" defTabSz="533400">
            <a:lnSpc>
              <a:spcPct val="80000"/>
            </a:lnSpc>
            <a:spcBef>
              <a:spcPct val="0"/>
            </a:spcBef>
            <a:spcAft>
              <a:spcPts val="0"/>
            </a:spcAft>
            <a:buChar char="••"/>
          </a:pPr>
          <a:r>
            <a:rPr lang="id-ID" sz="1200" kern="1200" dirty="0" smtClean="0"/>
            <a:t>Biaya perolehan jalan, irigasi, dan jaringan menggambarkan seluruh biaya yang dikeluarkan dan masih harus dikeluarkan untuk memperoleh gedung dan bangunan sampai siap pakai.</a:t>
          </a:r>
          <a:endParaRPr lang="id-ID" sz="1200" kern="1200" dirty="0"/>
        </a:p>
        <a:p>
          <a:pPr marL="114300" lvl="1" indent="-114300" algn="l" defTabSz="533400">
            <a:lnSpc>
              <a:spcPct val="80000"/>
            </a:lnSpc>
            <a:spcBef>
              <a:spcPct val="0"/>
            </a:spcBef>
            <a:spcAft>
              <a:spcPts val="0"/>
            </a:spcAft>
            <a:buChar char="••"/>
          </a:pPr>
          <a:r>
            <a:rPr lang="id-ID" sz="1200" kern="1200" dirty="0" smtClean="0"/>
            <a:t>Biaya perolehan meliputi:</a:t>
          </a:r>
        </a:p>
        <a:p>
          <a:pPr marL="228600" lvl="2" indent="-114300" algn="l" defTabSz="533400">
            <a:lnSpc>
              <a:spcPct val="80000"/>
            </a:lnSpc>
            <a:spcBef>
              <a:spcPct val="0"/>
            </a:spcBef>
            <a:spcAft>
              <a:spcPts val="0"/>
            </a:spcAft>
            <a:buChar char="••"/>
          </a:pPr>
          <a:r>
            <a:rPr lang="id-ID" sz="1200" kern="1200" dirty="0" smtClean="0"/>
            <a:t>Biaya perolehan atau biaya konstruksi, dan Biaya-biaya lain yang dikeluarkan sampai jalan, irigasi dan jaringan tersebut siap pakai</a:t>
          </a:r>
        </a:p>
      </dsp:txBody>
      <dsp:txXfrm>
        <a:off x="1821285" y="3519713"/>
        <a:ext cx="6181915" cy="751071"/>
      </dsp:txXfrm>
    </dsp:sp>
    <dsp:sp modelId="{99C21A28-9D53-45EB-9026-92D97753AE8C}">
      <dsp:nvSpPr>
        <dsp:cNvPr id="0" name=""/>
        <dsp:cNvSpPr/>
      </dsp:nvSpPr>
      <dsp:spPr>
        <a:xfrm>
          <a:off x="3263" y="3400320"/>
          <a:ext cx="1818022" cy="98985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80000"/>
            </a:lnSpc>
            <a:spcBef>
              <a:spcPct val="0"/>
            </a:spcBef>
            <a:spcAft>
              <a:spcPts val="0"/>
            </a:spcAft>
          </a:pPr>
          <a:r>
            <a:rPr lang="id-ID" sz="1400" b="1" kern="1200" dirty="0" smtClean="0">
              <a:solidFill>
                <a:schemeClr val="tx1"/>
              </a:solidFill>
            </a:rPr>
            <a:t>JALAN, IRIGASI DAN JARINGAN</a:t>
          </a:r>
          <a:endParaRPr lang="id-ID" sz="1400" kern="1200" dirty="0"/>
        </a:p>
      </dsp:txBody>
      <dsp:txXfrm>
        <a:off x="51584" y="3448641"/>
        <a:ext cx="1721380" cy="893213"/>
      </dsp:txXfrm>
    </dsp:sp>
    <dsp:sp modelId="{C840B12B-5E59-4D7C-B4AA-1EA76A451627}">
      <dsp:nvSpPr>
        <dsp:cNvPr id="0" name=""/>
        <dsp:cNvSpPr/>
      </dsp:nvSpPr>
      <dsp:spPr>
        <a:xfrm>
          <a:off x="1821285" y="4592013"/>
          <a:ext cx="6557450" cy="795725"/>
        </a:xfrm>
        <a:prstGeom prst="rightArrow">
          <a:avLst>
            <a:gd name="adj1" fmla="val 75000"/>
            <a:gd name="adj2" fmla="val 50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t" anchorCtr="0">
          <a:noAutofit/>
        </a:bodyPr>
        <a:lstStyle/>
        <a:p>
          <a:pPr marL="114300" lvl="1" indent="-114300" algn="l" defTabSz="533400">
            <a:lnSpc>
              <a:spcPct val="80000"/>
            </a:lnSpc>
            <a:spcBef>
              <a:spcPct val="0"/>
            </a:spcBef>
            <a:spcAft>
              <a:spcPts val="0"/>
            </a:spcAft>
            <a:buChar char="••"/>
          </a:pPr>
          <a:r>
            <a:rPr lang="id-ID" sz="1200" kern="1200" dirty="0" smtClean="0"/>
            <a:t>Biaya perolehan aset tetap lainnya menggambarkan seluruh biaya yang dikeluarkan dan yang masih harus dikeluarkan untuk memperoleh aset tersebut sampai siap pakai</a:t>
          </a:r>
          <a:endParaRPr lang="id-ID" sz="1200" kern="1200" dirty="0"/>
        </a:p>
      </dsp:txBody>
      <dsp:txXfrm>
        <a:off x="1821285" y="4691479"/>
        <a:ext cx="6259053" cy="596793"/>
      </dsp:txXfrm>
    </dsp:sp>
    <dsp:sp modelId="{704C276D-6965-459B-9219-3A150DEB4B6B}">
      <dsp:nvSpPr>
        <dsp:cNvPr id="0" name=""/>
        <dsp:cNvSpPr/>
      </dsp:nvSpPr>
      <dsp:spPr>
        <a:xfrm>
          <a:off x="3263" y="4494947"/>
          <a:ext cx="1818022" cy="98985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80000"/>
            </a:lnSpc>
            <a:spcBef>
              <a:spcPct val="0"/>
            </a:spcBef>
            <a:spcAft>
              <a:spcPts val="0"/>
            </a:spcAft>
          </a:pPr>
          <a:r>
            <a:rPr lang="id-ID" sz="1400" b="1" kern="1200" dirty="0" smtClean="0">
              <a:solidFill>
                <a:schemeClr val="tx1"/>
              </a:solidFill>
            </a:rPr>
            <a:t>ASET TETAP LAINNYA</a:t>
          </a:r>
          <a:endParaRPr lang="id-ID" sz="1400" kern="1200" dirty="0"/>
        </a:p>
      </dsp:txBody>
      <dsp:txXfrm>
        <a:off x="51584" y="4543268"/>
        <a:ext cx="1721380" cy="89321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5BC6B2-FF52-49D4-AD50-33FA4CA8B755}">
      <dsp:nvSpPr>
        <dsp:cNvPr id="0" name=""/>
        <dsp:cNvSpPr/>
      </dsp:nvSpPr>
      <dsp:spPr>
        <a:xfrm rot="5400000">
          <a:off x="4146363" y="-2533015"/>
          <a:ext cx="1375171" cy="6790205"/>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US" sz="1400" kern="1200" dirty="0" smtClean="0">
              <a:latin typeface="+mn-lt"/>
              <a:cs typeface="Arial" pitchFamily="34" charset="0"/>
            </a:rPr>
            <a:t>M</a:t>
          </a:r>
          <a:r>
            <a:rPr lang="id-ID" sz="1400" kern="1200" dirty="0" smtClean="0">
              <a:latin typeface="+mn-lt"/>
              <a:cs typeface="Arial" pitchFamily="34" charset="0"/>
            </a:rPr>
            <a:t>erupakan perbaikan aset tetap dilingkungan satuan kerja pada K/L yang memenuhi syarat kapitalisasi.</a:t>
          </a:r>
          <a:endParaRPr lang="en-US" sz="1400" kern="1200" dirty="0">
            <a:latin typeface="+mn-lt"/>
            <a:cs typeface="Arial" pitchFamily="34" charset="0"/>
          </a:endParaRPr>
        </a:p>
        <a:p>
          <a:pPr marL="114300" lvl="1" indent="-114300" algn="l" defTabSz="622300">
            <a:lnSpc>
              <a:spcPct val="90000"/>
            </a:lnSpc>
            <a:spcBef>
              <a:spcPct val="0"/>
            </a:spcBef>
            <a:spcAft>
              <a:spcPct val="15000"/>
            </a:spcAft>
            <a:buChar char="••"/>
          </a:pPr>
          <a:r>
            <a:rPr lang="en-US" sz="1400" kern="1200" dirty="0" smtClean="0">
              <a:latin typeface="+mn-lt"/>
              <a:cs typeface="Arial" pitchFamily="34" charset="0"/>
            </a:rPr>
            <a:t>D</a:t>
          </a:r>
          <a:r>
            <a:rPr lang="id-ID" sz="1400" kern="1200" dirty="0" smtClean="0">
              <a:latin typeface="+mn-lt"/>
              <a:cs typeface="Arial" pitchFamily="34" charset="0"/>
            </a:rPr>
            <a:t>icatat sebagai penambah nilai perolehan aset tetap terkait.</a:t>
          </a:r>
          <a:endParaRPr lang="en-US" sz="1400" kern="1200" dirty="0" smtClean="0">
            <a:latin typeface="+mn-lt"/>
            <a:cs typeface="Arial" pitchFamily="34" charset="0"/>
          </a:endParaRPr>
        </a:p>
        <a:p>
          <a:pPr marL="114300" lvl="1" indent="-114300" algn="l" defTabSz="622300">
            <a:lnSpc>
              <a:spcPct val="90000"/>
            </a:lnSpc>
            <a:spcBef>
              <a:spcPct val="0"/>
            </a:spcBef>
            <a:spcAft>
              <a:spcPct val="15000"/>
            </a:spcAft>
            <a:buChar char="••"/>
          </a:pPr>
          <a:r>
            <a:rPr lang="id-ID" sz="1400" kern="1200" dirty="0" smtClean="0">
              <a:latin typeface="+mn-lt"/>
              <a:cs typeface="Arial" pitchFamily="34" charset="0"/>
            </a:rPr>
            <a:t>Apabila sampai dengan tanggal pelaporan renovasi tersebut belum selesai dikerjakan, atau sudah selesai pengerjaannya namun belum diserahterimakan, maka akan dicatat sebagai KDP</a:t>
          </a:r>
          <a:endParaRPr lang="en-US" sz="1400" kern="1200" dirty="0">
            <a:latin typeface="+mn-lt"/>
            <a:cs typeface="Arial" pitchFamily="34" charset="0"/>
          </a:endParaRPr>
        </a:p>
      </dsp:txBody>
      <dsp:txXfrm rot="-5400000">
        <a:off x="1438846" y="241632"/>
        <a:ext cx="6723075" cy="1240911"/>
      </dsp:txXfrm>
    </dsp:sp>
    <dsp:sp modelId="{9B59949B-2BDF-416F-98B9-BFEB5FC33801}">
      <dsp:nvSpPr>
        <dsp:cNvPr id="0" name=""/>
        <dsp:cNvSpPr/>
      </dsp:nvSpPr>
      <dsp:spPr>
        <a:xfrm>
          <a:off x="548" y="2604"/>
          <a:ext cx="1438298" cy="1718964"/>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id-ID" sz="1400" b="1" kern="1200" dirty="0" smtClean="0">
              <a:solidFill>
                <a:srgbClr val="002060"/>
              </a:solidFill>
              <a:effectLst/>
              <a:latin typeface="+mn-lt"/>
              <a:cs typeface="Arial" pitchFamily="34" charset="0"/>
            </a:rPr>
            <a:t>Renovasi aset tetap milik sendiri</a:t>
          </a:r>
          <a:endParaRPr lang="en-US" sz="1400" b="1" kern="1200" dirty="0">
            <a:solidFill>
              <a:srgbClr val="002060"/>
            </a:solidFill>
            <a:effectLst/>
            <a:latin typeface="+mn-lt"/>
            <a:cs typeface="Arial" pitchFamily="34" charset="0"/>
          </a:endParaRPr>
        </a:p>
      </dsp:txBody>
      <dsp:txXfrm>
        <a:off x="70760" y="72816"/>
        <a:ext cx="1297874" cy="1578540"/>
      </dsp:txXfrm>
    </dsp:sp>
    <dsp:sp modelId="{66929B77-F346-4996-82BE-EB8E72359507}">
      <dsp:nvSpPr>
        <dsp:cNvPr id="0" name=""/>
        <dsp:cNvSpPr/>
      </dsp:nvSpPr>
      <dsp:spPr>
        <a:xfrm rot="5400000">
          <a:off x="4013749" y="-709975"/>
          <a:ext cx="1676403" cy="6753950"/>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id-ID" sz="1400" kern="1200" dirty="0" smtClean="0">
              <a:latin typeface="+mn-lt"/>
              <a:cs typeface="Arial" pitchFamily="34" charset="0"/>
            </a:rPr>
            <a:t>Apabila renovasi telah selesai sebelum tanggal pelaporan akan dibukukan sebagai aset tetap lainnya-aset renovasi dan disajikan di neraca sebagai kelompok aset tetap. </a:t>
          </a:r>
          <a:endParaRPr lang="en-US" sz="1400" kern="1200" dirty="0">
            <a:latin typeface="+mn-lt"/>
            <a:cs typeface="Arial" pitchFamily="34" charset="0"/>
          </a:endParaRPr>
        </a:p>
        <a:p>
          <a:pPr marL="114300" lvl="1" indent="-114300" algn="l" defTabSz="622300">
            <a:lnSpc>
              <a:spcPct val="90000"/>
            </a:lnSpc>
            <a:spcBef>
              <a:spcPct val="0"/>
            </a:spcBef>
            <a:spcAft>
              <a:spcPct val="15000"/>
            </a:spcAft>
            <a:buChar char="••"/>
          </a:pPr>
          <a:r>
            <a:rPr lang="id-ID" sz="1400" kern="1200" dirty="0" smtClean="0">
              <a:latin typeface="+mn-lt"/>
              <a:cs typeface="Arial" pitchFamily="34" charset="0"/>
            </a:rPr>
            <a:t>Apabila sampai dengan tanggal pelaporan renovasi tersebut belum selesai dikerjakan, atau sudah selesai pengerjaannya namun belum diserahterimakan, maka akan dicatat sebagai KDP.</a:t>
          </a:r>
          <a:endParaRPr lang="en-US" sz="1400" kern="1200" dirty="0" smtClean="0">
            <a:latin typeface="+mn-lt"/>
            <a:cs typeface="Arial" pitchFamily="34" charset="0"/>
          </a:endParaRPr>
        </a:p>
        <a:p>
          <a:pPr marL="114300" lvl="1" indent="-114300" algn="l" defTabSz="622300">
            <a:lnSpc>
              <a:spcPct val="90000"/>
            </a:lnSpc>
            <a:spcBef>
              <a:spcPct val="0"/>
            </a:spcBef>
            <a:spcAft>
              <a:spcPct val="15000"/>
            </a:spcAft>
            <a:buChar char="••"/>
          </a:pPr>
          <a:r>
            <a:rPr lang="fi-FI" sz="1400" kern="1200" dirty="0" smtClean="0">
              <a:latin typeface="+mn-lt"/>
              <a:cs typeface="Arial" pitchFamily="34" charset="0"/>
            </a:rPr>
            <a:t>Pada akhir tahun anggaran, aset renovasi </a:t>
          </a:r>
          <a:r>
            <a:rPr lang="id-ID" sz="1400" kern="1200" dirty="0" smtClean="0">
              <a:latin typeface="+mn-lt"/>
              <a:cs typeface="Arial" pitchFamily="34" charset="0"/>
            </a:rPr>
            <a:t>ini </a:t>
          </a:r>
          <a:r>
            <a:rPr lang="fi-FI" sz="1400" kern="1200" dirty="0" smtClean="0">
              <a:latin typeface="+mn-lt"/>
              <a:cs typeface="Arial" pitchFamily="34" charset="0"/>
            </a:rPr>
            <a:t>seyogyanya diserahkan pada pemilik</a:t>
          </a:r>
          <a:endParaRPr lang="en-US" sz="1400" kern="1200" dirty="0">
            <a:latin typeface="+mn-lt"/>
            <a:cs typeface="Arial" pitchFamily="34" charset="0"/>
          </a:endParaRPr>
        </a:p>
      </dsp:txBody>
      <dsp:txXfrm rot="-5400000">
        <a:off x="1474976" y="1910633"/>
        <a:ext cx="6672115" cy="1512733"/>
      </dsp:txXfrm>
    </dsp:sp>
    <dsp:sp modelId="{91B2C641-62D5-4919-A5CF-9542DB982BD7}">
      <dsp:nvSpPr>
        <dsp:cNvPr id="0" name=""/>
        <dsp:cNvSpPr/>
      </dsp:nvSpPr>
      <dsp:spPr>
        <a:xfrm>
          <a:off x="548" y="1807517"/>
          <a:ext cx="1474427" cy="1718964"/>
        </a:xfrm>
        <a:prstGeom prst="roundRect">
          <a:avLst/>
        </a:prstGeom>
        <a:solidFill>
          <a:schemeClr val="accent4">
            <a:lumMod val="60000"/>
            <a:lumOff val="4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id-ID" sz="1400" b="1" kern="1200" dirty="0" smtClean="0">
              <a:solidFill>
                <a:srgbClr val="002060"/>
              </a:solidFill>
              <a:effectLst/>
              <a:latin typeface="+mn-lt"/>
              <a:cs typeface="Arial" pitchFamily="34" charset="0"/>
            </a:rPr>
            <a:t>Renovasi aset tetap bukan milik-dalam lingkup entitas pelaporan</a:t>
          </a:r>
          <a:endParaRPr lang="en-US" sz="1400" b="1" kern="1200" dirty="0">
            <a:solidFill>
              <a:srgbClr val="002060"/>
            </a:solidFill>
            <a:effectLst/>
            <a:latin typeface="+mn-lt"/>
            <a:cs typeface="Arial" pitchFamily="34" charset="0"/>
          </a:endParaRPr>
        </a:p>
      </dsp:txBody>
      <dsp:txXfrm>
        <a:off x="72524" y="1879493"/>
        <a:ext cx="1330475" cy="1575012"/>
      </dsp:txXfrm>
    </dsp:sp>
    <dsp:sp modelId="{7B7AA400-3437-470B-9D7B-50CAD7B6B570}">
      <dsp:nvSpPr>
        <dsp:cNvPr id="0" name=""/>
        <dsp:cNvSpPr/>
      </dsp:nvSpPr>
      <dsp:spPr>
        <a:xfrm rot="5400000">
          <a:off x="4065067" y="1094211"/>
          <a:ext cx="1571780" cy="6755403"/>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id-ID" sz="1400" kern="1200" dirty="0" smtClean="0">
              <a:latin typeface="+mn-lt"/>
              <a:cs typeface="Arial" pitchFamily="34" charset="0"/>
            </a:rPr>
            <a:t>Apabila renovasi telah selesai dilakukan sebelum tanggal pelaporan akan dibukukan sebagai aset tetap lainnya-aset renovasi dan disajikan di neraca sebagai kelompok aset tetap. </a:t>
          </a:r>
          <a:endParaRPr lang="en-US" sz="1400" kern="1200" dirty="0">
            <a:latin typeface="+mn-lt"/>
            <a:cs typeface="Arial" pitchFamily="34" charset="0"/>
          </a:endParaRPr>
        </a:p>
        <a:p>
          <a:pPr marL="114300" lvl="1" indent="-114300" algn="l" defTabSz="622300">
            <a:lnSpc>
              <a:spcPct val="90000"/>
            </a:lnSpc>
            <a:spcBef>
              <a:spcPct val="0"/>
            </a:spcBef>
            <a:spcAft>
              <a:spcPct val="15000"/>
            </a:spcAft>
            <a:buChar char="••"/>
          </a:pPr>
          <a:r>
            <a:rPr lang="id-ID" sz="1400" kern="1200" dirty="0" smtClean="0">
              <a:latin typeface="+mn-lt"/>
              <a:cs typeface="Arial" pitchFamily="34" charset="0"/>
            </a:rPr>
            <a:t>Apabila sampai dengan tanggal pelaporan renovasi tersebut belum selesai dikerjakan, atau sudah selesai pengerjaannya namun belum diserahterimakan, maka akan dicatat sebagai KDP.</a:t>
          </a:r>
          <a:endParaRPr lang="en-US" sz="1400" kern="1200" dirty="0" smtClean="0">
            <a:latin typeface="+mn-lt"/>
            <a:cs typeface="Arial" pitchFamily="34" charset="0"/>
          </a:endParaRPr>
        </a:p>
        <a:p>
          <a:pPr marL="114300" lvl="1" indent="-114300" algn="l" defTabSz="622300">
            <a:lnSpc>
              <a:spcPct val="90000"/>
            </a:lnSpc>
            <a:spcBef>
              <a:spcPct val="0"/>
            </a:spcBef>
            <a:spcAft>
              <a:spcPct val="15000"/>
            </a:spcAft>
            <a:buChar char="••"/>
          </a:pPr>
          <a:r>
            <a:rPr lang="fi-FI" sz="1400" kern="1200" dirty="0" smtClean="0">
              <a:latin typeface="+mn-lt"/>
              <a:cs typeface="Arial" pitchFamily="34" charset="0"/>
            </a:rPr>
            <a:t>Pada akhir </a:t>
          </a:r>
          <a:r>
            <a:rPr lang="id-ID" sz="1400" kern="1200" dirty="0" smtClean="0">
              <a:latin typeface="+mn-lt"/>
              <a:cs typeface="Arial" pitchFamily="34" charset="0"/>
            </a:rPr>
            <a:t>masa perjanjian pinjam pakai atau sewa</a:t>
          </a:r>
          <a:r>
            <a:rPr lang="fi-FI" sz="1400" kern="1200" dirty="0" smtClean="0">
              <a:latin typeface="+mn-lt"/>
              <a:cs typeface="Arial" pitchFamily="34" charset="0"/>
            </a:rPr>
            <a:t>, aset renovasi </a:t>
          </a:r>
          <a:r>
            <a:rPr lang="id-ID" sz="1400" kern="1200" dirty="0" smtClean="0">
              <a:latin typeface="+mn-lt"/>
              <a:cs typeface="Arial" pitchFamily="34" charset="0"/>
            </a:rPr>
            <a:t>ini </a:t>
          </a:r>
          <a:r>
            <a:rPr lang="fi-FI" sz="1400" kern="1200" dirty="0" smtClean="0">
              <a:latin typeface="+mn-lt"/>
              <a:cs typeface="Arial" pitchFamily="34" charset="0"/>
            </a:rPr>
            <a:t>seyogyanya diserahkan pada pemilik</a:t>
          </a:r>
          <a:endParaRPr lang="en-US" sz="1400" kern="1200" dirty="0">
            <a:latin typeface="+mn-lt"/>
            <a:cs typeface="Arial" pitchFamily="34" charset="0"/>
          </a:endParaRPr>
        </a:p>
      </dsp:txBody>
      <dsp:txXfrm rot="-5400000">
        <a:off x="1473256" y="3762750"/>
        <a:ext cx="6678675" cy="1418324"/>
      </dsp:txXfrm>
    </dsp:sp>
    <dsp:sp modelId="{FDE23B6C-BA7B-4840-94B3-9AB9DB6FF076}">
      <dsp:nvSpPr>
        <dsp:cNvPr id="0" name=""/>
        <dsp:cNvSpPr/>
      </dsp:nvSpPr>
      <dsp:spPr>
        <a:xfrm>
          <a:off x="548" y="3612430"/>
          <a:ext cx="1472707" cy="1718964"/>
        </a:xfrm>
        <a:prstGeom prst="roundRect">
          <a:avLst/>
        </a:prstGeom>
        <a:solidFill>
          <a:srgbClr val="FFCCCC"/>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id-ID" sz="1400" b="1" kern="1200" dirty="0" smtClean="0">
              <a:solidFill>
                <a:srgbClr val="002060"/>
              </a:solidFill>
              <a:effectLst/>
              <a:latin typeface="+mn-lt"/>
              <a:cs typeface="Arial" pitchFamily="34" charset="0"/>
            </a:rPr>
            <a:t>Renovasi aset tetap bukan milik-di luar lingkup entitas pelaporan</a:t>
          </a:r>
          <a:endParaRPr lang="en-US" sz="1400" b="1" kern="1200" dirty="0">
            <a:solidFill>
              <a:srgbClr val="002060"/>
            </a:solidFill>
            <a:effectLst/>
            <a:latin typeface="+mn-lt"/>
            <a:cs typeface="Arial" pitchFamily="34" charset="0"/>
          </a:endParaRPr>
        </a:p>
      </dsp:txBody>
      <dsp:txXfrm>
        <a:off x="72440" y="3684322"/>
        <a:ext cx="1328923" cy="1575180"/>
      </dsp:txXfrm>
    </dsp:sp>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175"/>
          </a:xfrm>
          <a:prstGeom prst="rect">
            <a:avLst/>
          </a:prstGeom>
        </p:spPr>
        <p:txBody>
          <a:bodyPr vert="horz" lIns="98984" tIns="49492" rIns="98984" bIns="49492" rtlCol="0"/>
          <a:lstStyle>
            <a:lvl1pPr algn="l">
              <a:defRPr sz="1300"/>
            </a:lvl1pPr>
          </a:lstStyle>
          <a:p>
            <a:endParaRPr lang="en-US"/>
          </a:p>
        </p:txBody>
      </p:sp>
      <p:sp>
        <p:nvSpPr>
          <p:cNvPr id="3" name="Date Placeholder 2"/>
          <p:cNvSpPr>
            <a:spLocks noGrp="1"/>
          </p:cNvSpPr>
          <p:nvPr>
            <p:ph type="dt" sz="quarter" idx="1"/>
          </p:nvPr>
        </p:nvSpPr>
        <p:spPr>
          <a:xfrm>
            <a:off x="4021294" y="0"/>
            <a:ext cx="3076363" cy="511175"/>
          </a:xfrm>
          <a:prstGeom prst="rect">
            <a:avLst/>
          </a:prstGeom>
        </p:spPr>
        <p:txBody>
          <a:bodyPr vert="horz" lIns="98984" tIns="49492" rIns="98984" bIns="49492" rtlCol="0"/>
          <a:lstStyle>
            <a:lvl1pPr algn="r">
              <a:defRPr sz="1300"/>
            </a:lvl1pPr>
          </a:lstStyle>
          <a:p>
            <a:fld id="{FDB8D688-D638-43A1-A6CF-E29A4A6DCD21}" type="datetimeFigureOut">
              <a:rPr lang="en-US" smtClean="0"/>
              <a:pPr/>
              <a:t>11/18/2015</a:t>
            </a:fld>
            <a:endParaRPr lang="en-US"/>
          </a:p>
        </p:txBody>
      </p:sp>
      <p:sp>
        <p:nvSpPr>
          <p:cNvPr id="4" name="Footer Placeholder 3"/>
          <p:cNvSpPr>
            <a:spLocks noGrp="1"/>
          </p:cNvSpPr>
          <p:nvPr>
            <p:ph type="ftr" sz="quarter" idx="2"/>
          </p:nvPr>
        </p:nvSpPr>
        <p:spPr>
          <a:xfrm>
            <a:off x="0" y="9710551"/>
            <a:ext cx="3076363" cy="511175"/>
          </a:xfrm>
          <a:prstGeom prst="rect">
            <a:avLst/>
          </a:prstGeom>
        </p:spPr>
        <p:txBody>
          <a:bodyPr vert="horz" lIns="98984" tIns="49492" rIns="98984" bIns="49492" rtlCol="0" anchor="b"/>
          <a:lstStyle>
            <a:lvl1pPr algn="l">
              <a:defRPr sz="1300"/>
            </a:lvl1pPr>
          </a:lstStyle>
          <a:p>
            <a:endParaRPr lang="en-US"/>
          </a:p>
        </p:txBody>
      </p:sp>
      <p:sp>
        <p:nvSpPr>
          <p:cNvPr id="5" name="Slide Number Placeholder 4"/>
          <p:cNvSpPr>
            <a:spLocks noGrp="1"/>
          </p:cNvSpPr>
          <p:nvPr>
            <p:ph type="sldNum" sz="quarter" idx="3"/>
          </p:nvPr>
        </p:nvSpPr>
        <p:spPr>
          <a:xfrm>
            <a:off x="4021294" y="9710551"/>
            <a:ext cx="3076363" cy="511175"/>
          </a:xfrm>
          <a:prstGeom prst="rect">
            <a:avLst/>
          </a:prstGeom>
        </p:spPr>
        <p:txBody>
          <a:bodyPr vert="horz" lIns="98984" tIns="49492" rIns="98984" bIns="49492" rtlCol="0" anchor="b"/>
          <a:lstStyle>
            <a:lvl1pPr algn="r">
              <a:defRPr sz="1300"/>
            </a:lvl1pPr>
          </a:lstStyle>
          <a:p>
            <a:fld id="{739C707C-4FA3-4006-9C69-DD23AED206EA}" type="slidenum">
              <a:rPr lang="en-US" smtClean="0"/>
              <a:pPr/>
              <a:t>‹#›</a:t>
            </a:fld>
            <a:endParaRPr lang="en-US"/>
          </a:p>
        </p:txBody>
      </p:sp>
    </p:spTree>
    <p:extLst>
      <p:ext uri="{BB962C8B-B14F-4D97-AF65-F5344CB8AC3E}">
        <p14:creationId xmlns:p14="http://schemas.microsoft.com/office/powerpoint/2010/main" val="10744879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175"/>
          </a:xfrm>
          <a:prstGeom prst="rect">
            <a:avLst/>
          </a:prstGeom>
        </p:spPr>
        <p:txBody>
          <a:bodyPr vert="horz" lIns="98984" tIns="49492" rIns="98984" bIns="49492" rtlCol="0"/>
          <a:lstStyle>
            <a:lvl1pPr algn="l">
              <a:defRPr sz="1300"/>
            </a:lvl1pPr>
          </a:lstStyle>
          <a:p>
            <a:endParaRPr lang="en-US"/>
          </a:p>
        </p:txBody>
      </p:sp>
      <p:sp>
        <p:nvSpPr>
          <p:cNvPr id="3" name="Date Placeholder 2"/>
          <p:cNvSpPr>
            <a:spLocks noGrp="1"/>
          </p:cNvSpPr>
          <p:nvPr>
            <p:ph type="dt" idx="1"/>
          </p:nvPr>
        </p:nvSpPr>
        <p:spPr>
          <a:xfrm>
            <a:off x="4021294" y="0"/>
            <a:ext cx="3076363" cy="511175"/>
          </a:xfrm>
          <a:prstGeom prst="rect">
            <a:avLst/>
          </a:prstGeom>
        </p:spPr>
        <p:txBody>
          <a:bodyPr vert="horz" lIns="98984" tIns="49492" rIns="98984" bIns="49492" rtlCol="0"/>
          <a:lstStyle>
            <a:lvl1pPr algn="r">
              <a:defRPr sz="1300"/>
            </a:lvl1pPr>
          </a:lstStyle>
          <a:p>
            <a:fld id="{57164459-3B72-41D9-B760-69B3EF63390C}" type="datetimeFigureOut">
              <a:rPr lang="en-US" smtClean="0"/>
              <a:pPr/>
              <a:t>11/18/2015</a:t>
            </a:fld>
            <a:endParaRPr lang="en-US"/>
          </a:p>
        </p:txBody>
      </p:sp>
      <p:sp>
        <p:nvSpPr>
          <p:cNvPr id="4" name="Slide Image Placeholder 3"/>
          <p:cNvSpPr>
            <a:spLocks noGrp="1" noRot="1" noChangeAspect="1"/>
          </p:cNvSpPr>
          <p:nvPr>
            <p:ph type="sldImg" idx="2"/>
          </p:nvPr>
        </p:nvSpPr>
        <p:spPr>
          <a:xfrm>
            <a:off x="993775" y="766763"/>
            <a:ext cx="5111750" cy="3833812"/>
          </a:xfrm>
          <a:prstGeom prst="rect">
            <a:avLst/>
          </a:prstGeom>
          <a:noFill/>
          <a:ln w="12700">
            <a:solidFill>
              <a:prstClr val="black"/>
            </a:solidFill>
          </a:ln>
        </p:spPr>
        <p:txBody>
          <a:bodyPr vert="horz" lIns="98984" tIns="49492" rIns="98984" bIns="49492" rtlCol="0" anchor="ctr"/>
          <a:lstStyle/>
          <a:p>
            <a:endParaRPr lang="en-US"/>
          </a:p>
        </p:txBody>
      </p:sp>
      <p:sp>
        <p:nvSpPr>
          <p:cNvPr id="5" name="Notes Placeholder 4"/>
          <p:cNvSpPr>
            <a:spLocks noGrp="1"/>
          </p:cNvSpPr>
          <p:nvPr>
            <p:ph type="body" sz="quarter" idx="3"/>
          </p:nvPr>
        </p:nvSpPr>
        <p:spPr>
          <a:xfrm>
            <a:off x="709930" y="4856163"/>
            <a:ext cx="5679440" cy="4600575"/>
          </a:xfrm>
          <a:prstGeom prst="rect">
            <a:avLst/>
          </a:prstGeom>
        </p:spPr>
        <p:txBody>
          <a:bodyPr vert="horz" lIns="98984" tIns="49492" rIns="98984" bIns="4949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710551"/>
            <a:ext cx="3076363" cy="511175"/>
          </a:xfrm>
          <a:prstGeom prst="rect">
            <a:avLst/>
          </a:prstGeom>
        </p:spPr>
        <p:txBody>
          <a:bodyPr vert="horz" lIns="98984" tIns="49492" rIns="98984" bIns="49492" rtlCol="0" anchor="b"/>
          <a:lstStyle>
            <a:lvl1pPr algn="l">
              <a:defRPr sz="1300"/>
            </a:lvl1pPr>
          </a:lstStyle>
          <a:p>
            <a:endParaRPr lang="en-US"/>
          </a:p>
        </p:txBody>
      </p:sp>
      <p:sp>
        <p:nvSpPr>
          <p:cNvPr id="7" name="Slide Number Placeholder 6"/>
          <p:cNvSpPr>
            <a:spLocks noGrp="1"/>
          </p:cNvSpPr>
          <p:nvPr>
            <p:ph type="sldNum" sz="quarter" idx="5"/>
          </p:nvPr>
        </p:nvSpPr>
        <p:spPr>
          <a:xfrm>
            <a:off x="4021294" y="9710551"/>
            <a:ext cx="3076363" cy="511175"/>
          </a:xfrm>
          <a:prstGeom prst="rect">
            <a:avLst/>
          </a:prstGeom>
        </p:spPr>
        <p:txBody>
          <a:bodyPr vert="horz" lIns="98984" tIns="49492" rIns="98984" bIns="49492" rtlCol="0" anchor="b"/>
          <a:lstStyle>
            <a:lvl1pPr algn="r">
              <a:defRPr sz="1300"/>
            </a:lvl1pPr>
          </a:lstStyle>
          <a:p>
            <a:fld id="{1819A4A3-0F71-4D3B-9A18-EE2A006888C5}" type="slidenum">
              <a:rPr lang="en-US" smtClean="0"/>
              <a:pPr/>
              <a:t>‹#›</a:t>
            </a:fld>
            <a:endParaRPr lang="en-US"/>
          </a:p>
        </p:txBody>
      </p:sp>
    </p:spTree>
    <p:extLst>
      <p:ext uri="{BB962C8B-B14F-4D97-AF65-F5344CB8AC3E}">
        <p14:creationId xmlns:p14="http://schemas.microsoft.com/office/powerpoint/2010/main" val="42098270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E6F9B8CD-342D-4579-98EC-A8FD6B7370E1}" type="datetimeFigureOut">
              <a:rPr lang="en-US" smtClean="0"/>
              <a:pPr/>
              <a:t>11/18/2015</a:t>
            </a:fld>
            <a:endParaRPr lang="en-US" dirty="0"/>
          </a:p>
        </p:txBody>
      </p:sp>
      <p:sp>
        <p:nvSpPr>
          <p:cNvPr id="17" name="Footer Placeholder 16"/>
          <p:cNvSpPr>
            <a:spLocks noGrp="1"/>
          </p:cNvSpPr>
          <p:nvPr>
            <p:ph type="ftr" sz="quarter" idx="11"/>
          </p:nvPr>
        </p:nvSpPr>
        <p:spPr>
          <a:xfrm>
            <a:off x="2898648" y="6355080"/>
            <a:ext cx="3474720" cy="365760"/>
          </a:xfrm>
        </p:spPr>
        <p:txBody>
          <a:bodyPr/>
          <a:lstStyle/>
          <a:p>
            <a:endParaRPr kumimoji="0" lang="en-US" dirty="0"/>
          </a:p>
        </p:txBody>
      </p:sp>
      <p:sp>
        <p:nvSpPr>
          <p:cNvPr id="29" name="Slide Number Placeholder 28"/>
          <p:cNvSpPr>
            <a:spLocks noGrp="1"/>
          </p:cNvSpPr>
          <p:nvPr>
            <p:ph type="sldNum" sz="quarter" idx="12"/>
          </p:nvPr>
        </p:nvSpPr>
        <p:spPr>
          <a:xfrm>
            <a:off x="1216152" y="6355080"/>
            <a:ext cx="1219200" cy="365760"/>
          </a:xfrm>
        </p:spPr>
        <p:txBody>
          <a:bodyPr/>
          <a:lstStyle/>
          <a:p>
            <a:fld id="{2BBB5E19-F10A-4C2F-BF6F-11C513378A2E}" type="slidenum">
              <a:rPr kumimoji="0" lang="en-US" smtClean="0"/>
              <a:pPr/>
              <a:t>‹#›</a:t>
            </a:fld>
            <a:endParaRPr kumimoji="0" lang="en-US" dirty="0"/>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6F9B8CD-342D-4579-98EC-A8FD6B7370E1}" type="datetimeFigureOut">
              <a:rPr lang="en-US" smtClean="0"/>
              <a:pPr/>
              <a:t>11/18/2015</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BBB5E19-F10A-4C2F-BF6F-11C513378A2E}" type="slidenum">
              <a:rPr kumimoji="0" lang="en-US" smtClean="0"/>
              <a:pPr/>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6F9B8CD-342D-4579-98EC-A8FD6B7370E1}" type="datetimeFigureOut">
              <a:rPr lang="en-US" smtClean="0"/>
              <a:pPr/>
              <a:t>11/18/2015</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BBB5E19-F10A-4C2F-BF6F-11C513378A2E}" type="slidenum">
              <a:rPr kumimoji="0" lang="en-US" smtClean="0"/>
              <a:pPr/>
              <a:t>‹#›</a:t>
            </a:fld>
            <a:endParaRPr kumimoji="0" 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algn="r" eaLnBrk="1" latinLnBrk="0" hangingPunct="1"/>
            <a:fld id="{E6F9B8CD-342D-4579-98EC-A8FD6B7370E1}" type="datetimeFigureOut">
              <a:rPr lang="en-US" smtClean="0"/>
              <a:pPr algn="r" eaLnBrk="1" latinLnBrk="0" hangingPunct="1"/>
              <a:t>11/18/2015</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pPr algn="ctr" eaLnBrk="1" latinLnBrk="0" hangingPunct="1"/>
            <a:fld id="{2BBB5E19-F10A-4C2F-BF6F-11C513378A2E}" type="slidenum">
              <a:rPr kumimoji="0" lang="en-US" smtClean="0"/>
              <a:pPr algn="ctr" eaLnBrk="1" latinLnBrk="0" hangingPunct="1"/>
              <a:t>‹#›</a:t>
            </a:fld>
            <a:endParaRPr kumimoji="0" lang="en-U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E6F9B8CD-342D-4579-98EC-A8FD6B7370E1}" type="datetimeFigureOut">
              <a:rPr lang="en-US" smtClean="0"/>
              <a:pPr/>
              <a:t>11/18/2015</a:t>
            </a:fld>
            <a:endParaRPr lang="en-US"/>
          </a:p>
        </p:txBody>
      </p:sp>
      <p:sp>
        <p:nvSpPr>
          <p:cNvPr id="5" name="Footer Placeholder 4"/>
          <p:cNvSpPr>
            <a:spLocks noGrp="1"/>
          </p:cNvSpPr>
          <p:nvPr>
            <p:ph type="ftr" sz="quarter" idx="11"/>
          </p:nvPr>
        </p:nvSpPr>
        <p:spPr>
          <a:xfrm>
            <a:off x="2898648" y="6355080"/>
            <a:ext cx="3474720" cy="365760"/>
          </a:xfrm>
        </p:spPr>
        <p:txBody>
          <a:bodyPr/>
          <a:lstStyle/>
          <a:p>
            <a:endParaRPr kumimoji="0" lang="en-US"/>
          </a:p>
        </p:txBody>
      </p:sp>
      <p:sp>
        <p:nvSpPr>
          <p:cNvPr id="6" name="Slide Number Placeholder 5"/>
          <p:cNvSpPr>
            <a:spLocks noGrp="1"/>
          </p:cNvSpPr>
          <p:nvPr>
            <p:ph type="sldNum" sz="quarter" idx="12"/>
          </p:nvPr>
        </p:nvSpPr>
        <p:spPr>
          <a:xfrm>
            <a:off x="1069848" y="6355080"/>
            <a:ext cx="1520952" cy="365760"/>
          </a:xfrm>
        </p:spPr>
        <p:txBody>
          <a:bodyPr/>
          <a:lstStyle/>
          <a:p>
            <a:fld id="{2BBB5E19-F10A-4C2F-BF6F-11C513378A2E}" type="slidenum">
              <a:rPr kumimoji="0" lang="en-US" smtClean="0"/>
              <a:pPr/>
              <a:t>‹#›</a:t>
            </a:fld>
            <a:endParaRPr kumimoji="0" 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E6F9B8CD-342D-4579-98EC-A8FD6B7370E1}" type="datetimeFigureOut">
              <a:rPr lang="en-US" smtClean="0"/>
              <a:pPr/>
              <a:t>11/18/2015</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2BBB5E19-F10A-4C2F-BF6F-11C513378A2E}" type="slidenum">
              <a:rPr kumimoji="0" lang="en-US" smtClean="0"/>
              <a:pPr/>
              <a:t>‹#›</a:t>
            </a:fld>
            <a:endParaRPr kumimoji="0" 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E6F9B8CD-342D-4579-98EC-A8FD6B7370E1}" type="datetimeFigureOut">
              <a:rPr lang="en-US" smtClean="0"/>
              <a:pPr/>
              <a:t>11/18/2015</a:t>
            </a:fld>
            <a:endParaRPr lang="en-US"/>
          </a:p>
        </p:txBody>
      </p:sp>
      <p:sp>
        <p:nvSpPr>
          <p:cNvPr id="8" name="Footer Placeholder 7"/>
          <p:cNvSpPr>
            <a:spLocks noGrp="1"/>
          </p:cNvSpPr>
          <p:nvPr>
            <p:ph type="ftr" sz="quarter" idx="11"/>
          </p:nvPr>
        </p:nvSpPr>
        <p:spPr/>
        <p:txBody>
          <a:bodyPr/>
          <a:lstStyle/>
          <a:p>
            <a:endParaRPr kumimoji="0" lang="en-US"/>
          </a:p>
        </p:txBody>
      </p:sp>
      <p:sp>
        <p:nvSpPr>
          <p:cNvPr id="9" name="Slide Number Placeholder 8"/>
          <p:cNvSpPr>
            <a:spLocks noGrp="1"/>
          </p:cNvSpPr>
          <p:nvPr>
            <p:ph type="sldNum" sz="quarter" idx="12"/>
          </p:nvPr>
        </p:nvSpPr>
        <p:spPr/>
        <p:txBody>
          <a:bodyPr/>
          <a:lstStyle/>
          <a:p>
            <a:fld id="{2BBB5E19-F10A-4C2F-BF6F-11C513378A2E}" type="slidenum">
              <a:rPr kumimoji="0" lang="en-US" smtClean="0"/>
              <a:pPr/>
              <a:t>‹#›</a:t>
            </a:fld>
            <a:endParaRPr kumimoji="0" 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lgn="r" eaLnBrk="1" latinLnBrk="0" hangingPunct="1"/>
            <a:fld id="{E6F9B8CD-342D-4579-98EC-A8FD6B7370E1}" type="datetimeFigureOut">
              <a:rPr lang="en-US" smtClean="0"/>
              <a:pPr algn="r" eaLnBrk="1" latinLnBrk="0" hangingPunct="1"/>
              <a:t>11/18/2015</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p>
            <a:pPr algn="ctr" eaLnBrk="1" latinLnBrk="0" hangingPunct="1"/>
            <a:fld id="{2BBB5E19-F10A-4C2F-BF6F-11C513378A2E}" type="slidenum">
              <a:rPr kumimoji="0" lang="en-US" smtClean="0"/>
              <a:pPr algn="ctr" eaLnBrk="1" latinLnBrk="0" hangingPunct="1"/>
              <a:t>‹#›</a:t>
            </a:fld>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F9B8CD-342D-4579-98EC-A8FD6B7370E1}" type="datetimeFigureOut">
              <a:rPr lang="en-US" smtClean="0"/>
              <a:pPr/>
              <a:t>11/18/2015</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p:txBody>
          <a:bodyPr/>
          <a:lstStyle/>
          <a:p>
            <a:fld id="{2BBB5E19-F10A-4C2F-BF6F-11C513378A2E}" type="slidenum">
              <a:rPr kumimoji="0" lang="en-US" smtClean="0"/>
              <a:pPr/>
              <a:t>‹#›</a:t>
            </a:fld>
            <a:endParaRPr kumimoji="0" 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lgn="r" eaLnBrk="1" latinLnBrk="0" hangingPunct="1"/>
            <a:fld id="{E6F9B8CD-342D-4579-98EC-A8FD6B7370E1}" type="datetimeFigureOut">
              <a:rPr lang="en-US" smtClean="0"/>
              <a:pPr algn="r" eaLnBrk="1" latinLnBrk="0" hangingPunct="1"/>
              <a:t>11/18/2015</a:t>
            </a:fld>
            <a:endParaRPr lang="en-US" dirty="0"/>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pPr algn="ctr" eaLnBrk="1" latinLnBrk="0" hangingPunct="1"/>
            <a:fld id="{2BBB5E19-F10A-4C2F-BF6F-11C513378A2E}" type="slidenum">
              <a:rPr kumimoji="0" lang="en-US" smtClean="0"/>
              <a:pPr algn="ctr" eaLnBrk="1" latinLnBrk="0" hangingPunct="1"/>
              <a:t>‹#›</a:t>
            </a:fld>
            <a:endParaRPr kumimoji="0"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lgn="r" eaLnBrk="1" latinLnBrk="0" hangingPunct="1"/>
            <a:fld id="{E6F9B8CD-342D-4579-98EC-A8FD6B7370E1}" type="datetimeFigureOut">
              <a:rPr lang="en-US" smtClean="0"/>
              <a:pPr algn="r" eaLnBrk="1" latinLnBrk="0" hangingPunct="1"/>
              <a:t>11/18/2015</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pPr algn="ctr" eaLnBrk="1" latinLnBrk="0" hangingPunct="1"/>
            <a:fld id="{2BBB5E19-F10A-4C2F-BF6F-11C513378A2E}" type="slidenum">
              <a:rPr kumimoji="0" lang="en-US" smtClean="0"/>
              <a:pPr algn="ctr" eaLnBrk="1" latinLnBrk="0" hangingPunct="1"/>
              <a:t>‹#›</a:t>
            </a:fld>
            <a:endParaRPr kumimoji="0"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6000"/>
            <a:lum/>
          </a:blip>
          <a:srcRect/>
          <a:stretch>
            <a:fillRect l="-2000" t="-46000" r="-2000" b="-100000"/>
          </a:stretch>
        </a:blip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pPr algn="r" eaLnBrk="1" latinLnBrk="0" hangingPunct="1"/>
            <a:fld id="{E6F9B8CD-342D-4579-98EC-A8FD6B7370E1}" type="datetimeFigureOut">
              <a:rPr lang="en-US" smtClean="0"/>
              <a:pPr algn="r" eaLnBrk="1" latinLnBrk="0" hangingPunct="1"/>
              <a:t>11/18/2015</a:t>
            </a:fld>
            <a:endParaRPr lang="en-US" dirty="0">
              <a:solidFill>
                <a:schemeClr val="tx2"/>
              </a:solidFill>
            </a:endParaRPr>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pPr algn="l" eaLnBrk="1" latinLnBrk="0" hangingPunct="1"/>
            <a:endParaRPr kumimoji="0" lang="en-US" dirty="0">
              <a:solidFill>
                <a:schemeClr val="tx2"/>
              </a:solidFill>
            </a:endParaRPr>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pPr algn="ctr" eaLnBrk="1" latinLnBrk="0" hangingPunct="1"/>
            <a:fld id="{2BBB5E19-F10A-4C2F-BF6F-11C513378A2E}" type="slidenum">
              <a:rPr kumimoji="0" lang="en-US" smtClean="0"/>
              <a:pPr algn="ctr" eaLnBrk="1" latinLnBrk="0" hangingPunct="1"/>
              <a:t>‹#›</a:t>
            </a:fld>
            <a:endParaRPr kumimoji="0" lang="en-US" sz="1400" b="1" dirty="0">
              <a:solidFill>
                <a:srgbClr val="FFFFFF"/>
              </a:solidFill>
            </a:endParaRPr>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Layout" Target="../diagrams/layout2.xml"/><Relationship Id="rId7" Type="http://schemas.openxmlformats.org/officeDocument/2006/relationships/image" Target="../media/image5.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Layout" Target="../diagrams/layout3.xml"/><Relationship Id="rId7" Type="http://schemas.openxmlformats.org/officeDocument/2006/relationships/image" Target="../media/image5.png"/><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wmf"/><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mailto:webmaster@ksap.org"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Layout" Target="../diagrams/layout1.xml"/><Relationship Id="rId7" Type="http://schemas.openxmlformats.org/officeDocument/2006/relationships/image" Target="../media/image5.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3810000"/>
            <a:ext cx="6858000" cy="990600"/>
          </a:xfrm>
        </p:spPr>
        <p:style>
          <a:lnRef idx="0">
            <a:schemeClr val="accent1"/>
          </a:lnRef>
          <a:fillRef idx="3">
            <a:schemeClr val="accent1"/>
          </a:fillRef>
          <a:effectRef idx="3">
            <a:schemeClr val="accent1"/>
          </a:effectRef>
          <a:fontRef idx="minor">
            <a:schemeClr val="lt1"/>
          </a:fontRef>
        </p:style>
        <p:txBody>
          <a:bodyPr anchor="ctr">
            <a:normAutofit/>
          </a:bodyPr>
          <a:lstStyle/>
          <a:p>
            <a:pPr algn="ctr"/>
            <a:r>
              <a:rPr lang="id-ID" b="1" dirty="0" smtClean="0">
                <a:solidFill>
                  <a:schemeClr val="bg1"/>
                </a:solidFill>
              </a:rPr>
              <a:t>Akuntansi </a:t>
            </a:r>
            <a:r>
              <a:rPr lang="en-US" b="1" dirty="0" err="1" smtClean="0">
                <a:solidFill>
                  <a:schemeClr val="bg1"/>
                </a:solidFill>
              </a:rPr>
              <a:t>Aset</a:t>
            </a:r>
            <a:r>
              <a:rPr lang="en-US" b="1" dirty="0" smtClean="0">
                <a:solidFill>
                  <a:schemeClr val="bg1"/>
                </a:solidFill>
              </a:rPr>
              <a:t> </a:t>
            </a:r>
            <a:r>
              <a:rPr lang="en-US" b="1" dirty="0" err="1" smtClean="0">
                <a:solidFill>
                  <a:schemeClr val="bg1"/>
                </a:solidFill>
              </a:rPr>
              <a:t>Tetap</a:t>
            </a:r>
            <a:endParaRPr lang="en-US" b="1" dirty="0">
              <a:solidFill>
                <a:schemeClr val="bg1"/>
              </a:solidFill>
            </a:endParaRPr>
          </a:p>
        </p:txBody>
      </p:sp>
      <p:sp>
        <p:nvSpPr>
          <p:cNvPr id="3" name="Subtitle 2"/>
          <p:cNvSpPr>
            <a:spLocks noGrp="1"/>
          </p:cNvSpPr>
          <p:nvPr>
            <p:ph type="subTitle" idx="1"/>
          </p:nvPr>
        </p:nvSpPr>
        <p:spPr>
          <a:xfrm>
            <a:off x="1219200" y="5105400"/>
            <a:ext cx="6858000" cy="533400"/>
          </a:xfrm>
        </p:spPr>
        <p:style>
          <a:lnRef idx="0">
            <a:schemeClr val="accent4"/>
          </a:lnRef>
          <a:fillRef idx="3">
            <a:schemeClr val="accent4"/>
          </a:fillRef>
          <a:effectRef idx="3">
            <a:schemeClr val="accent4"/>
          </a:effectRef>
          <a:fontRef idx="minor">
            <a:schemeClr val="lt1"/>
          </a:fontRef>
        </p:style>
        <p:txBody>
          <a:bodyPr anchor="ctr"/>
          <a:lstStyle/>
          <a:p>
            <a:pPr algn="ctr"/>
            <a:r>
              <a:rPr lang="en-US" b="1" dirty="0" err="1" smtClean="0"/>
              <a:t>Buletin</a:t>
            </a:r>
            <a:r>
              <a:rPr lang="en-US" b="1" dirty="0" smtClean="0"/>
              <a:t> </a:t>
            </a:r>
            <a:r>
              <a:rPr lang="en-US" b="1" dirty="0" err="1" smtClean="0"/>
              <a:t>Teknis</a:t>
            </a:r>
            <a:r>
              <a:rPr lang="en-US" b="1" dirty="0" smtClean="0"/>
              <a:t> 15</a:t>
            </a:r>
          </a:p>
        </p:txBody>
      </p:sp>
      <p:sp>
        <p:nvSpPr>
          <p:cNvPr id="4" name="WordArt 10"/>
          <p:cNvSpPr>
            <a:spLocks noChangeArrowheads="1" noChangeShapeType="1" noTextEdit="1"/>
          </p:cNvSpPr>
          <p:nvPr/>
        </p:nvSpPr>
        <p:spPr bwMode="auto">
          <a:xfrm>
            <a:off x="1371600" y="297264"/>
            <a:ext cx="6248400" cy="542860"/>
          </a:xfrm>
          <a:prstGeom prst="rect">
            <a:avLst/>
          </a:prstGeom>
        </p:spPr>
        <p:txBody>
          <a:bodyPr wrap="none" fromWordArt="1">
            <a:prstTxWarp prst="textPlain">
              <a:avLst>
                <a:gd name="adj" fmla="val 50000"/>
              </a:avLst>
            </a:prstTxWarp>
          </a:bodyPr>
          <a:lstStyle/>
          <a:p>
            <a:pPr algn="ctr"/>
            <a:r>
              <a:rPr lang="en-US" sz="19900" kern="10" spc="720" dirty="0" smtClean="0">
                <a:ln w="9525">
                  <a:noFill/>
                  <a:round/>
                  <a:headEnd/>
                  <a:tailEnd/>
                </a:ln>
                <a:solidFill>
                  <a:srgbClr val="0033CC"/>
                </a:solidFill>
                <a:latin typeface="Arial Black"/>
              </a:rPr>
              <a:t>KOMITE </a:t>
            </a:r>
            <a:r>
              <a:rPr lang="en-US" sz="19900" kern="10" spc="720" dirty="0">
                <a:ln w="9525">
                  <a:noFill/>
                  <a:round/>
                  <a:headEnd/>
                  <a:tailEnd/>
                </a:ln>
                <a:solidFill>
                  <a:srgbClr val="0033CC"/>
                </a:solidFill>
                <a:latin typeface="Arial Black"/>
              </a:rPr>
              <a:t>STANDAR AKUNTANSI PEMERINTAHAN</a:t>
            </a:r>
          </a:p>
        </p:txBody>
      </p:sp>
      <p:grpSp>
        <p:nvGrpSpPr>
          <p:cNvPr id="5" name="Group 12"/>
          <p:cNvGrpSpPr>
            <a:grpSpLocks/>
          </p:cNvGrpSpPr>
          <p:nvPr/>
        </p:nvGrpSpPr>
        <p:grpSpPr bwMode="auto">
          <a:xfrm>
            <a:off x="228600" y="185000"/>
            <a:ext cx="976313" cy="729400"/>
            <a:chOff x="1347" y="1207"/>
            <a:chExt cx="1296" cy="1163"/>
          </a:xfrm>
        </p:grpSpPr>
        <p:pic>
          <p:nvPicPr>
            <p:cNvPr id="6" name="Picture 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47" y="1207"/>
              <a:ext cx="1296"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7" name="WordArt 14"/>
            <p:cNvSpPr>
              <a:spLocks noChangeArrowheads="1" noChangeShapeType="1" noTextEdit="1"/>
            </p:cNvSpPr>
            <p:nvPr/>
          </p:nvSpPr>
          <p:spPr bwMode="auto">
            <a:xfrm>
              <a:off x="1579" y="1386"/>
              <a:ext cx="888" cy="788"/>
            </a:xfrm>
            <a:prstGeom prst="rect">
              <a:avLst/>
            </a:prstGeom>
          </p:spPr>
          <p:txBody>
            <a:bodyPr wrap="none" fromWordArt="1">
              <a:prstTxWarp prst="textPlain">
                <a:avLst>
                  <a:gd name="adj" fmla="val 50000"/>
                </a:avLst>
              </a:prstTxWarp>
            </a:bodyPr>
            <a:lstStyle/>
            <a:p>
              <a:r>
                <a:rPr lang="en-US" sz="3600" kern="10" dirty="0">
                  <a:ln w="9525">
                    <a:solidFill>
                      <a:srgbClr val="99CCFF"/>
                    </a:solidFill>
                    <a:round/>
                    <a:headEnd/>
                    <a:tailEnd/>
                  </a:ln>
                  <a:gradFill rotWithShape="1">
                    <a:gsLst>
                      <a:gs pos="0">
                        <a:srgbClr val="85BFFF"/>
                      </a:gs>
                      <a:gs pos="100000">
                        <a:srgbClr val="003B76">
                          <a:alpha val="93999"/>
                        </a:srgbClr>
                      </a:gs>
                    </a:gsLst>
                    <a:lin ang="5400000" scaled="1"/>
                  </a:gradFill>
                  <a:effectLst>
                    <a:prstShdw prst="shdw17" dist="17961" dir="2700000">
                      <a:srgbClr val="5C7A99"/>
                    </a:prstShdw>
                  </a:effectLst>
                  <a:latin typeface="Tahoma"/>
                  <a:ea typeface="Tahoma"/>
                  <a:cs typeface="Tahoma"/>
                </a:rPr>
                <a:t>KSAP</a:t>
              </a:r>
            </a:p>
          </p:txBody>
        </p:sp>
      </p:grpSp>
      <p:sp>
        <p:nvSpPr>
          <p:cNvPr id="11" name="AutoShape 2" descr="http://4.bp.blogspot.com/_xpi8V8qzl4o/Sp9wQPfuiQI/AAAAAAAAAP4/Z82aspl9NoU/s200/logo+stan.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 name="Picture 9" descr="C:\Users\Perben\Desktop\logo75.png"/>
          <p:cNvPicPr>
            <a:picLocks noChangeAspect="1" noChangeArrowheads="1"/>
          </p:cNvPicPr>
          <p:nvPr/>
        </p:nvPicPr>
        <p:blipFill>
          <a:blip r:embed="rId3"/>
          <a:srcRect/>
          <a:stretch>
            <a:fillRect/>
          </a:stretch>
        </p:blipFill>
        <p:spPr bwMode="auto">
          <a:xfrm>
            <a:off x="8001000" y="171847"/>
            <a:ext cx="774838" cy="74255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4" name="Rectangle 3"/>
          <p:cNvSpPr>
            <a:spLocks noGrp="1" noChangeArrowheads="1"/>
          </p:cNvSpPr>
          <p:nvPr>
            <p:ph idx="1"/>
          </p:nvPr>
        </p:nvSpPr>
        <p:spPr>
          <a:xfrm>
            <a:off x="403372" y="990600"/>
            <a:ext cx="8207228" cy="5486400"/>
          </a:xfrm>
        </p:spPr>
        <p:txBody>
          <a:bodyPr>
            <a:noAutofit/>
          </a:bodyPr>
          <a:lstStyle/>
          <a:p>
            <a:pPr indent="-342900" eaLnBrk="1" hangingPunct="1">
              <a:spcBef>
                <a:spcPts val="0"/>
              </a:spcBef>
              <a:spcAft>
                <a:spcPts val="600"/>
              </a:spcAft>
              <a:buFont typeface="Wingdings" pitchFamily="2" charset="2"/>
              <a:buChar char="§"/>
            </a:pPr>
            <a:r>
              <a:rPr lang="en-US" sz="1900" dirty="0" err="1" smtClean="0"/>
              <a:t>Biaya</a:t>
            </a:r>
            <a:r>
              <a:rPr lang="en-US" sz="1900" dirty="0" smtClean="0"/>
              <a:t> </a:t>
            </a:r>
            <a:r>
              <a:rPr lang="en-US" sz="1900" dirty="0" err="1" smtClean="0"/>
              <a:t>perolehan</a:t>
            </a:r>
            <a:r>
              <a:rPr lang="en-US" sz="1900" dirty="0" smtClean="0"/>
              <a:t> </a:t>
            </a:r>
            <a:r>
              <a:rPr lang="en-US" sz="1900" dirty="0" err="1" smtClean="0"/>
              <a:t>suatu</a:t>
            </a:r>
            <a:r>
              <a:rPr lang="en-US" sz="1900" dirty="0" smtClean="0"/>
              <a:t> </a:t>
            </a:r>
            <a:r>
              <a:rPr lang="en-US" sz="1900" dirty="0" err="1" smtClean="0"/>
              <a:t>aset</a:t>
            </a:r>
            <a:r>
              <a:rPr lang="en-US" sz="1900" dirty="0" smtClean="0"/>
              <a:t> </a:t>
            </a:r>
            <a:r>
              <a:rPr lang="en-US" sz="1900" dirty="0" err="1" smtClean="0"/>
              <a:t>tetap</a:t>
            </a:r>
            <a:r>
              <a:rPr lang="en-US" sz="1900" dirty="0" smtClean="0"/>
              <a:t> </a:t>
            </a:r>
            <a:r>
              <a:rPr lang="en-US" sz="1900" dirty="0" err="1" smtClean="0"/>
              <a:t>terdiri</a:t>
            </a:r>
            <a:r>
              <a:rPr lang="en-US" sz="1900" dirty="0" smtClean="0"/>
              <a:t> </a:t>
            </a:r>
            <a:r>
              <a:rPr lang="en-US" sz="1900" dirty="0" err="1" smtClean="0"/>
              <a:t>dari</a:t>
            </a:r>
            <a:r>
              <a:rPr lang="en-US" sz="1900" dirty="0" smtClean="0"/>
              <a:t> </a:t>
            </a:r>
            <a:r>
              <a:rPr lang="en-US" sz="1900" dirty="0" err="1" smtClean="0"/>
              <a:t>harga</a:t>
            </a:r>
            <a:r>
              <a:rPr lang="en-US" sz="1900" dirty="0" smtClean="0"/>
              <a:t> </a:t>
            </a:r>
            <a:r>
              <a:rPr lang="en-US" sz="1900" dirty="0" err="1" smtClean="0"/>
              <a:t>belinya</a:t>
            </a:r>
            <a:r>
              <a:rPr lang="en-US" sz="1900" dirty="0" smtClean="0"/>
              <a:t> </a:t>
            </a:r>
            <a:r>
              <a:rPr lang="en-US" sz="1900" dirty="0" err="1" smtClean="0"/>
              <a:t>atau</a:t>
            </a:r>
            <a:r>
              <a:rPr lang="en-US" sz="1900" dirty="0" smtClean="0"/>
              <a:t> </a:t>
            </a:r>
            <a:r>
              <a:rPr lang="en-US" sz="1900" dirty="0" err="1" smtClean="0"/>
              <a:t>konstruksinya</a:t>
            </a:r>
            <a:r>
              <a:rPr lang="en-US" sz="1900" dirty="0" smtClean="0"/>
              <a:t>, </a:t>
            </a:r>
            <a:r>
              <a:rPr lang="en-US" sz="1900" dirty="0" err="1" smtClean="0"/>
              <a:t>termasuk</a:t>
            </a:r>
            <a:r>
              <a:rPr lang="en-US" sz="1900" dirty="0" smtClean="0"/>
              <a:t> </a:t>
            </a:r>
            <a:r>
              <a:rPr lang="en-US" sz="1900" dirty="0" err="1" smtClean="0"/>
              <a:t>bea</a:t>
            </a:r>
            <a:r>
              <a:rPr lang="en-US" sz="1900" dirty="0" smtClean="0"/>
              <a:t> </a:t>
            </a:r>
            <a:r>
              <a:rPr lang="en-US" sz="1900" dirty="0" err="1" smtClean="0"/>
              <a:t>impor</a:t>
            </a:r>
            <a:r>
              <a:rPr lang="en-US" sz="1900" dirty="0" smtClean="0"/>
              <a:t> </a:t>
            </a:r>
            <a:r>
              <a:rPr lang="en-US" sz="1900" dirty="0" err="1" smtClean="0"/>
              <a:t>dan</a:t>
            </a:r>
            <a:r>
              <a:rPr lang="en-US" sz="1900" dirty="0" smtClean="0"/>
              <a:t> </a:t>
            </a:r>
            <a:r>
              <a:rPr lang="en-US" sz="1900" dirty="0" err="1" smtClean="0"/>
              <a:t>setiap</a:t>
            </a:r>
            <a:r>
              <a:rPr lang="en-US" sz="1900" dirty="0" smtClean="0"/>
              <a:t> </a:t>
            </a:r>
            <a:r>
              <a:rPr lang="en-US" sz="1900" dirty="0" err="1" smtClean="0"/>
              <a:t>biaya</a:t>
            </a:r>
            <a:r>
              <a:rPr lang="en-US" sz="1900" dirty="0" smtClean="0"/>
              <a:t> yang </a:t>
            </a:r>
            <a:r>
              <a:rPr lang="en-US" sz="1900" dirty="0" err="1" smtClean="0"/>
              <a:t>dapat</a:t>
            </a:r>
            <a:r>
              <a:rPr lang="en-US" sz="1900" dirty="0" smtClean="0"/>
              <a:t> </a:t>
            </a:r>
            <a:r>
              <a:rPr lang="en-US" sz="1900" dirty="0" err="1" smtClean="0"/>
              <a:t>diatribusikan</a:t>
            </a:r>
            <a:r>
              <a:rPr lang="en-US" sz="1900" dirty="0" smtClean="0"/>
              <a:t> </a:t>
            </a:r>
            <a:r>
              <a:rPr lang="en-US" sz="1900" dirty="0" err="1" smtClean="0"/>
              <a:t>secara</a:t>
            </a:r>
            <a:r>
              <a:rPr lang="en-US" sz="1900" dirty="0" smtClean="0"/>
              <a:t> </a:t>
            </a:r>
            <a:r>
              <a:rPr lang="en-US" sz="1900" dirty="0" err="1" smtClean="0"/>
              <a:t>langsung</a:t>
            </a:r>
            <a:r>
              <a:rPr lang="en-US" sz="1900" dirty="0" smtClean="0"/>
              <a:t> </a:t>
            </a:r>
            <a:r>
              <a:rPr lang="en-US" sz="1900" dirty="0" err="1" smtClean="0"/>
              <a:t>dalam</a:t>
            </a:r>
            <a:r>
              <a:rPr lang="en-US" sz="1900" dirty="0" smtClean="0"/>
              <a:t> </a:t>
            </a:r>
            <a:r>
              <a:rPr lang="en-US" sz="1900" dirty="0" err="1" smtClean="0"/>
              <a:t>membawa</a:t>
            </a:r>
            <a:r>
              <a:rPr lang="en-US" sz="1900" dirty="0" smtClean="0"/>
              <a:t> </a:t>
            </a:r>
            <a:r>
              <a:rPr lang="en-US" sz="1900" dirty="0" err="1" smtClean="0"/>
              <a:t>aset</a:t>
            </a:r>
            <a:r>
              <a:rPr lang="en-US" sz="1900" dirty="0" smtClean="0"/>
              <a:t> </a:t>
            </a:r>
            <a:r>
              <a:rPr lang="en-US" sz="1900" dirty="0" err="1" smtClean="0"/>
              <a:t>tersebut</a:t>
            </a:r>
            <a:r>
              <a:rPr lang="en-US" sz="1900" dirty="0" smtClean="0"/>
              <a:t> </a:t>
            </a:r>
            <a:r>
              <a:rPr lang="en-US" sz="1900" dirty="0" err="1" smtClean="0"/>
              <a:t>ke</a:t>
            </a:r>
            <a:r>
              <a:rPr lang="en-US" sz="1900" dirty="0" smtClean="0"/>
              <a:t> </a:t>
            </a:r>
            <a:r>
              <a:rPr lang="en-US" sz="1900" dirty="0" err="1" smtClean="0"/>
              <a:t>kondisi</a:t>
            </a:r>
            <a:r>
              <a:rPr lang="en-US" sz="1900" dirty="0" smtClean="0"/>
              <a:t> yang </a:t>
            </a:r>
            <a:r>
              <a:rPr lang="en-US" sz="1900" dirty="0" err="1" smtClean="0"/>
              <a:t>membuat</a:t>
            </a:r>
            <a:r>
              <a:rPr lang="en-US" sz="1900" dirty="0" smtClean="0"/>
              <a:t> </a:t>
            </a:r>
            <a:r>
              <a:rPr lang="en-US" sz="1900" dirty="0" err="1" smtClean="0"/>
              <a:t>aset</a:t>
            </a:r>
            <a:r>
              <a:rPr lang="en-US" sz="1900" dirty="0" smtClean="0"/>
              <a:t> </a:t>
            </a:r>
            <a:r>
              <a:rPr lang="en-US" sz="1900" dirty="0" err="1" smtClean="0"/>
              <a:t>tersebut</a:t>
            </a:r>
            <a:r>
              <a:rPr lang="en-US" sz="1900" dirty="0" smtClean="0"/>
              <a:t> </a:t>
            </a:r>
            <a:r>
              <a:rPr lang="en-US" sz="1900" dirty="0" err="1" smtClean="0"/>
              <a:t>dapat</a:t>
            </a:r>
            <a:r>
              <a:rPr lang="en-US" sz="1900" dirty="0" smtClean="0"/>
              <a:t> </a:t>
            </a:r>
            <a:r>
              <a:rPr lang="en-US" sz="1900" dirty="0" err="1" smtClean="0"/>
              <a:t>bekerja</a:t>
            </a:r>
            <a:r>
              <a:rPr lang="en-US" sz="1900" dirty="0" smtClean="0"/>
              <a:t> </a:t>
            </a:r>
            <a:r>
              <a:rPr lang="en-US" sz="1900" dirty="0" err="1" smtClean="0"/>
              <a:t>untuk</a:t>
            </a:r>
            <a:r>
              <a:rPr lang="en-US" sz="1900" dirty="0" smtClean="0"/>
              <a:t> </a:t>
            </a:r>
            <a:r>
              <a:rPr lang="en-US" sz="1900" dirty="0" err="1" smtClean="0"/>
              <a:t>penggunaan</a:t>
            </a:r>
            <a:r>
              <a:rPr lang="en-US" sz="1900" dirty="0" smtClean="0"/>
              <a:t> yang </a:t>
            </a:r>
            <a:r>
              <a:rPr lang="en-US" sz="1900" dirty="0" err="1" smtClean="0"/>
              <a:t>dimaksudkan</a:t>
            </a:r>
            <a:r>
              <a:rPr lang="en-US" sz="1900" dirty="0" smtClean="0"/>
              <a:t>.</a:t>
            </a:r>
            <a:endParaRPr lang="id-ID" sz="1900" dirty="0" smtClean="0"/>
          </a:p>
          <a:p>
            <a:pPr marL="363538" indent="-363538">
              <a:spcBef>
                <a:spcPts val="0"/>
              </a:spcBef>
              <a:spcAft>
                <a:spcPts val="600"/>
              </a:spcAft>
              <a:buFont typeface="Wingdings" pitchFamily="2" charset="2"/>
              <a:buChar char="§"/>
            </a:pPr>
            <a:r>
              <a:rPr lang="id-ID" sz="1900" dirty="0" smtClean="0"/>
              <a:t>Contoh </a:t>
            </a:r>
            <a:r>
              <a:rPr lang="en-US" sz="1900" dirty="0" err="1" smtClean="0"/>
              <a:t>biaya</a:t>
            </a:r>
            <a:r>
              <a:rPr lang="en-US" sz="1900" dirty="0" smtClean="0"/>
              <a:t> yang </a:t>
            </a:r>
            <a:r>
              <a:rPr lang="en-US" sz="1900" dirty="0" err="1" smtClean="0"/>
              <a:t>dapat</a:t>
            </a:r>
            <a:r>
              <a:rPr lang="en-US" sz="1900" dirty="0" smtClean="0"/>
              <a:t> </a:t>
            </a:r>
            <a:r>
              <a:rPr lang="en-US" sz="1900" dirty="0" err="1" smtClean="0"/>
              <a:t>diatribusikan</a:t>
            </a:r>
            <a:r>
              <a:rPr lang="en-US" sz="1900" dirty="0" smtClean="0"/>
              <a:t> </a:t>
            </a:r>
            <a:r>
              <a:rPr lang="en-US" sz="1900" dirty="0" err="1" smtClean="0"/>
              <a:t>secara</a:t>
            </a:r>
            <a:r>
              <a:rPr lang="en-US" sz="1900" dirty="0" smtClean="0"/>
              <a:t> </a:t>
            </a:r>
            <a:r>
              <a:rPr lang="en-US" sz="1900" dirty="0" err="1" smtClean="0"/>
              <a:t>langsung</a:t>
            </a:r>
            <a:r>
              <a:rPr lang="id-ID" sz="1900" dirty="0" smtClean="0"/>
              <a:t>:</a:t>
            </a:r>
          </a:p>
          <a:p>
            <a:pPr marL="660718" lvl="1" indent="-363538">
              <a:spcBef>
                <a:spcPts val="0"/>
              </a:spcBef>
              <a:buFont typeface="Wingdings" pitchFamily="2" charset="2"/>
              <a:buChar char="ü"/>
            </a:pPr>
            <a:r>
              <a:rPr lang="en-US" sz="1900" dirty="0" err="1" smtClean="0"/>
              <a:t>Biaya</a:t>
            </a:r>
            <a:r>
              <a:rPr lang="en-US" sz="1900" dirty="0" smtClean="0"/>
              <a:t> </a:t>
            </a:r>
            <a:r>
              <a:rPr lang="en-US" sz="1900" dirty="0" err="1"/>
              <a:t>persiapan</a:t>
            </a:r>
            <a:r>
              <a:rPr lang="en-US" sz="1900" dirty="0"/>
              <a:t> </a:t>
            </a:r>
            <a:r>
              <a:rPr lang="en-US" sz="1900" dirty="0" err="1"/>
              <a:t>tempat</a:t>
            </a:r>
            <a:endParaRPr lang="en-US" sz="1900" dirty="0"/>
          </a:p>
          <a:p>
            <a:pPr marL="660718" lvl="1" indent="-363538">
              <a:spcBef>
                <a:spcPts val="0"/>
              </a:spcBef>
              <a:buFont typeface="Wingdings" pitchFamily="2" charset="2"/>
              <a:buChar char="ü"/>
            </a:pPr>
            <a:r>
              <a:rPr lang="en-US" sz="1900" dirty="0" err="1"/>
              <a:t>Biaya</a:t>
            </a:r>
            <a:r>
              <a:rPr lang="en-US" sz="1900" dirty="0"/>
              <a:t> </a:t>
            </a:r>
            <a:r>
              <a:rPr lang="en-US" sz="1900" dirty="0" err="1"/>
              <a:t>pengiriman</a:t>
            </a:r>
            <a:r>
              <a:rPr lang="en-US" sz="1900" dirty="0"/>
              <a:t> </a:t>
            </a:r>
            <a:r>
              <a:rPr lang="en-US" sz="1900" dirty="0" err="1"/>
              <a:t>awal</a:t>
            </a:r>
            <a:r>
              <a:rPr lang="en-US" sz="1900" dirty="0"/>
              <a:t> (</a:t>
            </a:r>
            <a:r>
              <a:rPr lang="en-US" sz="1900" i="1" dirty="0"/>
              <a:t>initial delivery</a:t>
            </a:r>
            <a:r>
              <a:rPr lang="en-US" sz="1900" dirty="0"/>
              <a:t>) </a:t>
            </a:r>
            <a:r>
              <a:rPr lang="en-US" sz="1900" dirty="0" err="1"/>
              <a:t>dan</a:t>
            </a:r>
            <a:r>
              <a:rPr lang="en-US" sz="1900" dirty="0"/>
              <a:t> </a:t>
            </a:r>
            <a:r>
              <a:rPr lang="en-US" sz="1900" dirty="0" err="1"/>
              <a:t>biaya</a:t>
            </a:r>
            <a:r>
              <a:rPr lang="en-US" sz="1900" dirty="0"/>
              <a:t> </a:t>
            </a:r>
            <a:r>
              <a:rPr lang="en-US" sz="1900" dirty="0" err="1"/>
              <a:t>simpan</a:t>
            </a:r>
            <a:r>
              <a:rPr lang="en-US" sz="1900" dirty="0"/>
              <a:t> </a:t>
            </a:r>
            <a:r>
              <a:rPr lang="en-US" sz="1900" dirty="0" err="1"/>
              <a:t>dan</a:t>
            </a:r>
            <a:r>
              <a:rPr lang="en-US" sz="1900" dirty="0"/>
              <a:t> </a:t>
            </a:r>
            <a:r>
              <a:rPr lang="en-US" sz="1900" dirty="0" err="1"/>
              <a:t>bongkar</a:t>
            </a:r>
            <a:r>
              <a:rPr lang="en-US" sz="1900" dirty="0"/>
              <a:t> </a:t>
            </a:r>
            <a:r>
              <a:rPr lang="en-US" sz="1900" dirty="0" err="1"/>
              <a:t>muat</a:t>
            </a:r>
            <a:r>
              <a:rPr lang="en-US" sz="1900" dirty="0"/>
              <a:t> (</a:t>
            </a:r>
            <a:r>
              <a:rPr lang="en-US" sz="1900" i="1" dirty="0"/>
              <a:t>handling cost</a:t>
            </a:r>
            <a:r>
              <a:rPr lang="en-US" sz="1900" dirty="0"/>
              <a:t>)</a:t>
            </a:r>
          </a:p>
          <a:p>
            <a:pPr marL="660718" lvl="1" indent="-363538">
              <a:spcBef>
                <a:spcPts val="0"/>
              </a:spcBef>
              <a:buFont typeface="Wingdings" pitchFamily="2" charset="2"/>
              <a:buChar char="ü"/>
            </a:pPr>
            <a:r>
              <a:rPr lang="en-US" sz="1900" dirty="0" err="1"/>
              <a:t>Biaya</a:t>
            </a:r>
            <a:r>
              <a:rPr lang="en-US" sz="1900" dirty="0"/>
              <a:t> </a:t>
            </a:r>
            <a:r>
              <a:rPr lang="en-US" sz="1900" dirty="0" err="1"/>
              <a:t>pemasangan</a:t>
            </a:r>
            <a:r>
              <a:rPr lang="en-US" sz="1900" dirty="0"/>
              <a:t> (</a:t>
            </a:r>
            <a:r>
              <a:rPr lang="en-US" sz="1900" i="1" dirty="0" err="1"/>
              <a:t>instalation</a:t>
            </a:r>
            <a:r>
              <a:rPr lang="en-US" sz="1900" i="1" dirty="0"/>
              <a:t> cost</a:t>
            </a:r>
            <a:r>
              <a:rPr lang="en-US" sz="1900" dirty="0"/>
              <a:t>)</a:t>
            </a:r>
          </a:p>
          <a:p>
            <a:pPr marL="660718" lvl="1" indent="-363538">
              <a:spcBef>
                <a:spcPts val="0"/>
              </a:spcBef>
              <a:buFont typeface="Wingdings" pitchFamily="2" charset="2"/>
              <a:buChar char="ü"/>
            </a:pPr>
            <a:r>
              <a:rPr lang="en-US" sz="1900" dirty="0" err="1"/>
              <a:t>Biaya</a:t>
            </a:r>
            <a:r>
              <a:rPr lang="en-US" sz="1900" dirty="0"/>
              <a:t> </a:t>
            </a:r>
            <a:r>
              <a:rPr lang="en-US" sz="1900" dirty="0" err="1"/>
              <a:t>profesional</a:t>
            </a:r>
            <a:r>
              <a:rPr lang="en-US" sz="1900" dirty="0"/>
              <a:t> </a:t>
            </a:r>
            <a:r>
              <a:rPr lang="en-US" sz="1900" dirty="0" err="1"/>
              <a:t>seperti</a:t>
            </a:r>
            <a:r>
              <a:rPr lang="en-US" sz="1900" dirty="0"/>
              <a:t> </a:t>
            </a:r>
            <a:r>
              <a:rPr lang="en-US" sz="1900" dirty="0" err="1"/>
              <a:t>arsitek</a:t>
            </a:r>
            <a:r>
              <a:rPr lang="en-US" sz="1900" dirty="0"/>
              <a:t> </a:t>
            </a:r>
            <a:r>
              <a:rPr lang="en-US" sz="1900" dirty="0" err="1"/>
              <a:t>dan</a:t>
            </a:r>
            <a:r>
              <a:rPr lang="en-US" sz="1900" dirty="0"/>
              <a:t> </a:t>
            </a:r>
            <a:r>
              <a:rPr lang="en-US" sz="1900" dirty="0" err="1"/>
              <a:t>insinyur</a:t>
            </a:r>
            <a:endParaRPr lang="en-US" sz="1900" dirty="0"/>
          </a:p>
          <a:p>
            <a:pPr marL="660718" lvl="1" indent="-363538">
              <a:spcBef>
                <a:spcPts val="0"/>
              </a:spcBef>
              <a:spcAft>
                <a:spcPts val="600"/>
              </a:spcAft>
              <a:buFont typeface="Wingdings" pitchFamily="2" charset="2"/>
              <a:buChar char="ü"/>
            </a:pPr>
            <a:r>
              <a:rPr lang="en-US" sz="1900" dirty="0" err="1"/>
              <a:t>Biaya</a:t>
            </a:r>
            <a:r>
              <a:rPr lang="en-US" sz="1900" dirty="0"/>
              <a:t> </a:t>
            </a:r>
            <a:r>
              <a:rPr lang="en-US" sz="1900" dirty="0" err="1" smtClean="0"/>
              <a:t>konstruksi</a:t>
            </a:r>
            <a:endParaRPr lang="id-ID" sz="1900" dirty="0" smtClean="0"/>
          </a:p>
          <a:p>
            <a:pPr marL="355600" indent="-355600">
              <a:spcBef>
                <a:spcPts val="0"/>
              </a:spcBef>
              <a:spcAft>
                <a:spcPts val="600"/>
              </a:spcAft>
              <a:buFont typeface="Wingdings" pitchFamily="2" charset="2"/>
              <a:buChar char="§"/>
            </a:pPr>
            <a:r>
              <a:rPr lang="en-US" sz="1900" dirty="0" err="1"/>
              <a:t>Biaya</a:t>
            </a:r>
            <a:r>
              <a:rPr lang="en-US" sz="1900" dirty="0"/>
              <a:t> </a:t>
            </a:r>
            <a:r>
              <a:rPr lang="en-US" sz="1900" dirty="0" err="1"/>
              <a:t>Administrasi</a:t>
            </a:r>
            <a:r>
              <a:rPr lang="en-US" sz="1900" dirty="0"/>
              <a:t> </a:t>
            </a:r>
            <a:r>
              <a:rPr lang="en-US" sz="1900" dirty="0" err="1"/>
              <a:t>dan</a:t>
            </a:r>
            <a:r>
              <a:rPr lang="en-US" sz="1900" dirty="0"/>
              <a:t> </a:t>
            </a:r>
            <a:r>
              <a:rPr lang="en-US" sz="1900" dirty="0" err="1"/>
              <a:t>biaya</a:t>
            </a:r>
            <a:r>
              <a:rPr lang="en-US" sz="1900" dirty="0"/>
              <a:t> </a:t>
            </a:r>
            <a:r>
              <a:rPr lang="en-US" sz="1900" dirty="0" err="1"/>
              <a:t>umum</a:t>
            </a:r>
            <a:r>
              <a:rPr lang="en-US" sz="1900" dirty="0"/>
              <a:t> </a:t>
            </a:r>
            <a:r>
              <a:rPr lang="en-US" sz="1900" dirty="0" err="1"/>
              <a:t>lainnya</a:t>
            </a:r>
            <a:r>
              <a:rPr lang="en-US" sz="1900" dirty="0"/>
              <a:t> </a:t>
            </a:r>
            <a:r>
              <a:rPr lang="en-US" sz="1900" dirty="0" err="1"/>
              <a:t>bukan</a:t>
            </a:r>
            <a:r>
              <a:rPr lang="en-US" sz="1900" dirty="0"/>
              <a:t> </a:t>
            </a:r>
            <a:r>
              <a:rPr lang="en-US" sz="1900" dirty="0" err="1"/>
              <a:t>merupakan</a:t>
            </a:r>
            <a:r>
              <a:rPr lang="en-US" sz="1900" dirty="0"/>
              <a:t> </a:t>
            </a:r>
            <a:r>
              <a:rPr lang="en-US" sz="1900" dirty="0" err="1"/>
              <a:t>suatu</a:t>
            </a:r>
            <a:r>
              <a:rPr lang="en-US" sz="1900" dirty="0"/>
              <a:t> </a:t>
            </a:r>
            <a:r>
              <a:rPr lang="en-US" sz="1900" dirty="0" err="1"/>
              <a:t>komponen</a:t>
            </a:r>
            <a:r>
              <a:rPr lang="en-US" sz="1900" dirty="0"/>
              <a:t> </a:t>
            </a:r>
            <a:r>
              <a:rPr lang="en-US" sz="1900" dirty="0" err="1"/>
              <a:t>biaya</a:t>
            </a:r>
            <a:r>
              <a:rPr lang="en-US" sz="1900" dirty="0"/>
              <a:t> </a:t>
            </a:r>
            <a:r>
              <a:rPr lang="en-US" sz="1900" dirty="0" err="1"/>
              <a:t>aset</a:t>
            </a:r>
            <a:r>
              <a:rPr lang="en-US" sz="1900" dirty="0"/>
              <a:t> </a:t>
            </a:r>
            <a:r>
              <a:rPr lang="en-US" sz="1900" dirty="0" err="1"/>
              <a:t>tetap</a:t>
            </a:r>
            <a:r>
              <a:rPr lang="en-US" sz="1900" dirty="0"/>
              <a:t> </a:t>
            </a:r>
            <a:r>
              <a:rPr lang="en-US" sz="1900" dirty="0" err="1"/>
              <a:t>sepanjang</a:t>
            </a:r>
            <a:r>
              <a:rPr lang="en-US" sz="1900" dirty="0"/>
              <a:t> </a:t>
            </a:r>
            <a:r>
              <a:rPr lang="en-US" sz="1900" dirty="0" err="1"/>
              <a:t>biaya</a:t>
            </a:r>
            <a:r>
              <a:rPr lang="en-US" sz="1900" dirty="0"/>
              <a:t> </a:t>
            </a:r>
            <a:r>
              <a:rPr lang="en-US" sz="1900" dirty="0" err="1"/>
              <a:t>tersebut</a:t>
            </a:r>
            <a:r>
              <a:rPr lang="en-US" sz="1900" dirty="0"/>
              <a:t> </a:t>
            </a:r>
            <a:r>
              <a:rPr lang="en-US" sz="1900" dirty="0" err="1"/>
              <a:t>tidak</a:t>
            </a:r>
            <a:r>
              <a:rPr lang="en-US" sz="1900" dirty="0"/>
              <a:t> </a:t>
            </a:r>
            <a:r>
              <a:rPr lang="en-US" sz="1900" dirty="0" err="1"/>
              <a:t>dapat</a:t>
            </a:r>
            <a:r>
              <a:rPr lang="en-US" sz="1900" dirty="0"/>
              <a:t> </a:t>
            </a:r>
            <a:r>
              <a:rPr lang="en-US" sz="1900" dirty="0" err="1"/>
              <a:t>diatribusikan</a:t>
            </a:r>
            <a:r>
              <a:rPr lang="en-US" sz="1900" dirty="0"/>
              <a:t> </a:t>
            </a:r>
            <a:r>
              <a:rPr lang="en-US" sz="1900" dirty="0" err="1"/>
              <a:t>secara</a:t>
            </a:r>
            <a:r>
              <a:rPr lang="en-US" sz="1900" dirty="0"/>
              <a:t> </a:t>
            </a:r>
            <a:r>
              <a:rPr lang="en-US" sz="1900" dirty="0" err="1"/>
              <a:t>langsung</a:t>
            </a:r>
            <a:r>
              <a:rPr lang="en-US" sz="1900" dirty="0"/>
              <a:t> </a:t>
            </a:r>
            <a:r>
              <a:rPr lang="en-US" sz="1900" dirty="0" err="1"/>
              <a:t>pada</a:t>
            </a:r>
            <a:r>
              <a:rPr lang="en-US" sz="1900" dirty="0"/>
              <a:t> </a:t>
            </a:r>
            <a:r>
              <a:rPr lang="en-US" sz="1900" dirty="0" err="1"/>
              <a:t>biaya</a:t>
            </a:r>
            <a:r>
              <a:rPr lang="en-US" sz="1900" dirty="0"/>
              <a:t> </a:t>
            </a:r>
            <a:r>
              <a:rPr lang="en-US" sz="1900" dirty="0" err="1"/>
              <a:t>perolehan</a:t>
            </a:r>
            <a:r>
              <a:rPr lang="en-US" sz="1900" dirty="0"/>
              <a:t> </a:t>
            </a:r>
            <a:r>
              <a:rPr lang="en-US" sz="1900" dirty="0" err="1"/>
              <a:t>aset</a:t>
            </a:r>
            <a:r>
              <a:rPr lang="en-US" sz="1900" dirty="0"/>
              <a:t> </a:t>
            </a:r>
            <a:r>
              <a:rPr lang="en-US" sz="1900" dirty="0" err="1"/>
              <a:t>atau</a:t>
            </a:r>
            <a:r>
              <a:rPr lang="en-US" sz="1900" dirty="0"/>
              <a:t> </a:t>
            </a:r>
            <a:r>
              <a:rPr lang="en-US" sz="1900" dirty="0" err="1"/>
              <a:t>membawa</a:t>
            </a:r>
            <a:r>
              <a:rPr lang="en-US" sz="1900" dirty="0"/>
              <a:t> </a:t>
            </a:r>
            <a:r>
              <a:rPr lang="en-US" sz="1900" dirty="0" err="1"/>
              <a:t>aset</a:t>
            </a:r>
            <a:r>
              <a:rPr lang="en-US" sz="1900" dirty="0"/>
              <a:t> </a:t>
            </a:r>
            <a:r>
              <a:rPr lang="en-US" sz="1900" dirty="0" err="1"/>
              <a:t>ke</a:t>
            </a:r>
            <a:r>
              <a:rPr lang="en-US" sz="1900" dirty="0"/>
              <a:t> </a:t>
            </a:r>
            <a:r>
              <a:rPr lang="en-US" sz="1900" dirty="0" err="1"/>
              <a:t>kondisi</a:t>
            </a:r>
            <a:r>
              <a:rPr lang="en-US" sz="1900" dirty="0"/>
              <a:t> </a:t>
            </a:r>
            <a:r>
              <a:rPr lang="en-US" sz="1900" dirty="0" err="1"/>
              <a:t>kerjanya</a:t>
            </a:r>
            <a:r>
              <a:rPr lang="en-US" sz="1900" dirty="0"/>
              <a:t>.</a:t>
            </a:r>
          </a:p>
          <a:p>
            <a:pPr marL="355600" indent="-355600">
              <a:spcBef>
                <a:spcPts val="0"/>
              </a:spcBef>
              <a:spcAft>
                <a:spcPts val="600"/>
              </a:spcAft>
              <a:buFont typeface="Wingdings" pitchFamily="2" charset="2"/>
              <a:buChar char="§"/>
            </a:pPr>
            <a:r>
              <a:rPr lang="en-US" sz="1900" dirty="0" err="1"/>
              <a:t>Biaya</a:t>
            </a:r>
            <a:r>
              <a:rPr lang="en-US" sz="1900" dirty="0"/>
              <a:t> </a:t>
            </a:r>
            <a:r>
              <a:rPr lang="en-US" sz="1900" dirty="0" err="1"/>
              <a:t>permulaan</a:t>
            </a:r>
            <a:r>
              <a:rPr lang="en-US" sz="1900" dirty="0"/>
              <a:t> (</a:t>
            </a:r>
            <a:r>
              <a:rPr lang="en-US" sz="1900" i="1" dirty="0"/>
              <a:t>start-up cost</a:t>
            </a:r>
            <a:r>
              <a:rPr lang="en-US" sz="1900" dirty="0"/>
              <a:t>) </a:t>
            </a:r>
            <a:r>
              <a:rPr lang="en-US" sz="1900" dirty="0" err="1"/>
              <a:t>dan</a:t>
            </a:r>
            <a:r>
              <a:rPr lang="en-US" sz="1900" dirty="0"/>
              <a:t> </a:t>
            </a:r>
            <a:r>
              <a:rPr lang="en-US" sz="1900" dirty="0" err="1"/>
              <a:t>pra-produksi</a:t>
            </a:r>
            <a:r>
              <a:rPr lang="en-US" sz="1900" dirty="0"/>
              <a:t> </a:t>
            </a:r>
            <a:r>
              <a:rPr lang="en-US" sz="1900" dirty="0" err="1"/>
              <a:t>serupa</a:t>
            </a:r>
            <a:r>
              <a:rPr lang="en-US" sz="1900" dirty="0"/>
              <a:t> </a:t>
            </a:r>
            <a:r>
              <a:rPr lang="en-US" sz="1900" dirty="0" err="1"/>
              <a:t>tidak</a:t>
            </a:r>
            <a:r>
              <a:rPr lang="en-US" sz="1900" dirty="0"/>
              <a:t> </a:t>
            </a:r>
            <a:r>
              <a:rPr lang="en-US" sz="1900" dirty="0" err="1"/>
              <a:t>merupakan</a:t>
            </a:r>
            <a:r>
              <a:rPr lang="en-US" sz="1900" dirty="0"/>
              <a:t> </a:t>
            </a:r>
            <a:r>
              <a:rPr lang="en-US" sz="1900" dirty="0" err="1"/>
              <a:t>bagian</a:t>
            </a:r>
            <a:r>
              <a:rPr lang="en-US" sz="1900" dirty="0"/>
              <a:t> </a:t>
            </a:r>
            <a:r>
              <a:rPr lang="en-US" sz="1900" dirty="0" err="1"/>
              <a:t>biaya</a:t>
            </a:r>
            <a:r>
              <a:rPr lang="en-US" sz="1900" dirty="0"/>
              <a:t> </a:t>
            </a:r>
            <a:r>
              <a:rPr lang="en-US" sz="1900" dirty="0" err="1"/>
              <a:t>suatu</a:t>
            </a:r>
            <a:r>
              <a:rPr lang="en-US" sz="1900" dirty="0"/>
              <a:t> </a:t>
            </a:r>
            <a:r>
              <a:rPr lang="en-US" sz="1900" dirty="0" err="1"/>
              <a:t>aset</a:t>
            </a:r>
            <a:r>
              <a:rPr lang="en-US" sz="1900" dirty="0"/>
              <a:t> </a:t>
            </a:r>
            <a:r>
              <a:rPr lang="en-US" sz="1900" dirty="0" err="1"/>
              <a:t>kecuali</a:t>
            </a:r>
            <a:r>
              <a:rPr lang="en-US" sz="1900" dirty="0"/>
              <a:t> </a:t>
            </a:r>
            <a:r>
              <a:rPr lang="en-US" sz="1900" dirty="0" err="1"/>
              <a:t>biaya</a:t>
            </a:r>
            <a:r>
              <a:rPr lang="en-US" sz="1900" dirty="0"/>
              <a:t> </a:t>
            </a:r>
            <a:r>
              <a:rPr lang="en-US" sz="1900" dirty="0" err="1"/>
              <a:t>tersebut</a:t>
            </a:r>
            <a:r>
              <a:rPr lang="en-US" sz="1900" dirty="0"/>
              <a:t> </a:t>
            </a:r>
            <a:r>
              <a:rPr lang="en-US" sz="1900" dirty="0" err="1"/>
              <a:t>perlu</a:t>
            </a:r>
            <a:r>
              <a:rPr lang="en-US" sz="1900" dirty="0"/>
              <a:t> </a:t>
            </a:r>
            <a:r>
              <a:rPr lang="en-US" sz="1900" dirty="0" err="1"/>
              <a:t>untuk</a:t>
            </a:r>
            <a:r>
              <a:rPr lang="en-US" sz="1900" dirty="0"/>
              <a:t> </a:t>
            </a:r>
            <a:r>
              <a:rPr lang="en-US" sz="1900" dirty="0" err="1"/>
              <a:t>membawa</a:t>
            </a:r>
            <a:r>
              <a:rPr lang="en-US" sz="1900" dirty="0"/>
              <a:t> </a:t>
            </a:r>
            <a:r>
              <a:rPr lang="en-US" sz="1900" dirty="0" err="1"/>
              <a:t>aset</a:t>
            </a:r>
            <a:r>
              <a:rPr lang="en-US" sz="1900" dirty="0"/>
              <a:t> </a:t>
            </a:r>
            <a:r>
              <a:rPr lang="en-US" sz="1900" dirty="0" err="1"/>
              <a:t>ke</a:t>
            </a:r>
            <a:r>
              <a:rPr lang="en-US" sz="1900" dirty="0"/>
              <a:t> </a:t>
            </a:r>
            <a:r>
              <a:rPr lang="en-US" sz="1900" dirty="0" err="1"/>
              <a:t>kondisi</a:t>
            </a:r>
            <a:r>
              <a:rPr lang="en-US" sz="1900" dirty="0"/>
              <a:t> </a:t>
            </a:r>
            <a:r>
              <a:rPr lang="en-US" sz="1900" dirty="0" err="1"/>
              <a:t>kerjanya</a:t>
            </a:r>
            <a:endParaRPr lang="en-US" sz="1900" dirty="0"/>
          </a:p>
        </p:txBody>
      </p:sp>
      <p:sp>
        <p:nvSpPr>
          <p:cNvPr id="56323" name="Slide Number Placeholder 3"/>
          <p:cNvSpPr>
            <a:spLocks noGrp="1"/>
          </p:cNvSpPr>
          <p:nvPr>
            <p:ph type="sldNum" sz="quarter" idx="12"/>
          </p:nvPr>
        </p:nvSpPr>
        <p:spPr bwMode="auto">
          <a:noFill/>
          <a:ln>
            <a:miter lim="800000"/>
            <a:headEnd/>
            <a:tailEnd/>
          </a:ln>
        </p:spPr>
        <p:txBody>
          <a:bodyPr vert="horz" wrap="square" lIns="91440" tIns="45720" rIns="91440" bIns="45720" numCol="1" anchor="t" anchorCtr="0" compatLnSpc="1">
            <a:prstTxWarp prst="textNoShape">
              <a:avLst/>
            </a:prstTxWarp>
            <a:normAutofit/>
          </a:bodyPr>
          <a:lstStyle/>
          <a:p>
            <a:fld id="{AA1254F5-7C6A-45A8-9EE4-DA032DC9075D}" type="slidenum">
              <a:rPr lang="en-US" smtClean="0"/>
              <a:pPr/>
              <a:t>10</a:t>
            </a:fld>
            <a:endParaRPr lang="en-US" smtClean="0"/>
          </a:p>
        </p:txBody>
      </p:sp>
      <p:sp>
        <p:nvSpPr>
          <p:cNvPr id="6" name="Title 1"/>
          <p:cNvSpPr txBox="1">
            <a:spLocks/>
          </p:cNvSpPr>
          <p:nvPr/>
        </p:nvSpPr>
        <p:spPr>
          <a:xfrm>
            <a:off x="533400" y="185000"/>
            <a:ext cx="8077200" cy="709953"/>
          </a:xfrm>
          <a:prstGeom prst="rect">
            <a:avLst/>
          </a:prstGeom>
          <a:solidFill>
            <a:srgbClr val="00B0F0"/>
          </a:solidFill>
        </p:spPr>
        <p:style>
          <a:lnRef idx="0">
            <a:schemeClr val="accent2"/>
          </a:lnRef>
          <a:fillRef idx="3">
            <a:schemeClr val="accent2"/>
          </a:fillRef>
          <a:effectRef idx="3">
            <a:schemeClr val="accent2"/>
          </a:effectRef>
          <a:fontRef idx="minor">
            <a:schemeClr val="lt1"/>
          </a:fontRef>
        </p:style>
        <p:txBody>
          <a:bodyPr vert="horz" anchor="ctr" anchorCtr="0">
            <a:normAutofit/>
          </a:bodyPr>
          <a:lstStyle>
            <a:lvl1pPr algn="l" rtl="0" eaLnBrk="1" latinLnBrk="0" hangingPunct="1">
              <a:spcBef>
                <a:spcPct val="0"/>
              </a:spcBef>
              <a:buNone/>
              <a:defRPr kumimoji="0" sz="32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dirty="0" err="1" smtClean="0"/>
              <a:t>Komponen</a:t>
            </a:r>
            <a:r>
              <a:rPr lang="en-US" dirty="0" smtClean="0"/>
              <a:t> </a:t>
            </a:r>
            <a:r>
              <a:rPr lang="en-US" dirty="0" err="1" smtClean="0"/>
              <a:t>Biaya</a:t>
            </a:r>
            <a:endParaRPr lang="en-US" dirty="0"/>
          </a:p>
        </p:txBody>
      </p:sp>
      <p:grpSp>
        <p:nvGrpSpPr>
          <p:cNvPr id="7" name="Group 12"/>
          <p:cNvGrpSpPr>
            <a:grpSpLocks/>
          </p:cNvGrpSpPr>
          <p:nvPr/>
        </p:nvGrpSpPr>
        <p:grpSpPr bwMode="auto">
          <a:xfrm>
            <a:off x="403372" y="185001"/>
            <a:ext cx="801541" cy="709952"/>
            <a:chOff x="1347" y="1207"/>
            <a:chExt cx="1296" cy="1163"/>
          </a:xfrm>
        </p:grpSpPr>
        <p:pic>
          <p:nvPicPr>
            <p:cNvPr id="8"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7" y="1207"/>
              <a:ext cx="1296"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9" name="WordArt 14"/>
            <p:cNvSpPr>
              <a:spLocks noChangeArrowheads="1" noChangeShapeType="1" noTextEdit="1"/>
            </p:cNvSpPr>
            <p:nvPr/>
          </p:nvSpPr>
          <p:spPr bwMode="auto">
            <a:xfrm>
              <a:off x="1579" y="1386"/>
              <a:ext cx="888" cy="788"/>
            </a:xfrm>
            <a:prstGeom prst="rect">
              <a:avLst/>
            </a:prstGeom>
          </p:spPr>
          <p:txBody>
            <a:bodyPr wrap="none" fromWordArt="1">
              <a:prstTxWarp prst="textPlain">
                <a:avLst>
                  <a:gd name="adj" fmla="val 50000"/>
                </a:avLst>
              </a:prstTxWarp>
            </a:bodyPr>
            <a:lstStyle/>
            <a:p>
              <a:r>
                <a:rPr lang="en-US" sz="3600" kern="10" dirty="0">
                  <a:ln w="9525">
                    <a:solidFill>
                      <a:srgbClr val="99CCFF"/>
                    </a:solidFill>
                    <a:round/>
                    <a:headEnd/>
                    <a:tailEnd/>
                  </a:ln>
                  <a:gradFill rotWithShape="1">
                    <a:gsLst>
                      <a:gs pos="0">
                        <a:srgbClr val="85BFFF"/>
                      </a:gs>
                      <a:gs pos="100000">
                        <a:srgbClr val="003B76">
                          <a:alpha val="93999"/>
                        </a:srgbClr>
                      </a:gs>
                    </a:gsLst>
                    <a:lin ang="5400000" scaled="1"/>
                  </a:gradFill>
                  <a:effectLst>
                    <a:prstShdw prst="shdw17" dist="17961" dir="2700000">
                      <a:srgbClr val="5C7A99"/>
                    </a:prstShdw>
                  </a:effectLst>
                  <a:latin typeface="Tahoma"/>
                  <a:ea typeface="Tahoma"/>
                  <a:cs typeface="Tahoma"/>
                </a:rPr>
                <a:t>KSAP</a:t>
              </a:r>
            </a:p>
          </p:txBody>
        </p:sp>
      </p:grpSp>
      <p:pic>
        <p:nvPicPr>
          <p:cNvPr id="10" name="Picture 9" descr="C:\Users\Perben\Desktop\logo75.png"/>
          <p:cNvPicPr>
            <a:picLocks noChangeAspect="1" noChangeArrowheads="1"/>
          </p:cNvPicPr>
          <p:nvPr/>
        </p:nvPicPr>
        <p:blipFill>
          <a:blip r:embed="rId3"/>
          <a:srcRect/>
          <a:stretch>
            <a:fillRect/>
          </a:stretch>
        </p:blipFill>
        <p:spPr bwMode="auto">
          <a:xfrm>
            <a:off x="8216762" y="152400"/>
            <a:ext cx="774838" cy="742553"/>
          </a:xfrm>
          <a:prstGeom prst="rect">
            <a:avLst/>
          </a:prstGeom>
          <a:noFill/>
          <a:ln w="9525">
            <a:noFill/>
            <a:miter lim="800000"/>
            <a:headEnd/>
            <a:tailEnd/>
          </a:ln>
        </p:spPr>
      </p:pic>
    </p:spTree>
    <p:extLst>
      <p:ext uri="{BB962C8B-B14F-4D97-AF65-F5344CB8AC3E}">
        <p14:creationId xmlns:p14="http://schemas.microsoft.com/office/powerpoint/2010/main" val="4165302080"/>
      </p:ext>
    </p:extLst>
  </p:cSld>
  <p:clrMapOvr>
    <a:masterClrMapping/>
  </p:clrMapOvr>
  <p:transition>
    <p:rand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Slide Number Placeholder 3"/>
          <p:cNvSpPr>
            <a:spLocks noGrp="1"/>
          </p:cNvSpPr>
          <p:nvPr>
            <p:ph type="sldNum" sz="quarter" idx="12"/>
          </p:nvPr>
        </p:nvSpPr>
        <p:spPr bwMode="auto">
          <a:noFill/>
          <a:ln>
            <a:miter lim="800000"/>
            <a:headEnd/>
            <a:tailEnd/>
          </a:ln>
        </p:spPr>
        <p:txBody>
          <a:bodyPr vert="horz" wrap="square" lIns="91440" tIns="45720" rIns="91440" bIns="45720" numCol="1" anchor="t" anchorCtr="0" compatLnSpc="1">
            <a:prstTxWarp prst="textNoShape">
              <a:avLst/>
            </a:prstTxWarp>
            <a:normAutofit/>
          </a:bodyPr>
          <a:lstStyle/>
          <a:p>
            <a:fld id="{AA1254F5-7C6A-45A8-9EE4-DA032DC9075D}" type="slidenum">
              <a:rPr lang="en-US" smtClean="0"/>
              <a:pPr/>
              <a:t>11</a:t>
            </a:fld>
            <a:endParaRPr lang="en-US" smtClean="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3011722751"/>
              </p:ext>
            </p:extLst>
          </p:nvPr>
        </p:nvGraphicFramePr>
        <p:xfrm>
          <a:off x="457200" y="1066800"/>
          <a:ext cx="8382000" cy="548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itle 1"/>
          <p:cNvSpPr txBox="1">
            <a:spLocks/>
          </p:cNvSpPr>
          <p:nvPr/>
        </p:nvSpPr>
        <p:spPr>
          <a:xfrm>
            <a:off x="533400" y="185000"/>
            <a:ext cx="8077200" cy="709953"/>
          </a:xfrm>
          <a:prstGeom prst="rect">
            <a:avLst/>
          </a:prstGeom>
          <a:solidFill>
            <a:srgbClr val="00B0F0"/>
          </a:solidFill>
        </p:spPr>
        <p:style>
          <a:lnRef idx="0">
            <a:schemeClr val="accent2"/>
          </a:lnRef>
          <a:fillRef idx="3">
            <a:schemeClr val="accent2"/>
          </a:fillRef>
          <a:effectRef idx="3">
            <a:schemeClr val="accent2"/>
          </a:effectRef>
          <a:fontRef idx="minor">
            <a:schemeClr val="lt1"/>
          </a:fontRef>
        </p:style>
        <p:txBody>
          <a:bodyPr vert="horz" anchor="ctr" anchorCtr="0">
            <a:normAutofit/>
          </a:bodyPr>
          <a:lstStyle>
            <a:lvl1pPr algn="l" rtl="0" eaLnBrk="1" latinLnBrk="0" hangingPunct="1">
              <a:spcBef>
                <a:spcPct val="0"/>
              </a:spcBef>
              <a:buNone/>
              <a:defRPr kumimoji="0" sz="32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dirty="0" err="1" smtClean="0"/>
              <a:t>Komponen</a:t>
            </a:r>
            <a:r>
              <a:rPr lang="en-US" dirty="0" smtClean="0"/>
              <a:t> </a:t>
            </a:r>
            <a:r>
              <a:rPr lang="en-US" dirty="0" err="1" smtClean="0"/>
              <a:t>Biaya</a:t>
            </a:r>
            <a:endParaRPr lang="en-US" dirty="0"/>
          </a:p>
        </p:txBody>
      </p:sp>
      <p:grpSp>
        <p:nvGrpSpPr>
          <p:cNvPr id="7" name="Group 12"/>
          <p:cNvGrpSpPr>
            <a:grpSpLocks/>
          </p:cNvGrpSpPr>
          <p:nvPr/>
        </p:nvGrpSpPr>
        <p:grpSpPr bwMode="auto">
          <a:xfrm>
            <a:off x="403372" y="185001"/>
            <a:ext cx="801541" cy="709952"/>
            <a:chOff x="1347" y="1207"/>
            <a:chExt cx="1296" cy="1163"/>
          </a:xfrm>
        </p:grpSpPr>
        <p:pic>
          <p:nvPicPr>
            <p:cNvPr id="8" name="Picture 1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347" y="1207"/>
              <a:ext cx="1296"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9" name="WordArt 14"/>
            <p:cNvSpPr>
              <a:spLocks noChangeArrowheads="1" noChangeShapeType="1" noTextEdit="1"/>
            </p:cNvSpPr>
            <p:nvPr/>
          </p:nvSpPr>
          <p:spPr bwMode="auto">
            <a:xfrm>
              <a:off x="1579" y="1386"/>
              <a:ext cx="888" cy="788"/>
            </a:xfrm>
            <a:prstGeom prst="rect">
              <a:avLst/>
            </a:prstGeom>
          </p:spPr>
          <p:txBody>
            <a:bodyPr wrap="none" fromWordArt="1">
              <a:prstTxWarp prst="textPlain">
                <a:avLst>
                  <a:gd name="adj" fmla="val 50000"/>
                </a:avLst>
              </a:prstTxWarp>
            </a:bodyPr>
            <a:lstStyle/>
            <a:p>
              <a:r>
                <a:rPr lang="en-US" sz="3600" kern="10" dirty="0">
                  <a:ln w="9525">
                    <a:solidFill>
                      <a:srgbClr val="99CCFF"/>
                    </a:solidFill>
                    <a:round/>
                    <a:headEnd/>
                    <a:tailEnd/>
                  </a:ln>
                  <a:gradFill rotWithShape="1">
                    <a:gsLst>
                      <a:gs pos="0">
                        <a:srgbClr val="85BFFF"/>
                      </a:gs>
                      <a:gs pos="100000">
                        <a:srgbClr val="003B76">
                          <a:alpha val="93999"/>
                        </a:srgbClr>
                      </a:gs>
                    </a:gsLst>
                    <a:lin ang="5400000" scaled="1"/>
                  </a:gradFill>
                  <a:effectLst>
                    <a:prstShdw prst="shdw17" dist="17961" dir="2700000">
                      <a:srgbClr val="5C7A99"/>
                    </a:prstShdw>
                  </a:effectLst>
                  <a:latin typeface="Tahoma"/>
                  <a:ea typeface="Tahoma"/>
                  <a:cs typeface="Tahoma"/>
                </a:rPr>
                <a:t>KSAP</a:t>
              </a:r>
            </a:p>
          </p:txBody>
        </p:sp>
      </p:grpSp>
      <p:pic>
        <p:nvPicPr>
          <p:cNvPr id="10" name="Picture 9" descr="C:\Users\Perben\Desktop\logo75.png"/>
          <p:cNvPicPr>
            <a:picLocks noChangeAspect="1" noChangeArrowheads="1"/>
          </p:cNvPicPr>
          <p:nvPr/>
        </p:nvPicPr>
        <p:blipFill>
          <a:blip r:embed="rId8"/>
          <a:srcRect/>
          <a:stretch>
            <a:fillRect/>
          </a:stretch>
        </p:blipFill>
        <p:spPr bwMode="auto">
          <a:xfrm>
            <a:off x="8216762" y="152400"/>
            <a:ext cx="774838" cy="742553"/>
          </a:xfrm>
          <a:prstGeom prst="rect">
            <a:avLst/>
          </a:prstGeom>
          <a:noFill/>
          <a:ln w="9525">
            <a:noFill/>
            <a:miter lim="800000"/>
            <a:headEnd/>
            <a:tailEnd/>
          </a:ln>
        </p:spPr>
      </p:pic>
    </p:spTree>
    <p:extLst>
      <p:ext uri="{BB962C8B-B14F-4D97-AF65-F5344CB8AC3E}">
        <p14:creationId xmlns:p14="http://schemas.microsoft.com/office/powerpoint/2010/main" val="1508291253"/>
      </p:ext>
    </p:extLst>
  </p:cSld>
  <p:clrMapOvr>
    <a:masterClrMapping/>
  </p:clrMapOvr>
  <p:transition>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Content Placeholder 2"/>
          <p:cNvSpPr>
            <a:spLocks noGrp="1"/>
          </p:cNvSpPr>
          <p:nvPr>
            <p:ph idx="1"/>
          </p:nvPr>
        </p:nvSpPr>
        <p:spPr>
          <a:xfrm>
            <a:off x="457200" y="1600200"/>
            <a:ext cx="7620000" cy="4479925"/>
          </a:xfrm>
        </p:spPr>
        <p:txBody>
          <a:bodyPr/>
          <a:lstStyle/>
          <a:p>
            <a:pPr marL="0" indent="0" eaLnBrk="1" hangingPunct="1">
              <a:buNone/>
            </a:pPr>
            <a:r>
              <a:rPr lang="en-US" dirty="0" err="1" smtClean="0"/>
              <a:t>Biaya</a:t>
            </a:r>
            <a:r>
              <a:rPr lang="en-US" dirty="0" smtClean="0"/>
              <a:t> </a:t>
            </a:r>
            <a:r>
              <a:rPr lang="en-US" dirty="0" err="1" smtClean="0"/>
              <a:t>perolehan</a:t>
            </a:r>
            <a:r>
              <a:rPr lang="en-US" dirty="0" smtClean="0"/>
              <a:t> </a:t>
            </a:r>
            <a:r>
              <a:rPr lang="en-US" dirty="0" err="1" smtClean="0"/>
              <a:t>dari</a:t>
            </a:r>
            <a:r>
              <a:rPr lang="en-US" dirty="0" smtClean="0"/>
              <a:t> </a:t>
            </a:r>
            <a:r>
              <a:rPr lang="en-US" dirty="0" err="1" smtClean="0"/>
              <a:t>masing-masing</a:t>
            </a:r>
            <a:r>
              <a:rPr lang="en-US" dirty="0" smtClean="0"/>
              <a:t> </a:t>
            </a:r>
            <a:r>
              <a:rPr lang="en-US" dirty="0" err="1" smtClean="0"/>
              <a:t>aset</a:t>
            </a:r>
            <a:r>
              <a:rPr lang="en-US" dirty="0" smtClean="0"/>
              <a:t> </a:t>
            </a:r>
            <a:r>
              <a:rPr lang="en-US" dirty="0" err="1" smtClean="0"/>
              <a:t>tetap</a:t>
            </a:r>
            <a:r>
              <a:rPr lang="en-US" dirty="0" smtClean="0"/>
              <a:t> yang </a:t>
            </a:r>
            <a:r>
              <a:rPr lang="en-US" dirty="0" err="1" smtClean="0"/>
              <a:t>diperoleh</a:t>
            </a:r>
            <a:r>
              <a:rPr lang="en-US" dirty="0" smtClean="0"/>
              <a:t> </a:t>
            </a:r>
            <a:r>
              <a:rPr lang="en-US" dirty="0" err="1" smtClean="0"/>
              <a:t>secara</a:t>
            </a:r>
            <a:r>
              <a:rPr lang="en-US" dirty="0" smtClean="0"/>
              <a:t> </a:t>
            </a:r>
            <a:r>
              <a:rPr lang="en-US" dirty="0" err="1" smtClean="0"/>
              <a:t>gabungan</a:t>
            </a:r>
            <a:r>
              <a:rPr lang="en-US" dirty="0" smtClean="0"/>
              <a:t> </a:t>
            </a:r>
            <a:r>
              <a:rPr lang="en-US" dirty="0" err="1" smtClean="0"/>
              <a:t>ditentukan</a:t>
            </a:r>
            <a:r>
              <a:rPr lang="en-US" dirty="0" smtClean="0"/>
              <a:t> </a:t>
            </a:r>
            <a:r>
              <a:rPr lang="en-US" dirty="0" err="1" smtClean="0"/>
              <a:t>dengan</a:t>
            </a:r>
            <a:r>
              <a:rPr lang="en-US" dirty="0" smtClean="0"/>
              <a:t> </a:t>
            </a:r>
            <a:r>
              <a:rPr lang="en-US" dirty="0" err="1" smtClean="0"/>
              <a:t>mengalokasikan</a:t>
            </a:r>
            <a:r>
              <a:rPr lang="en-US" dirty="0" smtClean="0"/>
              <a:t> </a:t>
            </a:r>
            <a:r>
              <a:rPr lang="en-US" dirty="0" err="1" smtClean="0"/>
              <a:t>harga</a:t>
            </a:r>
            <a:r>
              <a:rPr lang="en-US" dirty="0" smtClean="0"/>
              <a:t> </a:t>
            </a:r>
            <a:r>
              <a:rPr lang="en-US" dirty="0" err="1" smtClean="0"/>
              <a:t>gabungan</a:t>
            </a:r>
            <a:r>
              <a:rPr lang="en-US" dirty="0" smtClean="0"/>
              <a:t> </a:t>
            </a:r>
            <a:r>
              <a:rPr lang="en-US" dirty="0" err="1" smtClean="0"/>
              <a:t>tersebut</a:t>
            </a:r>
            <a:r>
              <a:rPr lang="en-US" dirty="0" smtClean="0"/>
              <a:t> </a:t>
            </a:r>
            <a:r>
              <a:rPr lang="en-US" dirty="0" err="1" smtClean="0"/>
              <a:t>berdasarkan</a:t>
            </a:r>
            <a:r>
              <a:rPr lang="en-US" dirty="0" smtClean="0"/>
              <a:t> </a:t>
            </a:r>
            <a:r>
              <a:rPr lang="en-US" dirty="0" err="1" smtClean="0"/>
              <a:t>perbandingan</a:t>
            </a:r>
            <a:r>
              <a:rPr lang="en-US" dirty="0" smtClean="0"/>
              <a:t> </a:t>
            </a:r>
            <a:r>
              <a:rPr lang="en-US" dirty="0" err="1" smtClean="0"/>
              <a:t>nilai</a:t>
            </a:r>
            <a:r>
              <a:rPr lang="en-US" dirty="0" smtClean="0"/>
              <a:t> </a:t>
            </a:r>
            <a:r>
              <a:rPr lang="en-US" dirty="0" err="1" smtClean="0"/>
              <a:t>wajar</a:t>
            </a:r>
            <a:r>
              <a:rPr lang="en-US" dirty="0" smtClean="0"/>
              <a:t> </a:t>
            </a:r>
            <a:r>
              <a:rPr lang="en-US" dirty="0" err="1" smtClean="0"/>
              <a:t>masing-masing</a:t>
            </a:r>
            <a:r>
              <a:rPr lang="en-US" dirty="0" smtClean="0"/>
              <a:t> </a:t>
            </a:r>
            <a:r>
              <a:rPr lang="en-US" dirty="0" err="1" smtClean="0"/>
              <a:t>aset</a:t>
            </a:r>
            <a:r>
              <a:rPr lang="en-US" dirty="0" smtClean="0"/>
              <a:t> yang </a:t>
            </a:r>
            <a:r>
              <a:rPr lang="en-US" dirty="0" err="1" smtClean="0"/>
              <a:t>bersangkutan</a:t>
            </a:r>
            <a:r>
              <a:rPr lang="en-US" dirty="0" smtClean="0"/>
              <a:t>. </a:t>
            </a:r>
          </a:p>
          <a:p>
            <a:pPr eaLnBrk="1" hangingPunct="1">
              <a:buFont typeface="Wingdings" pitchFamily="2" charset="2"/>
              <a:buChar char="q"/>
            </a:pPr>
            <a:endParaRPr lang="id-ID" dirty="0" smtClean="0"/>
          </a:p>
        </p:txBody>
      </p:sp>
      <p:sp>
        <p:nvSpPr>
          <p:cNvPr id="64516" name="Slide Number Placeholder 3"/>
          <p:cNvSpPr>
            <a:spLocks noGrp="1"/>
          </p:cNvSpPr>
          <p:nvPr>
            <p:ph type="sldNum" sz="quarter" idx="12"/>
          </p:nvPr>
        </p:nvSpPr>
        <p:spPr bwMode="auto">
          <a:noFill/>
          <a:ln>
            <a:miter lim="800000"/>
            <a:headEnd/>
            <a:tailEnd/>
          </a:ln>
        </p:spPr>
        <p:txBody>
          <a:bodyPr vert="horz" wrap="square" lIns="91440" tIns="45720" rIns="91440" bIns="45720" numCol="1" anchor="t" anchorCtr="0" compatLnSpc="1">
            <a:prstTxWarp prst="textNoShape">
              <a:avLst/>
            </a:prstTxWarp>
            <a:normAutofit/>
          </a:bodyPr>
          <a:lstStyle/>
          <a:p>
            <a:fld id="{0C4CEAA6-2BC7-4017-85E4-63B49A8707AA}" type="slidenum">
              <a:rPr lang="en-US" smtClean="0"/>
              <a:pPr/>
              <a:t>12</a:t>
            </a:fld>
            <a:endParaRPr lang="en-US" smtClean="0"/>
          </a:p>
        </p:txBody>
      </p:sp>
      <p:sp>
        <p:nvSpPr>
          <p:cNvPr id="5" name="Title 1"/>
          <p:cNvSpPr txBox="1">
            <a:spLocks/>
          </p:cNvSpPr>
          <p:nvPr/>
        </p:nvSpPr>
        <p:spPr>
          <a:xfrm>
            <a:off x="533400" y="185000"/>
            <a:ext cx="8077200" cy="709953"/>
          </a:xfrm>
          <a:prstGeom prst="rect">
            <a:avLst/>
          </a:prstGeom>
          <a:solidFill>
            <a:srgbClr val="00B0F0"/>
          </a:solidFill>
        </p:spPr>
        <p:style>
          <a:lnRef idx="0">
            <a:schemeClr val="accent2"/>
          </a:lnRef>
          <a:fillRef idx="3">
            <a:schemeClr val="accent2"/>
          </a:fillRef>
          <a:effectRef idx="3">
            <a:schemeClr val="accent2"/>
          </a:effectRef>
          <a:fontRef idx="minor">
            <a:schemeClr val="lt1"/>
          </a:fontRef>
        </p:style>
        <p:txBody>
          <a:bodyPr vert="horz" anchor="ctr" anchorCtr="0">
            <a:normAutofit/>
          </a:bodyPr>
          <a:lstStyle>
            <a:lvl1pPr algn="l" rtl="0" eaLnBrk="1" latinLnBrk="0" hangingPunct="1">
              <a:spcBef>
                <a:spcPct val="0"/>
              </a:spcBef>
              <a:buNone/>
              <a:defRPr kumimoji="0" sz="32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dirty="0" err="1" smtClean="0"/>
              <a:t>Perolehan</a:t>
            </a:r>
            <a:r>
              <a:rPr lang="en-US" dirty="0" smtClean="0"/>
              <a:t> </a:t>
            </a:r>
            <a:r>
              <a:rPr lang="en-US" dirty="0" err="1" smtClean="0"/>
              <a:t>Secara</a:t>
            </a:r>
            <a:r>
              <a:rPr lang="en-US" dirty="0" smtClean="0"/>
              <a:t> </a:t>
            </a:r>
            <a:r>
              <a:rPr lang="en-US" dirty="0" err="1" smtClean="0"/>
              <a:t>Gabungan</a:t>
            </a:r>
            <a:endParaRPr lang="en-US" dirty="0"/>
          </a:p>
        </p:txBody>
      </p:sp>
      <p:grpSp>
        <p:nvGrpSpPr>
          <p:cNvPr id="6" name="Group 12"/>
          <p:cNvGrpSpPr>
            <a:grpSpLocks/>
          </p:cNvGrpSpPr>
          <p:nvPr/>
        </p:nvGrpSpPr>
        <p:grpSpPr bwMode="auto">
          <a:xfrm>
            <a:off x="403372" y="185001"/>
            <a:ext cx="801541" cy="709952"/>
            <a:chOff x="1347" y="1207"/>
            <a:chExt cx="1296" cy="1163"/>
          </a:xfrm>
        </p:grpSpPr>
        <p:pic>
          <p:nvPicPr>
            <p:cNvPr id="7"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7" y="1207"/>
              <a:ext cx="1296"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8" name="WordArt 14"/>
            <p:cNvSpPr>
              <a:spLocks noChangeArrowheads="1" noChangeShapeType="1" noTextEdit="1"/>
            </p:cNvSpPr>
            <p:nvPr/>
          </p:nvSpPr>
          <p:spPr bwMode="auto">
            <a:xfrm>
              <a:off x="1579" y="1386"/>
              <a:ext cx="888" cy="788"/>
            </a:xfrm>
            <a:prstGeom prst="rect">
              <a:avLst/>
            </a:prstGeom>
          </p:spPr>
          <p:txBody>
            <a:bodyPr wrap="none" fromWordArt="1">
              <a:prstTxWarp prst="textPlain">
                <a:avLst>
                  <a:gd name="adj" fmla="val 50000"/>
                </a:avLst>
              </a:prstTxWarp>
            </a:bodyPr>
            <a:lstStyle/>
            <a:p>
              <a:r>
                <a:rPr lang="en-US" sz="3600" kern="10" dirty="0">
                  <a:ln w="9525">
                    <a:solidFill>
                      <a:srgbClr val="99CCFF"/>
                    </a:solidFill>
                    <a:round/>
                    <a:headEnd/>
                    <a:tailEnd/>
                  </a:ln>
                  <a:gradFill rotWithShape="1">
                    <a:gsLst>
                      <a:gs pos="0">
                        <a:srgbClr val="85BFFF"/>
                      </a:gs>
                      <a:gs pos="100000">
                        <a:srgbClr val="003B76">
                          <a:alpha val="93999"/>
                        </a:srgbClr>
                      </a:gs>
                    </a:gsLst>
                    <a:lin ang="5400000" scaled="1"/>
                  </a:gradFill>
                  <a:effectLst>
                    <a:prstShdw prst="shdw17" dist="17961" dir="2700000">
                      <a:srgbClr val="5C7A99"/>
                    </a:prstShdw>
                  </a:effectLst>
                  <a:latin typeface="Tahoma"/>
                  <a:ea typeface="Tahoma"/>
                  <a:cs typeface="Tahoma"/>
                </a:rPr>
                <a:t>KSAP</a:t>
              </a:r>
            </a:p>
          </p:txBody>
        </p:sp>
      </p:grpSp>
      <p:pic>
        <p:nvPicPr>
          <p:cNvPr id="9" name="Picture 8" descr="C:\Users\Perben\Desktop\logo75.png"/>
          <p:cNvPicPr>
            <a:picLocks noChangeAspect="1" noChangeArrowheads="1"/>
          </p:cNvPicPr>
          <p:nvPr/>
        </p:nvPicPr>
        <p:blipFill>
          <a:blip r:embed="rId3"/>
          <a:srcRect/>
          <a:stretch>
            <a:fillRect/>
          </a:stretch>
        </p:blipFill>
        <p:spPr bwMode="auto">
          <a:xfrm>
            <a:off x="8216762" y="152400"/>
            <a:ext cx="774838" cy="742553"/>
          </a:xfrm>
          <a:prstGeom prst="rect">
            <a:avLst/>
          </a:prstGeom>
          <a:noFill/>
          <a:ln w="9525">
            <a:noFill/>
            <a:miter lim="800000"/>
            <a:headEnd/>
            <a:tailEnd/>
          </a:ln>
        </p:spPr>
      </p:pic>
    </p:spTree>
    <p:extLst>
      <p:ext uri="{BB962C8B-B14F-4D97-AF65-F5344CB8AC3E}">
        <p14:creationId xmlns:p14="http://schemas.microsoft.com/office/powerpoint/2010/main" val="3810995437"/>
      </p:ext>
    </p:extLst>
  </p:cSld>
  <p:clrMapOvr>
    <a:masterClrMapping/>
  </p:clrMapOvr>
  <p:transition>
    <p:rand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40" name="Rectangle 3"/>
          <p:cNvSpPr>
            <a:spLocks noGrp="1" noChangeArrowheads="1"/>
          </p:cNvSpPr>
          <p:nvPr>
            <p:ph idx="1"/>
          </p:nvPr>
        </p:nvSpPr>
        <p:spPr>
          <a:xfrm>
            <a:off x="403372" y="1143000"/>
            <a:ext cx="7902428" cy="5394325"/>
          </a:xfrm>
        </p:spPr>
        <p:txBody>
          <a:bodyPr>
            <a:normAutofit/>
          </a:bodyPr>
          <a:lstStyle/>
          <a:p>
            <a:pPr marL="449263" indent="-449263" eaLnBrk="1" hangingPunct="1">
              <a:buFont typeface="Wingdings" pitchFamily="2" charset="2"/>
              <a:buChar char="q"/>
            </a:pPr>
            <a:r>
              <a:rPr lang="id-ID" sz="2400" dirty="0" smtClean="0"/>
              <a:t>Biaya suatu aset tetap yang diperoleh melalui pertukaran yang </a:t>
            </a:r>
            <a:r>
              <a:rPr lang="id-ID" sz="2400" u="sng" dirty="0" smtClean="0"/>
              <a:t>tidak </a:t>
            </a:r>
            <a:r>
              <a:rPr lang="id-ID" sz="2400" dirty="0" smtClean="0"/>
              <a:t>serupa atau aset lainnya diukur berdasarkan nilai wajar aset yang diperoleh yaitu nilai ekuivalen atas nilai tercatat aset yang dilepas setelah disesuaikan dengan jumlah setiap kas atau setara kas dan kewajiban lain yang ditransfer/diserahkan.</a:t>
            </a:r>
          </a:p>
          <a:p>
            <a:pPr marL="449263" indent="-449263" eaLnBrk="1" hangingPunct="1">
              <a:buFont typeface="Wingdings" pitchFamily="2" charset="2"/>
              <a:buChar char="q"/>
            </a:pPr>
            <a:r>
              <a:rPr lang="en-US" sz="2400" dirty="0" err="1" smtClean="0"/>
              <a:t>Suatu</a:t>
            </a:r>
            <a:r>
              <a:rPr lang="en-US" sz="2400" dirty="0" smtClean="0"/>
              <a:t> </a:t>
            </a:r>
            <a:r>
              <a:rPr lang="en-US" sz="2400" dirty="0" err="1" smtClean="0"/>
              <a:t>aset</a:t>
            </a:r>
            <a:r>
              <a:rPr lang="en-US" sz="2400" dirty="0" smtClean="0"/>
              <a:t> </a:t>
            </a:r>
            <a:r>
              <a:rPr lang="en-US" sz="2400" dirty="0" err="1" smtClean="0"/>
              <a:t>tetap</a:t>
            </a:r>
            <a:r>
              <a:rPr lang="en-US" sz="2400" dirty="0" smtClean="0"/>
              <a:t> </a:t>
            </a:r>
            <a:r>
              <a:rPr lang="en-US" sz="2400" dirty="0" err="1" smtClean="0"/>
              <a:t>dapat</a:t>
            </a:r>
            <a:r>
              <a:rPr lang="en-US" sz="2400" dirty="0" smtClean="0"/>
              <a:t> </a:t>
            </a:r>
            <a:r>
              <a:rPr lang="en-US" sz="2400" dirty="0" err="1" smtClean="0"/>
              <a:t>diperoleh</a:t>
            </a:r>
            <a:r>
              <a:rPr lang="en-US" sz="2400" dirty="0" smtClean="0"/>
              <a:t> </a:t>
            </a:r>
            <a:r>
              <a:rPr lang="en-US" sz="2400" dirty="0" err="1" smtClean="0"/>
              <a:t>melalui</a:t>
            </a:r>
            <a:r>
              <a:rPr lang="en-US" sz="2400" dirty="0" smtClean="0"/>
              <a:t> </a:t>
            </a:r>
            <a:r>
              <a:rPr lang="en-US" sz="2400" dirty="0" err="1" smtClean="0"/>
              <a:t>pertukaran</a:t>
            </a:r>
            <a:r>
              <a:rPr lang="en-US" sz="2400" dirty="0" smtClean="0"/>
              <a:t> </a:t>
            </a:r>
            <a:r>
              <a:rPr lang="en-US" sz="2400" dirty="0" err="1" smtClean="0"/>
              <a:t>atas</a:t>
            </a:r>
            <a:r>
              <a:rPr lang="en-US" sz="2400" dirty="0" smtClean="0"/>
              <a:t> </a:t>
            </a:r>
            <a:r>
              <a:rPr lang="en-US" sz="2400" dirty="0" err="1" smtClean="0"/>
              <a:t>suatu</a:t>
            </a:r>
            <a:r>
              <a:rPr lang="en-US" sz="2400" dirty="0" smtClean="0"/>
              <a:t> </a:t>
            </a:r>
            <a:r>
              <a:rPr lang="en-US" sz="2400" dirty="0" err="1" smtClean="0"/>
              <a:t>aset</a:t>
            </a:r>
            <a:r>
              <a:rPr lang="en-US" sz="2400" dirty="0" smtClean="0"/>
              <a:t> yang </a:t>
            </a:r>
            <a:r>
              <a:rPr lang="en-US" sz="2400" u="sng" dirty="0" err="1" smtClean="0"/>
              <a:t>serupa</a:t>
            </a:r>
            <a:r>
              <a:rPr lang="en-US" sz="2400" u="sng" dirty="0" smtClean="0"/>
              <a:t> </a:t>
            </a:r>
            <a:r>
              <a:rPr lang="en-US" sz="2400" dirty="0" smtClean="0"/>
              <a:t>yang </a:t>
            </a:r>
            <a:r>
              <a:rPr lang="en-US" sz="2400" dirty="0" err="1" smtClean="0"/>
              <a:t>memiliki</a:t>
            </a:r>
            <a:r>
              <a:rPr lang="en-US" sz="2400" dirty="0" smtClean="0"/>
              <a:t> </a:t>
            </a:r>
            <a:r>
              <a:rPr lang="en-US" sz="2400" dirty="0" err="1" smtClean="0"/>
              <a:t>manfaat</a:t>
            </a:r>
            <a:r>
              <a:rPr lang="en-US" sz="2400" dirty="0" smtClean="0"/>
              <a:t> yang </a:t>
            </a:r>
            <a:r>
              <a:rPr lang="en-US" sz="2400" dirty="0" err="1" smtClean="0"/>
              <a:t>serupa</a:t>
            </a:r>
            <a:r>
              <a:rPr lang="en-US" sz="2400" dirty="0" smtClean="0"/>
              <a:t> </a:t>
            </a:r>
            <a:r>
              <a:rPr lang="en-US" sz="2400" dirty="0" err="1" smtClean="0"/>
              <a:t>dan</a:t>
            </a:r>
            <a:r>
              <a:rPr lang="en-US" sz="2400" dirty="0" smtClean="0"/>
              <a:t> </a:t>
            </a:r>
            <a:r>
              <a:rPr lang="en-US" sz="2400" dirty="0" err="1" smtClean="0"/>
              <a:t>memiliki</a:t>
            </a:r>
            <a:r>
              <a:rPr lang="en-US" sz="2400" dirty="0" smtClean="0"/>
              <a:t> </a:t>
            </a:r>
            <a:r>
              <a:rPr lang="en-US" sz="2400" dirty="0" err="1" smtClean="0"/>
              <a:t>nilai</a:t>
            </a:r>
            <a:r>
              <a:rPr lang="en-US" sz="2400" dirty="0" smtClean="0"/>
              <a:t> </a:t>
            </a:r>
            <a:r>
              <a:rPr lang="en-US" sz="2400" dirty="0" err="1" smtClean="0"/>
              <a:t>wajar</a:t>
            </a:r>
            <a:r>
              <a:rPr lang="en-US" sz="2400" dirty="0" smtClean="0"/>
              <a:t> yang </a:t>
            </a:r>
            <a:r>
              <a:rPr lang="en-US" sz="2400" dirty="0" err="1" smtClean="0"/>
              <a:t>serupa</a:t>
            </a:r>
            <a:r>
              <a:rPr lang="en-US" sz="2400" dirty="0" smtClean="0"/>
              <a:t>. </a:t>
            </a:r>
            <a:r>
              <a:rPr lang="en-US" sz="2400" dirty="0" err="1" smtClean="0"/>
              <a:t>Suatu</a:t>
            </a:r>
            <a:r>
              <a:rPr lang="en-US" sz="2400" dirty="0" smtClean="0"/>
              <a:t> </a:t>
            </a:r>
            <a:r>
              <a:rPr lang="en-US" sz="2400" dirty="0" err="1" smtClean="0"/>
              <a:t>aset</a:t>
            </a:r>
            <a:r>
              <a:rPr lang="en-US" sz="2400" dirty="0" smtClean="0"/>
              <a:t> </a:t>
            </a:r>
            <a:r>
              <a:rPr lang="en-US" sz="2400" dirty="0" err="1" smtClean="0"/>
              <a:t>tetap</a:t>
            </a:r>
            <a:r>
              <a:rPr lang="en-US" sz="2400" dirty="0" smtClean="0"/>
              <a:t> </a:t>
            </a:r>
            <a:r>
              <a:rPr lang="en-US" sz="2400" dirty="0" err="1" smtClean="0"/>
              <a:t>juga</a:t>
            </a:r>
            <a:r>
              <a:rPr lang="en-US" sz="2400" dirty="0" smtClean="0"/>
              <a:t> </a:t>
            </a:r>
            <a:r>
              <a:rPr lang="en-US" sz="2400" dirty="0" err="1" smtClean="0"/>
              <a:t>dapat</a:t>
            </a:r>
            <a:r>
              <a:rPr lang="en-US" sz="2400" dirty="0" smtClean="0"/>
              <a:t> </a:t>
            </a:r>
            <a:r>
              <a:rPr lang="en-US" sz="2400" dirty="0" err="1" smtClean="0"/>
              <a:t>dilepas</a:t>
            </a:r>
            <a:r>
              <a:rPr lang="en-US" sz="2400" dirty="0" smtClean="0"/>
              <a:t> </a:t>
            </a:r>
            <a:r>
              <a:rPr lang="en-US" sz="2400" dirty="0" err="1" smtClean="0"/>
              <a:t>dalam</a:t>
            </a:r>
            <a:r>
              <a:rPr lang="en-US" sz="2400" dirty="0" smtClean="0"/>
              <a:t> </a:t>
            </a:r>
            <a:r>
              <a:rPr lang="en-US" sz="2400" dirty="0" err="1" smtClean="0"/>
              <a:t>pertukaran</a:t>
            </a:r>
            <a:r>
              <a:rPr lang="en-US" sz="2400" dirty="0" smtClean="0"/>
              <a:t> </a:t>
            </a:r>
            <a:r>
              <a:rPr lang="en-US" sz="2400" dirty="0" err="1" smtClean="0"/>
              <a:t>dengan</a:t>
            </a:r>
            <a:r>
              <a:rPr lang="en-US" sz="2400" dirty="0" smtClean="0"/>
              <a:t> </a:t>
            </a:r>
            <a:r>
              <a:rPr lang="en-US" sz="2400" dirty="0" err="1" smtClean="0"/>
              <a:t>kepemilikan</a:t>
            </a:r>
            <a:r>
              <a:rPr lang="en-US" sz="2400" dirty="0" smtClean="0"/>
              <a:t> </a:t>
            </a:r>
            <a:r>
              <a:rPr lang="en-US" sz="2400" dirty="0" err="1" smtClean="0"/>
              <a:t>aset</a:t>
            </a:r>
            <a:r>
              <a:rPr lang="en-US" sz="2400" dirty="0" smtClean="0"/>
              <a:t> yang </a:t>
            </a:r>
            <a:r>
              <a:rPr lang="en-US" sz="2400" dirty="0" err="1" smtClean="0"/>
              <a:t>serupa</a:t>
            </a:r>
            <a:r>
              <a:rPr lang="en-US" sz="2400" dirty="0" smtClean="0"/>
              <a:t>. </a:t>
            </a:r>
            <a:r>
              <a:rPr lang="en-US" sz="2400" dirty="0" err="1" smtClean="0"/>
              <a:t>Dalam</a:t>
            </a:r>
            <a:r>
              <a:rPr lang="en-US" sz="2400" dirty="0" smtClean="0"/>
              <a:t> </a:t>
            </a:r>
            <a:r>
              <a:rPr lang="en-US" sz="2400" dirty="0" err="1" smtClean="0"/>
              <a:t>keadaan</a:t>
            </a:r>
            <a:r>
              <a:rPr lang="en-US" sz="2400" dirty="0" smtClean="0"/>
              <a:t> </a:t>
            </a:r>
            <a:r>
              <a:rPr lang="en-US" sz="2400" dirty="0" err="1" smtClean="0"/>
              <a:t>tersebut</a:t>
            </a:r>
            <a:r>
              <a:rPr lang="en-US" sz="2400" dirty="0" smtClean="0"/>
              <a:t> </a:t>
            </a:r>
            <a:r>
              <a:rPr lang="en-US" sz="2400" dirty="0" err="1" smtClean="0"/>
              <a:t>tidak</a:t>
            </a:r>
            <a:r>
              <a:rPr lang="en-US" sz="2400" dirty="0" smtClean="0"/>
              <a:t> </a:t>
            </a:r>
            <a:r>
              <a:rPr lang="en-US" sz="2400" dirty="0" err="1" smtClean="0"/>
              <a:t>ada</a:t>
            </a:r>
            <a:r>
              <a:rPr lang="en-US" sz="2400" dirty="0" smtClean="0"/>
              <a:t> </a:t>
            </a:r>
            <a:r>
              <a:rPr lang="en-US" sz="2400" dirty="0" err="1" smtClean="0"/>
              <a:t>keuntungan</a:t>
            </a:r>
            <a:r>
              <a:rPr lang="en-US" sz="2400" dirty="0" smtClean="0"/>
              <a:t> </a:t>
            </a:r>
            <a:r>
              <a:rPr lang="en-US" sz="2400" dirty="0" err="1" smtClean="0"/>
              <a:t>dan</a:t>
            </a:r>
            <a:r>
              <a:rPr lang="en-US" sz="2400" dirty="0" smtClean="0"/>
              <a:t> </a:t>
            </a:r>
            <a:r>
              <a:rPr lang="en-US" sz="2400" dirty="0" err="1" smtClean="0"/>
              <a:t>kerugian</a:t>
            </a:r>
            <a:r>
              <a:rPr lang="en-US" sz="2400" dirty="0" smtClean="0"/>
              <a:t> yang </a:t>
            </a:r>
            <a:r>
              <a:rPr lang="en-US" sz="2400" dirty="0" err="1" smtClean="0"/>
              <a:t>diakui</a:t>
            </a:r>
            <a:r>
              <a:rPr lang="en-US" sz="2400" dirty="0" smtClean="0"/>
              <a:t> </a:t>
            </a:r>
            <a:r>
              <a:rPr lang="en-US" sz="2400" dirty="0" err="1" smtClean="0"/>
              <a:t>dalam</a:t>
            </a:r>
            <a:r>
              <a:rPr lang="en-US" sz="2400" dirty="0" smtClean="0"/>
              <a:t> </a:t>
            </a:r>
            <a:r>
              <a:rPr lang="en-US" sz="2400" dirty="0" err="1" smtClean="0"/>
              <a:t>transaksi</a:t>
            </a:r>
            <a:r>
              <a:rPr lang="en-US" sz="2400" dirty="0" smtClean="0"/>
              <a:t> </a:t>
            </a:r>
            <a:r>
              <a:rPr lang="en-US" sz="2400" dirty="0" err="1" smtClean="0"/>
              <a:t>ini</a:t>
            </a:r>
            <a:r>
              <a:rPr lang="en-US" sz="2400" dirty="0" smtClean="0"/>
              <a:t>. </a:t>
            </a:r>
            <a:r>
              <a:rPr lang="en-US" sz="2400" dirty="0" err="1" smtClean="0"/>
              <a:t>Biaya</a:t>
            </a:r>
            <a:r>
              <a:rPr lang="en-US" sz="2400" dirty="0" smtClean="0"/>
              <a:t> </a:t>
            </a:r>
            <a:r>
              <a:rPr lang="en-US" sz="2400" dirty="0" err="1" smtClean="0"/>
              <a:t>aset</a:t>
            </a:r>
            <a:r>
              <a:rPr lang="en-US" sz="2400" dirty="0" smtClean="0"/>
              <a:t> yang </a:t>
            </a:r>
            <a:r>
              <a:rPr lang="en-US" sz="2400" dirty="0" err="1" smtClean="0"/>
              <a:t>baru</a:t>
            </a:r>
            <a:r>
              <a:rPr lang="en-US" sz="2400" dirty="0" smtClean="0"/>
              <a:t> </a:t>
            </a:r>
            <a:r>
              <a:rPr lang="en-US" sz="2400" dirty="0" err="1" smtClean="0"/>
              <a:t>diperoleh</a:t>
            </a:r>
            <a:r>
              <a:rPr lang="en-US" sz="2400" dirty="0" smtClean="0"/>
              <a:t> </a:t>
            </a:r>
            <a:r>
              <a:rPr lang="en-US" sz="2400" dirty="0" err="1" smtClean="0"/>
              <a:t>dicatat</a:t>
            </a:r>
            <a:r>
              <a:rPr lang="en-US" sz="2400" dirty="0" smtClean="0"/>
              <a:t> </a:t>
            </a:r>
            <a:r>
              <a:rPr lang="en-US" sz="2400" dirty="0" err="1" smtClean="0"/>
              <a:t>sebesar</a:t>
            </a:r>
            <a:r>
              <a:rPr lang="en-US" sz="2400" dirty="0" smtClean="0"/>
              <a:t> </a:t>
            </a:r>
            <a:r>
              <a:rPr lang="en-US" sz="2400" dirty="0" err="1" smtClean="0"/>
              <a:t>nilai</a:t>
            </a:r>
            <a:r>
              <a:rPr lang="en-US" sz="2400" dirty="0" smtClean="0"/>
              <a:t> </a:t>
            </a:r>
            <a:r>
              <a:rPr lang="en-US" sz="2400" dirty="0" err="1" smtClean="0"/>
              <a:t>tercatat</a:t>
            </a:r>
            <a:r>
              <a:rPr lang="en-US" sz="2400" dirty="0" smtClean="0"/>
              <a:t> </a:t>
            </a:r>
            <a:r>
              <a:rPr lang="en-US" sz="2400" i="1" dirty="0" smtClean="0"/>
              <a:t>(carrying amount)</a:t>
            </a:r>
            <a:r>
              <a:rPr lang="en-US" sz="2400" dirty="0" smtClean="0"/>
              <a:t> </a:t>
            </a:r>
            <a:r>
              <a:rPr lang="en-US" sz="2400" dirty="0" err="1" smtClean="0"/>
              <a:t>atas</a:t>
            </a:r>
            <a:r>
              <a:rPr lang="en-US" sz="2400" dirty="0" smtClean="0"/>
              <a:t> </a:t>
            </a:r>
            <a:r>
              <a:rPr lang="en-US" sz="2400" dirty="0" err="1" smtClean="0"/>
              <a:t>aset</a:t>
            </a:r>
            <a:r>
              <a:rPr lang="en-US" sz="2400" dirty="0" smtClean="0"/>
              <a:t> yang </a:t>
            </a:r>
            <a:r>
              <a:rPr lang="en-US" sz="2400" dirty="0" err="1" smtClean="0"/>
              <a:t>dilepas</a:t>
            </a:r>
            <a:r>
              <a:rPr lang="en-US" sz="2400" dirty="0" smtClean="0"/>
              <a:t>. </a:t>
            </a:r>
          </a:p>
          <a:p>
            <a:pPr marL="449263" indent="-449263" eaLnBrk="1" hangingPunct="1">
              <a:buFont typeface="Wingdings" pitchFamily="2" charset="2"/>
              <a:buChar char="q"/>
            </a:pPr>
            <a:endParaRPr lang="en-US" sz="2400" dirty="0" smtClean="0"/>
          </a:p>
        </p:txBody>
      </p:sp>
      <p:sp>
        <p:nvSpPr>
          <p:cNvPr id="65539" name="Slide Number Placeholder 3"/>
          <p:cNvSpPr>
            <a:spLocks noGrp="1"/>
          </p:cNvSpPr>
          <p:nvPr>
            <p:ph type="sldNum" sz="quarter" idx="12"/>
          </p:nvPr>
        </p:nvSpPr>
        <p:spPr bwMode="auto">
          <a:noFill/>
          <a:ln>
            <a:miter lim="800000"/>
            <a:headEnd/>
            <a:tailEnd/>
          </a:ln>
        </p:spPr>
        <p:txBody>
          <a:bodyPr vert="horz" wrap="square" lIns="91440" tIns="45720" rIns="91440" bIns="45720" numCol="1" anchor="t" anchorCtr="0" compatLnSpc="1">
            <a:prstTxWarp prst="textNoShape">
              <a:avLst/>
            </a:prstTxWarp>
            <a:normAutofit/>
          </a:bodyPr>
          <a:lstStyle/>
          <a:p>
            <a:fld id="{10BE63BE-10A4-464B-AE38-2E589A58ACD0}" type="slidenum">
              <a:rPr lang="en-US" smtClean="0"/>
              <a:pPr/>
              <a:t>13</a:t>
            </a:fld>
            <a:endParaRPr lang="en-US" smtClean="0"/>
          </a:p>
        </p:txBody>
      </p:sp>
      <p:sp>
        <p:nvSpPr>
          <p:cNvPr id="6" name="Title 1"/>
          <p:cNvSpPr txBox="1">
            <a:spLocks/>
          </p:cNvSpPr>
          <p:nvPr/>
        </p:nvSpPr>
        <p:spPr>
          <a:xfrm>
            <a:off x="533400" y="185000"/>
            <a:ext cx="8077200" cy="709953"/>
          </a:xfrm>
          <a:prstGeom prst="rect">
            <a:avLst/>
          </a:prstGeom>
          <a:solidFill>
            <a:srgbClr val="00B0F0"/>
          </a:solidFill>
        </p:spPr>
        <p:style>
          <a:lnRef idx="0">
            <a:schemeClr val="accent2"/>
          </a:lnRef>
          <a:fillRef idx="3">
            <a:schemeClr val="accent2"/>
          </a:fillRef>
          <a:effectRef idx="3">
            <a:schemeClr val="accent2"/>
          </a:effectRef>
          <a:fontRef idx="minor">
            <a:schemeClr val="lt1"/>
          </a:fontRef>
        </p:style>
        <p:txBody>
          <a:bodyPr vert="horz" anchor="ctr" anchorCtr="0">
            <a:normAutofit/>
          </a:bodyPr>
          <a:lstStyle>
            <a:lvl1pPr algn="l" rtl="0" eaLnBrk="1" latinLnBrk="0" hangingPunct="1">
              <a:spcBef>
                <a:spcPct val="0"/>
              </a:spcBef>
              <a:buNone/>
              <a:defRPr kumimoji="0" sz="32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dirty="0" err="1" smtClean="0"/>
              <a:t>Pertukaran</a:t>
            </a:r>
            <a:r>
              <a:rPr lang="en-US" dirty="0" smtClean="0"/>
              <a:t> </a:t>
            </a:r>
            <a:r>
              <a:rPr lang="en-US" dirty="0" err="1" smtClean="0"/>
              <a:t>Aset</a:t>
            </a:r>
            <a:endParaRPr lang="en-US" dirty="0"/>
          </a:p>
        </p:txBody>
      </p:sp>
      <p:grpSp>
        <p:nvGrpSpPr>
          <p:cNvPr id="7" name="Group 12"/>
          <p:cNvGrpSpPr>
            <a:grpSpLocks/>
          </p:cNvGrpSpPr>
          <p:nvPr/>
        </p:nvGrpSpPr>
        <p:grpSpPr bwMode="auto">
          <a:xfrm>
            <a:off x="403372" y="185001"/>
            <a:ext cx="801541" cy="709952"/>
            <a:chOff x="1347" y="1207"/>
            <a:chExt cx="1296" cy="1163"/>
          </a:xfrm>
        </p:grpSpPr>
        <p:pic>
          <p:nvPicPr>
            <p:cNvPr id="8"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7" y="1207"/>
              <a:ext cx="1296"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9" name="WordArt 14"/>
            <p:cNvSpPr>
              <a:spLocks noChangeArrowheads="1" noChangeShapeType="1" noTextEdit="1"/>
            </p:cNvSpPr>
            <p:nvPr/>
          </p:nvSpPr>
          <p:spPr bwMode="auto">
            <a:xfrm>
              <a:off x="1579" y="1386"/>
              <a:ext cx="888" cy="788"/>
            </a:xfrm>
            <a:prstGeom prst="rect">
              <a:avLst/>
            </a:prstGeom>
          </p:spPr>
          <p:txBody>
            <a:bodyPr wrap="none" fromWordArt="1">
              <a:prstTxWarp prst="textPlain">
                <a:avLst>
                  <a:gd name="adj" fmla="val 50000"/>
                </a:avLst>
              </a:prstTxWarp>
            </a:bodyPr>
            <a:lstStyle/>
            <a:p>
              <a:r>
                <a:rPr lang="en-US" sz="3600" kern="10" dirty="0">
                  <a:ln w="9525">
                    <a:solidFill>
                      <a:srgbClr val="99CCFF"/>
                    </a:solidFill>
                    <a:round/>
                    <a:headEnd/>
                    <a:tailEnd/>
                  </a:ln>
                  <a:gradFill rotWithShape="1">
                    <a:gsLst>
                      <a:gs pos="0">
                        <a:srgbClr val="85BFFF"/>
                      </a:gs>
                      <a:gs pos="100000">
                        <a:srgbClr val="003B76">
                          <a:alpha val="93999"/>
                        </a:srgbClr>
                      </a:gs>
                    </a:gsLst>
                    <a:lin ang="5400000" scaled="1"/>
                  </a:gradFill>
                  <a:effectLst>
                    <a:prstShdw prst="shdw17" dist="17961" dir="2700000">
                      <a:srgbClr val="5C7A99"/>
                    </a:prstShdw>
                  </a:effectLst>
                  <a:latin typeface="Tahoma"/>
                  <a:ea typeface="Tahoma"/>
                  <a:cs typeface="Tahoma"/>
                </a:rPr>
                <a:t>KSAP</a:t>
              </a:r>
            </a:p>
          </p:txBody>
        </p:sp>
      </p:grpSp>
      <p:pic>
        <p:nvPicPr>
          <p:cNvPr id="10" name="Picture 9" descr="C:\Users\Perben\Desktop\logo75.png"/>
          <p:cNvPicPr>
            <a:picLocks noChangeAspect="1" noChangeArrowheads="1"/>
          </p:cNvPicPr>
          <p:nvPr/>
        </p:nvPicPr>
        <p:blipFill>
          <a:blip r:embed="rId3"/>
          <a:srcRect/>
          <a:stretch>
            <a:fillRect/>
          </a:stretch>
        </p:blipFill>
        <p:spPr bwMode="auto">
          <a:xfrm>
            <a:off x="8216762" y="152400"/>
            <a:ext cx="774838" cy="742553"/>
          </a:xfrm>
          <a:prstGeom prst="rect">
            <a:avLst/>
          </a:prstGeom>
          <a:noFill/>
          <a:ln w="9525">
            <a:noFill/>
            <a:miter lim="800000"/>
            <a:headEnd/>
            <a:tailEnd/>
          </a:ln>
        </p:spPr>
      </p:pic>
    </p:spTree>
    <p:extLst>
      <p:ext uri="{BB962C8B-B14F-4D97-AF65-F5344CB8AC3E}">
        <p14:creationId xmlns:p14="http://schemas.microsoft.com/office/powerpoint/2010/main" val="2859204994"/>
      </p:ext>
    </p:extLst>
  </p:cSld>
  <p:clrMapOvr>
    <a:masterClrMapping/>
  </p:clrMapOvr>
  <p:transition>
    <p:rand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457200" y="1371600"/>
            <a:ext cx="7696200" cy="4876800"/>
          </a:xfrm>
          <a:prstGeom prst="rect">
            <a:avLst/>
          </a:prstGeom>
        </p:spPr>
        <p:txBody>
          <a:bodyPr vert="horz">
            <a:norm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a:defRPr/>
            </a:pPr>
            <a:r>
              <a:rPr lang="id-ID" smtClean="0"/>
              <a:t>Pengeluaran setelah perolehan awal suatu aset tetap yang memperpanjang masa manfaat atau yang kemungkinan besar memberi manfaat ekonomi di masa yang akan datang dalam bentuk kapasitas, mutu produksi, atau peningkatan standar kinerja, harus ditambahkan pada nilai tercatat aset yang bersangkutan.</a:t>
            </a:r>
          </a:p>
          <a:p>
            <a:pPr marL="0" indent="0">
              <a:buFont typeface="Wingdings" pitchFamily="2" charset="2"/>
              <a:buNone/>
              <a:defRPr/>
            </a:pPr>
            <a:endParaRPr lang="id-ID" dirty="0" smtClean="0"/>
          </a:p>
        </p:txBody>
      </p:sp>
      <p:sp>
        <p:nvSpPr>
          <p:cNvPr id="5" name="Title 1"/>
          <p:cNvSpPr txBox="1">
            <a:spLocks/>
          </p:cNvSpPr>
          <p:nvPr/>
        </p:nvSpPr>
        <p:spPr>
          <a:xfrm>
            <a:off x="533400" y="185000"/>
            <a:ext cx="8077200" cy="709953"/>
          </a:xfrm>
          <a:prstGeom prst="rect">
            <a:avLst/>
          </a:prstGeom>
          <a:solidFill>
            <a:srgbClr val="00B0F0"/>
          </a:solidFill>
        </p:spPr>
        <p:style>
          <a:lnRef idx="0">
            <a:schemeClr val="accent2"/>
          </a:lnRef>
          <a:fillRef idx="3">
            <a:schemeClr val="accent2"/>
          </a:fillRef>
          <a:effectRef idx="3">
            <a:schemeClr val="accent2"/>
          </a:effectRef>
          <a:fontRef idx="minor">
            <a:schemeClr val="lt1"/>
          </a:fontRef>
        </p:style>
        <p:txBody>
          <a:bodyPr vert="horz" anchor="ctr" anchorCtr="0">
            <a:normAutofit/>
          </a:bodyPr>
          <a:lstStyle>
            <a:lvl1pPr algn="l" rtl="0" eaLnBrk="1" latinLnBrk="0" hangingPunct="1">
              <a:spcBef>
                <a:spcPct val="0"/>
              </a:spcBef>
              <a:buNone/>
              <a:defRPr kumimoji="0" sz="32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dirty="0" err="1" smtClean="0"/>
              <a:t>Pengeluaran</a:t>
            </a:r>
            <a:r>
              <a:rPr lang="en-US" dirty="0" smtClean="0"/>
              <a:t> </a:t>
            </a:r>
            <a:r>
              <a:rPr lang="en-US" dirty="0" err="1" smtClean="0"/>
              <a:t>Setelah</a:t>
            </a:r>
            <a:r>
              <a:rPr lang="en-US" dirty="0" smtClean="0"/>
              <a:t> </a:t>
            </a:r>
            <a:r>
              <a:rPr lang="en-US" dirty="0" err="1" smtClean="0"/>
              <a:t>Perolehan</a:t>
            </a:r>
            <a:endParaRPr lang="en-US" dirty="0"/>
          </a:p>
        </p:txBody>
      </p:sp>
      <p:grpSp>
        <p:nvGrpSpPr>
          <p:cNvPr id="6" name="Group 12"/>
          <p:cNvGrpSpPr>
            <a:grpSpLocks/>
          </p:cNvGrpSpPr>
          <p:nvPr/>
        </p:nvGrpSpPr>
        <p:grpSpPr bwMode="auto">
          <a:xfrm>
            <a:off x="403372" y="185001"/>
            <a:ext cx="801541" cy="709952"/>
            <a:chOff x="1347" y="1207"/>
            <a:chExt cx="1296" cy="1163"/>
          </a:xfrm>
        </p:grpSpPr>
        <p:pic>
          <p:nvPicPr>
            <p:cNvPr id="7"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7" y="1207"/>
              <a:ext cx="1296"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8" name="WordArt 14"/>
            <p:cNvSpPr>
              <a:spLocks noChangeArrowheads="1" noChangeShapeType="1" noTextEdit="1"/>
            </p:cNvSpPr>
            <p:nvPr/>
          </p:nvSpPr>
          <p:spPr bwMode="auto">
            <a:xfrm>
              <a:off x="1579" y="1386"/>
              <a:ext cx="888" cy="788"/>
            </a:xfrm>
            <a:prstGeom prst="rect">
              <a:avLst/>
            </a:prstGeom>
          </p:spPr>
          <p:txBody>
            <a:bodyPr wrap="none" fromWordArt="1">
              <a:prstTxWarp prst="textPlain">
                <a:avLst>
                  <a:gd name="adj" fmla="val 50000"/>
                </a:avLst>
              </a:prstTxWarp>
            </a:bodyPr>
            <a:lstStyle/>
            <a:p>
              <a:r>
                <a:rPr lang="en-US" sz="3600" kern="10" dirty="0">
                  <a:ln w="9525">
                    <a:solidFill>
                      <a:srgbClr val="99CCFF"/>
                    </a:solidFill>
                    <a:round/>
                    <a:headEnd/>
                    <a:tailEnd/>
                  </a:ln>
                  <a:gradFill rotWithShape="1">
                    <a:gsLst>
                      <a:gs pos="0">
                        <a:srgbClr val="85BFFF"/>
                      </a:gs>
                      <a:gs pos="100000">
                        <a:srgbClr val="003B76">
                          <a:alpha val="93999"/>
                        </a:srgbClr>
                      </a:gs>
                    </a:gsLst>
                    <a:lin ang="5400000" scaled="1"/>
                  </a:gradFill>
                  <a:effectLst>
                    <a:prstShdw prst="shdw17" dist="17961" dir="2700000">
                      <a:srgbClr val="5C7A99"/>
                    </a:prstShdw>
                  </a:effectLst>
                  <a:latin typeface="Tahoma"/>
                  <a:ea typeface="Tahoma"/>
                  <a:cs typeface="Tahoma"/>
                </a:rPr>
                <a:t>KSAP</a:t>
              </a:r>
            </a:p>
          </p:txBody>
        </p:sp>
      </p:grpSp>
      <p:pic>
        <p:nvPicPr>
          <p:cNvPr id="9" name="Picture 8" descr="C:\Users\Perben\Desktop\logo75.png"/>
          <p:cNvPicPr>
            <a:picLocks noChangeAspect="1" noChangeArrowheads="1"/>
          </p:cNvPicPr>
          <p:nvPr/>
        </p:nvPicPr>
        <p:blipFill>
          <a:blip r:embed="rId3"/>
          <a:srcRect/>
          <a:stretch>
            <a:fillRect/>
          </a:stretch>
        </p:blipFill>
        <p:spPr bwMode="auto">
          <a:xfrm>
            <a:off x="8216762" y="152400"/>
            <a:ext cx="774838" cy="742553"/>
          </a:xfrm>
          <a:prstGeom prst="rect">
            <a:avLst/>
          </a:prstGeom>
          <a:noFill/>
          <a:ln w="9525">
            <a:noFill/>
            <a:miter lim="800000"/>
            <a:headEnd/>
            <a:tailEnd/>
          </a:ln>
        </p:spPr>
      </p:pic>
    </p:spTree>
    <p:extLst>
      <p:ext uri="{BB962C8B-B14F-4D97-AF65-F5344CB8AC3E}">
        <p14:creationId xmlns:p14="http://schemas.microsoft.com/office/powerpoint/2010/main" val="24223907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4" name="Slide Number Placeholder 3"/>
          <p:cNvSpPr>
            <a:spLocks noGrp="1"/>
          </p:cNvSpPr>
          <p:nvPr>
            <p:ph type="sldNum" sz="quarter" idx="12"/>
          </p:nvPr>
        </p:nvSpPr>
        <p:spPr bwMode="auto">
          <a:noFill/>
          <a:ln>
            <a:miter lim="800000"/>
            <a:headEnd/>
            <a:tailEnd/>
          </a:ln>
        </p:spPr>
        <p:txBody>
          <a:bodyPr vert="horz" wrap="square" lIns="91440" tIns="45720" rIns="91440" bIns="45720" numCol="1" anchor="t" anchorCtr="0" compatLnSpc="1">
            <a:prstTxWarp prst="textNoShape">
              <a:avLst/>
            </a:prstTxWarp>
            <a:normAutofit/>
          </a:bodyPr>
          <a:lstStyle/>
          <a:p>
            <a:fld id="{3684694A-8D19-4382-9BC5-50311C64B988}" type="slidenum">
              <a:rPr lang="en-US" smtClean="0"/>
              <a:pPr/>
              <a:t>15</a:t>
            </a:fld>
            <a:endParaRPr lang="en-US" smtClean="0"/>
          </a:p>
        </p:txBody>
      </p:sp>
      <p:sp>
        <p:nvSpPr>
          <p:cNvPr id="6" name="Title 1"/>
          <p:cNvSpPr txBox="1">
            <a:spLocks/>
          </p:cNvSpPr>
          <p:nvPr/>
        </p:nvSpPr>
        <p:spPr>
          <a:xfrm>
            <a:off x="533400" y="185000"/>
            <a:ext cx="8077200" cy="709953"/>
          </a:xfrm>
          <a:prstGeom prst="rect">
            <a:avLst/>
          </a:prstGeom>
          <a:solidFill>
            <a:srgbClr val="00B0F0"/>
          </a:solidFill>
        </p:spPr>
        <p:style>
          <a:lnRef idx="0">
            <a:schemeClr val="accent2"/>
          </a:lnRef>
          <a:fillRef idx="3">
            <a:schemeClr val="accent2"/>
          </a:fillRef>
          <a:effectRef idx="3">
            <a:schemeClr val="accent2"/>
          </a:effectRef>
          <a:fontRef idx="minor">
            <a:schemeClr val="lt1"/>
          </a:fontRef>
        </p:style>
        <p:txBody>
          <a:bodyPr vert="horz" anchor="ctr" anchorCtr="0">
            <a:normAutofit/>
          </a:bodyPr>
          <a:lstStyle>
            <a:lvl1pPr algn="l" rtl="0" eaLnBrk="1" latinLnBrk="0" hangingPunct="1">
              <a:spcBef>
                <a:spcPct val="0"/>
              </a:spcBef>
              <a:buNone/>
              <a:defRPr kumimoji="0" sz="32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dirty="0" err="1"/>
              <a:t>Pengeluaran</a:t>
            </a:r>
            <a:r>
              <a:rPr lang="en-US" dirty="0"/>
              <a:t> </a:t>
            </a:r>
            <a:r>
              <a:rPr lang="en-US" dirty="0" err="1"/>
              <a:t>Setelah</a:t>
            </a:r>
            <a:r>
              <a:rPr lang="en-US" dirty="0"/>
              <a:t> </a:t>
            </a:r>
            <a:r>
              <a:rPr lang="en-US" dirty="0" err="1"/>
              <a:t>Perolehan</a:t>
            </a:r>
            <a:endParaRPr lang="en-US" dirty="0"/>
          </a:p>
        </p:txBody>
      </p:sp>
      <p:grpSp>
        <p:nvGrpSpPr>
          <p:cNvPr id="7" name="Group 12"/>
          <p:cNvGrpSpPr>
            <a:grpSpLocks/>
          </p:cNvGrpSpPr>
          <p:nvPr/>
        </p:nvGrpSpPr>
        <p:grpSpPr bwMode="auto">
          <a:xfrm>
            <a:off x="403372" y="185001"/>
            <a:ext cx="801541" cy="709952"/>
            <a:chOff x="1347" y="1207"/>
            <a:chExt cx="1296" cy="1163"/>
          </a:xfrm>
        </p:grpSpPr>
        <p:pic>
          <p:nvPicPr>
            <p:cNvPr id="8"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7" y="1207"/>
              <a:ext cx="1296"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9" name="WordArt 14"/>
            <p:cNvSpPr>
              <a:spLocks noChangeArrowheads="1" noChangeShapeType="1" noTextEdit="1"/>
            </p:cNvSpPr>
            <p:nvPr/>
          </p:nvSpPr>
          <p:spPr bwMode="auto">
            <a:xfrm>
              <a:off x="1579" y="1386"/>
              <a:ext cx="888" cy="788"/>
            </a:xfrm>
            <a:prstGeom prst="rect">
              <a:avLst/>
            </a:prstGeom>
          </p:spPr>
          <p:txBody>
            <a:bodyPr wrap="none" fromWordArt="1">
              <a:prstTxWarp prst="textPlain">
                <a:avLst>
                  <a:gd name="adj" fmla="val 50000"/>
                </a:avLst>
              </a:prstTxWarp>
            </a:bodyPr>
            <a:lstStyle/>
            <a:p>
              <a:r>
                <a:rPr lang="en-US" sz="3600" kern="10" dirty="0">
                  <a:ln w="9525">
                    <a:solidFill>
                      <a:srgbClr val="99CCFF"/>
                    </a:solidFill>
                    <a:round/>
                    <a:headEnd/>
                    <a:tailEnd/>
                  </a:ln>
                  <a:gradFill rotWithShape="1">
                    <a:gsLst>
                      <a:gs pos="0">
                        <a:srgbClr val="85BFFF"/>
                      </a:gs>
                      <a:gs pos="100000">
                        <a:srgbClr val="003B76">
                          <a:alpha val="93999"/>
                        </a:srgbClr>
                      </a:gs>
                    </a:gsLst>
                    <a:lin ang="5400000" scaled="1"/>
                  </a:gradFill>
                  <a:effectLst>
                    <a:prstShdw prst="shdw17" dist="17961" dir="2700000">
                      <a:srgbClr val="5C7A99"/>
                    </a:prstShdw>
                  </a:effectLst>
                  <a:latin typeface="Tahoma"/>
                  <a:ea typeface="Tahoma"/>
                  <a:cs typeface="Tahoma"/>
                </a:rPr>
                <a:t>KSAP</a:t>
              </a:r>
            </a:p>
          </p:txBody>
        </p:sp>
      </p:grpSp>
      <p:pic>
        <p:nvPicPr>
          <p:cNvPr id="10" name="Picture 9" descr="C:\Users\Perben\Desktop\logo75.png"/>
          <p:cNvPicPr>
            <a:picLocks noChangeAspect="1" noChangeArrowheads="1"/>
          </p:cNvPicPr>
          <p:nvPr/>
        </p:nvPicPr>
        <p:blipFill>
          <a:blip r:embed="rId3"/>
          <a:srcRect/>
          <a:stretch>
            <a:fillRect/>
          </a:stretch>
        </p:blipFill>
        <p:spPr bwMode="auto">
          <a:xfrm>
            <a:off x="8216762" y="152400"/>
            <a:ext cx="774838" cy="742553"/>
          </a:xfrm>
          <a:prstGeom prst="rect">
            <a:avLst/>
          </a:prstGeom>
          <a:noFill/>
          <a:ln w="9525">
            <a:noFill/>
            <a:miter lim="800000"/>
            <a:headEnd/>
            <a:tailEnd/>
          </a:ln>
        </p:spPr>
      </p:pic>
      <p:sp>
        <p:nvSpPr>
          <p:cNvPr id="11" name="Rectangle 4"/>
          <p:cNvSpPr txBox="1">
            <a:spLocks noChangeArrowheads="1"/>
          </p:cNvSpPr>
          <p:nvPr/>
        </p:nvSpPr>
        <p:spPr>
          <a:xfrm>
            <a:off x="403372" y="1295400"/>
            <a:ext cx="8359628" cy="5181600"/>
          </a:xfrm>
          <a:prstGeom prst="rect">
            <a:avLst/>
          </a:prstGeom>
        </p:spPr>
        <p:txBody>
          <a:bodyPr vert="horz">
            <a:norm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marL="0" indent="0" algn="ctr">
              <a:lnSpc>
                <a:spcPct val="90000"/>
              </a:lnSpc>
              <a:buNone/>
              <a:defRPr/>
            </a:pPr>
            <a:r>
              <a:rPr lang="id-ID" dirty="0" smtClean="0">
                <a:latin typeface="Arial" charset="0"/>
              </a:rPr>
              <a:t>Pengeluaran tersebut dapat dikategorikan sebagai Belanja Modal jika memenuhi persyaratan:</a:t>
            </a:r>
          </a:p>
          <a:p>
            <a:pPr marL="0" indent="0" algn="ctr">
              <a:lnSpc>
                <a:spcPct val="90000"/>
              </a:lnSpc>
              <a:buNone/>
              <a:defRPr/>
            </a:pPr>
            <a:endParaRPr lang="id-ID" sz="2800" dirty="0" smtClean="0">
              <a:latin typeface="Arial" charset="0"/>
            </a:endParaRPr>
          </a:p>
          <a:p>
            <a:pPr marL="0" lvl="1" indent="0" algn="ctr">
              <a:lnSpc>
                <a:spcPct val="90000"/>
              </a:lnSpc>
              <a:buNone/>
              <a:defRPr/>
            </a:pPr>
            <a:r>
              <a:rPr lang="id-ID" dirty="0" smtClean="0">
                <a:solidFill>
                  <a:schemeClr val="tx1"/>
                </a:solidFill>
                <a:latin typeface="Arial" charset="0"/>
              </a:rPr>
              <a:t>Pengeluaran tersebut mengakibatkan bertambahnya masa manfaat, kapasitas, kualitas dan volume aset yang telah dimiliki</a:t>
            </a:r>
          </a:p>
          <a:p>
            <a:pPr marL="0" lvl="1" indent="0" algn="ctr">
              <a:lnSpc>
                <a:spcPct val="90000"/>
              </a:lnSpc>
              <a:buNone/>
              <a:defRPr/>
            </a:pPr>
            <a:endParaRPr lang="id-ID" dirty="0" smtClean="0">
              <a:solidFill>
                <a:schemeClr val="tx1"/>
              </a:solidFill>
              <a:latin typeface="Arial" charset="0"/>
            </a:endParaRPr>
          </a:p>
          <a:p>
            <a:pPr marL="0" lvl="1" indent="0" algn="ctr">
              <a:lnSpc>
                <a:spcPct val="90000"/>
              </a:lnSpc>
              <a:buNone/>
              <a:defRPr/>
            </a:pPr>
            <a:r>
              <a:rPr lang="id-ID" b="1" dirty="0" smtClean="0">
                <a:solidFill>
                  <a:schemeClr val="tx1"/>
                </a:solidFill>
                <a:latin typeface="Arial" charset="0"/>
              </a:rPr>
              <a:t>DAN</a:t>
            </a:r>
          </a:p>
          <a:p>
            <a:pPr marL="0" lvl="1" indent="0" algn="ctr">
              <a:lnSpc>
                <a:spcPct val="90000"/>
              </a:lnSpc>
              <a:buNone/>
              <a:defRPr/>
            </a:pPr>
            <a:endParaRPr lang="id-ID" dirty="0" smtClean="0">
              <a:solidFill>
                <a:schemeClr val="tx1"/>
              </a:solidFill>
              <a:latin typeface="Arial" charset="0"/>
            </a:endParaRPr>
          </a:p>
          <a:p>
            <a:pPr marL="0" lvl="1" indent="0" algn="ctr">
              <a:lnSpc>
                <a:spcPct val="90000"/>
              </a:lnSpc>
              <a:buNone/>
              <a:defRPr/>
            </a:pPr>
            <a:r>
              <a:rPr lang="id-ID" dirty="0" smtClean="0">
                <a:solidFill>
                  <a:schemeClr val="tx1"/>
                </a:solidFill>
                <a:latin typeface="Arial" charset="0"/>
              </a:rPr>
              <a:t>Pengeluaran tersebut memenuhi batasan minimal nilai kapitalisasi aset tetap/aset lainnya</a:t>
            </a:r>
            <a:endParaRPr lang="en-US" dirty="0" smtClean="0">
              <a:solidFill>
                <a:schemeClr val="tx1"/>
              </a:solidFill>
              <a:latin typeface="Arial" charset="0"/>
            </a:endParaRPr>
          </a:p>
        </p:txBody>
      </p:sp>
    </p:spTree>
    <p:extLst>
      <p:ext uri="{BB962C8B-B14F-4D97-AF65-F5344CB8AC3E}">
        <p14:creationId xmlns:p14="http://schemas.microsoft.com/office/powerpoint/2010/main" val="1747465544"/>
      </p:ext>
    </p:extLst>
  </p:cSld>
  <p:clrMapOvr>
    <a:masterClrMapping/>
  </p:clrMapOvr>
  <p:transition>
    <p:rand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58875"/>
            <a:ext cx="7620000" cy="4937125"/>
          </a:xfrm>
        </p:spPr>
        <p:txBody>
          <a:bodyPr>
            <a:normAutofit/>
          </a:bodyPr>
          <a:lstStyle/>
          <a:p>
            <a:pPr marL="363538" indent="-363538" eaLnBrk="1" hangingPunct="1">
              <a:lnSpc>
                <a:spcPct val="80000"/>
              </a:lnSpc>
              <a:buSzPct val="75000"/>
              <a:buFont typeface="Wingdings" pitchFamily="2" charset="2"/>
              <a:buChar char="q"/>
              <a:defRPr/>
            </a:pPr>
            <a:r>
              <a:rPr lang="id-ID" sz="2800" dirty="0" smtClean="0"/>
              <a:t>Penilaian kembali atau revaluasi aset tetap pada umumnya tidak diperkenankan karena SAP menganut penilaian aset berdasarkan biaya perolehan atau harga pertukaran. Penyimpangan dari ketentuan ini mungkin dilakukan berdasarkan ketentuan pemerintah yang berlaku secara nasional. </a:t>
            </a:r>
            <a:endParaRPr lang="en-US" sz="2800" dirty="0" smtClean="0"/>
          </a:p>
          <a:p>
            <a:pPr marL="363538" indent="-363538" eaLnBrk="1" hangingPunct="1">
              <a:lnSpc>
                <a:spcPct val="80000"/>
              </a:lnSpc>
              <a:buSzPct val="75000"/>
              <a:buFont typeface="Wingdings" pitchFamily="2" charset="2"/>
              <a:buChar char="q"/>
              <a:defRPr/>
            </a:pPr>
            <a:r>
              <a:rPr lang="en-US" sz="2800" dirty="0" err="1" smtClean="0"/>
              <a:t>Selisih</a:t>
            </a:r>
            <a:r>
              <a:rPr lang="en-US" sz="2800" dirty="0" smtClean="0"/>
              <a:t> </a:t>
            </a:r>
            <a:r>
              <a:rPr lang="en-US" sz="2800" dirty="0" err="1" smtClean="0"/>
              <a:t>antara</a:t>
            </a:r>
            <a:r>
              <a:rPr lang="en-US" sz="2800" dirty="0" smtClean="0"/>
              <a:t> </a:t>
            </a:r>
            <a:r>
              <a:rPr lang="en-US" sz="2800" dirty="0" err="1" smtClean="0"/>
              <a:t>nilai</a:t>
            </a:r>
            <a:r>
              <a:rPr lang="en-US" sz="2800" dirty="0" smtClean="0"/>
              <a:t> </a:t>
            </a:r>
            <a:r>
              <a:rPr lang="en-US" sz="2800" dirty="0" err="1" smtClean="0"/>
              <a:t>revaluasi</a:t>
            </a:r>
            <a:r>
              <a:rPr lang="en-US" sz="2800" dirty="0" smtClean="0"/>
              <a:t> </a:t>
            </a:r>
            <a:r>
              <a:rPr lang="en-US" sz="2800" dirty="0" err="1" smtClean="0"/>
              <a:t>dengan</a:t>
            </a:r>
            <a:r>
              <a:rPr lang="en-US" sz="2800" dirty="0" smtClean="0"/>
              <a:t> </a:t>
            </a:r>
            <a:r>
              <a:rPr lang="en-US" sz="2800" dirty="0" err="1" smtClean="0"/>
              <a:t>nilai</a:t>
            </a:r>
            <a:r>
              <a:rPr lang="en-US" sz="2800" dirty="0" smtClean="0"/>
              <a:t> </a:t>
            </a:r>
            <a:r>
              <a:rPr lang="en-US" sz="2800" dirty="0" err="1" smtClean="0"/>
              <a:t>tercatat</a:t>
            </a:r>
            <a:r>
              <a:rPr lang="en-US" sz="2800" dirty="0" smtClean="0"/>
              <a:t> </a:t>
            </a:r>
            <a:r>
              <a:rPr lang="en-US" sz="2800" dirty="0" err="1" smtClean="0"/>
              <a:t>dibukukan</a:t>
            </a:r>
            <a:r>
              <a:rPr lang="en-US" sz="2800" dirty="0" smtClean="0"/>
              <a:t> </a:t>
            </a:r>
            <a:r>
              <a:rPr lang="en-US" sz="2800" dirty="0" err="1" smtClean="0"/>
              <a:t>dalam</a:t>
            </a:r>
            <a:r>
              <a:rPr lang="id-ID" sz="2800" dirty="0" smtClean="0"/>
              <a:t> akun</a:t>
            </a:r>
            <a:r>
              <a:rPr lang="en-US" sz="2800" dirty="0" smtClean="0"/>
              <a:t> </a:t>
            </a:r>
            <a:r>
              <a:rPr lang="en-US" sz="2800" dirty="0" err="1" smtClean="0"/>
              <a:t>ekuitas</a:t>
            </a:r>
            <a:r>
              <a:rPr lang="id-ID" sz="2800" dirty="0" smtClean="0"/>
              <a:t>.</a:t>
            </a:r>
            <a:endParaRPr lang="en-US" sz="2800" dirty="0" smtClean="0"/>
          </a:p>
          <a:p>
            <a:pPr eaLnBrk="1" hangingPunct="1">
              <a:defRPr/>
            </a:pPr>
            <a:endParaRPr lang="id-ID" sz="2800" dirty="0"/>
          </a:p>
        </p:txBody>
      </p:sp>
      <p:sp>
        <p:nvSpPr>
          <p:cNvPr id="72708" name="Slide Number Placeholder 3"/>
          <p:cNvSpPr>
            <a:spLocks noGrp="1"/>
          </p:cNvSpPr>
          <p:nvPr>
            <p:ph type="sldNum" sz="quarter" idx="12"/>
          </p:nvPr>
        </p:nvSpPr>
        <p:spPr bwMode="auto">
          <a:noFill/>
          <a:ln>
            <a:miter lim="800000"/>
            <a:headEnd/>
            <a:tailEnd/>
          </a:ln>
        </p:spPr>
        <p:txBody>
          <a:bodyPr vert="horz" wrap="square" lIns="91440" tIns="45720" rIns="91440" bIns="45720" numCol="1" anchor="t" anchorCtr="0" compatLnSpc="1">
            <a:prstTxWarp prst="textNoShape">
              <a:avLst/>
            </a:prstTxWarp>
            <a:normAutofit/>
          </a:bodyPr>
          <a:lstStyle/>
          <a:p>
            <a:fld id="{F39A96A5-2F83-41F2-ACC8-C640EAC106C1}" type="slidenum">
              <a:rPr lang="en-US" smtClean="0"/>
              <a:pPr/>
              <a:t>16</a:t>
            </a:fld>
            <a:endParaRPr lang="en-US" smtClean="0"/>
          </a:p>
        </p:txBody>
      </p:sp>
      <p:sp>
        <p:nvSpPr>
          <p:cNvPr id="5" name="Title 1"/>
          <p:cNvSpPr txBox="1">
            <a:spLocks/>
          </p:cNvSpPr>
          <p:nvPr/>
        </p:nvSpPr>
        <p:spPr>
          <a:xfrm>
            <a:off x="533400" y="185000"/>
            <a:ext cx="8077200" cy="709953"/>
          </a:xfrm>
          <a:prstGeom prst="rect">
            <a:avLst/>
          </a:prstGeom>
          <a:solidFill>
            <a:srgbClr val="00B0F0"/>
          </a:solidFill>
        </p:spPr>
        <p:style>
          <a:lnRef idx="0">
            <a:schemeClr val="accent2"/>
          </a:lnRef>
          <a:fillRef idx="3">
            <a:schemeClr val="accent2"/>
          </a:fillRef>
          <a:effectRef idx="3">
            <a:schemeClr val="accent2"/>
          </a:effectRef>
          <a:fontRef idx="minor">
            <a:schemeClr val="lt1"/>
          </a:fontRef>
        </p:style>
        <p:txBody>
          <a:bodyPr vert="horz" anchor="ctr" anchorCtr="0">
            <a:normAutofit/>
          </a:bodyPr>
          <a:lstStyle>
            <a:lvl1pPr algn="l" rtl="0" eaLnBrk="1" latinLnBrk="0" hangingPunct="1">
              <a:spcBef>
                <a:spcPct val="0"/>
              </a:spcBef>
              <a:buNone/>
              <a:defRPr kumimoji="0" sz="32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dirty="0" err="1" smtClean="0"/>
              <a:t>Penilaian</a:t>
            </a:r>
            <a:r>
              <a:rPr lang="en-US" dirty="0" smtClean="0"/>
              <a:t> </a:t>
            </a:r>
            <a:r>
              <a:rPr lang="en-US" dirty="0" err="1" smtClean="0"/>
              <a:t>Kembali</a:t>
            </a:r>
            <a:r>
              <a:rPr lang="en-US" dirty="0" smtClean="0"/>
              <a:t> (</a:t>
            </a:r>
            <a:r>
              <a:rPr lang="en-US" i="1" dirty="0" smtClean="0"/>
              <a:t>Revaluation)</a:t>
            </a:r>
            <a:endParaRPr lang="en-US" dirty="0"/>
          </a:p>
        </p:txBody>
      </p:sp>
      <p:grpSp>
        <p:nvGrpSpPr>
          <p:cNvPr id="6" name="Group 12"/>
          <p:cNvGrpSpPr>
            <a:grpSpLocks/>
          </p:cNvGrpSpPr>
          <p:nvPr/>
        </p:nvGrpSpPr>
        <p:grpSpPr bwMode="auto">
          <a:xfrm>
            <a:off x="403372" y="185001"/>
            <a:ext cx="801541" cy="709952"/>
            <a:chOff x="1347" y="1207"/>
            <a:chExt cx="1296" cy="1163"/>
          </a:xfrm>
        </p:grpSpPr>
        <p:pic>
          <p:nvPicPr>
            <p:cNvPr id="7"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7" y="1207"/>
              <a:ext cx="1296"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8" name="WordArt 14"/>
            <p:cNvSpPr>
              <a:spLocks noChangeArrowheads="1" noChangeShapeType="1" noTextEdit="1"/>
            </p:cNvSpPr>
            <p:nvPr/>
          </p:nvSpPr>
          <p:spPr bwMode="auto">
            <a:xfrm>
              <a:off x="1579" y="1386"/>
              <a:ext cx="888" cy="788"/>
            </a:xfrm>
            <a:prstGeom prst="rect">
              <a:avLst/>
            </a:prstGeom>
          </p:spPr>
          <p:txBody>
            <a:bodyPr wrap="none" fromWordArt="1">
              <a:prstTxWarp prst="textPlain">
                <a:avLst>
                  <a:gd name="adj" fmla="val 50000"/>
                </a:avLst>
              </a:prstTxWarp>
            </a:bodyPr>
            <a:lstStyle/>
            <a:p>
              <a:r>
                <a:rPr lang="en-US" sz="3600" kern="10" dirty="0">
                  <a:ln w="9525">
                    <a:solidFill>
                      <a:srgbClr val="99CCFF"/>
                    </a:solidFill>
                    <a:round/>
                    <a:headEnd/>
                    <a:tailEnd/>
                  </a:ln>
                  <a:gradFill rotWithShape="1">
                    <a:gsLst>
                      <a:gs pos="0">
                        <a:srgbClr val="85BFFF"/>
                      </a:gs>
                      <a:gs pos="100000">
                        <a:srgbClr val="003B76">
                          <a:alpha val="93999"/>
                        </a:srgbClr>
                      </a:gs>
                    </a:gsLst>
                    <a:lin ang="5400000" scaled="1"/>
                  </a:gradFill>
                  <a:effectLst>
                    <a:prstShdw prst="shdw17" dist="17961" dir="2700000">
                      <a:srgbClr val="5C7A99"/>
                    </a:prstShdw>
                  </a:effectLst>
                  <a:latin typeface="Tahoma"/>
                  <a:ea typeface="Tahoma"/>
                  <a:cs typeface="Tahoma"/>
                </a:rPr>
                <a:t>KSAP</a:t>
              </a:r>
            </a:p>
          </p:txBody>
        </p:sp>
      </p:grpSp>
      <p:pic>
        <p:nvPicPr>
          <p:cNvPr id="9" name="Picture 8" descr="C:\Users\Perben\Desktop\logo75.png"/>
          <p:cNvPicPr>
            <a:picLocks noChangeAspect="1" noChangeArrowheads="1"/>
          </p:cNvPicPr>
          <p:nvPr/>
        </p:nvPicPr>
        <p:blipFill>
          <a:blip r:embed="rId3"/>
          <a:srcRect/>
          <a:stretch>
            <a:fillRect/>
          </a:stretch>
        </p:blipFill>
        <p:spPr bwMode="auto">
          <a:xfrm>
            <a:off x="8216762" y="152400"/>
            <a:ext cx="774838" cy="742553"/>
          </a:xfrm>
          <a:prstGeom prst="rect">
            <a:avLst/>
          </a:prstGeom>
          <a:noFill/>
          <a:ln w="9525">
            <a:noFill/>
            <a:miter lim="800000"/>
            <a:headEnd/>
            <a:tailEnd/>
          </a:ln>
        </p:spPr>
      </p:pic>
    </p:spTree>
    <p:extLst>
      <p:ext uri="{BB962C8B-B14F-4D97-AF65-F5344CB8AC3E}">
        <p14:creationId xmlns:p14="http://schemas.microsoft.com/office/powerpoint/2010/main" val="2941536036"/>
      </p:ext>
    </p:extLst>
  </p:cSld>
  <p:clrMapOvr>
    <a:masterClrMapping/>
  </p:clrMapOvr>
  <p:transition>
    <p:rand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219200"/>
            <a:ext cx="7620000" cy="4937125"/>
          </a:xfrm>
        </p:spPr>
        <p:txBody>
          <a:bodyPr/>
          <a:lstStyle/>
          <a:p>
            <a:pPr marL="574675" indent="-574675" eaLnBrk="1" hangingPunct="1">
              <a:buFont typeface="Wingdings" pitchFamily="2" charset="2"/>
              <a:buChar char="q"/>
              <a:defRPr/>
            </a:pPr>
            <a:r>
              <a:rPr lang="id-ID" dirty="0" smtClean="0">
                <a:latin typeface="Arial" charset="0"/>
              </a:rPr>
              <a:t>Aset tetap yang diperoleh dari sumbangan (donasi) harus dicatat sebesar nilai wajar pada saat perolehan.</a:t>
            </a:r>
          </a:p>
          <a:p>
            <a:pPr marL="574675" indent="-574675" eaLnBrk="1" hangingPunct="1">
              <a:buFont typeface="Wingdings" pitchFamily="2" charset="2"/>
              <a:buChar char="q"/>
              <a:defRPr/>
            </a:pPr>
            <a:r>
              <a:rPr lang="en-US" dirty="0" err="1" smtClean="0">
                <a:latin typeface="Arial" charset="0"/>
              </a:rPr>
              <a:t>Perolehan</a:t>
            </a:r>
            <a:r>
              <a:rPr lang="en-US" dirty="0" smtClean="0">
                <a:latin typeface="Arial" charset="0"/>
              </a:rPr>
              <a:t> </a:t>
            </a:r>
            <a:r>
              <a:rPr lang="en-US" dirty="0" err="1" smtClean="0">
                <a:latin typeface="Arial" charset="0"/>
              </a:rPr>
              <a:t>suatu</a:t>
            </a:r>
            <a:r>
              <a:rPr lang="en-US" dirty="0" smtClean="0">
                <a:latin typeface="Arial" charset="0"/>
              </a:rPr>
              <a:t> </a:t>
            </a:r>
            <a:r>
              <a:rPr lang="en-US" dirty="0" err="1" smtClean="0">
                <a:latin typeface="Arial" charset="0"/>
              </a:rPr>
              <a:t>aset</a:t>
            </a:r>
            <a:r>
              <a:rPr lang="en-US" dirty="0" smtClean="0">
                <a:latin typeface="Arial" charset="0"/>
              </a:rPr>
              <a:t> </a:t>
            </a:r>
            <a:r>
              <a:rPr lang="en-US" dirty="0" err="1" smtClean="0">
                <a:latin typeface="Arial" charset="0"/>
              </a:rPr>
              <a:t>tetap</a:t>
            </a:r>
            <a:r>
              <a:rPr lang="en-US" dirty="0" smtClean="0">
                <a:latin typeface="Arial" charset="0"/>
              </a:rPr>
              <a:t> yang </a:t>
            </a:r>
            <a:r>
              <a:rPr lang="en-US" dirty="0" err="1" smtClean="0">
                <a:latin typeface="Arial" charset="0"/>
              </a:rPr>
              <a:t>memenuhi</a:t>
            </a:r>
            <a:r>
              <a:rPr lang="en-US" dirty="0" smtClean="0">
                <a:latin typeface="Arial" charset="0"/>
              </a:rPr>
              <a:t> </a:t>
            </a:r>
            <a:r>
              <a:rPr lang="en-US" dirty="0" err="1" smtClean="0">
                <a:latin typeface="Arial" charset="0"/>
              </a:rPr>
              <a:t>kriteria</a:t>
            </a:r>
            <a:r>
              <a:rPr lang="en-US" dirty="0" smtClean="0">
                <a:latin typeface="Arial" charset="0"/>
              </a:rPr>
              <a:t> </a:t>
            </a:r>
            <a:r>
              <a:rPr lang="en-US" dirty="0" err="1" smtClean="0">
                <a:latin typeface="Arial" charset="0"/>
              </a:rPr>
              <a:t>perolehan</a:t>
            </a:r>
            <a:r>
              <a:rPr lang="en-US" dirty="0" smtClean="0">
                <a:latin typeface="Arial" charset="0"/>
              </a:rPr>
              <a:t> </a:t>
            </a:r>
            <a:r>
              <a:rPr lang="en-US" i="1" dirty="0" err="1" smtClean="0">
                <a:solidFill>
                  <a:srgbClr val="FF0000"/>
                </a:solidFill>
                <a:latin typeface="Arial" charset="0"/>
              </a:rPr>
              <a:t>aset</a:t>
            </a:r>
            <a:r>
              <a:rPr lang="en-US" i="1" dirty="0" smtClean="0">
                <a:solidFill>
                  <a:srgbClr val="FF0000"/>
                </a:solidFill>
                <a:latin typeface="Arial" charset="0"/>
              </a:rPr>
              <a:t> </a:t>
            </a:r>
            <a:r>
              <a:rPr lang="en-US" i="1" dirty="0" err="1" smtClean="0">
                <a:solidFill>
                  <a:srgbClr val="FF0000"/>
                </a:solidFill>
                <a:latin typeface="Arial" charset="0"/>
              </a:rPr>
              <a:t>donasi</a:t>
            </a:r>
            <a:r>
              <a:rPr lang="en-US" dirty="0" smtClean="0">
                <a:latin typeface="Arial" charset="0"/>
              </a:rPr>
              <a:t>, </a:t>
            </a:r>
            <a:r>
              <a:rPr lang="en-US" dirty="0" err="1" smtClean="0">
                <a:latin typeface="Arial" charset="0"/>
              </a:rPr>
              <a:t>maka</a:t>
            </a:r>
            <a:r>
              <a:rPr lang="en-US" dirty="0" smtClean="0">
                <a:latin typeface="Arial" charset="0"/>
              </a:rPr>
              <a:t> </a:t>
            </a:r>
            <a:r>
              <a:rPr lang="en-US" dirty="0" err="1" smtClean="0">
                <a:latin typeface="Arial" charset="0"/>
              </a:rPr>
              <a:t>perolehan</a:t>
            </a:r>
            <a:r>
              <a:rPr lang="en-US" dirty="0" smtClean="0">
                <a:latin typeface="Arial" charset="0"/>
              </a:rPr>
              <a:t> </a:t>
            </a:r>
            <a:r>
              <a:rPr lang="en-US" dirty="0" err="1" smtClean="0">
                <a:latin typeface="Arial" charset="0"/>
              </a:rPr>
              <a:t>tersebut</a:t>
            </a:r>
            <a:r>
              <a:rPr lang="en-US" dirty="0" smtClean="0">
                <a:latin typeface="Arial" charset="0"/>
              </a:rPr>
              <a:t> </a:t>
            </a:r>
            <a:r>
              <a:rPr lang="en-US" dirty="0" err="1" smtClean="0">
                <a:latin typeface="Arial" charset="0"/>
              </a:rPr>
              <a:t>diakui</a:t>
            </a:r>
            <a:r>
              <a:rPr lang="en-US" dirty="0" smtClean="0">
                <a:latin typeface="Arial" charset="0"/>
              </a:rPr>
              <a:t> </a:t>
            </a:r>
            <a:r>
              <a:rPr lang="en-US" dirty="0" err="1" smtClean="0">
                <a:latin typeface="Arial" charset="0"/>
              </a:rPr>
              <a:t>sebagai</a:t>
            </a:r>
            <a:r>
              <a:rPr lang="en-US" dirty="0" smtClean="0">
                <a:latin typeface="Arial" charset="0"/>
              </a:rPr>
              <a:t> </a:t>
            </a:r>
            <a:r>
              <a:rPr lang="en-US" i="1" dirty="0" err="1" smtClean="0">
                <a:solidFill>
                  <a:srgbClr val="FF0000"/>
                </a:solidFill>
                <a:latin typeface="Arial" charset="0"/>
              </a:rPr>
              <a:t>pendapatan</a:t>
            </a:r>
            <a:r>
              <a:rPr lang="en-US" i="1" dirty="0" smtClean="0">
                <a:solidFill>
                  <a:srgbClr val="FF0000"/>
                </a:solidFill>
                <a:latin typeface="Arial" charset="0"/>
              </a:rPr>
              <a:t> </a:t>
            </a:r>
            <a:r>
              <a:rPr lang="en-US" i="1" dirty="0" err="1" smtClean="0">
                <a:solidFill>
                  <a:srgbClr val="FF0000"/>
                </a:solidFill>
                <a:latin typeface="Arial" charset="0"/>
              </a:rPr>
              <a:t>operasional</a:t>
            </a:r>
            <a:r>
              <a:rPr lang="en-US" dirty="0" smtClean="0">
                <a:solidFill>
                  <a:srgbClr val="FF0000"/>
                </a:solidFill>
                <a:latin typeface="Arial" charset="0"/>
              </a:rPr>
              <a:t> </a:t>
            </a:r>
          </a:p>
          <a:p>
            <a:pPr eaLnBrk="1" hangingPunct="1">
              <a:buFont typeface="Wingdings" pitchFamily="2" charset="2"/>
              <a:buChar char="q"/>
              <a:defRPr/>
            </a:pPr>
            <a:endParaRPr lang="id-ID" dirty="0"/>
          </a:p>
        </p:txBody>
      </p:sp>
      <p:sp>
        <p:nvSpPr>
          <p:cNvPr id="66564" name="Slide Number Placeholder 3"/>
          <p:cNvSpPr>
            <a:spLocks noGrp="1"/>
          </p:cNvSpPr>
          <p:nvPr>
            <p:ph type="sldNum" sz="quarter" idx="12"/>
          </p:nvPr>
        </p:nvSpPr>
        <p:spPr bwMode="auto">
          <a:noFill/>
          <a:ln>
            <a:miter lim="800000"/>
            <a:headEnd/>
            <a:tailEnd/>
          </a:ln>
        </p:spPr>
        <p:txBody>
          <a:bodyPr vert="horz" wrap="square" lIns="91440" tIns="45720" rIns="91440" bIns="45720" numCol="1" anchor="t" anchorCtr="0" compatLnSpc="1">
            <a:prstTxWarp prst="textNoShape">
              <a:avLst/>
            </a:prstTxWarp>
            <a:normAutofit/>
          </a:bodyPr>
          <a:lstStyle/>
          <a:p>
            <a:fld id="{3684694A-8D19-4382-9BC5-50311C64B988}" type="slidenum">
              <a:rPr lang="en-US" smtClean="0"/>
              <a:pPr/>
              <a:t>17</a:t>
            </a:fld>
            <a:endParaRPr lang="en-US" smtClean="0"/>
          </a:p>
        </p:txBody>
      </p:sp>
      <p:sp>
        <p:nvSpPr>
          <p:cNvPr id="6" name="Title 1"/>
          <p:cNvSpPr txBox="1">
            <a:spLocks/>
          </p:cNvSpPr>
          <p:nvPr/>
        </p:nvSpPr>
        <p:spPr>
          <a:xfrm>
            <a:off x="533400" y="185000"/>
            <a:ext cx="8077200" cy="709953"/>
          </a:xfrm>
          <a:prstGeom prst="rect">
            <a:avLst/>
          </a:prstGeom>
          <a:solidFill>
            <a:srgbClr val="00B0F0"/>
          </a:solidFill>
        </p:spPr>
        <p:style>
          <a:lnRef idx="0">
            <a:schemeClr val="accent2"/>
          </a:lnRef>
          <a:fillRef idx="3">
            <a:schemeClr val="accent2"/>
          </a:fillRef>
          <a:effectRef idx="3">
            <a:schemeClr val="accent2"/>
          </a:effectRef>
          <a:fontRef idx="minor">
            <a:schemeClr val="lt1"/>
          </a:fontRef>
        </p:style>
        <p:txBody>
          <a:bodyPr vert="horz" anchor="ctr" anchorCtr="0">
            <a:normAutofit/>
          </a:bodyPr>
          <a:lstStyle>
            <a:lvl1pPr algn="l" rtl="0" eaLnBrk="1" latinLnBrk="0" hangingPunct="1">
              <a:spcBef>
                <a:spcPct val="0"/>
              </a:spcBef>
              <a:buNone/>
              <a:defRPr kumimoji="0" sz="32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dirty="0" err="1" smtClean="0"/>
              <a:t>Aset</a:t>
            </a:r>
            <a:r>
              <a:rPr lang="en-US" dirty="0" smtClean="0"/>
              <a:t> </a:t>
            </a:r>
            <a:r>
              <a:rPr lang="en-US" dirty="0" err="1" smtClean="0"/>
              <a:t>Donasi</a:t>
            </a:r>
            <a:endParaRPr lang="en-US" dirty="0"/>
          </a:p>
        </p:txBody>
      </p:sp>
      <p:grpSp>
        <p:nvGrpSpPr>
          <p:cNvPr id="7" name="Group 12"/>
          <p:cNvGrpSpPr>
            <a:grpSpLocks/>
          </p:cNvGrpSpPr>
          <p:nvPr/>
        </p:nvGrpSpPr>
        <p:grpSpPr bwMode="auto">
          <a:xfrm>
            <a:off x="403372" y="185001"/>
            <a:ext cx="801541" cy="709952"/>
            <a:chOff x="1347" y="1207"/>
            <a:chExt cx="1296" cy="1163"/>
          </a:xfrm>
        </p:grpSpPr>
        <p:pic>
          <p:nvPicPr>
            <p:cNvPr id="8"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7" y="1207"/>
              <a:ext cx="1296"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9" name="WordArt 14"/>
            <p:cNvSpPr>
              <a:spLocks noChangeArrowheads="1" noChangeShapeType="1" noTextEdit="1"/>
            </p:cNvSpPr>
            <p:nvPr/>
          </p:nvSpPr>
          <p:spPr bwMode="auto">
            <a:xfrm>
              <a:off x="1579" y="1386"/>
              <a:ext cx="888" cy="788"/>
            </a:xfrm>
            <a:prstGeom prst="rect">
              <a:avLst/>
            </a:prstGeom>
          </p:spPr>
          <p:txBody>
            <a:bodyPr wrap="none" fromWordArt="1">
              <a:prstTxWarp prst="textPlain">
                <a:avLst>
                  <a:gd name="adj" fmla="val 50000"/>
                </a:avLst>
              </a:prstTxWarp>
            </a:bodyPr>
            <a:lstStyle/>
            <a:p>
              <a:r>
                <a:rPr lang="en-US" sz="3600" kern="10" dirty="0">
                  <a:ln w="9525">
                    <a:solidFill>
                      <a:srgbClr val="99CCFF"/>
                    </a:solidFill>
                    <a:round/>
                    <a:headEnd/>
                    <a:tailEnd/>
                  </a:ln>
                  <a:gradFill rotWithShape="1">
                    <a:gsLst>
                      <a:gs pos="0">
                        <a:srgbClr val="85BFFF"/>
                      </a:gs>
                      <a:gs pos="100000">
                        <a:srgbClr val="003B76">
                          <a:alpha val="93999"/>
                        </a:srgbClr>
                      </a:gs>
                    </a:gsLst>
                    <a:lin ang="5400000" scaled="1"/>
                  </a:gradFill>
                  <a:effectLst>
                    <a:prstShdw prst="shdw17" dist="17961" dir="2700000">
                      <a:srgbClr val="5C7A99"/>
                    </a:prstShdw>
                  </a:effectLst>
                  <a:latin typeface="Tahoma"/>
                  <a:ea typeface="Tahoma"/>
                  <a:cs typeface="Tahoma"/>
                </a:rPr>
                <a:t>KSAP</a:t>
              </a:r>
            </a:p>
          </p:txBody>
        </p:sp>
      </p:grpSp>
      <p:pic>
        <p:nvPicPr>
          <p:cNvPr id="10" name="Picture 9" descr="C:\Users\Perben\Desktop\logo75.png"/>
          <p:cNvPicPr>
            <a:picLocks noChangeAspect="1" noChangeArrowheads="1"/>
          </p:cNvPicPr>
          <p:nvPr/>
        </p:nvPicPr>
        <p:blipFill>
          <a:blip r:embed="rId3"/>
          <a:srcRect/>
          <a:stretch>
            <a:fillRect/>
          </a:stretch>
        </p:blipFill>
        <p:spPr bwMode="auto">
          <a:xfrm>
            <a:off x="8216762" y="152400"/>
            <a:ext cx="774838" cy="742553"/>
          </a:xfrm>
          <a:prstGeom prst="rect">
            <a:avLst/>
          </a:prstGeom>
          <a:noFill/>
          <a:ln w="9525">
            <a:noFill/>
            <a:miter lim="800000"/>
            <a:headEnd/>
            <a:tailEnd/>
          </a:ln>
        </p:spPr>
      </p:pic>
    </p:spTree>
    <p:extLst>
      <p:ext uri="{BB962C8B-B14F-4D97-AF65-F5344CB8AC3E}">
        <p14:creationId xmlns:p14="http://schemas.microsoft.com/office/powerpoint/2010/main" val="2333777264"/>
      </p:ext>
    </p:extLst>
  </p:cSld>
  <p:clrMapOvr>
    <a:masterClrMapping/>
  </p:clrMapOvr>
  <p:transition>
    <p:rand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219200"/>
            <a:ext cx="7620000" cy="4937125"/>
          </a:xfrm>
        </p:spPr>
        <p:txBody>
          <a:bodyPr>
            <a:normAutofit/>
          </a:bodyPr>
          <a:lstStyle/>
          <a:p>
            <a:pPr marL="536575" indent="-536575" eaLnBrk="1" hangingPunct="1">
              <a:lnSpc>
                <a:spcPct val="80000"/>
              </a:lnSpc>
              <a:buSzPct val="70000"/>
              <a:buFont typeface="Wingdings" pitchFamily="2" charset="2"/>
              <a:buChar char="q"/>
              <a:defRPr/>
            </a:pPr>
            <a:r>
              <a:rPr lang="en-US" sz="2400" dirty="0" err="1" smtClean="0"/>
              <a:t>Aset</a:t>
            </a:r>
            <a:r>
              <a:rPr lang="en-US" sz="2400" dirty="0" smtClean="0"/>
              <a:t> </a:t>
            </a:r>
            <a:r>
              <a:rPr lang="en-US" sz="2400" dirty="0" err="1" smtClean="0"/>
              <a:t>bersejarah</a:t>
            </a:r>
            <a:r>
              <a:rPr lang="en-US" sz="2400" dirty="0" smtClean="0"/>
              <a:t> </a:t>
            </a:r>
            <a:r>
              <a:rPr lang="en-US" sz="2400" dirty="0" err="1" smtClean="0"/>
              <a:t>merupakan</a:t>
            </a:r>
            <a:r>
              <a:rPr lang="en-US" sz="2400" dirty="0" smtClean="0"/>
              <a:t> </a:t>
            </a:r>
            <a:r>
              <a:rPr lang="en-US" sz="2400" dirty="0" err="1" smtClean="0"/>
              <a:t>aset</a:t>
            </a:r>
            <a:r>
              <a:rPr lang="en-US" sz="2400" dirty="0" smtClean="0"/>
              <a:t> </a:t>
            </a:r>
            <a:r>
              <a:rPr lang="en-US" sz="2400" dirty="0" err="1" smtClean="0"/>
              <a:t>tetap</a:t>
            </a:r>
            <a:r>
              <a:rPr lang="en-US" sz="2400" dirty="0" smtClean="0"/>
              <a:t> yang </a:t>
            </a:r>
            <a:r>
              <a:rPr lang="en-US" sz="2400" dirty="0" err="1" smtClean="0"/>
              <a:t>dimiliki</a:t>
            </a:r>
            <a:r>
              <a:rPr lang="en-US" sz="2400" dirty="0" smtClean="0"/>
              <a:t> </a:t>
            </a:r>
            <a:r>
              <a:rPr lang="en-US" sz="2400" dirty="0" err="1" smtClean="0"/>
              <a:t>atau</a:t>
            </a:r>
            <a:r>
              <a:rPr lang="en-US" sz="2400" dirty="0" smtClean="0"/>
              <a:t> </a:t>
            </a:r>
            <a:r>
              <a:rPr lang="en-US" sz="2400" dirty="0" err="1" smtClean="0"/>
              <a:t>dikuasai</a:t>
            </a:r>
            <a:r>
              <a:rPr lang="en-US" sz="2400" dirty="0" smtClean="0"/>
              <a:t> </a:t>
            </a:r>
            <a:r>
              <a:rPr lang="en-US" sz="2400" dirty="0" err="1" smtClean="0"/>
              <a:t>oleh</a:t>
            </a:r>
            <a:r>
              <a:rPr lang="en-US" sz="2400" dirty="0" smtClean="0"/>
              <a:t> </a:t>
            </a:r>
            <a:r>
              <a:rPr lang="en-US" sz="2400" dirty="0" err="1" smtClean="0"/>
              <a:t>pemerintah</a:t>
            </a:r>
            <a:r>
              <a:rPr lang="en-US" sz="2400" dirty="0" smtClean="0"/>
              <a:t> yang </a:t>
            </a:r>
            <a:r>
              <a:rPr lang="en-US" sz="2400" dirty="0" err="1" smtClean="0"/>
              <a:t>karena</a:t>
            </a:r>
            <a:r>
              <a:rPr lang="en-US" sz="2400" dirty="0" smtClean="0"/>
              <a:t> </a:t>
            </a:r>
            <a:r>
              <a:rPr lang="en-US" sz="2400" dirty="0" err="1" smtClean="0"/>
              <a:t>umur</a:t>
            </a:r>
            <a:r>
              <a:rPr lang="en-US" sz="2400" dirty="0" smtClean="0"/>
              <a:t> </a:t>
            </a:r>
            <a:r>
              <a:rPr lang="en-US" sz="2400" dirty="0" err="1" smtClean="0"/>
              <a:t>dan</a:t>
            </a:r>
            <a:r>
              <a:rPr lang="en-US" sz="2400" dirty="0" smtClean="0"/>
              <a:t> </a:t>
            </a:r>
            <a:r>
              <a:rPr lang="en-US" sz="2400" dirty="0" err="1" smtClean="0"/>
              <a:t>kondisinya</a:t>
            </a:r>
            <a:r>
              <a:rPr lang="en-US" sz="2400" dirty="0" smtClean="0"/>
              <a:t> </a:t>
            </a:r>
            <a:r>
              <a:rPr lang="en-US" sz="2400" dirty="0" err="1" smtClean="0"/>
              <a:t>aset</a:t>
            </a:r>
            <a:r>
              <a:rPr lang="en-US" sz="2400" dirty="0" smtClean="0"/>
              <a:t> </a:t>
            </a:r>
            <a:r>
              <a:rPr lang="en-US" sz="2400" dirty="0" err="1" smtClean="0"/>
              <a:t>tetap</a:t>
            </a:r>
            <a:r>
              <a:rPr lang="en-US" sz="2400" dirty="0" smtClean="0"/>
              <a:t> </a:t>
            </a:r>
            <a:r>
              <a:rPr lang="en-US" sz="2400" dirty="0" err="1" smtClean="0"/>
              <a:t>tersebut</a:t>
            </a:r>
            <a:r>
              <a:rPr lang="en-US" sz="2400" dirty="0" smtClean="0"/>
              <a:t> </a:t>
            </a:r>
            <a:r>
              <a:rPr lang="en-US" sz="2400" dirty="0" err="1" smtClean="0"/>
              <a:t>harus</a:t>
            </a:r>
            <a:r>
              <a:rPr lang="en-US" sz="2400" dirty="0" smtClean="0"/>
              <a:t> </a:t>
            </a:r>
            <a:r>
              <a:rPr lang="en-US" sz="2400" dirty="0" err="1" smtClean="0"/>
              <a:t>dilindungi</a:t>
            </a:r>
            <a:r>
              <a:rPr lang="en-US" sz="2400" dirty="0" smtClean="0"/>
              <a:t> </a:t>
            </a:r>
            <a:r>
              <a:rPr lang="en-US" sz="2400" dirty="0" err="1" smtClean="0"/>
              <a:t>oleh</a:t>
            </a:r>
            <a:r>
              <a:rPr lang="en-US" sz="2400" dirty="0" smtClean="0"/>
              <a:t> </a:t>
            </a:r>
            <a:r>
              <a:rPr lang="en-US" sz="2400" dirty="0" err="1" smtClean="0"/>
              <a:t>peraturan</a:t>
            </a:r>
            <a:r>
              <a:rPr lang="en-US" sz="2400" dirty="0" smtClean="0"/>
              <a:t> yang </a:t>
            </a:r>
            <a:r>
              <a:rPr lang="en-US" sz="2400" dirty="0" err="1" smtClean="0"/>
              <a:t>berlaku</a:t>
            </a:r>
            <a:r>
              <a:rPr lang="en-US" sz="2400" dirty="0" smtClean="0"/>
              <a:t> </a:t>
            </a:r>
            <a:r>
              <a:rPr lang="en-US" sz="2400" dirty="0" err="1" smtClean="0"/>
              <a:t>dari</a:t>
            </a:r>
            <a:r>
              <a:rPr lang="en-US" sz="2400" dirty="0" smtClean="0"/>
              <a:t> </a:t>
            </a:r>
            <a:r>
              <a:rPr lang="en-US" sz="2400" dirty="0" err="1" smtClean="0"/>
              <a:t>segala</a:t>
            </a:r>
            <a:r>
              <a:rPr lang="en-US" sz="2400" dirty="0" smtClean="0"/>
              <a:t> </a:t>
            </a:r>
            <a:r>
              <a:rPr lang="en-US" sz="2400" dirty="0" err="1" smtClean="0"/>
              <a:t>macam</a:t>
            </a:r>
            <a:r>
              <a:rPr lang="en-US" sz="2400" dirty="0" smtClean="0"/>
              <a:t> </a:t>
            </a:r>
            <a:r>
              <a:rPr lang="en-US" sz="2400" dirty="0" err="1" smtClean="0"/>
              <a:t>tindakan</a:t>
            </a:r>
            <a:r>
              <a:rPr lang="en-US" sz="2400" dirty="0" smtClean="0"/>
              <a:t> yang </a:t>
            </a:r>
            <a:r>
              <a:rPr lang="en-US" sz="2400" dirty="0" err="1" smtClean="0"/>
              <a:t>dapat</a:t>
            </a:r>
            <a:r>
              <a:rPr lang="en-US" sz="2400" dirty="0" smtClean="0"/>
              <a:t> </a:t>
            </a:r>
            <a:r>
              <a:rPr lang="en-US" sz="2400" dirty="0" err="1" smtClean="0"/>
              <a:t>merusak</a:t>
            </a:r>
            <a:r>
              <a:rPr lang="en-US" sz="2400" dirty="0" smtClean="0"/>
              <a:t> </a:t>
            </a:r>
            <a:r>
              <a:rPr lang="en-US" sz="2400" dirty="0" err="1" smtClean="0"/>
              <a:t>aset</a:t>
            </a:r>
            <a:r>
              <a:rPr lang="en-US" sz="2400" dirty="0" smtClean="0"/>
              <a:t> </a:t>
            </a:r>
            <a:r>
              <a:rPr lang="en-US" sz="2400" dirty="0" err="1" smtClean="0"/>
              <a:t>tetap</a:t>
            </a:r>
            <a:r>
              <a:rPr lang="en-US" sz="2400" dirty="0" smtClean="0"/>
              <a:t> </a:t>
            </a:r>
            <a:r>
              <a:rPr lang="en-US" sz="2400" dirty="0" err="1" smtClean="0"/>
              <a:t>tersebut</a:t>
            </a:r>
            <a:r>
              <a:rPr lang="en-US" sz="2400" dirty="0" smtClean="0"/>
              <a:t> </a:t>
            </a:r>
          </a:p>
          <a:p>
            <a:pPr marL="536575" indent="-536575" eaLnBrk="1" hangingPunct="1">
              <a:lnSpc>
                <a:spcPct val="80000"/>
              </a:lnSpc>
              <a:buSzPct val="70000"/>
              <a:buFont typeface="Wingdings" pitchFamily="2" charset="2"/>
              <a:buChar char="q"/>
              <a:defRPr/>
            </a:pPr>
            <a:r>
              <a:rPr lang="en-US" sz="2400" dirty="0" err="1" smtClean="0"/>
              <a:t>Diungkapkan</a:t>
            </a:r>
            <a:r>
              <a:rPr lang="en-US" sz="2400" dirty="0" smtClean="0"/>
              <a:t> </a:t>
            </a:r>
            <a:r>
              <a:rPr lang="en-US" sz="2400" dirty="0" err="1" smtClean="0"/>
              <a:t>dalam</a:t>
            </a:r>
            <a:r>
              <a:rPr lang="en-US" sz="2400" dirty="0" smtClean="0"/>
              <a:t> </a:t>
            </a:r>
            <a:r>
              <a:rPr lang="en-US" sz="2400" dirty="0" err="1" smtClean="0"/>
              <a:t>CaLK</a:t>
            </a:r>
            <a:r>
              <a:rPr lang="en-US" sz="2400" dirty="0" smtClean="0"/>
              <a:t> </a:t>
            </a:r>
            <a:r>
              <a:rPr lang="en-US" sz="2400" dirty="0" err="1" smtClean="0"/>
              <a:t>tanpa</a:t>
            </a:r>
            <a:r>
              <a:rPr lang="en-US" sz="2400" dirty="0" smtClean="0"/>
              <a:t> </a:t>
            </a:r>
            <a:r>
              <a:rPr lang="en-US" sz="2400" dirty="0" err="1" smtClean="0"/>
              <a:t>nilai</a:t>
            </a:r>
            <a:endParaRPr lang="en-US" sz="2400" dirty="0" smtClean="0"/>
          </a:p>
          <a:p>
            <a:pPr marL="536575" indent="-536575" eaLnBrk="1" hangingPunct="1">
              <a:lnSpc>
                <a:spcPct val="80000"/>
              </a:lnSpc>
              <a:buSzPct val="70000"/>
              <a:buFont typeface="Wingdings" pitchFamily="2" charset="2"/>
              <a:buChar char="q"/>
              <a:defRPr/>
            </a:pPr>
            <a:r>
              <a:rPr lang="en-US" sz="2400" dirty="0" err="1" smtClean="0"/>
              <a:t>Beberapa</a:t>
            </a:r>
            <a:r>
              <a:rPr lang="en-US" sz="2400" dirty="0" smtClean="0"/>
              <a:t> </a:t>
            </a:r>
            <a:r>
              <a:rPr lang="en-US" sz="2400" dirty="0" err="1" smtClean="0"/>
              <a:t>aset</a:t>
            </a:r>
            <a:r>
              <a:rPr lang="en-US" sz="2400" dirty="0" smtClean="0"/>
              <a:t> </a:t>
            </a:r>
            <a:r>
              <a:rPr lang="en-US" sz="2400" dirty="0" err="1" smtClean="0"/>
              <a:t>bersejarah</a:t>
            </a:r>
            <a:r>
              <a:rPr lang="en-US" sz="2400" dirty="0" smtClean="0"/>
              <a:t>  </a:t>
            </a:r>
            <a:r>
              <a:rPr lang="en-US" sz="2400" dirty="0" err="1" smtClean="0"/>
              <a:t>juga</a:t>
            </a:r>
            <a:r>
              <a:rPr lang="en-US" sz="2400" dirty="0" smtClean="0"/>
              <a:t> </a:t>
            </a:r>
            <a:r>
              <a:rPr lang="en-US" sz="2400" dirty="0" err="1" smtClean="0"/>
              <a:t>memberikan</a:t>
            </a:r>
            <a:r>
              <a:rPr lang="en-US" sz="2400" dirty="0" smtClean="0"/>
              <a:t> </a:t>
            </a:r>
            <a:r>
              <a:rPr lang="en-US" sz="2400" dirty="0" err="1" smtClean="0"/>
              <a:t>potensi</a:t>
            </a:r>
            <a:r>
              <a:rPr lang="en-US" sz="2400" dirty="0" smtClean="0"/>
              <a:t> </a:t>
            </a:r>
            <a:r>
              <a:rPr lang="en-US" sz="2400" dirty="0" err="1" smtClean="0"/>
              <a:t>manfaat</a:t>
            </a:r>
            <a:r>
              <a:rPr lang="en-US" sz="2400" dirty="0" smtClean="0"/>
              <a:t> </a:t>
            </a:r>
            <a:r>
              <a:rPr lang="en-US" sz="2400" dirty="0" err="1" smtClean="0"/>
              <a:t>lainnya</a:t>
            </a:r>
            <a:r>
              <a:rPr lang="en-US" sz="2400" dirty="0" smtClean="0"/>
              <a:t> </a:t>
            </a:r>
            <a:r>
              <a:rPr lang="en-US" sz="2400" dirty="0" err="1" smtClean="0"/>
              <a:t>kepada</a:t>
            </a:r>
            <a:r>
              <a:rPr lang="en-US" sz="2400" dirty="0" smtClean="0"/>
              <a:t> </a:t>
            </a:r>
            <a:r>
              <a:rPr lang="en-US" sz="2400" dirty="0" err="1" smtClean="0"/>
              <a:t>pemerintah</a:t>
            </a:r>
            <a:r>
              <a:rPr lang="en-US" sz="2400" dirty="0" smtClean="0"/>
              <a:t> </a:t>
            </a:r>
            <a:r>
              <a:rPr lang="en-US" sz="2400" dirty="0" err="1" smtClean="0"/>
              <a:t>selain</a:t>
            </a:r>
            <a:r>
              <a:rPr lang="en-US" sz="2400" dirty="0" smtClean="0"/>
              <a:t> </a:t>
            </a:r>
            <a:r>
              <a:rPr lang="en-US" sz="2400" dirty="0" err="1" smtClean="0"/>
              <a:t>nilai</a:t>
            </a:r>
            <a:r>
              <a:rPr lang="en-US" sz="2400" dirty="0" smtClean="0"/>
              <a:t> </a:t>
            </a:r>
            <a:r>
              <a:rPr lang="en-US" sz="2400" dirty="0" err="1" smtClean="0"/>
              <a:t>sejarahnya</a:t>
            </a:r>
            <a:r>
              <a:rPr lang="en-US" sz="2400" dirty="0" smtClean="0"/>
              <a:t>, </a:t>
            </a:r>
            <a:r>
              <a:rPr lang="en-US" sz="2400" dirty="0" err="1" smtClean="0"/>
              <a:t>misalnya</a:t>
            </a:r>
            <a:r>
              <a:rPr lang="en-US" sz="2400" dirty="0" smtClean="0"/>
              <a:t> </a:t>
            </a:r>
            <a:r>
              <a:rPr lang="en-US" sz="2400" dirty="0" err="1" smtClean="0"/>
              <a:t>untuk</a:t>
            </a:r>
            <a:r>
              <a:rPr lang="en-US" sz="2400" dirty="0" smtClean="0"/>
              <a:t> </a:t>
            </a:r>
            <a:r>
              <a:rPr lang="en-US" sz="2400" dirty="0" err="1" smtClean="0"/>
              <a:t>ruang</a:t>
            </a:r>
            <a:r>
              <a:rPr lang="en-US" sz="2400" dirty="0" smtClean="0"/>
              <a:t> </a:t>
            </a:r>
            <a:r>
              <a:rPr lang="en-US" sz="2400" dirty="0" err="1" smtClean="0"/>
              <a:t>perkantoran</a:t>
            </a:r>
            <a:r>
              <a:rPr lang="en-US" sz="2400" dirty="0" smtClean="0"/>
              <a:t>. </a:t>
            </a:r>
            <a:r>
              <a:rPr lang="en-US" sz="2400" dirty="0" err="1" smtClean="0"/>
              <a:t>Untuk</a:t>
            </a:r>
            <a:r>
              <a:rPr lang="en-US" sz="2400" dirty="0" smtClean="0"/>
              <a:t> </a:t>
            </a:r>
            <a:r>
              <a:rPr lang="en-US" sz="2400" dirty="0" err="1" smtClean="0"/>
              <a:t>kasus</a:t>
            </a:r>
            <a:r>
              <a:rPr lang="en-US" sz="2400" dirty="0" smtClean="0"/>
              <a:t> </a:t>
            </a:r>
            <a:r>
              <a:rPr lang="en-US" sz="2400" dirty="0" err="1" smtClean="0"/>
              <a:t>tersebut</a:t>
            </a:r>
            <a:r>
              <a:rPr lang="en-US" sz="2400" dirty="0" smtClean="0"/>
              <a:t>, </a:t>
            </a:r>
            <a:r>
              <a:rPr lang="en-US" sz="2400" dirty="0" err="1" smtClean="0"/>
              <a:t>aset</a:t>
            </a:r>
            <a:r>
              <a:rPr lang="en-US" sz="2400" dirty="0" smtClean="0"/>
              <a:t> </a:t>
            </a:r>
            <a:r>
              <a:rPr lang="en-US" sz="2400" dirty="0" err="1" smtClean="0"/>
              <a:t>ini</a:t>
            </a:r>
            <a:r>
              <a:rPr lang="en-US" sz="2400" dirty="0" smtClean="0"/>
              <a:t> </a:t>
            </a:r>
            <a:r>
              <a:rPr lang="en-US" sz="2400" dirty="0" err="1" smtClean="0"/>
              <a:t>akan</a:t>
            </a:r>
            <a:r>
              <a:rPr lang="en-US" sz="2400" dirty="0" smtClean="0"/>
              <a:t> </a:t>
            </a:r>
            <a:r>
              <a:rPr lang="en-US" sz="2400" dirty="0" err="1" smtClean="0"/>
              <a:t>diterapkan</a:t>
            </a:r>
            <a:r>
              <a:rPr lang="en-US" sz="2400" dirty="0" smtClean="0"/>
              <a:t> </a:t>
            </a:r>
            <a:r>
              <a:rPr lang="en-US" sz="2400" dirty="0" err="1" smtClean="0"/>
              <a:t>prinsip-prinsip</a:t>
            </a:r>
            <a:r>
              <a:rPr lang="en-US" sz="2400" dirty="0" smtClean="0"/>
              <a:t> yang </a:t>
            </a:r>
            <a:r>
              <a:rPr lang="en-US" sz="2400" dirty="0" err="1" smtClean="0"/>
              <a:t>sama</a:t>
            </a:r>
            <a:r>
              <a:rPr lang="en-US" sz="2400" dirty="0" smtClean="0"/>
              <a:t> </a:t>
            </a:r>
            <a:r>
              <a:rPr lang="en-US" sz="2400" dirty="0" err="1" smtClean="0"/>
              <a:t>seperti</a:t>
            </a:r>
            <a:r>
              <a:rPr lang="en-US" sz="2400" dirty="0" smtClean="0"/>
              <a:t> </a:t>
            </a:r>
            <a:r>
              <a:rPr lang="en-US" sz="2400" dirty="0" err="1" smtClean="0"/>
              <a:t>aset</a:t>
            </a:r>
            <a:r>
              <a:rPr lang="en-US" sz="2400" dirty="0" smtClean="0"/>
              <a:t> </a:t>
            </a:r>
            <a:r>
              <a:rPr lang="en-US" sz="2400" dirty="0" err="1" smtClean="0"/>
              <a:t>tetap</a:t>
            </a:r>
            <a:r>
              <a:rPr lang="en-US" sz="2400" dirty="0" smtClean="0"/>
              <a:t> </a:t>
            </a:r>
            <a:r>
              <a:rPr lang="en-US" sz="2400" dirty="0" err="1" smtClean="0"/>
              <a:t>lainnya</a:t>
            </a:r>
            <a:r>
              <a:rPr lang="en-US" sz="2400" dirty="0" smtClean="0"/>
              <a:t>.</a:t>
            </a:r>
          </a:p>
          <a:p>
            <a:pPr eaLnBrk="1" hangingPunct="1">
              <a:defRPr/>
            </a:pPr>
            <a:endParaRPr lang="id-ID" sz="2400" dirty="0"/>
          </a:p>
        </p:txBody>
      </p:sp>
      <p:sp>
        <p:nvSpPr>
          <p:cNvPr id="73732" name="Slide Number Placeholder 3"/>
          <p:cNvSpPr>
            <a:spLocks noGrp="1"/>
          </p:cNvSpPr>
          <p:nvPr>
            <p:ph type="sldNum" sz="quarter" idx="12"/>
          </p:nvPr>
        </p:nvSpPr>
        <p:spPr bwMode="auto">
          <a:noFill/>
          <a:ln>
            <a:miter lim="800000"/>
            <a:headEnd/>
            <a:tailEnd/>
          </a:ln>
        </p:spPr>
        <p:txBody>
          <a:bodyPr vert="horz" wrap="square" lIns="91440" tIns="45720" rIns="91440" bIns="45720" numCol="1" anchor="t" anchorCtr="0" compatLnSpc="1">
            <a:prstTxWarp prst="textNoShape">
              <a:avLst/>
            </a:prstTxWarp>
            <a:normAutofit/>
          </a:bodyPr>
          <a:lstStyle/>
          <a:p>
            <a:fld id="{3A56B969-B0F3-4740-A679-622EC6611B3A}" type="slidenum">
              <a:rPr lang="en-US" smtClean="0"/>
              <a:pPr/>
              <a:t>18</a:t>
            </a:fld>
            <a:endParaRPr lang="en-US" smtClean="0"/>
          </a:p>
        </p:txBody>
      </p:sp>
      <p:sp>
        <p:nvSpPr>
          <p:cNvPr id="6" name="Title 1"/>
          <p:cNvSpPr txBox="1">
            <a:spLocks/>
          </p:cNvSpPr>
          <p:nvPr/>
        </p:nvSpPr>
        <p:spPr>
          <a:xfrm>
            <a:off x="533400" y="185000"/>
            <a:ext cx="8077200" cy="709953"/>
          </a:xfrm>
          <a:prstGeom prst="rect">
            <a:avLst/>
          </a:prstGeom>
          <a:solidFill>
            <a:srgbClr val="00B0F0"/>
          </a:solidFill>
        </p:spPr>
        <p:style>
          <a:lnRef idx="0">
            <a:schemeClr val="accent2"/>
          </a:lnRef>
          <a:fillRef idx="3">
            <a:schemeClr val="accent2"/>
          </a:fillRef>
          <a:effectRef idx="3">
            <a:schemeClr val="accent2"/>
          </a:effectRef>
          <a:fontRef idx="minor">
            <a:schemeClr val="lt1"/>
          </a:fontRef>
        </p:style>
        <p:txBody>
          <a:bodyPr vert="horz" anchor="ctr" anchorCtr="0">
            <a:normAutofit/>
          </a:bodyPr>
          <a:lstStyle>
            <a:lvl1pPr algn="l" rtl="0" eaLnBrk="1" latinLnBrk="0" hangingPunct="1">
              <a:spcBef>
                <a:spcPct val="0"/>
              </a:spcBef>
              <a:buNone/>
              <a:defRPr kumimoji="0" sz="32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dirty="0" err="1" smtClean="0"/>
              <a:t>Aset</a:t>
            </a:r>
            <a:r>
              <a:rPr lang="en-US" dirty="0" smtClean="0"/>
              <a:t> </a:t>
            </a:r>
            <a:r>
              <a:rPr lang="en-US" dirty="0" err="1" smtClean="0"/>
              <a:t>Bersejarah</a:t>
            </a:r>
            <a:r>
              <a:rPr lang="en-US" dirty="0" smtClean="0"/>
              <a:t> (</a:t>
            </a:r>
            <a:r>
              <a:rPr lang="en-US" i="1" dirty="0" smtClean="0"/>
              <a:t>Heritage Assets)</a:t>
            </a:r>
            <a:endParaRPr lang="en-US" dirty="0"/>
          </a:p>
        </p:txBody>
      </p:sp>
      <p:grpSp>
        <p:nvGrpSpPr>
          <p:cNvPr id="7" name="Group 12"/>
          <p:cNvGrpSpPr>
            <a:grpSpLocks/>
          </p:cNvGrpSpPr>
          <p:nvPr/>
        </p:nvGrpSpPr>
        <p:grpSpPr bwMode="auto">
          <a:xfrm>
            <a:off x="403372" y="185001"/>
            <a:ext cx="801541" cy="709952"/>
            <a:chOff x="1347" y="1207"/>
            <a:chExt cx="1296" cy="1163"/>
          </a:xfrm>
        </p:grpSpPr>
        <p:pic>
          <p:nvPicPr>
            <p:cNvPr id="8"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7" y="1207"/>
              <a:ext cx="1296"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9" name="WordArt 14"/>
            <p:cNvSpPr>
              <a:spLocks noChangeArrowheads="1" noChangeShapeType="1" noTextEdit="1"/>
            </p:cNvSpPr>
            <p:nvPr/>
          </p:nvSpPr>
          <p:spPr bwMode="auto">
            <a:xfrm>
              <a:off x="1579" y="1386"/>
              <a:ext cx="888" cy="788"/>
            </a:xfrm>
            <a:prstGeom prst="rect">
              <a:avLst/>
            </a:prstGeom>
          </p:spPr>
          <p:txBody>
            <a:bodyPr wrap="none" fromWordArt="1">
              <a:prstTxWarp prst="textPlain">
                <a:avLst>
                  <a:gd name="adj" fmla="val 50000"/>
                </a:avLst>
              </a:prstTxWarp>
            </a:bodyPr>
            <a:lstStyle/>
            <a:p>
              <a:r>
                <a:rPr lang="en-US" sz="3600" kern="10" dirty="0">
                  <a:ln w="9525">
                    <a:solidFill>
                      <a:srgbClr val="99CCFF"/>
                    </a:solidFill>
                    <a:round/>
                    <a:headEnd/>
                    <a:tailEnd/>
                  </a:ln>
                  <a:gradFill rotWithShape="1">
                    <a:gsLst>
                      <a:gs pos="0">
                        <a:srgbClr val="85BFFF"/>
                      </a:gs>
                      <a:gs pos="100000">
                        <a:srgbClr val="003B76">
                          <a:alpha val="93999"/>
                        </a:srgbClr>
                      </a:gs>
                    </a:gsLst>
                    <a:lin ang="5400000" scaled="1"/>
                  </a:gradFill>
                  <a:effectLst>
                    <a:prstShdw prst="shdw17" dist="17961" dir="2700000">
                      <a:srgbClr val="5C7A99"/>
                    </a:prstShdw>
                  </a:effectLst>
                  <a:latin typeface="Tahoma"/>
                  <a:ea typeface="Tahoma"/>
                  <a:cs typeface="Tahoma"/>
                </a:rPr>
                <a:t>KSAP</a:t>
              </a:r>
            </a:p>
          </p:txBody>
        </p:sp>
      </p:grpSp>
      <p:pic>
        <p:nvPicPr>
          <p:cNvPr id="10" name="Picture 9" descr="C:\Users\Perben\Desktop\logo75.png"/>
          <p:cNvPicPr>
            <a:picLocks noChangeAspect="1" noChangeArrowheads="1"/>
          </p:cNvPicPr>
          <p:nvPr/>
        </p:nvPicPr>
        <p:blipFill>
          <a:blip r:embed="rId3"/>
          <a:srcRect/>
          <a:stretch>
            <a:fillRect/>
          </a:stretch>
        </p:blipFill>
        <p:spPr bwMode="auto">
          <a:xfrm>
            <a:off x="8216762" y="152400"/>
            <a:ext cx="774838" cy="742553"/>
          </a:xfrm>
          <a:prstGeom prst="rect">
            <a:avLst/>
          </a:prstGeom>
          <a:noFill/>
          <a:ln w="9525">
            <a:noFill/>
            <a:miter lim="800000"/>
            <a:headEnd/>
            <a:tailEnd/>
          </a:ln>
        </p:spPr>
      </p:pic>
    </p:spTree>
    <p:extLst>
      <p:ext uri="{BB962C8B-B14F-4D97-AF65-F5344CB8AC3E}">
        <p14:creationId xmlns:p14="http://schemas.microsoft.com/office/powerpoint/2010/main" val="3833299914"/>
      </p:ext>
    </p:extLst>
  </p:cSld>
  <p:clrMapOvr>
    <a:masterClrMapping/>
  </p:clrMapOvr>
  <p:transition>
    <p:rand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066800"/>
            <a:ext cx="7620000" cy="5638800"/>
          </a:xfrm>
        </p:spPr>
        <p:txBody>
          <a:bodyPr>
            <a:normAutofit/>
          </a:bodyPr>
          <a:lstStyle/>
          <a:p>
            <a:pPr marL="449263" indent="-449263" eaLnBrk="1" hangingPunct="1">
              <a:buFont typeface="Wingdings" pitchFamily="2" charset="2"/>
              <a:buChar char="q"/>
              <a:defRPr/>
            </a:pPr>
            <a:r>
              <a:rPr lang="id-ID" sz="2400" dirty="0" smtClean="0"/>
              <a:t>Karakteristik aset infrastruktur:</a:t>
            </a:r>
          </a:p>
          <a:p>
            <a:pPr marL="711200" indent="-261938" eaLnBrk="1" hangingPunct="1">
              <a:buFont typeface="Wingdings" pitchFamily="2" charset="2"/>
              <a:buChar char="Ø"/>
              <a:defRPr/>
            </a:pPr>
            <a:r>
              <a:rPr lang="id-ID" sz="2400" dirty="0" smtClean="0"/>
              <a:t>Merupakan bagian dari satu sistem atau jaringan</a:t>
            </a:r>
          </a:p>
          <a:p>
            <a:pPr marL="711200" indent="-261938" eaLnBrk="1" hangingPunct="1">
              <a:buFont typeface="Wingdings" pitchFamily="2" charset="2"/>
              <a:buChar char="Ø"/>
              <a:defRPr/>
            </a:pPr>
            <a:r>
              <a:rPr lang="id-ID" sz="2400" dirty="0" smtClean="0"/>
              <a:t>Sifatnya khusus dan tidak ada alternatof lain penggunaannya</a:t>
            </a:r>
          </a:p>
          <a:p>
            <a:pPr marL="711200" indent="-261938" eaLnBrk="1" hangingPunct="1">
              <a:buFont typeface="Wingdings" pitchFamily="2" charset="2"/>
              <a:buChar char="Ø"/>
              <a:defRPr/>
            </a:pPr>
            <a:r>
              <a:rPr lang="id-ID" sz="2400" dirty="0" smtClean="0"/>
              <a:t>Tidak dapat dipindah-pindahkan, dan</a:t>
            </a:r>
          </a:p>
          <a:p>
            <a:pPr marL="711200" indent="-261938" eaLnBrk="1" hangingPunct="1">
              <a:buFont typeface="Wingdings" pitchFamily="2" charset="2"/>
              <a:buChar char="Ø"/>
              <a:defRPr/>
            </a:pPr>
            <a:r>
              <a:rPr lang="id-ID" sz="2400" dirty="0" smtClean="0"/>
              <a:t>Terdapat batasan-batasan untuk pelepasannya</a:t>
            </a:r>
          </a:p>
          <a:p>
            <a:pPr marL="449263" indent="-449263" eaLnBrk="1" hangingPunct="1">
              <a:buFont typeface="Wingdings" pitchFamily="2" charset="2"/>
              <a:buChar char="q"/>
              <a:defRPr/>
            </a:pPr>
            <a:r>
              <a:rPr lang="id-ID" sz="2400" dirty="0" smtClean="0"/>
              <a:t>Aset infrastruktur memenuhi definisi aset tetap dan harus diperlakukan sesuai dengan prinsip-prinsip yang ada pada PSAP No. 07</a:t>
            </a:r>
          </a:p>
          <a:p>
            <a:pPr marL="449263" indent="-449263" eaLnBrk="1" hangingPunct="1">
              <a:buFont typeface="Wingdings" pitchFamily="2" charset="2"/>
              <a:buChar char="q"/>
              <a:defRPr/>
            </a:pPr>
            <a:r>
              <a:rPr lang="id-ID" sz="2400" dirty="0" smtClean="0"/>
              <a:t>Contoh dari aset infrastruktur adalah jaringan, jalan dan jembatan, sistem pembuangan, dan jaringan komunikasi</a:t>
            </a:r>
            <a:endParaRPr lang="id-ID" sz="2400" dirty="0"/>
          </a:p>
        </p:txBody>
      </p:sp>
      <p:sp>
        <p:nvSpPr>
          <p:cNvPr id="74756" name="Slide Number Placeholder 3"/>
          <p:cNvSpPr>
            <a:spLocks noGrp="1"/>
          </p:cNvSpPr>
          <p:nvPr>
            <p:ph type="sldNum" sz="quarter" idx="12"/>
          </p:nvPr>
        </p:nvSpPr>
        <p:spPr bwMode="auto">
          <a:noFill/>
          <a:ln>
            <a:miter lim="800000"/>
            <a:headEnd/>
            <a:tailEnd/>
          </a:ln>
        </p:spPr>
        <p:txBody>
          <a:bodyPr vert="horz" wrap="square" lIns="91440" tIns="45720" rIns="91440" bIns="45720" numCol="1" anchor="t" anchorCtr="0" compatLnSpc="1">
            <a:prstTxWarp prst="textNoShape">
              <a:avLst/>
            </a:prstTxWarp>
            <a:normAutofit/>
          </a:bodyPr>
          <a:lstStyle/>
          <a:p>
            <a:fld id="{BFDECA39-E4B6-4F39-97D7-8B1033B94436}" type="slidenum">
              <a:rPr lang="en-US" smtClean="0"/>
              <a:pPr/>
              <a:t>19</a:t>
            </a:fld>
            <a:endParaRPr lang="en-US" smtClean="0"/>
          </a:p>
        </p:txBody>
      </p:sp>
      <p:sp>
        <p:nvSpPr>
          <p:cNvPr id="6" name="Title 1"/>
          <p:cNvSpPr txBox="1">
            <a:spLocks/>
          </p:cNvSpPr>
          <p:nvPr/>
        </p:nvSpPr>
        <p:spPr>
          <a:xfrm>
            <a:off x="533400" y="185000"/>
            <a:ext cx="8077200" cy="709953"/>
          </a:xfrm>
          <a:prstGeom prst="rect">
            <a:avLst/>
          </a:prstGeom>
          <a:solidFill>
            <a:srgbClr val="00B0F0"/>
          </a:solidFill>
        </p:spPr>
        <p:style>
          <a:lnRef idx="0">
            <a:schemeClr val="accent2"/>
          </a:lnRef>
          <a:fillRef idx="3">
            <a:schemeClr val="accent2"/>
          </a:fillRef>
          <a:effectRef idx="3">
            <a:schemeClr val="accent2"/>
          </a:effectRef>
          <a:fontRef idx="minor">
            <a:schemeClr val="lt1"/>
          </a:fontRef>
        </p:style>
        <p:txBody>
          <a:bodyPr vert="horz" anchor="ctr" anchorCtr="0">
            <a:normAutofit/>
          </a:bodyPr>
          <a:lstStyle>
            <a:lvl1pPr algn="l" rtl="0" eaLnBrk="1" latinLnBrk="0" hangingPunct="1">
              <a:spcBef>
                <a:spcPct val="0"/>
              </a:spcBef>
              <a:buNone/>
              <a:defRPr kumimoji="0" sz="32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dirty="0" err="1" smtClean="0"/>
              <a:t>Aset</a:t>
            </a:r>
            <a:r>
              <a:rPr lang="en-US" dirty="0" smtClean="0"/>
              <a:t> </a:t>
            </a:r>
            <a:r>
              <a:rPr lang="en-US" dirty="0" err="1" smtClean="0"/>
              <a:t>Infrastruktur</a:t>
            </a:r>
            <a:endParaRPr lang="en-US" dirty="0"/>
          </a:p>
        </p:txBody>
      </p:sp>
      <p:grpSp>
        <p:nvGrpSpPr>
          <p:cNvPr id="7" name="Group 12"/>
          <p:cNvGrpSpPr>
            <a:grpSpLocks/>
          </p:cNvGrpSpPr>
          <p:nvPr/>
        </p:nvGrpSpPr>
        <p:grpSpPr bwMode="auto">
          <a:xfrm>
            <a:off x="403372" y="185001"/>
            <a:ext cx="801541" cy="709952"/>
            <a:chOff x="1347" y="1207"/>
            <a:chExt cx="1296" cy="1163"/>
          </a:xfrm>
        </p:grpSpPr>
        <p:pic>
          <p:nvPicPr>
            <p:cNvPr id="8"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7" y="1207"/>
              <a:ext cx="1296"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9" name="WordArt 14"/>
            <p:cNvSpPr>
              <a:spLocks noChangeArrowheads="1" noChangeShapeType="1" noTextEdit="1"/>
            </p:cNvSpPr>
            <p:nvPr/>
          </p:nvSpPr>
          <p:spPr bwMode="auto">
            <a:xfrm>
              <a:off x="1579" y="1386"/>
              <a:ext cx="888" cy="788"/>
            </a:xfrm>
            <a:prstGeom prst="rect">
              <a:avLst/>
            </a:prstGeom>
          </p:spPr>
          <p:txBody>
            <a:bodyPr wrap="none" fromWordArt="1">
              <a:prstTxWarp prst="textPlain">
                <a:avLst>
                  <a:gd name="adj" fmla="val 50000"/>
                </a:avLst>
              </a:prstTxWarp>
            </a:bodyPr>
            <a:lstStyle/>
            <a:p>
              <a:r>
                <a:rPr lang="en-US" sz="3600" kern="10" dirty="0">
                  <a:ln w="9525">
                    <a:solidFill>
                      <a:srgbClr val="99CCFF"/>
                    </a:solidFill>
                    <a:round/>
                    <a:headEnd/>
                    <a:tailEnd/>
                  </a:ln>
                  <a:gradFill rotWithShape="1">
                    <a:gsLst>
                      <a:gs pos="0">
                        <a:srgbClr val="85BFFF"/>
                      </a:gs>
                      <a:gs pos="100000">
                        <a:srgbClr val="003B76">
                          <a:alpha val="93999"/>
                        </a:srgbClr>
                      </a:gs>
                    </a:gsLst>
                    <a:lin ang="5400000" scaled="1"/>
                  </a:gradFill>
                  <a:effectLst>
                    <a:prstShdw prst="shdw17" dist="17961" dir="2700000">
                      <a:srgbClr val="5C7A99"/>
                    </a:prstShdw>
                  </a:effectLst>
                  <a:latin typeface="Tahoma"/>
                  <a:ea typeface="Tahoma"/>
                  <a:cs typeface="Tahoma"/>
                </a:rPr>
                <a:t>KSAP</a:t>
              </a:r>
            </a:p>
          </p:txBody>
        </p:sp>
      </p:grpSp>
      <p:pic>
        <p:nvPicPr>
          <p:cNvPr id="10" name="Picture 9" descr="C:\Users\Perben\Desktop\logo75.png"/>
          <p:cNvPicPr>
            <a:picLocks noChangeAspect="1" noChangeArrowheads="1"/>
          </p:cNvPicPr>
          <p:nvPr/>
        </p:nvPicPr>
        <p:blipFill>
          <a:blip r:embed="rId3"/>
          <a:srcRect/>
          <a:stretch>
            <a:fillRect/>
          </a:stretch>
        </p:blipFill>
        <p:spPr bwMode="auto">
          <a:xfrm>
            <a:off x="8216762" y="152400"/>
            <a:ext cx="774838" cy="742553"/>
          </a:xfrm>
          <a:prstGeom prst="rect">
            <a:avLst/>
          </a:prstGeom>
          <a:noFill/>
          <a:ln w="9525">
            <a:noFill/>
            <a:miter lim="800000"/>
            <a:headEnd/>
            <a:tailEnd/>
          </a:ln>
        </p:spPr>
      </p:pic>
    </p:spTree>
    <p:extLst>
      <p:ext uri="{BB962C8B-B14F-4D97-AF65-F5344CB8AC3E}">
        <p14:creationId xmlns:p14="http://schemas.microsoft.com/office/powerpoint/2010/main" val="7955431"/>
      </p:ext>
    </p:extLst>
  </p:cSld>
  <p:clrMapOvr>
    <a:masterClrMapping/>
  </p:clrMapOvr>
  <p:transition>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85000"/>
            <a:ext cx="8077200" cy="709953"/>
          </a:xfrm>
          <a:solidFill>
            <a:srgbClr val="00B0F0"/>
          </a:solidFill>
        </p:spPr>
        <p:style>
          <a:lnRef idx="0">
            <a:schemeClr val="accent2"/>
          </a:lnRef>
          <a:fillRef idx="3">
            <a:schemeClr val="accent2"/>
          </a:fillRef>
          <a:effectRef idx="3">
            <a:schemeClr val="accent2"/>
          </a:effectRef>
          <a:fontRef idx="minor">
            <a:schemeClr val="lt1"/>
          </a:fontRef>
        </p:style>
        <p:txBody>
          <a:bodyPr anchor="ctr">
            <a:normAutofit/>
          </a:bodyPr>
          <a:lstStyle/>
          <a:p>
            <a:pPr algn="ctr"/>
            <a:r>
              <a:rPr lang="en-US" dirty="0" err="1" smtClean="0"/>
              <a:t>Materi</a:t>
            </a:r>
            <a:r>
              <a:rPr lang="en-US" dirty="0" smtClean="0"/>
              <a:t> </a:t>
            </a:r>
            <a:r>
              <a:rPr lang="en-US" dirty="0" err="1" smtClean="0"/>
              <a:t>Bahasan</a:t>
            </a:r>
            <a:endParaRPr lang="en-US" dirty="0"/>
          </a:p>
        </p:txBody>
      </p:sp>
      <p:sp>
        <p:nvSpPr>
          <p:cNvPr id="3" name="Content Placeholder 2"/>
          <p:cNvSpPr>
            <a:spLocks noGrp="1"/>
          </p:cNvSpPr>
          <p:nvPr>
            <p:ph sz="quarter" idx="1"/>
          </p:nvPr>
        </p:nvSpPr>
        <p:spPr>
          <a:xfrm>
            <a:off x="457200" y="1143000"/>
            <a:ext cx="8229600" cy="5334000"/>
          </a:xfrm>
        </p:spPr>
        <p:txBody>
          <a:bodyPr>
            <a:noAutofit/>
          </a:bodyPr>
          <a:lstStyle/>
          <a:p>
            <a:pPr marL="514350" indent="-514350">
              <a:buFont typeface="+mj-lt"/>
              <a:buAutoNum type="arabicPeriod"/>
            </a:pPr>
            <a:r>
              <a:rPr lang="en-US" sz="1800" dirty="0" err="1" smtClean="0"/>
              <a:t>Dasar</a:t>
            </a:r>
            <a:r>
              <a:rPr lang="en-US" sz="1800" dirty="0" smtClean="0"/>
              <a:t> </a:t>
            </a:r>
            <a:r>
              <a:rPr lang="en-US" sz="1800" dirty="0" err="1" smtClean="0"/>
              <a:t>Hukum</a:t>
            </a:r>
            <a:r>
              <a:rPr lang="en-US" sz="1800" dirty="0" smtClean="0"/>
              <a:t>, </a:t>
            </a:r>
            <a:r>
              <a:rPr lang="en-US" sz="1800" dirty="0" err="1" smtClean="0"/>
              <a:t>Definisi</a:t>
            </a:r>
            <a:r>
              <a:rPr lang="en-US" sz="1800" dirty="0" smtClean="0"/>
              <a:t> </a:t>
            </a:r>
            <a:r>
              <a:rPr lang="en-US" sz="1800" dirty="0" err="1" smtClean="0"/>
              <a:t>dan</a:t>
            </a:r>
            <a:r>
              <a:rPr lang="en-US" sz="1800" dirty="0" smtClean="0"/>
              <a:t> </a:t>
            </a:r>
            <a:r>
              <a:rPr lang="en-US" sz="1800" dirty="0" err="1" smtClean="0"/>
              <a:t>Klasifikasi</a:t>
            </a:r>
            <a:endParaRPr lang="en-US" sz="1800" dirty="0"/>
          </a:p>
          <a:p>
            <a:pPr marL="514350" indent="-514350">
              <a:buFont typeface="+mj-lt"/>
              <a:buAutoNum type="arabicPeriod"/>
            </a:pPr>
            <a:r>
              <a:rPr lang="en-US" sz="1800" dirty="0" err="1" smtClean="0"/>
              <a:t>Pengakuan</a:t>
            </a:r>
            <a:r>
              <a:rPr lang="en-US" sz="1800" dirty="0" smtClean="0"/>
              <a:t> </a:t>
            </a:r>
            <a:r>
              <a:rPr lang="en-US" sz="1800" dirty="0" err="1" smtClean="0"/>
              <a:t>dan</a:t>
            </a:r>
            <a:r>
              <a:rPr lang="en-US" sz="1800" dirty="0" smtClean="0"/>
              <a:t> </a:t>
            </a:r>
            <a:r>
              <a:rPr lang="en-US" sz="1800" dirty="0" err="1" smtClean="0"/>
              <a:t>Pengukuran</a:t>
            </a:r>
            <a:endParaRPr lang="en-US" sz="1800" dirty="0"/>
          </a:p>
          <a:p>
            <a:pPr marL="514350" indent="-514350">
              <a:buFont typeface="+mj-lt"/>
              <a:buAutoNum type="arabicPeriod"/>
            </a:pPr>
            <a:r>
              <a:rPr lang="en-US" sz="1800" dirty="0" err="1" smtClean="0"/>
              <a:t>Penilaian</a:t>
            </a:r>
            <a:r>
              <a:rPr lang="en-US" sz="1800" dirty="0" smtClean="0"/>
              <a:t> </a:t>
            </a:r>
            <a:r>
              <a:rPr lang="en-US" sz="1800" dirty="0" err="1" smtClean="0"/>
              <a:t>Awal</a:t>
            </a:r>
            <a:r>
              <a:rPr lang="en-US" sz="1800" dirty="0" smtClean="0"/>
              <a:t> </a:t>
            </a:r>
            <a:r>
              <a:rPr lang="en-US" sz="1800" dirty="0" err="1" smtClean="0"/>
              <a:t>Aset</a:t>
            </a:r>
            <a:r>
              <a:rPr lang="en-US" sz="1800" dirty="0" smtClean="0"/>
              <a:t> </a:t>
            </a:r>
            <a:r>
              <a:rPr lang="en-US" sz="1800" dirty="0" err="1" smtClean="0"/>
              <a:t>Tetap</a:t>
            </a:r>
            <a:endParaRPr lang="en-US" sz="1800" dirty="0"/>
          </a:p>
          <a:p>
            <a:pPr marL="514350" indent="-514350">
              <a:buFont typeface="+mj-lt"/>
              <a:buAutoNum type="arabicPeriod"/>
            </a:pPr>
            <a:r>
              <a:rPr lang="en-US" sz="1800" dirty="0" err="1" smtClean="0"/>
              <a:t>Komponen</a:t>
            </a:r>
            <a:r>
              <a:rPr lang="en-US" sz="1800" dirty="0" smtClean="0"/>
              <a:t> </a:t>
            </a:r>
            <a:r>
              <a:rPr lang="en-US" sz="1800" dirty="0" err="1" smtClean="0"/>
              <a:t>Biaya</a:t>
            </a:r>
            <a:endParaRPr lang="en-US" sz="1800" dirty="0"/>
          </a:p>
          <a:p>
            <a:pPr marL="514350" indent="-514350">
              <a:buFont typeface="+mj-lt"/>
              <a:buAutoNum type="arabicPeriod"/>
            </a:pPr>
            <a:r>
              <a:rPr lang="en-US" sz="1800" dirty="0" err="1" smtClean="0"/>
              <a:t>Perolehan</a:t>
            </a:r>
            <a:r>
              <a:rPr lang="en-US" sz="1800" dirty="0" smtClean="0"/>
              <a:t> </a:t>
            </a:r>
            <a:r>
              <a:rPr lang="en-US" sz="1800" dirty="0" err="1" smtClean="0"/>
              <a:t>Secara</a:t>
            </a:r>
            <a:r>
              <a:rPr lang="en-US" sz="1800" dirty="0" smtClean="0"/>
              <a:t> </a:t>
            </a:r>
            <a:r>
              <a:rPr lang="en-US" sz="1800" dirty="0" err="1" smtClean="0"/>
              <a:t>Gabungan</a:t>
            </a:r>
            <a:endParaRPr lang="en-US" sz="1800" dirty="0" smtClean="0"/>
          </a:p>
          <a:p>
            <a:pPr marL="514350" indent="-514350">
              <a:buFont typeface="+mj-lt"/>
              <a:buAutoNum type="arabicPeriod"/>
            </a:pPr>
            <a:r>
              <a:rPr lang="en-US" sz="1800" dirty="0" err="1" smtClean="0"/>
              <a:t>Pertukaran</a:t>
            </a:r>
            <a:r>
              <a:rPr lang="en-US" sz="1800" dirty="0" smtClean="0"/>
              <a:t> </a:t>
            </a:r>
            <a:r>
              <a:rPr lang="en-US" sz="1800" dirty="0" err="1" smtClean="0"/>
              <a:t>Aset</a:t>
            </a:r>
            <a:endParaRPr lang="en-US" sz="1800" dirty="0" smtClean="0"/>
          </a:p>
          <a:p>
            <a:pPr marL="514350" indent="-514350">
              <a:buFont typeface="+mj-lt"/>
              <a:buAutoNum type="arabicPeriod"/>
            </a:pPr>
            <a:r>
              <a:rPr lang="en-US" sz="1800" dirty="0" err="1"/>
              <a:t>Pengeluaran</a:t>
            </a:r>
            <a:r>
              <a:rPr lang="en-US" sz="1800" dirty="0"/>
              <a:t> </a:t>
            </a:r>
            <a:r>
              <a:rPr lang="en-US" sz="1800" dirty="0" err="1"/>
              <a:t>Setelah</a:t>
            </a:r>
            <a:r>
              <a:rPr lang="en-US" sz="1800" dirty="0"/>
              <a:t> </a:t>
            </a:r>
            <a:r>
              <a:rPr lang="en-US" sz="1800" dirty="0" err="1"/>
              <a:t>Perolehan</a:t>
            </a:r>
            <a:endParaRPr lang="en-US" sz="1800" dirty="0"/>
          </a:p>
          <a:p>
            <a:pPr marL="514350" indent="-514350">
              <a:buFont typeface="+mj-lt"/>
              <a:buAutoNum type="arabicPeriod"/>
            </a:pPr>
            <a:r>
              <a:rPr lang="en-US" sz="1800" dirty="0" err="1"/>
              <a:t>Penilaian</a:t>
            </a:r>
            <a:r>
              <a:rPr lang="en-US" sz="1800" dirty="0"/>
              <a:t> </a:t>
            </a:r>
            <a:r>
              <a:rPr lang="en-US" sz="1800" dirty="0" err="1"/>
              <a:t>Kembali</a:t>
            </a:r>
            <a:endParaRPr lang="en-US" sz="1800" dirty="0"/>
          </a:p>
          <a:p>
            <a:pPr marL="514350" indent="-514350">
              <a:buFont typeface="+mj-lt"/>
              <a:buAutoNum type="arabicPeriod"/>
            </a:pPr>
            <a:r>
              <a:rPr lang="en-US" sz="1800" dirty="0" err="1" smtClean="0"/>
              <a:t>Aset</a:t>
            </a:r>
            <a:r>
              <a:rPr lang="en-US" sz="1800" dirty="0" smtClean="0"/>
              <a:t> </a:t>
            </a:r>
            <a:r>
              <a:rPr lang="en-US" sz="1800" dirty="0" err="1" smtClean="0"/>
              <a:t>Donasi</a:t>
            </a:r>
            <a:r>
              <a:rPr lang="en-US" sz="1800" dirty="0" smtClean="0"/>
              <a:t>, </a:t>
            </a:r>
            <a:r>
              <a:rPr lang="en-US" sz="1800" dirty="0" err="1" smtClean="0"/>
              <a:t>Aset</a:t>
            </a:r>
            <a:r>
              <a:rPr lang="en-US" sz="1800" dirty="0" smtClean="0"/>
              <a:t> </a:t>
            </a:r>
            <a:r>
              <a:rPr lang="en-US" sz="1800" dirty="0" err="1" smtClean="0"/>
              <a:t>Bersejarah</a:t>
            </a:r>
            <a:r>
              <a:rPr lang="en-US" sz="1800" dirty="0" smtClean="0"/>
              <a:t>, </a:t>
            </a:r>
            <a:r>
              <a:rPr lang="en-US" sz="1800" dirty="0" err="1" smtClean="0"/>
              <a:t>Aset</a:t>
            </a:r>
            <a:r>
              <a:rPr lang="en-US" sz="1800" dirty="0" smtClean="0"/>
              <a:t> </a:t>
            </a:r>
            <a:r>
              <a:rPr lang="en-US" sz="1800" dirty="0" err="1" smtClean="0"/>
              <a:t>Infrastruktur</a:t>
            </a:r>
            <a:r>
              <a:rPr lang="en-US" sz="1800" dirty="0" smtClean="0"/>
              <a:t> </a:t>
            </a:r>
            <a:r>
              <a:rPr lang="en-US" sz="1800" dirty="0" err="1" smtClean="0"/>
              <a:t>dan</a:t>
            </a:r>
            <a:r>
              <a:rPr lang="en-US" sz="1800" dirty="0" smtClean="0"/>
              <a:t> </a:t>
            </a:r>
            <a:r>
              <a:rPr lang="en-US" sz="1800" dirty="0" err="1" smtClean="0"/>
              <a:t>Aset</a:t>
            </a:r>
            <a:r>
              <a:rPr lang="en-US" sz="1800" dirty="0" smtClean="0"/>
              <a:t> </a:t>
            </a:r>
            <a:r>
              <a:rPr lang="en-US" sz="1800" dirty="0" err="1" smtClean="0"/>
              <a:t>Militer</a:t>
            </a:r>
            <a:endParaRPr lang="en-US" sz="1800" dirty="0"/>
          </a:p>
          <a:p>
            <a:pPr marL="514350" indent="-514350">
              <a:buFont typeface="+mj-lt"/>
              <a:buAutoNum type="arabicPeriod"/>
            </a:pPr>
            <a:r>
              <a:rPr lang="en-US" sz="1800" dirty="0" err="1" smtClean="0"/>
              <a:t>Kasus-kasus</a:t>
            </a:r>
            <a:r>
              <a:rPr lang="en-US" sz="1800" dirty="0" smtClean="0"/>
              <a:t> </a:t>
            </a:r>
            <a:r>
              <a:rPr lang="en-US" sz="1800" dirty="0" err="1"/>
              <a:t>Kepemilikan</a:t>
            </a:r>
            <a:r>
              <a:rPr lang="en-US" sz="1800" dirty="0"/>
              <a:t> Tanah </a:t>
            </a:r>
            <a:r>
              <a:rPr lang="en-US" sz="1800" dirty="0" err="1"/>
              <a:t>dan</a:t>
            </a:r>
            <a:r>
              <a:rPr lang="en-US" sz="1800" dirty="0"/>
              <a:t> </a:t>
            </a:r>
            <a:r>
              <a:rPr lang="en-US" sz="1800" dirty="0" err="1" smtClean="0"/>
              <a:t>Penyajiannya</a:t>
            </a:r>
            <a:r>
              <a:rPr lang="en-US" sz="1800" dirty="0" smtClean="0"/>
              <a:t> </a:t>
            </a:r>
            <a:r>
              <a:rPr lang="en-US" sz="1800" dirty="0" err="1"/>
              <a:t>Dalam</a:t>
            </a:r>
            <a:r>
              <a:rPr lang="en-US" sz="1800" dirty="0"/>
              <a:t> </a:t>
            </a:r>
            <a:r>
              <a:rPr lang="en-US" sz="1800" dirty="0" err="1"/>
              <a:t>Laporan</a:t>
            </a:r>
            <a:r>
              <a:rPr lang="en-US" sz="1800" dirty="0"/>
              <a:t> </a:t>
            </a:r>
            <a:r>
              <a:rPr lang="en-US" sz="1800" dirty="0" err="1" smtClean="0"/>
              <a:t>Keuangan</a:t>
            </a:r>
            <a:endParaRPr lang="en-US" sz="1800" dirty="0" smtClean="0"/>
          </a:p>
          <a:p>
            <a:pPr marL="514350" indent="-514350">
              <a:buFont typeface="+mj-lt"/>
              <a:buAutoNum type="arabicPeriod"/>
            </a:pPr>
            <a:r>
              <a:rPr lang="en-US" sz="1800" dirty="0" smtClean="0"/>
              <a:t>Tanah </a:t>
            </a:r>
            <a:r>
              <a:rPr lang="en-US" sz="1800" dirty="0" err="1" smtClean="0"/>
              <a:t>Wakaf</a:t>
            </a:r>
            <a:endParaRPr lang="en-US" sz="1800" dirty="0" smtClean="0"/>
          </a:p>
          <a:p>
            <a:pPr marL="514350" indent="-514350">
              <a:buFont typeface="+mj-lt"/>
              <a:buAutoNum type="arabicPeriod"/>
            </a:pPr>
            <a:r>
              <a:rPr lang="en-US" sz="1800" dirty="0" err="1"/>
              <a:t>Variasi</a:t>
            </a:r>
            <a:r>
              <a:rPr lang="en-US" sz="1800" dirty="0"/>
              <a:t> </a:t>
            </a:r>
            <a:r>
              <a:rPr lang="en-US" sz="1800" dirty="0" err="1"/>
              <a:t>Pencatatan</a:t>
            </a:r>
            <a:r>
              <a:rPr lang="en-US" sz="1800" dirty="0"/>
              <a:t> </a:t>
            </a:r>
            <a:r>
              <a:rPr lang="en-US" sz="1800" dirty="0" err="1"/>
              <a:t>Penyelesaian</a:t>
            </a:r>
            <a:r>
              <a:rPr lang="en-US" sz="1800" dirty="0"/>
              <a:t> </a:t>
            </a:r>
            <a:r>
              <a:rPr lang="en-US" sz="1800" dirty="0" smtClean="0"/>
              <a:t>KDP</a:t>
            </a:r>
          </a:p>
          <a:p>
            <a:pPr marL="514350" indent="-514350">
              <a:buFont typeface="+mj-lt"/>
              <a:buAutoNum type="arabicPeriod"/>
            </a:pPr>
            <a:r>
              <a:rPr lang="en-US" sz="1800" dirty="0" err="1" smtClean="0"/>
              <a:t>Renovasi</a:t>
            </a:r>
            <a:endParaRPr lang="en-US" sz="1800" dirty="0" smtClean="0"/>
          </a:p>
          <a:p>
            <a:pPr marL="514350" indent="-514350">
              <a:buFont typeface="+mj-lt"/>
              <a:buAutoNum type="arabicPeriod"/>
            </a:pPr>
            <a:r>
              <a:rPr lang="en-US" sz="1800" dirty="0" err="1" smtClean="0"/>
              <a:t>Penghentian</a:t>
            </a:r>
            <a:r>
              <a:rPr lang="en-US" sz="1800" dirty="0" smtClean="0"/>
              <a:t>/</a:t>
            </a:r>
            <a:r>
              <a:rPr lang="en-US" sz="1800" dirty="0" err="1" smtClean="0"/>
              <a:t>Pelepasan</a:t>
            </a:r>
            <a:r>
              <a:rPr lang="en-US" sz="1800" dirty="0" smtClean="0"/>
              <a:t> </a:t>
            </a:r>
            <a:r>
              <a:rPr lang="en-US" sz="1800" dirty="0" err="1" smtClean="0"/>
              <a:t>Aset</a:t>
            </a:r>
            <a:r>
              <a:rPr lang="en-US" sz="1800" dirty="0" smtClean="0"/>
              <a:t> </a:t>
            </a:r>
            <a:r>
              <a:rPr lang="en-US" sz="1800" dirty="0" err="1" smtClean="0"/>
              <a:t>Tetap</a:t>
            </a:r>
            <a:endParaRPr lang="en-US" sz="1800" dirty="0" smtClean="0"/>
          </a:p>
          <a:p>
            <a:pPr marL="514350" indent="-514350">
              <a:buFont typeface="+mj-lt"/>
              <a:buAutoNum type="arabicPeriod"/>
            </a:pPr>
            <a:r>
              <a:rPr lang="en-US" sz="1800" dirty="0" err="1" smtClean="0"/>
              <a:t>Pengungkapan</a:t>
            </a:r>
            <a:endParaRPr lang="en-US" sz="1800" dirty="0"/>
          </a:p>
          <a:p>
            <a:pPr marL="514350" indent="-514350">
              <a:buFont typeface="+mj-lt"/>
              <a:buAutoNum type="arabicPeriod"/>
            </a:pPr>
            <a:endParaRPr lang="en-US" sz="1800" dirty="0"/>
          </a:p>
          <a:p>
            <a:pPr marL="514350" indent="-514350">
              <a:buFont typeface="+mj-lt"/>
              <a:buAutoNum type="arabicPeriod"/>
            </a:pPr>
            <a:endParaRPr lang="en-US" sz="1800" dirty="0"/>
          </a:p>
        </p:txBody>
      </p:sp>
      <p:grpSp>
        <p:nvGrpSpPr>
          <p:cNvPr id="5" name="Group 12"/>
          <p:cNvGrpSpPr>
            <a:grpSpLocks/>
          </p:cNvGrpSpPr>
          <p:nvPr/>
        </p:nvGrpSpPr>
        <p:grpSpPr bwMode="auto">
          <a:xfrm>
            <a:off x="403372" y="185001"/>
            <a:ext cx="801541" cy="709952"/>
            <a:chOff x="1347" y="1207"/>
            <a:chExt cx="1296" cy="1163"/>
          </a:xfrm>
        </p:grpSpPr>
        <p:pic>
          <p:nvPicPr>
            <p:cNvPr id="6"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7" y="1207"/>
              <a:ext cx="1296"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7" name="WordArt 14"/>
            <p:cNvSpPr>
              <a:spLocks noChangeArrowheads="1" noChangeShapeType="1" noTextEdit="1"/>
            </p:cNvSpPr>
            <p:nvPr/>
          </p:nvSpPr>
          <p:spPr bwMode="auto">
            <a:xfrm>
              <a:off x="1579" y="1386"/>
              <a:ext cx="888" cy="788"/>
            </a:xfrm>
            <a:prstGeom prst="rect">
              <a:avLst/>
            </a:prstGeom>
          </p:spPr>
          <p:txBody>
            <a:bodyPr wrap="none" fromWordArt="1">
              <a:prstTxWarp prst="textPlain">
                <a:avLst>
                  <a:gd name="adj" fmla="val 50000"/>
                </a:avLst>
              </a:prstTxWarp>
            </a:bodyPr>
            <a:lstStyle/>
            <a:p>
              <a:r>
                <a:rPr lang="en-US" sz="3600" kern="10" dirty="0">
                  <a:ln w="9525">
                    <a:solidFill>
                      <a:srgbClr val="99CCFF"/>
                    </a:solidFill>
                    <a:round/>
                    <a:headEnd/>
                    <a:tailEnd/>
                  </a:ln>
                  <a:gradFill rotWithShape="1">
                    <a:gsLst>
                      <a:gs pos="0">
                        <a:srgbClr val="85BFFF"/>
                      </a:gs>
                      <a:gs pos="100000">
                        <a:srgbClr val="003B76">
                          <a:alpha val="93999"/>
                        </a:srgbClr>
                      </a:gs>
                    </a:gsLst>
                    <a:lin ang="5400000" scaled="1"/>
                  </a:gradFill>
                  <a:effectLst>
                    <a:prstShdw prst="shdw17" dist="17961" dir="2700000">
                      <a:srgbClr val="5C7A99"/>
                    </a:prstShdw>
                  </a:effectLst>
                  <a:latin typeface="Tahoma"/>
                  <a:ea typeface="Tahoma"/>
                  <a:cs typeface="Tahoma"/>
                </a:rPr>
                <a:t>KSAP</a:t>
              </a:r>
            </a:p>
          </p:txBody>
        </p:sp>
      </p:grpSp>
      <p:pic>
        <p:nvPicPr>
          <p:cNvPr id="9" name="Picture 8" descr="C:\Users\Perben\Desktop\logo75.png"/>
          <p:cNvPicPr>
            <a:picLocks noChangeAspect="1" noChangeArrowheads="1"/>
          </p:cNvPicPr>
          <p:nvPr/>
        </p:nvPicPr>
        <p:blipFill>
          <a:blip r:embed="rId3"/>
          <a:srcRect/>
          <a:stretch>
            <a:fillRect/>
          </a:stretch>
        </p:blipFill>
        <p:spPr bwMode="auto">
          <a:xfrm>
            <a:off x="8216762" y="152400"/>
            <a:ext cx="774838" cy="742553"/>
          </a:xfrm>
          <a:prstGeom prst="rect">
            <a:avLst/>
          </a:prstGeom>
          <a:noFill/>
          <a:ln w="9525">
            <a:noFill/>
            <a:miter lim="800000"/>
            <a:headEnd/>
            <a:tailEnd/>
          </a:ln>
        </p:spPr>
      </p:pic>
    </p:spTree>
    <p:extLst>
      <p:ext uri="{BB962C8B-B14F-4D97-AF65-F5344CB8AC3E}">
        <p14:creationId xmlns:p14="http://schemas.microsoft.com/office/powerpoint/2010/main" val="345121707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1143000"/>
            <a:ext cx="7467600" cy="4419600"/>
          </a:xfrm>
        </p:spPr>
        <p:txBody>
          <a:bodyPr/>
          <a:lstStyle/>
          <a:p>
            <a:pPr marL="0" indent="0" algn="just" eaLnBrk="1" hangingPunct="1">
              <a:buNone/>
              <a:defRPr/>
            </a:pPr>
            <a:r>
              <a:rPr lang="id-ID" sz="3000" dirty="0" smtClean="0"/>
              <a:t>Peralatan militer, baik yang umum maupun khusus, memenuhi definisi aset tetap dan harus diperlakukan sesuai dengan prinsip-prinsip yang ada pada </a:t>
            </a:r>
            <a:r>
              <a:rPr lang="en-US" sz="3000" dirty="0" smtClean="0"/>
              <a:t>PSAP 07</a:t>
            </a:r>
            <a:r>
              <a:rPr lang="id-ID" sz="3000" dirty="0" smtClean="0"/>
              <a:t>.</a:t>
            </a:r>
            <a:endParaRPr lang="id-ID" sz="3000" dirty="0"/>
          </a:p>
        </p:txBody>
      </p:sp>
      <p:sp>
        <p:nvSpPr>
          <p:cNvPr id="75780" name="Slide Number Placeholder 3"/>
          <p:cNvSpPr>
            <a:spLocks noGrp="1"/>
          </p:cNvSpPr>
          <p:nvPr>
            <p:ph type="sldNum" sz="quarter" idx="12"/>
          </p:nvPr>
        </p:nvSpPr>
        <p:spPr bwMode="auto">
          <a:noFill/>
          <a:ln>
            <a:miter lim="800000"/>
            <a:headEnd/>
            <a:tailEnd/>
          </a:ln>
        </p:spPr>
        <p:txBody>
          <a:bodyPr vert="horz" wrap="square" lIns="91440" tIns="45720" rIns="91440" bIns="45720" numCol="1" anchor="t" anchorCtr="0" compatLnSpc="1">
            <a:prstTxWarp prst="textNoShape">
              <a:avLst/>
            </a:prstTxWarp>
            <a:normAutofit/>
          </a:bodyPr>
          <a:lstStyle/>
          <a:p>
            <a:fld id="{894A97B4-2039-4E60-A868-B9D9E01D9486}" type="slidenum">
              <a:rPr lang="en-US" smtClean="0"/>
              <a:pPr/>
              <a:t>20</a:t>
            </a:fld>
            <a:endParaRPr lang="en-US" smtClean="0"/>
          </a:p>
        </p:txBody>
      </p:sp>
      <p:sp>
        <p:nvSpPr>
          <p:cNvPr id="6" name="Title 1"/>
          <p:cNvSpPr txBox="1">
            <a:spLocks/>
          </p:cNvSpPr>
          <p:nvPr/>
        </p:nvSpPr>
        <p:spPr>
          <a:xfrm>
            <a:off x="533400" y="185000"/>
            <a:ext cx="8077200" cy="709953"/>
          </a:xfrm>
          <a:prstGeom prst="rect">
            <a:avLst/>
          </a:prstGeom>
          <a:solidFill>
            <a:srgbClr val="00B0F0"/>
          </a:solidFill>
        </p:spPr>
        <p:style>
          <a:lnRef idx="0">
            <a:schemeClr val="accent2"/>
          </a:lnRef>
          <a:fillRef idx="3">
            <a:schemeClr val="accent2"/>
          </a:fillRef>
          <a:effectRef idx="3">
            <a:schemeClr val="accent2"/>
          </a:effectRef>
          <a:fontRef idx="minor">
            <a:schemeClr val="lt1"/>
          </a:fontRef>
        </p:style>
        <p:txBody>
          <a:bodyPr vert="horz" anchor="ctr" anchorCtr="0">
            <a:normAutofit/>
          </a:bodyPr>
          <a:lstStyle>
            <a:lvl1pPr algn="l" rtl="0" eaLnBrk="1" latinLnBrk="0" hangingPunct="1">
              <a:spcBef>
                <a:spcPct val="0"/>
              </a:spcBef>
              <a:buNone/>
              <a:defRPr kumimoji="0" sz="32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dirty="0" err="1" smtClean="0"/>
              <a:t>Aset</a:t>
            </a:r>
            <a:r>
              <a:rPr lang="en-US" dirty="0" smtClean="0"/>
              <a:t> </a:t>
            </a:r>
            <a:r>
              <a:rPr lang="en-US" dirty="0" err="1" smtClean="0"/>
              <a:t>Militer</a:t>
            </a:r>
            <a:endParaRPr lang="en-US" dirty="0"/>
          </a:p>
        </p:txBody>
      </p:sp>
      <p:grpSp>
        <p:nvGrpSpPr>
          <p:cNvPr id="7" name="Group 12"/>
          <p:cNvGrpSpPr>
            <a:grpSpLocks/>
          </p:cNvGrpSpPr>
          <p:nvPr/>
        </p:nvGrpSpPr>
        <p:grpSpPr bwMode="auto">
          <a:xfrm>
            <a:off x="403372" y="185001"/>
            <a:ext cx="801541" cy="709952"/>
            <a:chOff x="1347" y="1207"/>
            <a:chExt cx="1296" cy="1163"/>
          </a:xfrm>
        </p:grpSpPr>
        <p:pic>
          <p:nvPicPr>
            <p:cNvPr id="8"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7" y="1207"/>
              <a:ext cx="1296"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9" name="WordArt 14"/>
            <p:cNvSpPr>
              <a:spLocks noChangeArrowheads="1" noChangeShapeType="1" noTextEdit="1"/>
            </p:cNvSpPr>
            <p:nvPr/>
          </p:nvSpPr>
          <p:spPr bwMode="auto">
            <a:xfrm>
              <a:off x="1579" y="1386"/>
              <a:ext cx="888" cy="788"/>
            </a:xfrm>
            <a:prstGeom prst="rect">
              <a:avLst/>
            </a:prstGeom>
          </p:spPr>
          <p:txBody>
            <a:bodyPr wrap="none" fromWordArt="1">
              <a:prstTxWarp prst="textPlain">
                <a:avLst>
                  <a:gd name="adj" fmla="val 50000"/>
                </a:avLst>
              </a:prstTxWarp>
            </a:bodyPr>
            <a:lstStyle/>
            <a:p>
              <a:r>
                <a:rPr lang="en-US" sz="3600" kern="10" dirty="0">
                  <a:ln w="9525">
                    <a:solidFill>
                      <a:srgbClr val="99CCFF"/>
                    </a:solidFill>
                    <a:round/>
                    <a:headEnd/>
                    <a:tailEnd/>
                  </a:ln>
                  <a:gradFill rotWithShape="1">
                    <a:gsLst>
                      <a:gs pos="0">
                        <a:srgbClr val="85BFFF"/>
                      </a:gs>
                      <a:gs pos="100000">
                        <a:srgbClr val="003B76">
                          <a:alpha val="93999"/>
                        </a:srgbClr>
                      </a:gs>
                    </a:gsLst>
                    <a:lin ang="5400000" scaled="1"/>
                  </a:gradFill>
                  <a:effectLst>
                    <a:prstShdw prst="shdw17" dist="17961" dir="2700000">
                      <a:srgbClr val="5C7A99"/>
                    </a:prstShdw>
                  </a:effectLst>
                  <a:latin typeface="Tahoma"/>
                  <a:ea typeface="Tahoma"/>
                  <a:cs typeface="Tahoma"/>
                </a:rPr>
                <a:t>KSAP</a:t>
              </a:r>
            </a:p>
          </p:txBody>
        </p:sp>
      </p:grpSp>
      <p:pic>
        <p:nvPicPr>
          <p:cNvPr id="10" name="Picture 9" descr="C:\Users\Perben\Desktop\logo75.png"/>
          <p:cNvPicPr>
            <a:picLocks noChangeAspect="1" noChangeArrowheads="1"/>
          </p:cNvPicPr>
          <p:nvPr/>
        </p:nvPicPr>
        <p:blipFill>
          <a:blip r:embed="rId3"/>
          <a:srcRect/>
          <a:stretch>
            <a:fillRect/>
          </a:stretch>
        </p:blipFill>
        <p:spPr bwMode="auto">
          <a:xfrm>
            <a:off x="8216762" y="152400"/>
            <a:ext cx="774838" cy="742553"/>
          </a:xfrm>
          <a:prstGeom prst="rect">
            <a:avLst/>
          </a:prstGeom>
          <a:noFill/>
          <a:ln w="9525">
            <a:noFill/>
            <a:miter lim="800000"/>
            <a:headEnd/>
            <a:tailEnd/>
          </a:ln>
        </p:spPr>
      </p:pic>
    </p:spTree>
    <p:extLst>
      <p:ext uri="{BB962C8B-B14F-4D97-AF65-F5344CB8AC3E}">
        <p14:creationId xmlns:p14="http://schemas.microsoft.com/office/powerpoint/2010/main" val="523363806"/>
      </p:ext>
    </p:extLst>
  </p:cSld>
  <p:clrMapOvr>
    <a:masterClrMapping/>
  </p:clrMapOvr>
  <p:transition>
    <p:rand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ormAutofit/>
          </a:bodyPr>
          <a:lstStyle/>
          <a:p>
            <a:fld id="{0CA38605-D86C-4AC1-A300-2DD61464C1AA}" type="slidenum">
              <a:rPr lang="en-US" sz="1400" smtClean="0">
                <a:latin typeface="Arial" pitchFamily="34" charset="0"/>
                <a:cs typeface="Arial" pitchFamily="34" charset="0"/>
              </a:rPr>
              <a:pPr/>
              <a:t>21</a:t>
            </a:fld>
            <a:endParaRPr lang="en-US" sz="1400">
              <a:latin typeface="Arial" pitchFamily="34" charset="0"/>
              <a:cs typeface="Arial" pitchFamily="34" charset="0"/>
            </a:endParaRPr>
          </a:p>
        </p:txBody>
      </p:sp>
      <p:sp>
        <p:nvSpPr>
          <p:cNvPr id="7" name="Rectangle 6"/>
          <p:cNvSpPr/>
          <p:nvPr/>
        </p:nvSpPr>
        <p:spPr>
          <a:xfrm>
            <a:off x="381000" y="1295400"/>
            <a:ext cx="3200400" cy="830997"/>
          </a:xfrm>
          <a:prstGeom prst="rect">
            <a:avLst/>
          </a:prstGeom>
          <a:solidFill>
            <a:srgbClr val="FFFF00"/>
          </a:solidFill>
        </p:spPr>
        <p:txBody>
          <a:bodyPr wrap="square">
            <a:spAutoFit/>
          </a:bodyPr>
          <a:lstStyle/>
          <a:p>
            <a:pPr algn="ctr"/>
            <a:r>
              <a:rPr lang="en-US" sz="1600" dirty="0" smtClean="0">
                <a:latin typeface="+mn-lt"/>
                <a:cs typeface="Arial" pitchFamily="34" charset="0"/>
              </a:rPr>
              <a:t>D</a:t>
            </a:r>
            <a:r>
              <a:rPr lang="id-ID" sz="1600" dirty="0" smtClean="0">
                <a:latin typeface="+mn-lt"/>
                <a:cs typeface="Arial" pitchFamily="34" charset="0"/>
              </a:rPr>
              <a:t>ikuasai dan/atau digunakan oleh pemerintah </a:t>
            </a:r>
            <a:r>
              <a:rPr lang="en-US" sz="1600" dirty="0" err="1" smtClean="0">
                <a:latin typeface="+mn-lt"/>
                <a:cs typeface="Arial" pitchFamily="34" charset="0"/>
              </a:rPr>
              <a:t>namun</a:t>
            </a:r>
            <a:r>
              <a:rPr lang="en-US" sz="1600" dirty="0" smtClean="0">
                <a:latin typeface="+mn-lt"/>
                <a:cs typeface="Arial" pitchFamily="34" charset="0"/>
              </a:rPr>
              <a:t> </a:t>
            </a:r>
            <a:r>
              <a:rPr lang="id-ID" sz="1600" dirty="0" smtClean="0">
                <a:latin typeface="+mn-lt"/>
                <a:cs typeface="Arial" pitchFamily="34" charset="0"/>
              </a:rPr>
              <a:t>belum ada bukti kepemilikan yang sah</a:t>
            </a:r>
            <a:endParaRPr lang="en-US" sz="1600" dirty="0">
              <a:latin typeface="+mn-lt"/>
              <a:cs typeface="Arial" pitchFamily="34" charset="0"/>
            </a:endParaRPr>
          </a:p>
        </p:txBody>
      </p:sp>
      <p:sp>
        <p:nvSpPr>
          <p:cNvPr id="8" name="Rectangle 7"/>
          <p:cNvSpPr/>
          <p:nvPr/>
        </p:nvSpPr>
        <p:spPr>
          <a:xfrm>
            <a:off x="4191000" y="1295400"/>
            <a:ext cx="4572000" cy="830997"/>
          </a:xfrm>
          <a:prstGeom prst="rect">
            <a:avLst/>
          </a:prstGeom>
          <a:solidFill>
            <a:srgbClr val="FFFF00"/>
          </a:solidFill>
        </p:spPr>
        <p:txBody>
          <a:bodyPr wrap="square">
            <a:spAutoFit/>
          </a:bodyPr>
          <a:lstStyle/>
          <a:p>
            <a:pPr marL="234950" lvl="0" indent="-234950">
              <a:buFont typeface="Wingdings" pitchFamily="2" charset="2"/>
              <a:buChar char="§"/>
            </a:pPr>
            <a:r>
              <a:rPr lang="en-US" sz="1600" dirty="0" smtClean="0">
                <a:latin typeface="+mn-lt"/>
                <a:cs typeface="Arial" pitchFamily="34" charset="0"/>
              </a:rPr>
              <a:t>T</a:t>
            </a:r>
            <a:r>
              <a:rPr lang="id-ID" sz="1600" dirty="0" smtClean="0">
                <a:latin typeface="+mn-lt"/>
                <a:cs typeface="Arial" pitchFamily="34" charset="0"/>
              </a:rPr>
              <a:t>anah tersebut tetap harus dicatat dan disajikan sebagai aset tetap tanah pada neraca pemerintah. </a:t>
            </a:r>
            <a:endParaRPr lang="en-US" sz="1600" dirty="0" smtClean="0">
              <a:latin typeface="+mn-lt"/>
              <a:cs typeface="Arial" pitchFamily="34" charset="0"/>
            </a:endParaRPr>
          </a:p>
          <a:p>
            <a:pPr marL="234950" lvl="0" indent="-234950">
              <a:buFont typeface="Wingdings" pitchFamily="2" charset="2"/>
              <a:buChar char="§"/>
            </a:pPr>
            <a:r>
              <a:rPr lang="en-US" sz="1600" dirty="0" smtClean="0">
                <a:latin typeface="+mn-lt"/>
                <a:cs typeface="Arial" pitchFamily="34" charset="0"/>
              </a:rPr>
              <a:t>D</a:t>
            </a:r>
            <a:r>
              <a:rPr lang="id-ID" sz="1600" dirty="0" smtClean="0">
                <a:latin typeface="+mn-lt"/>
                <a:cs typeface="Arial" pitchFamily="34" charset="0"/>
              </a:rPr>
              <a:t>iungkapkan secara memadai dalam CaLK</a:t>
            </a:r>
            <a:endParaRPr lang="en-US" sz="1600" dirty="0">
              <a:latin typeface="+mn-lt"/>
              <a:cs typeface="Arial" pitchFamily="34" charset="0"/>
            </a:endParaRPr>
          </a:p>
        </p:txBody>
      </p:sp>
      <p:sp>
        <p:nvSpPr>
          <p:cNvPr id="9" name="Rectangle 8"/>
          <p:cNvSpPr/>
          <p:nvPr/>
        </p:nvSpPr>
        <p:spPr>
          <a:xfrm>
            <a:off x="381000" y="2590800"/>
            <a:ext cx="3200400" cy="830997"/>
          </a:xfrm>
          <a:prstGeom prst="rect">
            <a:avLst/>
          </a:prstGeom>
          <a:solidFill>
            <a:srgbClr val="92D050"/>
          </a:solidFill>
        </p:spPr>
        <p:txBody>
          <a:bodyPr wrap="square">
            <a:spAutoFit/>
          </a:bodyPr>
          <a:lstStyle/>
          <a:p>
            <a:pPr algn="ctr"/>
            <a:r>
              <a:rPr lang="en-US" sz="1600" dirty="0" smtClean="0">
                <a:latin typeface="+mn-lt"/>
                <a:cs typeface="Arial" pitchFamily="34" charset="0"/>
              </a:rPr>
              <a:t>T</a:t>
            </a:r>
            <a:r>
              <a:rPr lang="id-ID" sz="1600" dirty="0" smtClean="0">
                <a:latin typeface="+mn-lt"/>
                <a:cs typeface="Arial" pitchFamily="34" charset="0"/>
              </a:rPr>
              <a:t>anah dimiliki oleh pemerintah, namun dikuasai dan/atau digunakan oleh pihak lain</a:t>
            </a:r>
            <a:endParaRPr lang="en-US" sz="1600" dirty="0">
              <a:latin typeface="+mn-lt"/>
              <a:cs typeface="Arial" pitchFamily="34" charset="0"/>
            </a:endParaRPr>
          </a:p>
        </p:txBody>
      </p:sp>
      <p:sp>
        <p:nvSpPr>
          <p:cNvPr id="10" name="Rectangle 9"/>
          <p:cNvSpPr/>
          <p:nvPr/>
        </p:nvSpPr>
        <p:spPr>
          <a:xfrm>
            <a:off x="4191000" y="2514600"/>
            <a:ext cx="4572000" cy="1077218"/>
          </a:xfrm>
          <a:prstGeom prst="rect">
            <a:avLst/>
          </a:prstGeom>
          <a:solidFill>
            <a:srgbClr val="92D050"/>
          </a:solidFill>
        </p:spPr>
        <p:txBody>
          <a:bodyPr wrap="square">
            <a:spAutoFit/>
          </a:bodyPr>
          <a:lstStyle/>
          <a:p>
            <a:pPr marL="234950" lvl="0" indent="-234950">
              <a:buFont typeface="Wingdings" pitchFamily="2" charset="2"/>
              <a:buChar char="§"/>
            </a:pPr>
            <a:r>
              <a:rPr lang="id-ID" sz="1600" dirty="0" smtClean="0">
                <a:latin typeface="+mn-lt"/>
                <a:cs typeface="Arial" pitchFamily="34" charset="0"/>
              </a:rPr>
              <a:t>Tanah tersebut tetap harus dicatat dan disajikan sebagai aset tetap tanah pada neraca pemerintah </a:t>
            </a:r>
            <a:endParaRPr lang="en-US" sz="1600" dirty="0" smtClean="0">
              <a:latin typeface="+mn-lt"/>
              <a:cs typeface="Arial" pitchFamily="34" charset="0"/>
            </a:endParaRPr>
          </a:p>
          <a:p>
            <a:pPr marL="234950" lvl="0" indent="-234950">
              <a:buFont typeface="Wingdings" pitchFamily="2" charset="2"/>
              <a:buChar char="§"/>
            </a:pPr>
            <a:r>
              <a:rPr lang="en-US" sz="1600" dirty="0" smtClean="0">
                <a:latin typeface="+mn-lt"/>
                <a:cs typeface="Arial" pitchFamily="34" charset="0"/>
              </a:rPr>
              <a:t>D</a:t>
            </a:r>
            <a:r>
              <a:rPr lang="id-ID" sz="1600" dirty="0" smtClean="0">
                <a:latin typeface="+mn-lt"/>
                <a:cs typeface="Arial" pitchFamily="34" charset="0"/>
              </a:rPr>
              <a:t>iungkapkan secara memadai dalam CaLK </a:t>
            </a:r>
            <a:r>
              <a:rPr lang="en-US" sz="1600" dirty="0" err="1" smtClean="0">
                <a:latin typeface="+mn-lt"/>
                <a:cs typeface="Arial" pitchFamily="34" charset="0"/>
              </a:rPr>
              <a:t>bahwa</a:t>
            </a:r>
            <a:r>
              <a:rPr lang="en-US" sz="1600" dirty="0" smtClean="0">
                <a:latin typeface="+mn-lt"/>
                <a:cs typeface="Arial" pitchFamily="34" charset="0"/>
              </a:rPr>
              <a:t> </a:t>
            </a:r>
            <a:r>
              <a:rPr lang="en-US" sz="1600" dirty="0" err="1" smtClean="0">
                <a:latin typeface="+mn-lt"/>
                <a:cs typeface="Arial" pitchFamily="34" charset="0"/>
              </a:rPr>
              <a:t>tanah</a:t>
            </a:r>
            <a:r>
              <a:rPr lang="en-US" sz="1600" dirty="0" smtClean="0">
                <a:latin typeface="+mn-lt"/>
                <a:cs typeface="Arial" pitchFamily="34" charset="0"/>
              </a:rPr>
              <a:t> </a:t>
            </a:r>
            <a:r>
              <a:rPr lang="en-US" sz="1600" dirty="0" err="1" smtClean="0">
                <a:latin typeface="+mn-lt"/>
                <a:cs typeface="Arial" pitchFamily="34" charset="0"/>
              </a:rPr>
              <a:t>tersebut</a:t>
            </a:r>
            <a:r>
              <a:rPr lang="en-US" sz="1600" dirty="0" smtClean="0">
                <a:latin typeface="+mn-lt"/>
                <a:cs typeface="Arial" pitchFamily="34" charset="0"/>
              </a:rPr>
              <a:t> </a:t>
            </a:r>
            <a:r>
              <a:rPr lang="en-US" sz="1600" dirty="0" err="1" smtClean="0">
                <a:latin typeface="+mn-lt"/>
                <a:cs typeface="Arial" pitchFamily="34" charset="0"/>
              </a:rPr>
              <a:t>dikuasai</a:t>
            </a:r>
            <a:r>
              <a:rPr lang="en-US" sz="1600" dirty="0" smtClean="0">
                <a:latin typeface="+mn-lt"/>
                <a:cs typeface="Arial" pitchFamily="34" charset="0"/>
              </a:rPr>
              <a:t> </a:t>
            </a:r>
            <a:r>
              <a:rPr lang="en-US" sz="1600" dirty="0" err="1" smtClean="0">
                <a:latin typeface="+mn-lt"/>
                <a:cs typeface="Arial" pitchFamily="34" charset="0"/>
              </a:rPr>
              <a:t>pihak</a:t>
            </a:r>
            <a:r>
              <a:rPr lang="en-US" sz="1600" dirty="0" smtClean="0">
                <a:latin typeface="+mn-lt"/>
                <a:cs typeface="Arial" pitchFamily="34" charset="0"/>
              </a:rPr>
              <a:t> lain</a:t>
            </a:r>
            <a:endParaRPr lang="en-US" sz="1600" dirty="0">
              <a:latin typeface="+mn-lt"/>
              <a:cs typeface="Arial" pitchFamily="34" charset="0"/>
            </a:endParaRPr>
          </a:p>
        </p:txBody>
      </p:sp>
      <p:sp>
        <p:nvSpPr>
          <p:cNvPr id="11" name="Rectangle 10"/>
          <p:cNvSpPr/>
          <p:nvPr/>
        </p:nvSpPr>
        <p:spPr>
          <a:xfrm>
            <a:off x="381000" y="4010890"/>
            <a:ext cx="3200400" cy="1077218"/>
          </a:xfrm>
          <a:prstGeom prst="rect">
            <a:avLst/>
          </a:prstGeom>
          <a:solidFill>
            <a:srgbClr val="00B0F0"/>
          </a:solidFill>
        </p:spPr>
        <p:txBody>
          <a:bodyPr wrap="square">
            <a:spAutoFit/>
          </a:bodyPr>
          <a:lstStyle/>
          <a:p>
            <a:pPr algn="ctr"/>
            <a:r>
              <a:rPr lang="en-US" sz="1600" dirty="0" smtClean="0">
                <a:latin typeface="+mn-lt"/>
                <a:cs typeface="Arial" pitchFamily="34" charset="0"/>
              </a:rPr>
              <a:t>T</a:t>
            </a:r>
            <a:r>
              <a:rPr lang="id-ID" sz="1600" dirty="0" smtClean="0">
                <a:latin typeface="+mn-lt"/>
                <a:cs typeface="Arial" pitchFamily="34" charset="0"/>
              </a:rPr>
              <a:t>anah dimiliki oleh suatu entitas pemerintah, namun dikuasai dan/atau digunakan oleh entitas pemerintah yang lain</a:t>
            </a:r>
            <a:endParaRPr lang="en-US" sz="1600" dirty="0">
              <a:latin typeface="+mn-lt"/>
              <a:cs typeface="Arial" pitchFamily="34" charset="0"/>
            </a:endParaRPr>
          </a:p>
        </p:txBody>
      </p:sp>
      <p:sp>
        <p:nvSpPr>
          <p:cNvPr id="12" name="Rectangle 11"/>
          <p:cNvSpPr/>
          <p:nvPr/>
        </p:nvSpPr>
        <p:spPr>
          <a:xfrm>
            <a:off x="4191000" y="4010890"/>
            <a:ext cx="4572000" cy="1569660"/>
          </a:xfrm>
          <a:prstGeom prst="rect">
            <a:avLst/>
          </a:prstGeom>
          <a:solidFill>
            <a:srgbClr val="00B0F0"/>
          </a:solidFill>
        </p:spPr>
        <p:txBody>
          <a:bodyPr>
            <a:spAutoFit/>
          </a:bodyPr>
          <a:lstStyle/>
          <a:p>
            <a:pPr marL="290513" indent="-290513">
              <a:buFont typeface="Wingdings" pitchFamily="2" charset="2"/>
              <a:buChar char="§"/>
            </a:pPr>
            <a:r>
              <a:rPr lang="en-US" sz="1600" dirty="0" smtClean="0">
                <a:latin typeface="+mn-lt"/>
                <a:cs typeface="Arial" pitchFamily="34" charset="0"/>
              </a:rPr>
              <a:t>Di</a:t>
            </a:r>
            <a:r>
              <a:rPr lang="id-ID" sz="1600" dirty="0" smtClean="0">
                <a:latin typeface="+mn-lt"/>
                <a:cs typeface="Arial" pitchFamily="34" charset="0"/>
              </a:rPr>
              <a:t>catat dan disajikan pada neraca entitas pemerintah yang mempunyai bukti kepemilikan</a:t>
            </a:r>
            <a:r>
              <a:rPr lang="en-US" sz="1600" dirty="0" smtClean="0">
                <a:latin typeface="+mn-lt"/>
                <a:cs typeface="Arial" pitchFamily="34" charset="0"/>
              </a:rPr>
              <a:t>, </a:t>
            </a:r>
            <a:r>
              <a:rPr lang="en-US" sz="1600" dirty="0" err="1" smtClean="0">
                <a:latin typeface="+mn-lt"/>
                <a:cs typeface="Arial" pitchFamily="34" charset="0"/>
              </a:rPr>
              <a:t>serta</a:t>
            </a:r>
            <a:r>
              <a:rPr lang="en-US" sz="1600" dirty="0" smtClean="0">
                <a:latin typeface="+mn-lt"/>
                <a:cs typeface="Arial" pitchFamily="34" charset="0"/>
              </a:rPr>
              <a:t> </a:t>
            </a:r>
            <a:r>
              <a:rPr lang="en-US" sz="1600" dirty="0" err="1" smtClean="0">
                <a:latin typeface="+mn-lt"/>
                <a:cs typeface="Arial" pitchFamily="34" charset="0"/>
              </a:rPr>
              <a:t>diungkapkan</a:t>
            </a:r>
            <a:r>
              <a:rPr lang="en-US" sz="1600" dirty="0" smtClean="0">
                <a:latin typeface="+mn-lt"/>
                <a:cs typeface="Arial" pitchFamily="34" charset="0"/>
              </a:rPr>
              <a:t> </a:t>
            </a:r>
            <a:r>
              <a:rPr lang="en-US" sz="1600" dirty="0" err="1" smtClean="0">
                <a:latin typeface="+mn-lt"/>
                <a:cs typeface="Arial" pitchFamily="34" charset="0"/>
              </a:rPr>
              <a:t>di</a:t>
            </a:r>
            <a:r>
              <a:rPr lang="en-US" sz="1600" dirty="0" smtClean="0">
                <a:latin typeface="+mn-lt"/>
                <a:cs typeface="Arial" pitchFamily="34" charset="0"/>
              </a:rPr>
              <a:t> C</a:t>
            </a:r>
            <a:r>
              <a:rPr lang="id-ID" sz="1600" dirty="0" smtClean="0">
                <a:latin typeface="+mn-lt"/>
                <a:cs typeface="Arial" pitchFamily="34" charset="0"/>
              </a:rPr>
              <a:t>a</a:t>
            </a:r>
            <a:r>
              <a:rPr lang="en-US" sz="1600" dirty="0" smtClean="0">
                <a:latin typeface="+mn-lt"/>
                <a:cs typeface="Arial" pitchFamily="34" charset="0"/>
              </a:rPr>
              <a:t>LK.</a:t>
            </a:r>
          </a:p>
          <a:p>
            <a:pPr marL="290513" indent="-290513">
              <a:buFont typeface="Wingdings" pitchFamily="2" charset="2"/>
              <a:buChar char="§"/>
            </a:pPr>
            <a:r>
              <a:rPr lang="id-ID" sz="1600" dirty="0" smtClean="0">
                <a:latin typeface="+mn-lt"/>
                <a:cs typeface="Arial" pitchFamily="34" charset="0"/>
              </a:rPr>
              <a:t>Entitas pemerintah yang menguasai dan/atau menggunakan tanah cukup mengungkapkan tanah tersebut secara memadai dalam CaLK</a:t>
            </a:r>
            <a:endParaRPr lang="en-US" sz="1600" dirty="0">
              <a:latin typeface="+mn-lt"/>
              <a:cs typeface="Arial" pitchFamily="34" charset="0"/>
            </a:endParaRPr>
          </a:p>
        </p:txBody>
      </p:sp>
      <p:sp>
        <p:nvSpPr>
          <p:cNvPr id="13" name="Rectangle 12"/>
          <p:cNvSpPr/>
          <p:nvPr/>
        </p:nvSpPr>
        <p:spPr>
          <a:xfrm>
            <a:off x="381000" y="5722203"/>
            <a:ext cx="3200400" cy="584775"/>
          </a:xfrm>
          <a:prstGeom prst="rect">
            <a:avLst/>
          </a:prstGeom>
          <a:solidFill>
            <a:schemeClr val="accent6">
              <a:lumMod val="60000"/>
              <a:lumOff val="40000"/>
            </a:schemeClr>
          </a:solidFill>
        </p:spPr>
        <p:txBody>
          <a:bodyPr wrap="square">
            <a:spAutoFit/>
          </a:bodyPr>
          <a:lstStyle/>
          <a:p>
            <a:pPr algn="ctr"/>
            <a:r>
              <a:rPr lang="id-ID" sz="1600" dirty="0" smtClean="0">
                <a:latin typeface="+mn-lt"/>
                <a:cs typeface="Arial" pitchFamily="34" charset="0"/>
              </a:rPr>
              <a:t>Perlakuan tanah yang masih dalam sengketa atau proses pengadilan</a:t>
            </a:r>
            <a:endParaRPr lang="en-US" sz="1600" dirty="0">
              <a:latin typeface="+mn-lt"/>
              <a:cs typeface="Arial" pitchFamily="34" charset="0"/>
            </a:endParaRPr>
          </a:p>
        </p:txBody>
      </p:sp>
      <p:sp>
        <p:nvSpPr>
          <p:cNvPr id="15" name="Rectangle 14"/>
          <p:cNvSpPr/>
          <p:nvPr/>
        </p:nvSpPr>
        <p:spPr>
          <a:xfrm>
            <a:off x="4191000" y="5714998"/>
            <a:ext cx="3108960" cy="584775"/>
          </a:xfrm>
          <a:prstGeom prst="rect">
            <a:avLst/>
          </a:prstGeom>
          <a:solidFill>
            <a:schemeClr val="accent6">
              <a:lumMod val="60000"/>
              <a:lumOff val="40000"/>
            </a:schemeClr>
          </a:solidFill>
        </p:spPr>
        <p:txBody>
          <a:bodyPr wrap="square">
            <a:spAutoFit/>
          </a:bodyPr>
          <a:lstStyle/>
          <a:p>
            <a:endParaRPr lang="id-ID" sz="1600" dirty="0" smtClean="0">
              <a:latin typeface="+mn-lt"/>
              <a:cs typeface="Arial" pitchFamily="34" charset="0"/>
            </a:endParaRPr>
          </a:p>
          <a:p>
            <a:r>
              <a:rPr lang="id-ID" sz="1600" dirty="0" smtClean="0">
                <a:latin typeface="+mn-lt"/>
                <a:cs typeface="Arial" pitchFamily="34" charset="0"/>
              </a:rPr>
              <a:t>=                dan </a:t>
            </a:r>
            <a:endParaRPr lang="en-US" sz="1600" dirty="0">
              <a:latin typeface="+mn-lt"/>
              <a:cs typeface="Arial" pitchFamily="34" charset="0"/>
            </a:endParaRPr>
          </a:p>
        </p:txBody>
      </p:sp>
      <p:sp>
        <p:nvSpPr>
          <p:cNvPr id="16" name="Flowchart: Connector 15"/>
          <p:cNvSpPr/>
          <p:nvPr/>
        </p:nvSpPr>
        <p:spPr>
          <a:xfrm>
            <a:off x="1662545" y="2286000"/>
            <a:ext cx="457200" cy="381000"/>
          </a:xfrm>
          <a:prstGeom prst="flowChartConnector">
            <a:avLst/>
          </a:prstGeom>
          <a:solidFill>
            <a:srgbClr val="0070C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600" b="1" dirty="0" smtClean="0">
                <a:cs typeface="Arial" pitchFamily="34" charset="0"/>
              </a:rPr>
              <a:t>2</a:t>
            </a:r>
            <a:endParaRPr lang="en-US" sz="1600" b="1" dirty="0">
              <a:cs typeface="Arial" pitchFamily="34" charset="0"/>
            </a:endParaRPr>
          </a:p>
        </p:txBody>
      </p:sp>
      <p:sp>
        <p:nvSpPr>
          <p:cNvPr id="17" name="Flowchart: Connector 16"/>
          <p:cNvSpPr/>
          <p:nvPr/>
        </p:nvSpPr>
        <p:spPr>
          <a:xfrm>
            <a:off x="1655620" y="3733800"/>
            <a:ext cx="457200" cy="381000"/>
          </a:xfrm>
          <a:prstGeom prst="flowChartConnector">
            <a:avLst/>
          </a:prstGeom>
          <a:solidFill>
            <a:srgbClr val="0070C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600" b="1" dirty="0" smtClean="0">
                <a:cs typeface="Arial" pitchFamily="34" charset="0"/>
              </a:rPr>
              <a:t>3</a:t>
            </a:r>
            <a:endParaRPr lang="en-US" sz="1600" b="1" dirty="0">
              <a:cs typeface="Arial" pitchFamily="34" charset="0"/>
            </a:endParaRPr>
          </a:p>
        </p:txBody>
      </p:sp>
      <p:sp>
        <p:nvSpPr>
          <p:cNvPr id="18" name="Flowchart: Connector 17"/>
          <p:cNvSpPr/>
          <p:nvPr/>
        </p:nvSpPr>
        <p:spPr>
          <a:xfrm>
            <a:off x="1614055" y="5410200"/>
            <a:ext cx="457200" cy="381000"/>
          </a:xfrm>
          <a:prstGeom prst="flowChartConnector">
            <a:avLst/>
          </a:prstGeom>
          <a:solidFill>
            <a:srgbClr val="0070C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600" b="1" dirty="0" smtClean="0">
                <a:cs typeface="Arial" pitchFamily="34" charset="0"/>
              </a:rPr>
              <a:t>4</a:t>
            </a:r>
            <a:endParaRPr lang="en-US" sz="1600" b="1" dirty="0">
              <a:cs typeface="Arial" pitchFamily="34" charset="0"/>
            </a:endParaRPr>
          </a:p>
        </p:txBody>
      </p:sp>
      <p:sp>
        <p:nvSpPr>
          <p:cNvPr id="14" name="Flowchart: Connector 13"/>
          <p:cNvSpPr/>
          <p:nvPr/>
        </p:nvSpPr>
        <p:spPr>
          <a:xfrm>
            <a:off x="1676400" y="990600"/>
            <a:ext cx="457200" cy="381000"/>
          </a:xfrm>
          <a:prstGeom prst="flowChartConnector">
            <a:avLst/>
          </a:prstGeom>
          <a:solidFill>
            <a:srgbClr val="0070C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600" b="1" dirty="0" smtClean="0">
                <a:cs typeface="Arial" pitchFamily="34" charset="0"/>
              </a:rPr>
              <a:t>1</a:t>
            </a:r>
            <a:endParaRPr lang="en-US" sz="1600" b="1" dirty="0">
              <a:cs typeface="Arial" pitchFamily="34" charset="0"/>
            </a:endParaRPr>
          </a:p>
        </p:txBody>
      </p:sp>
      <p:sp>
        <p:nvSpPr>
          <p:cNvPr id="19" name="Flowchart: Connector 18"/>
          <p:cNvSpPr/>
          <p:nvPr/>
        </p:nvSpPr>
        <p:spPr>
          <a:xfrm>
            <a:off x="4560163" y="5830202"/>
            <a:ext cx="457200" cy="381000"/>
          </a:xfrm>
          <a:prstGeom prst="flowChartConnector">
            <a:avLst/>
          </a:prstGeom>
          <a:solidFill>
            <a:srgbClr val="0070C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600" b="1" dirty="0" smtClean="0">
                <a:cs typeface="Arial" pitchFamily="34" charset="0"/>
              </a:rPr>
              <a:t>1</a:t>
            </a:r>
            <a:endParaRPr lang="en-US" sz="1600" b="1" dirty="0">
              <a:cs typeface="Arial" pitchFamily="34" charset="0"/>
            </a:endParaRPr>
          </a:p>
        </p:txBody>
      </p:sp>
      <p:sp>
        <p:nvSpPr>
          <p:cNvPr id="20" name="Flowchart: Connector 19"/>
          <p:cNvSpPr/>
          <p:nvPr/>
        </p:nvSpPr>
        <p:spPr>
          <a:xfrm>
            <a:off x="5719587" y="5816885"/>
            <a:ext cx="457200" cy="381000"/>
          </a:xfrm>
          <a:prstGeom prst="flowChartConnector">
            <a:avLst/>
          </a:prstGeom>
          <a:solidFill>
            <a:srgbClr val="0070C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600" b="1" dirty="0" smtClean="0">
                <a:cs typeface="Arial" pitchFamily="34" charset="0"/>
              </a:rPr>
              <a:t>2</a:t>
            </a:r>
            <a:endParaRPr lang="en-US" sz="1600" b="1" dirty="0">
              <a:cs typeface="Arial" pitchFamily="34" charset="0"/>
            </a:endParaRPr>
          </a:p>
        </p:txBody>
      </p:sp>
      <p:sp>
        <p:nvSpPr>
          <p:cNvPr id="21" name="Right Arrow 20"/>
          <p:cNvSpPr/>
          <p:nvPr/>
        </p:nvSpPr>
        <p:spPr>
          <a:xfrm>
            <a:off x="3733800" y="1600200"/>
            <a:ext cx="381000" cy="228600"/>
          </a:xfrm>
          <a:prstGeom prst="right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ight Arrow 21"/>
          <p:cNvSpPr/>
          <p:nvPr/>
        </p:nvSpPr>
        <p:spPr>
          <a:xfrm>
            <a:off x="3733800" y="4419600"/>
            <a:ext cx="381000" cy="228600"/>
          </a:xfrm>
          <a:prstGeom prst="right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ight Arrow 22"/>
          <p:cNvSpPr/>
          <p:nvPr/>
        </p:nvSpPr>
        <p:spPr>
          <a:xfrm>
            <a:off x="3733800" y="2895600"/>
            <a:ext cx="381000" cy="228600"/>
          </a:xfrm>
          <a:prstGeom prst="right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ight Arrow 23"/>
          <p:cNvSpPr/>
          <p:nvPr/>
        </p:nvSpPr>
        <p:spPr>
          <a:xfrm>
            <a:off x="3733800" y="5943600"/>
            <a:ext cx="381000" cy="228600"/>
          </a:xfrm>
          <a:prstGeom prst="right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itle 1"/>
          <p:cNvSpPr txBox="1">
            <a:spLocks/>
          </p:cNvSpPr>
          <p:nvPr/>
        </p:nvSpPr>
        <p:spPr>
          <a:xfrm>
            <a:off x="533400" y="185000"/>
            <a:ext cx="8077200" cy="709953"/>
          </a:xfrm>
          <a:prstGeom prst="rect">
            <a:avLst/>
          </a:prstGeom>
          <a:solidFill>
            <a:srgbClr val="00B0F0"/>
          </a:solidFill>
        </p:spPr>
        <p:style>
          <a:lnRef idx="0">
            <a:schemeClr val="accent2"/>
          </a:lnRef>
          <a:fillRef idx="3">
            <a:schemeClr val="accent2"/>
          </a:fillRef>
          <a:effectRef idx="3">
            <a:schemeClr val="accent2"/>
          </a:effectRef>
          <a:fontRef idx="minor">
            <a:schemeClr val="lt1"/>
          </a:fontRef>
        </p:style>
        <p:txBody>
          <a:bodyPr vert="horz" anchor="ctr" anchorCtr="0">
            <a:normAutofit fontScale="77500" lnSpcReduction="20000"/>
          </a:bodyPr>
          <a:lstStyle>
            <a:lvl1pPr algn="l" rtl="0" eaLnBrk="1" latinLnBrk="0" hangingPunct="1">
              <a:spcBef>
                <a:spcPct val="0"/>
              </a:spcBef>
              <a:buNone/>
              <a:defRPr kumimoji="0" sz="32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dirty="0" err="1" smtClean="0"/>
              <a:t>Kasus-kasus</a:t>
            </a:r>
            <a:r>
              <a:rPr lang="en-US" dirty="0" smtClean="0"/>
              <a:t> </a:t>
            </a:r>
            <a:r>
              <a:rPr lang="en-US" dirty="0" err="1" smtClean="0"/>
              <a:t>Kepemilikan</a:t>
            </a:r>
            <a:r>
              <a:rPr lang="en-US" dirty="0" smtClean="0"/>
              <a:t> Tanah </a:t>
            </a:r>
            <a:r>
              <a:rPr lang="en-US" dirty="0" err="1" smtClean="0"/>
              <a:t>dan</a:t>
            </a:r>
            <a:r>
              <a:rPr lang="en-US" dirty="0" smtClean="0"/>
              <a:t> </a:t>
            </a:r>
          </a:p>
          <a:p>
            <a:pPr algn="ctr"/>
            <a:r>
              <a:rPr lang="en-US" dirty="0" err="1" smtClean="0"/>
              <a:t>Penyajiannya</a:t>
            </a:r>
            <a:r>
              <a:rPr lang="en-US" dirty="0" smtClean="0"/>
              <a:t> </a:t>
            </a:r>
            <a:r>
              <a:rPr lang="en-US" dirty="0" err="1" smtClean="0"/>
              <a:t>Dalam</a:t>
            </a:r>
            <a:r>
              <a:rPr lang="en-US" dirty="0" smtClean="0"/>
              <a:t> </a:t>
            </a:r>
            <a:r>
              <a:rPr lang="en-US" dirty="0" err="1" smtClean="0"/>
              <a:t>Laporan</a:t>
            </a:r>
            <a:r>
              <a:rPr lang="en-US" dirty="0" smtClean="0"/>
              <a:t> </a:t>
            </a:r>
            <a:r>
              <a:rPr lang="en-US" dirty="0" err="1" smtClean="0"/>
              <a:t>Keuangan</a:t>
            </a:r>
            <a:endParaRPr lang="en-US" dirty="0"/>
          </a:p>
        </p:txBody>
      </p:sp>
      <p:grpSp>
        <p:nvGrpSpPr>
          <p:cNvPr id="26" name="Group 12"/>
          <p:cNvGrpSpPr>
            <a:grpSpLocks/>
          </p:cNvGrpSpPr>
          <p:nvPr/>
        </p:nvGrpSpPr>
        <p:grpSpPr bwMode="auto">
          <a:xfrm>
            <a:off x="403372" y="185001"/>
            <a:ext cx="801541" cy="709952"/>
            <a:chOff x="1347" y="1207"/>
            <a:chExt cx="1296" cy="1163"/>
          </a:xfrm>
        </p:grpSpPr>
        <p:pic>
          <p:nvPicPr>
            <p:cNvPr id="27"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7" y="1207"/>
              <a:ext cx="1296"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28" name="WordArt 14"/>
            <p:cNvSpPr>
              <a:spLocks noChangeArrowheads="1" noChangeShapeType="1" noTextEdit="1"/>
            </p:cNvSpPr>
            <p:nvPr/>
          </p:nvSpPr>
          <p:spPr bwMode="auto">
            <a:xfrm>
              <a:off x="1579" y="1386"/>
              <a:ext cx="888" cy="788"/>
            </a:xfrm>
            <a:prstGeom prst="rect">
              <a:avLst/>
            </a:prstGeom>
          </p:spPr>
          <p:txBody>
            <a:bodyPr wrap="none" fromWordArt="1">
              <a:prstTxWarp prst="textPlain">
                <a:avLst>
                  <a:gd name="adj" fmla="val 50000"/>
                </a:avLst>
              </a:prstTxWarp>
            </a:bodyPr>
            <a:lstStyle/>
            <a:p>
              <a:r>
                <a:rPr lang="en-US" sz="3600" kern="10" dirty="0">
                  <a:ln w="9525">
                    <a:solidFill>
                      <a:srgbClr val="99CCFF"/>
                    </a:solidFill>
                    <a:round/>
                    <a:headEnd/>
                    <a:tailEnd/>
                  </a:ln>
                  <a:gradFill rotWithShape="1">
                    <a:gsLst>
                      <a:gs pos="0">
                        <a:srgbClr val="85BFFF"/>
                      </a:gs>
                      <a:gs pos="100000">
                        <a:srgbClr val="003B76">
                          <a:alpha val="93999"/>
                        </a:srgbClr>
                      </a:gs>
                    </a:gsLst>
                    <a:lin ang="5400000" scaled="1"/>
                  </a:gradFill>
                  <a:effectLst>
                    <a:prstShdw prst="shdw17" dist="17961" dir="2700000">
                      <a:srgbClr val="5C7A99"/>
                    </a:prstShdw>
                  </a:effectLst>
                  <a:latin typeface="Tahoma"/>
                  <a:ea typeface="Tahoma"/>
                  <a:cs typeface="Tahoma"/>
                </a:rPr>
                <a:t>KSAP</a:t>
              </a:r>
            </a:p>
          </p:txBody>
        </p:sp>
      </p:grpSp>
      <p:pic>
        <p:nvPicPr>
          <p:cNvPr id="29" name="Picture 28" descr="C:\Users\Perben\Desktop\logo75.png"/>
          <p:cNvPicPr>
            <a:picLocks noChangeAspect="1" noChangeArrowheads="1"/>
          </p:cNvPicPr>
          <p:nvPr/>
        </p:nvPicPr>
        <p:blipFill>
          <a:blip r:embed="rId3"/>
          <a:srcRect/>
          <a:stretch>
            <a:fillRect/>
          </a:stretch>
        </p:blipFill>
        <p:spPr bwMode="auto">
          <a:xfrm>
            <a:off x="8216762" y="152400"/>
            <a:ext cx="774838" cy="742553"/>
          </a:xfrm>
          <a:prstGeom prst="rect">
            <a:avLst/>
          </a:prstGeom>
          <a:noFill/>
          <a:ln w="9525">
            <a:noFill/>
            <a:miter lim="800000"/>
            <a:headEnd/>
            <a:tailEnd/>
          </a:ln>
        </p:spPr>
      </p:pic>
    </p:spTree>
    <p:extLst>
      <p:ext uri="{BB962C8B-B14F-4D97-AF65-F5344CB8AC3E}">
        <p14:creationId xmlns:p14="http://schemas.microsoft.com/office/powerpoint/2010/main" val="186554130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447800"/>
            <a:ext cx="7866888" cy="4800600"/>
          </a:xfrm>
        </p:spPr>
        <p:txBody>
          <a:bodyPr>
            <a:normAutofit/>
          </a:bodyPr>
          <a:lstStyle/>
          <a:p>
            <a:pPr marL="0" indent="0">
              <a:buNone/>
            </a:pPr>
            <a:r>
              <a:rPr lang="fi-FI" dirty="0" smtClean="0"/>
              <a:t>Tanah yang digunakan/dipakai oleh instansi pemerintah yang berstatus tanah wakaf tidak disajikan dan dilaporkan sebagai aset tetap tanah pada neraca pemerintah, melainkan cukup diungkapkan secara memadai pada CaLK.</a:t>
            </a:r>
            <a:endParaRPr lang="en-US" b="1" i="1" dirty="0" smtClean="0"/>
          </a:p>
          <a:p>
            <a:endParaRPr lang="en-US" dirty="0"/>
          </a:p>
        </p:txBody>
      </p:sp>
      <p:sp>
        <p:nvSpPr>
          <p:cNvPr id="4" name="Slide Number Placeholder 3"/>
          <p:cNvSpPr>
            <a:spLocks noGrp="1"/>
          </p:cNvSpPr>
          <p:nvPr>
            <p:ph type="sldNum" sz="quarter" idx="12"/>
          </p:nvPr>
        </p:nvSpPr>
        <p:spPr/>
        <p:txBody>
          <a:bodyPr/>
          <a:lstStyle/>
          <a:p>
            <a:fld id="{0CA38605-D86C-4AC1-A300-2DD61464C1AA}" type="slidenum">
              <a:rPr lang="en-US" smtClean="0"/>
              <a:pPr/>
              <a:t>22</a:t>
            </a:fld>
            <a:endParaRPr lang="en-US"/>
          </a:p>
        </p:txBody>
      </p:sp>
      <p:sp>
        <p:nvSpPr>
          <p:cNvPr id="6" name="Title 1"/>
          <p:cNvSpPr txBox="1">
            <a:spLocks/>
          </p:cNvSpPr>
          <p:nvPr/>
        </p:nvSpPr>
        <p:spPr>
          <a:xfrm>
            <a:off x="533400" y="185000"/>
            <a:ext cx="8077200" cy="709953"/>
          </a:xfrm>
          <a:prstGeom prst="rect">
            <a:avLst/>
          </a:prstGeom>
          <a:solidFill>
            <a:srgbClr val="00B0F0"/>
          </a:solidFill>
        </p:spPr>
        <p:style>
          <a:lnRef idx="0">
            <a:schemeClr val="accent2"/>
          </a:lnRef>
          <a:fillRef idx="3">
            <a:schemeClr val="accent2"/>
          </a:fillRef>
          <a:effectRef idx="3">
            <a:schemeClr val="accent2"/>
          </a:effectRef>
          <a:fontRef idx="minor">
            <a:schemeClr val="lt1"/>
          </a:fontRef>
        </p:style>
        <p:txBody>
          <a:bodyPr vert="horz" anchor="ctr" anchorCtr="0">
            <a:normAutofit/>
          </a:bodyPr>
          <a:lstStyle>
            <a:lvl1pPr algn="l" rtl="0" eaLnBrk="1" latinLnBrk="0" hangingPunct="1">
              <a:spcBef>
                <a:spcPct val="0"/>
              </a:spcBef>
              <a:buNone/>
              <a:defRPr kumimoji="0" sz="32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dirty="0" smtClean="0"/>
              <a:t>Tanah </a:t>
            </a:r>
            <a:r>
              <a:rPr lang="en-US" dirty="0" err="1" smtClean="0"/>
              <a:t>Wakaf</a:t>
            </a:r>
            <a:endParaRPr lang="en-US" dirty="0"/>
          </a:p>
        </p:txBody>
      </p:sp>
      <p:grpSp>
        <p:nvGrpSpPr>
          <p:cNvPr id="7" name="Group 12"/>
          <p:cNvGrpSpPr>
            <a:grpSpLocks/>
          </p:cNvGrpSpPr>
          <p:nvPr/>
        </p:nvGrpSpPr>
        <p:grpSpPr bwMode="auto">
          <a:xfrm>
            <a:off x="403372" y="185001"/>
            <a:ext cx="801541" cy="709952"/>
            <a:chOff x="1347" y="1207"/>
            <a:chExt cx="1296" cy="1163"/>
          </a:xfrm>
        </p:grpSpPr>
        <p:pic>
          <p:nvPicPr>
            <p:cNvPr id="8"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7" y="1207"/>
              <a:ext cx="1296"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9" name="WordArt 14"/>
            <p:cNvSpPr>
              <a:spLocks noChangeArrowheads="1" noChangeShapeType="1" noTextEdit="1"/>
            </p:cNvSpPr>
            <p:nvPr/>
          </p:nvSpPr>
          <p:spPr bwMode="auto">
            <a:xfrm>
              <a:off x="1579" y="1386"/>
              <a:ext cx="888" cy="788"/>
            </a:xfrm>
            <a:prstGeom prst="rect">
              <a:avLst/>
            </a:prstGeom>
          </p:spPr>
          <p:txBody>
            <a:bodyPr wrap="none" fromWordArt="1">
              <a:prstTxWarp prst="textPlain">
                <a:avLst>
                  <a:gd name="adj" fmla="val 50000"/>
                </a:avLst>
              </a:prstTxWarp>
            </a:bodyPr>
            <a:lstStyle/>
            <a:p>
              <a:r>
                <a:rPr lang="en-US" sz="3600" kern="10" dirty="0">
                  <a:ln w="9525">
                    <a:solidFill>
                      <a:srgbClr val="99CCFF"/>
                    </a:solidFill>
                    <a:round/>
                    <a:headEnd/>
                    <a:tailEnd/>
                  </a:ln>
                  <a:gradFill rotWithShape="1">
                    <a:gsLst>
                      <a:gs pos="0">
                        <a:srgbClr val="85BFFF"/>
                      </a:gs>
                      <a:gs pos="100000">
                        <a:srgbClr val="003B76">
                          <a:alpha val="93999"/>
                        </a:srgbClr>
                      </a:gs>
                    </a:gsLst>
                    <a:lin ang="5400000" scaled="1"/>
                  </a:gradFill>
                  <a:effectLst>
                    <a:prstShdw prst="shdw17" dist="17961" dir="2700000">
                      <a:srgbClr val="5C7A99"/>
                    </a:prstShdw>
                  </a:effectLst>
                  <a:latin typeface="Tahoma"/>
                  <a:ea typeface="Tahoma"/>
                  <a:cs typeface="Tahoma"/>
                </a:rPr>
                <a:t>KSAP</a:t>
              </a:r>
            </a:p>
          </p:txBody>
        </p:sp>
      </p:grpSp>
      <p:pic>
        <p:nvPicPr>
          <p:cNvPr id="10" name="Picture 9" descr="C:\Users\Perben\Desktop\logo75.png"/>
          <p:cNvPicPr>
            <a:picLocks noChangeAspect="1" noChangeArrowheads="1"/>
          </p:cNvPicPr>
          <p:nvPr/>
        </p:nvPicPr>
        <p:blipFill>
          <a:blip r:embed="rId3"/>
          <a:srcRect/>
          <a:stretch>
            <a:fillRect/>
          </a:stretch>
        </p:blipFill>
        <p:spPr bwMode="auto">
          <a:xfrm>
            <a:off x="8216762" y="152400"/>
            <a:ext cx="774838" cy="742553"/>
          </a:xfrm>
          <a:prstGeom prst="rect">
            <a:avLst/>
          </a:prstGeom>
          <a:noFill/>
          <a:ln w="9525">
            <a:noFill/>
            <a:miter lim="800000"/>
            <a:headEnd/>
            <a:tailEnd/>
          </a:ln>
        </p:spPr>
      </p:pic>
    </p:spTree>
    <p:extLst>
      <p:ext uri="{BB962C8B-B14F-4D97-AF65-F5344CB8AC3E}">
        <p14:creationId xmlns:p14="http://schemas.microsoft.com/office/powerpoint/2010/main" val="9738844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rmAutofit/>
          </a:bodyPr>
          <a:lstStyle/>
          <a:p>
            <a:fld id="{0CA38605-D86C-4AC1-A300-2DD61464C1AA}" type="slidenum">
              <a:rPr lang="en-US" smtClean="0"/>
              <a:pPr/>
              <a:t>23</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2448910131"/>
              </p:ext>
            </p:extLst>
          </p:nvPr>
        </p:nvGraphicFramePr>
        <p:xfrm>
          <a:off x="403373" y="1137920"/>
          <a:ext cx="8207227" cy="4333240"/>
        </p:xfrm>
        <a:graphic>
          <a:graphicData uri="http://schemas.openxmlformats.org/drawingml/2006/table">
            <a:tbl>
              <a:tblPr firstRow="1" bandRow="1">
                <a:tableStyleId>{5C22544A-7EE6-4342-B048-85BDC9FD1C3A}</a:tableStyleId>
              </a:tblPr>
              <a:tblGrid>
                <a:gridCol w="607384"/>
                <a:gridCol w="2031492"/>
                <a:gridCol w="2242767"/>
                <a:gridCol w="1820216"/>
                <a:gridCol w="1505368"/>
              </a:tblGrid>
              <a:tr h="132080">
                <a:tc>
                  <a:txBody>
                    <a:bodyPr/>
                    <a:lstStyle/>
                    <a:p>
                      <a:pPr algn="ctr"/>
                      <a:r>
                        <a:rPr lang="id-ID" sz="1600" dirty="0" smtClean="0">
                          <a:solidFill>
                            <a:schemeClr val="tx1"/>
                          </a:solidFill>
                          <a:latin typeface="Arial" pitchFamily="34" charset="0"/>
                          <a:cs typeface="Arial" pitchFamily="34" charset="0"/>
                        </a:rPr>
                        <a:t>No.</a:t>
                      </a:r>
                      <a:endParaRPr lang="en-US" sz="1600" dirty="0">
                        <a:solidFill>
                          <a:schemeClr val="tx1"/>
                        </a:solidFill>
                        <a:latin typeface="Arial" pitchFamily="34" charset="0"/>
                        <a:cs typeface="Arial" pitchFamily="34" charset="0"/>
                      </a:endParaRPr>
                    </a:p>
                  </a:txBody>
                  <a:tcPr anchor="ctr">
                    <a:solidFill>
                      <a:schemeClr val="accent2"/>
                    </a:solidFill>
                  </a:tcPr>
                </a:tc>
                <a:tc>
                  <a:txBody>
                    <a:bodyPr/>
                    <a:lstStyle/>
                    <a:p>
                      <a:pPr algn="ctr"/>
                      <a:r>
                        <a:rPr lang="id-ID" sz="1600" dirty="0" smtClean="0">
                          <a:solidFill>
                            <a:schemeClr val="tx1"/>
                          </a:solidFill>
                          <a:latin typeface="Arial" pitchFamily="34" charset="0"/>
                          <a:cs typeface="Arial" pitchFamily="34" charset="0"/>
                        </a:rPr>
                        <a:t>Pembangunan Aset</a:t>
                      </a:r>
                      <a:endParaRPr lang="en-US" sz="1600" dirty="0">
                        <a:solidFill>
                          <a:schemeClr val="tx1"/>
                        </a:solidFill>
                        <a:latin typeface="Arial" pitchFamily="34" charset="0"/>
                        <a:cs typeface="Arial" pitchFamily="34" charset="0"/>
                      </a:endParaRPr>
                    </a:p>
                  </a:txBody>
                  <a:tcPr anchor="ctr">
                    <a:solidFill>
                      <a:schemeClr val="accent2"/>
                    </a:solidFill>
                  </a:tcPr>
                </a:tc>
                <a:tc>
                  <a:txBody>
                    <a:bodyPr/>
                    <a:lstStyle/>
                    <a:p>
                      <a:pPr algn="ctr"/>
                      <a:r>
                        <a:rPr lang="id-ID" sz="1600" dirty="0" smtClean="0">
                          <a:solidFill>
                            <a:schemeClr val="tx1"/>
                          </a:solidFill>
                          <a:latin typeface="Arial" pitchFamily="34" charset="0"/>
                          <a:cs typeface="Arial" pitchFamily="34" charset="0"/>
                        </a:rPr>
                        <a:t>Berita Acara  Penyelesaian Pekerjaan (BAPP)</a:t>
                      </a:r>
                      <a:endParaRPr lang="en-US" sz="1600" dirty="0">
                        <a:solidFill>
                          <a:schemeClr val="tx1"/>
                        </a:solidFill>
                        <a:latin typeface="Arial" pitchFamily="34" charset="0"/>
                        <a:cs typeface="Arial" pitchFamily="34" charset="0"/>
                      </a:endParaRPr>
                    </a:p>
                  </a:txBody>
                  <a:tcPr anchor="ctr">
                    <a:solidFill>
                      <a:schemeClr val="accent2"/>
                    </a:solidFill>
                  </a:tcPr>
                </a:tc>
                <a:tc>
                  <a:txBody>
                    <a:bodyPr/>
                    <a:lstStyle/>
                    <a:p>
                      <a:pPr algn="ctr"/>
                      <a:r>
                        <a:rPr lang="id-ID" sz="1600" dirty="0" smtClean="0">
                          <a:solidFill>
                            <a:schemeClr val="tx1"/>
                          </a:solidFill>
                          <a:latin typeface="Arial" pitchFamily="34" charset="0"/>
                          <a:cs typeface="Arial" pitchFamily="34" charset="0"/>
                        </a:rPr>
                        <a:t>Pemanfaatan Aset</a:t>
                      </a:r>
                      <a:endParaRPr lang="en-US" sz="1600" dirty="0">
                        <a:solidFill>
                          <a:schemeClr val="tx1"/>
                        </a:solidFill>
                        <a:latin typeface="Arial" pitchFamily="34" charset="0"/>
                        <a:cs typeface="Arial" pitchFamily="34" charset="0"/>
                      </a:endParaRPr>
                    </a:p>
                  </a:txBody>
                  <a:tcPr anchor="ctr">
                    <a:solidFill>
                      <a:schemeClr val="accent2"/>
                    </a:solidFill>
                  </a:tcPr>
                </a:tc>
                <a:tc>
                  <a:txBody>
                    <a:bodyPr/>
                    <a:lstStyle/>
                    <a:p>
                      <a:pPr algn="ctr"/>
                      <a:r>
                        <a:rPr lang="id-ID" sz="1600" dirty="0" smtClean="0">
                          <a:solidFill>
                            <a:schemeClr val="tx1"/>
                          </a:solidFill>
                          <a:latin typeface="Arial" pitchFamily="34" charset="0"/>
                          <a:cs typeface="Arial" pitchFamily="34" charset="0"/>
                        </a:rPr>
                        <a:t>Penyajian</a:t>
                      </a:r>
                      <a:endParaRPr lang="en-US" sz="1600" dirty="0">
                        <a:solidFill>
                          <a:schemeClr val="tx1"/>
                        </a:solidFill>
                        <a:latin typeface="Arial" pitchFamily="34" charset="0"/>
                        <a:cs typeface="Arial" pitchFamily="34" charset="0"/>
                      </a:endParaRPr>
                    </a:p>
                  </a:txBody>
                  <a:tcPr anchor="ctr">
                    <a:solidFill>
                      <a:schemeClr val="accent2"/>
                    </a:solidFill>
                  </a:tcPr>
                </a:tc>
              </a:tr>
              <a:tr h="370840">
                <a:tc>
                  <a:txBody>
                    <a:bodyPr/>
                    <a:lstStyle/>
                    <a:p>
                      <a:pPr algn="ctr"/>
                      <a:r>
                        <a:rPr lang="id-ID" sz="1600" dirty="0" smtClean="0">
                          <a:solidFill>
                            <a:schemeClr val="tx1"/>
                          </a:solidFill>
                          <a:latin typeface="Arial" pitchFamily="34" charset="0"/>
                          <a:cs typeface="Arial" pitchFamily="34" charset="0"/>
                        </a:rPr>
                        <a:t>1.</a:t>
                      </a:r>
                      <a:endParaRPr lang="en-US" sz="1600" dirty="0">
                        <a:solidFill>
                          <a:schemeClr val="tx1"/>
                        </a:solidFill>
                        <a:latin typeface="Arial" pitchFamily="34" charset="0"/>
                        <a:cs typeface="Arial" pitchFamily="34" charset="0"/>
                      </a:endParaRPr>
                    </a:p>
                  </a:txBody>
                  <a:tcPr/>
                </a:tc>
                <a:tc>
                  <a:txBody>
                    <a:bodyPr/>
                    <a:lstStyle/>
                    <a:p>
                      <a:r>
                        <a:rPr lang="id-ID" sz="1600" dirty="0" smtClean="0">
                          <a:solidFill>
                            <a:schemeClr val="tx1"/>
                          </a:solidFill>
                          <a:latin typeface="Arial" pitchFamily="34" charset="0"/>
                          <a:cs typeface="Arial" pitchFamily="34" charset="0"/>
                        </a:rPr>
                        <a:t>Selesai</a:t>
                      </a:r>
                      <a:endParaRPr lang="en-US" sz="1600" dirty="0">
                        <a:solidFill>
                          <a:schemeClr val="tx1"/>
                        </a:solidFill>
                        <a:latin typeface="Arial" pitchFamily="34" charset="0"/>
                        <a:cs typeface="Arial" pitchFamily="34" charset="0"/>
                      </a:endParaRPr>
                    </a:p>
                  </a:txBody>
                  <a:tcPr/>
                </a:tc>
                <a:tc>
                  <a:txBody>
                    <a:bodyPr/>
                    <a:lstStyle/>
                    <a:p>
                      <a:r>
                        <a:rPr lang="id-ID" sz="1600" dirty="0" smtClean="0">
                          <a:solidFill>
                            <a:schemeClr val="tx1"/>
                          </a:solidFill>
                          <a:latin typeface="Arial" pitchFamily="34" charset="0"/>
                          <a:cs typeface="Arial" pitchFamily="34" charset="0"/>
                        </a:rPr>
                        <a:t>Sudah diperoleh</a:t>
                      </a:r>
                      <a:endParaRPr lang="en-US" sz="1600" dirty="0">
                        <a:solidFill>
                          <a:schemeClr val="tx1"/>
                        </a:solidFill>
                        <a:latin typeface="Arial" pitchFamily="34" charset="0"/>
                        <a:cs typeface="Arial" pitchFamily="34" charset="0"/>
                      </a:endParaRPr>
                    </a:p>
                  </a:txBody>
                  <a:tcPr/>
                </a:tc>
                <a:tc>
                  <a:txBody>
                    <a:bodyPr/>
                    <a:lstStyle/>
                    <a:p>
                      <a:r>
                        <a:rPr lang="id-ID" sz="1600" dirty="0" smtClean="0">
                          <a:solidFill>
                            <a:schemeClr val="tx1"/>
                          </a:solidFill>
                          <a:latin typeface="Arial" pitchFamily="34" charset="0"/>
                          <a:cs typeface="Arial" pitchFamily="34" charset="0"/>
                        </a:rPr>
                        <a:t>Sudah dimanfaatkan</a:t>
                      </a:r>
                      <a:endParaRPr lang="en-US" sz="1600" dirty="0">
                        <a:solidFill>
                          <a:schemeClr val="tx1"/>
                        </a:solidFill>
                        <a:latin typeface="Arial" pitchFamily="34" charset="0"/>
                        <a:cs typeface="Arial" pitchFamily="34" charset="0"/>
                      </a:endParaRPr>
                    </a:p>
                  </a:txBody>
                  <a:tcPr/>
                </a:tc>
                <a:tc>
                  <a:txBody>
                    <a:bodyPr/>
                    <a:lstStyle/>
                    <a:p>
                      <a:r>
                        <a:rPr lang="id-ID" sz="1600" dirty="0" smtClean="0">
                          <a:solidFill>
                            <a:schemeClr val="tx1"/>
                          </a:solidFill>
                          <a:latin typeface="Arial" pitchFamily="34" charset="0"/>
                          <a:cs typeface="Arial" pitchFamily="34" charset="0"/>
                        </a:rPr>
                        <a:t>Aset Tetap</a:t>
                      </a:r>
                      <a:endParaRPr lang="en-US" sz="1600" dirty="0">
                        <a:solidFill>
                          <a:schemeClr val="tx1"/>
                        </a:solidFill>
                        <a:latin typeface="Arial" pitchFamily="34" charset="0"/>
                        <a:cs typeface="Arial" pitchFamily="34" charset="0"/>
                      </a:endParaRPr>
                    </a:p>
                  </a:txBody>
                  <a:tcPr/>
                </a:tc>
              </a:tr>
              <a:tr h="370840">
                <a:tc>
                  <a:txBody>
                    <a:bodyPr/>
                    <a:lstStyle/>
                    <a:p>
                      <a:pPr algn="ctr"/>
                      <a:r>
                        <a:rPr lang="id-ID" sz="1600" dirty="0" smtClean="0">
                          <a:solidFill>
                            <a:schemeClr val="tx1"/>
                          </a:solidFill>
                          <a:latin typeface="Arial" pitchFamily="34" charset="0"/>
                          <a:cs typeface="Arial" pitchFamily="34" charset="0"/>
                        </a:rPr>
                        <a:t>2.</a:t>
                      </a:r>
                      <a:endParaRPr lang="en-US" sz="1600" dirty="0">
                        <a:solidFill>
                          <a:schemeClr val="tx1"/>
                        </a:solidFill>
                        <a:latin typeface="Arial" pitchFamily="34" charset="0"/>
                        <a:cs typeface="Arial" pitchFamily="34" charset="0"/>
                      </a:endParaRPr>
                    </a:p>
                  </a:txBody>
                  <a:tcPr/>
                </a:tc>
                <a:tc>
                  <a:txBody>
                    <a:bodyPr/>
                    <a:lstStyle/>
                    <a:p>
                      <a:r>
                        <a:rPr lang="id-ID" sz="1600" dirty="0" smtClean="0">
                          <a:solidFill>
                            <a:schemeClr val="tx1"/>
                          </a:solidFill>
                          <a:latin typeface="Arial" pitchFamily="34" charset="0"/>
                          <a:cs typeface="Arial" pitchFamily="34" charset="0"/>
                        </a:rPr>
                        <a:t>Selesai</a:t>
                      </a:r>
                      <a:endParaRPr lang="en-US" sz="1600" dirty="0">
                        <a:solidFill>
                          <a:schemeClr val="tx1"/>
                        </a:solidFill>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d-ID" sz="1600" dirty="0" smtClean="0">
                          <a:solidFill>
                            <a:schemeClr val="tx1"/>
                          </a:solidFill>
                          <a:latin typeface="Arial" pitchFamily="34" charset="0"/>
                          <a:cs typeface="Arial" pitchFamily="34" charset="0"/>
                        </a:rPr>
                        <a:t>Sudah diperoleh</a:t>
                      </a:r>
                      <a:endParaRPr lang="en-US" sz="1600" dirty="0" smtClean="0">
                        <a:solidFill>
                          <a:schemeClr val="tx1"/>
                        </a:solidFill>
                        <a:latin typeface="Arial" pitchFamily="34" charset="0"/>
                        <a:cs typeface="Arial" pitchFamily="34" charset="0"/>
                      </a:endParaRPr>
                    </a:p>
                  </a:txBody>
                  <a:tcPr/>
                </a:tc>
                <a:tc>
                  <a:txBody>
                    <a:bodyPr/>
                    <a:lstStyle/>
                    <a:p>
                      <a:r>
                        <a:rPr lang="id-ID" sz="1600" dirty="0" smtClean="0">
                          <a:solidFill>
                            <a:schemeClr val="tx1"/>
                          </a:solidFill>
                          <a:latin typeface="Arial" pitchFamily="34" charset="0"/>
                          <a:cs typeface="Arial" pitchFamily="34" charset="0"/>
                        </a:rPr>
                        <a:t>Belum dimanfaatkan</a:t>
                      </a:r>
                      <a:endParaRPr lang="en-US" sz="1600" dirty="0">
                        <a:solidFill>
                          <a:schemeClr val="tx1"/>
                        </a:solidFill>
                        <a:latin typeface="Arial" pitchFamily="34" charset="0"/>
                        <a:cs typeface="Arial" pitchFamily="34" charset="0"/>
                      </a:endParaRPr>
                    </a:p>
                  </a:txBody>
                  <a:tcPr/>
                </a:tc>
                <a:tc>
                  <a:txBody>
                    <a:bodyPr/>
                    <a:lstStyle/>
                    <a:p>
                      <a:r>
                        <a:rPr lang="id-ID" sz="1600" dirty="0" smtClean="0">
                          <a:solidFill>
                            <a:schemeClr val="tx1"/>
                          </a:solidFill>
                          <a:latin typeface="Arial" pitchFamily="34" charset="0"/>
                          <a:cs typeface="Arial" pitchFamily="34" charset="0"/>
                        </a:rPr>
                        <a:t>Aset Tetap</a:t>
                      </a:r>
                      <a:endParaRPr lang="en-US" sz="1600" dirty="0">
                        <a:solidFill>
                          <a:schemeClr val="tx1"/>
                        </a:solidFill>
                        <a:latin typeface="Arial" pitchFamily="34" charset="0"/>
                        <a:cs typeface="Arial" pitchFamily="34" charset="0"/>
                      </a:endParaRPr>
                    </a:p>
                  </a:txBody>
                  <a:tcPr/>
                </a:tc>
              </a:tr>
              <a:tr h="370840">
                <a:tc>
                  <a:txBody>
                    <a:bodyPr/>
                    <a:lstStyle/>
                    <a:p>
                      <a:pPr algn="ctr"/>
                      <a:r>
                        <a:rPr lang="id-ID" sz="1600" dirty="0" smtClean="0">
                          <a:solidFill>
                            <a:schemeClr val="tx1"/>
                          </a:solidFill>
                          <a:latin typeface="Arial" pitchFamily="34" charset="0"/>
                          <a:cs typeface="Arial" pitchFamily="34" charset="0"/>
                        </a:rPr>
                        <a:t>3.</a:t>
                      </a:r>
                      <a:endParaRPr lang="en-US" sz="1600" dirty="0">
                        <a:solidFill>
                          <a:schemeClr val="tx1"/>
                        </a:solidFill>
                        <a:latin typeface="Arial" pitchFamily="34" charset="0"/>
                        <a:cs typeface="Arial" pitchFamily="34" charset="0"/>
                      </a:endParaRPr>
                    </a:p>
                  </a:txBody>
                  <a:tcPr/>
                </a:tc>
                <a:tc>
                  <a:txBody>
                    <a:bodyPr/>
                    <a:lstStyle/>
                    <a:p>
                      <a:r>
                        <a:rPr lang="id-ID" sz="1600" dirty="0" smtClean="0">
                          <a:solidFill>
                            <a:schemeClr val="tx1"/>
                          </a:solidFill>
                          <a:latin typeface="Arial" pitchFamily="34" charset="0"/>
                          <a:cs typeface="Arial" pitchFamily="34" charset="0"/>
                        </a:rPr>
                        <a:t>Selesai</a:t>
                      </a:r>
                      <a:endParaRPr lang="en-US" sz="1600" dirty="0">
                        <a:solidFill>
                          <a:schemeClr val="tx1"/>
                        </a:solidFill>
                        <a:latin typeface="Arial" pitchFamily="34" charset="0"/>
                        <a:cs typeface="Arial" pitchFamily="34" charset="0"/>
                      </a:endParaRPr>
                    </a:p>
                  </a:txBody>
                  <a:tcPr/>
                </a:tc>
                <a:tc>
                  <a:txBody>
                    <a:bodyPr/>
                    <a:lstStyle/>
                    <a:p>
                      <a:r>
                        <a:rPr lang="id-ID" sz="1600" dirty="0" smtClean="0">
                          <a:solidFill>
                            <a:schemeClr val="tx1"/>
                          </a:solidFill>
                          <a:latin typeface="Arial" pitchFamily="34" charset="0"/>
                          <a:cs typeface="Arial" pitchFamily="34" charset="0"/>
                        </a:rPr>
                        <a:t>Belum diperoleh</a:t>
                      </a:r>
                      <a:endParaRPr lang="en-US" sz="1600" dirty="0">
                        <a:solidFill>
                          <a:schemeClr val="tx1"/>
                        </a:solidFill>
                        <a:latin typeface="Arial" pitchFamily="34" charset="0"/>
                        <a:cs typeface="Arial" pitchFamily="34" charset="0"/>
                      </a:endParaRPr>
                    </a:p>
                  </a:txBody>
                  <a:tcPr/>
                </a:tc>
                <a:tc>
                  <a:txBody>
                    <a:bodyPr/>
                    <a:lstStyle/>
                    <a:p>
                      <a:r>
                        <a:rPr lang="id-ID" sz="1600" dirty="0" smtClean="0">
                          <a:solidFill>
                            <a:schemeClr val="tx1"/>
                          </a:solidFill>
                          <a:latin typeface="Arial" pitchFamily="34" charset="0"/>
                          <a:cs typeface="Arial" pitchFamily="34" charset="0"/>
                        </a:rPr>
                        <a:t>Sudah dimanfaatkan</a:t>
                      </a:r>
                      <a:endParaRPr lang="en-US" sz="1600" dirty="0">
                        <a:solidFill>
                          <a:schemeClr val="tx1"/>
                        </a:solidFill>
                        <a:latin typeface="Arial" pitchFamily="34" charset="0"/>
                        <a:cs typeface="Arial" pitchFamily="34" charset="0"/>
                      </a:endParaRPr>
                    </a:p>
                  </a:txBody>
                  <a:tcPr/>
                </a:tc>
                <a:tc>
                  <a:txBody>
                    <a:bodyPr/>
                    <a:lstStyle/>
                    <a:p>
                      <a:r>
                        <a:rPr lang="id-ID" sz="1600" dirty="0" smtClean="0">
                          <a:solidFill>
                            <a:schemeClr val="tx1"/>
                          </a:solidFill>
                          <a:latin typeface="Arial" pitchFamily="34" charset="0"/>
                          <a:cs typeface="Arial" pitchFamily="34" charset="0"/>
                        </a:rPr>
                        <a:t>KDP</a:t>
                      </a:r>
                      <a:endParaRPr lang="en-US" sz="1600" dirty="0">
                        <a:solidFill>
                          <a:schemeClr val="tx1"/>
                        </a:solidFill>
                        <a:latin typeface="Arial" pitchFamily="34" charset="0"/>
                        <a:cs typeface="Arial" pitchFamily="34" charset="0"/>
                      </a:endParaRPr>
                    </a:p>
                  </a:txBody>
                  <a:tcPr/>
                </a:tc>
              </a:tr>
              <a:tr h="370840">
                <a:tc>
                  <a:txBody>
                    <a:bodyPr/>
                    <a:lstStyle/>
                    <a:p>
                      <a:pPr algn="ctr"/>
                      <a:r>
                        <a:rPr lang="id-ID" sz="1600" dirty="0" smtClean="0">
                          <a:solidFill>
                            <a:schemeClr val="tx1"/>
                          </a:solidFill>
                          <a:latin typeface="Arial" pitchFamily="34" charset="0"/>
                          <a:cs typeface="Arial" pitchFamily="34" charset="0"/>
                        </a:rPr>
                        <a:t>4.</a:t>
                      </a:r>
                      <a:endParaRPr lang="en-US" sz="1600" dirty="0">
                        <a:solidFill>
                          <a:schemeClr val="tx1"/>
                        </a:solidFill>
                        <a:latin typeface="Arial" pitchFamily="34" charset="0"/>
                        <a:cs typeface="Arial" pitchFamily="34" charset="0"/>
                      </a:endParaRPr>
                    </a:p>
                  </a:txBody>
                  <a:tcPr/>
                </a:tc>
                <a:tc>
                  <a:txBody>
                    <a:bodyPr/>
                    <a:lstStyle/>
                    <a:p>
                      <a:r>
                        <a:rPr lang="id-ID" sz="1600" dirty="0" smtClean="0">
                          <a:solidFill>
                            <a:schemeClr val="tx1"/>
                          </a:solidFill>
                          <a:latin typeface="Arial" pitchFamily="34" charset="0"/>
                          <a:cs typeface="Arial" pitchFamily="34" charset="0"/>
                        </a:rPr>
                        <a:t>Selesai sebagian</a:t>
                      </a:r>
                      <a:endParaRPr lang="en-US" sz="1600" dirty="0">
                        <a:solidFill>
                          <a:schemeClr val="tx1"/>
                        </a:solidFill>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d-ID" sz="1600" dirty="0" smtClean="0">
                          <a:solidFill>
                            <a:schemeClr val="tx1"/>
                          </a:solidFill>
                          <a:latin typeface="Arial" pitchFamily="34" charset="0"/>
                          <a:cs typeface="Arial" pitchFamily="34" charset="0"/>
                        </a:rPr>
                        <a:t>Belum diperoleh</a:t>
                      </a:r>
                      <a:endParaRPr lang="en-US" sz="1600" dirty="0" smtClean="0">
                        <a:solidFill>
                          <a:schemeClr val="tx1"/>
                        </a:solidFill>
                        <a:latin typeface="Arial" pitchFamily="34" charset="0"/>
                        <a:cs typeface="Arial" pitchFamily="34" charset="0"/>
                      </a:endParaRPr>
                    </a:p>
                    <a:p>
                      <a:endParaRPr lang="en-US" sz="1600" dirty="0">
                        <a:solidFill>
                          <a:schemeClr val="tx1"/>
                        </a:solidFill>
                        <a:latin typeface="Arial" pitchFamily="34" charset="0"/>
                        <a:cs typeface="Arial" pitchFamily="34" charset="0"/>
                      </a:endParaRPr>
                    </a:p>
                  </a:txBody>
                  <a:tcPr/>
                </a:tc>
                <a:tc>
                  <a:txBody>
                    <a:bodyPr/>
                    <a:lstStyle/>
                    <a:p>
                      <a:r>
                        <a:rPr lang="id-ID" sz="1600" dirty="0" smtClean="0">
                          <a:solidFill>
                            <a:schemeClr val="tx1"/>
                          </a:solidFill>
                          <a:latin typeface="Arial" pitchFamily="34" charset="0"/>
                          <a:cs typeface="Arial" pitchFamily="34" charset="0"/>
                        </a:rPr>
                        <a:t>Sebagian</a:t>
                      </a:r>
                      <a:r>
                        <a:rPr lang="id-ID" sz="1600" baseline="0" dirty="0" smtClean="0">
                          <a:solidFill>
                            <a:schemeClr val="tx1"/>
                          </a:solidFill>
                          <a:latin typeface="Arial" pitchFamily="34" charset="0"/>
                          <a:cs typeface="Arial" pitchFamily="34" charset="0"/>
                        </a:rPr>
                        <a:t> sudah dimanfaatkan</a:t>
                      </a:r>
                      <a:endParaRPr lang="en-US" sz="1600" dirty="0">
                        <a:solidFill>
                          <a:schemeClr val="tx1"/>
                        </a:solidFill>
                        <a:latin typeface="Arial" pitchFamily="34" charset="0"/>
                        <a:cs typeface="Arial" pitchFamily="34" charset="0"/>
                      </a:endParaRPr>
                    </a:p>
                  </a:txBody>
                  <a:tcPr/>
                </a:tc>
                <a:tc>
                  <a:txBody>
                    <a:bodyPr/>
                    <a:lstStyle/>
                    <a:p>
                      <a:r>
                        <a:rPr lang="id-ID" sz="1600" dirty="0" smtClean="0">
                          <a:solidFill>
                            <a:schemeClr val="tx1"/>
                          </a:solidFill>
                          <a:latin typeface="Arial" pitchFamily="34" charset="0"/>
                          <a:cs typeface="Arial" pitchFamily="34" charset="0"/>
                        </a:rPr>
                        <a:t>KDP</a:t>
                      </a:r>
                      <a:endParaRPr lang="en-US" sz="1600" dirty="0">
                        <a:solidFill>
                          <a:schemeClr val="tx1"/>
                        </a:solidFill>
                        <a:latin typeface="Arial" pitchFamily="34" charset="0"/>
                        <a:cs typeface="Arial" pitchFamily="34" charset="0"/>
                      </a:endParaRPr>
                    </a:p>
                  </a:txBody>
                  <a:tcPr/>
                </a:tc>
              </a:tr>
              <a:tr h="370840">
                <a:tc>
                  <a:txBody>
                    <a:bodyPr/>
                    <a:lstStyle/>
                    <a:p>
                      <a:pPr algn="ctr"/>
                      <a:r>
                        <a:rPr lang="id-ID" sz="1600" dirty="0" smtClean="0">
                          <a:solidFill>
                            <a:schemeClr val="tx1"/>
                          </a:solidFill>
                          <a:latin typeface="Arial" pitchFamily="34" charset="0"/>
                          <a:cs typeface="Arial" pitchFamily="34" charset="0"/>
                        </a:rPr>
                        <a:t>5.</a:t>
                      </a:r>
                      <a:endParaRPr lang="en-US" sz="1600" dirty="0">
                        <a:solidFill>
                          <a:schemeClr val="tx1"/>
                        </a:solidFill>
                        <a:latin typeface="Arial" pitchFamily="34" charset="0"/>
                        <a:cs typeface="Arial" pitchFamily="34" charset="0"/>
                      </a:endParaRPr>
                    </a:p>
                  </a:txBody>
                  <a:tcPr/>
                </a:tc>
                <a:tc grid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d-ID" sz="1600" dirty="0" smtClean="0">
                          <a:solidFill>
                            <a:schemeClr val="tx1"/>
                          </a:solidFill>
                          <a:latin typeface="Arial" pitchFamily="34" charset="0"/>
                          <a:cs typeface="Arial" pitchFamily="34" charset="0"/>
                        </a:rPr>
                        <a:t>Selesai sebagian, karena sebab tertentu (misalnya terkena bencana alam/force majeur) aset tersebut hilang, maka penanggung jawab aset tersebut membuat pernyataan hilang </a:t>
                      </a:r>
                      <a:endParaRPr lang="en-US" sz="1600" dirty="0">
                        <a:solidFill>
                          <a:schemeClr val="tx1"/>
                        </a:solidFill>
                        <a:latin typeface="Arial" pitchFamily="34" charset="0"/>
                        <a:cs typeface="Arial" pitchFamily="34" charset="0"/>
                      </a:endParaRPr>
                    </a:p>
                  </a:txBody>
                  <a:tcPr/>
                </a:tc>
                <a:tc hMerge="1">
                  <a:txBody>
                    <a:bodyPr/>
                    <a:lstStyle/>
                    <a:p>
                      <a:endParaRPr lang="en-US" dirty="0">
                        <a:latin typeface="Arial" pitchFamily="34" charset="0"/>
                        <a:cs typeface="Arial" pitchFamily="34" charset="0"/>
                      </a:endParaRPr>
                    </a:p>
                  </a:txBody>
                  <a:tcPr/>
                </a:tc>
                <a:tc hMerge="1">
                  <a:txBody>
                    <a:bodyPr/>
                    <a:lstStyle/>
                    <a:p>
                      <a:endParaRPr lang="en-US" dirty="0">
                        <a:latin typeface="Arial" pitchFamily="34" charset="0"/>
                        <a:cs typeface="Arial" pitchFamily="34" charset="0"/>
                      </a:endParaRPr>
                    </a:p>
                  </a:txBody>
                  <a:tcPr/>
                </a:tc>
                <a:tc>
                  <a:txBody>
                    <a:bodyPr/>
                    <a:lstStyle/>
                    <a:p>
                      <a:r>
                        <a:rPr lang="id-ID" sz="1600" dirty="0" smtClean="0">
                          <a:solidFill>
                            <a:schemeClr val="tx1"/>
                          </a:solidFill>
                          <a:latin typeface="Arial" pitchFamily="34" charset="0"/>
                          <a:cs typeface="Arial" pitchFamily="34" charset="0"/>
                        </a:rPr>
                        <a:t>KDP dapat dihapuskan</a:t>
                      </a:r>
                      <a:endParaRPr lang="en-US" sz="1600" dirty="0">
                        <a:solidFill>
                          <a:schemeClr val="tx1"/>
                        </a:solidFill>
                        <a:latin typeface="Arial" pitchFamily="34" charset="0"/>
                        <a:cs typeface="Arial" pitchFamily="34" charset="0"/>
                      </a:endParaRPr>
                    </a:p>
                  </a:txBody>
                  <a:tcPr/>
                </a:tc>
              </a:tr>
              <a:tr h="370840">
                <a:tc>
                  <a:txBody>
                    <a:bodyPr/>
                    <a:lstStyle/>
                    <a:p>
                      <a:pPr algn="ctr"/>
                      <a:r>
                        <a:rPr lang="id-ID" sz="1600" dirty="0" smtClean="0">
                          <a:solidFill>
                            <a:schemeClr val="tx1"/>
                          </a:solidFill>
                          <a:latin typeface="Arial" pitchFamily="34" charset="0"/>
                          <a:cs typeface="Arial" pitchFamily="34" charset="0"/>
                        </a:rPr>
                        <a:t>6.</a:t>
                      </a:r>
                      <a:endParaRPr lang="en-US" sz="1600" dirty="0">
                        <a:solidFill>
                          <a:schemeClr val="tx1"/>
                        </a:solidFill>
                        <a:latin typeface="Arial" pitchFamily="34" charset="0"/>
                        <a:cs typeface="Arial" pitchFamily="34" charset="0"/>
                      </a:endParaRPr>
                    </a:p>
                  </a:txBody>
                  <a:tcPr/>
                </a:tc>
                <a:tc>
                  <a:txBody>
                    <a:bodyPr/>
                    <a:lstStyle/>
                    <a:p>
                      <a:r>
                        <a:rPr lang="id-ID" sz="1600" dirty="0" smtClean="0">
                          <a:solidFill>
                            <a:schemeClr val="tx1"/>
                          </a:solidFill>
                          <a:latin typeface="Arial" pitchFamily="34" charset="0"/>
                          <a:cs typeface="Arial" pitchFamily="34" charset="0"/>
                        </a:rPr>
                        <a:t>Belum selesai</a:t>
                      </a:r>
                      <a:endParaRPr lang="en-US" sz="1600" dirty="0">
                        <a:solidFill>
                          <a:schemeClr val="tx1"/>
                        </a:solidFill>
                        <a:latin typeface="Arial" pitchFamily="34" charset="0"/>
                        <a:cs typeface="Arial" pitchFamily="34" charset="0"/>
                      </a:endParaRPr>
                    </a:p>
                  </a:txBody>
                  <a:tcPr/>
                </a:tc>
                <a:tc>
                  <a:txBody>
                    <a:bodyPr/>
                    <a:lstStyle/>
                    <a:p>
                      <a:r>
                        <a:rPr lang="id-ID" sz="1600" dirty="0" smtClean="0">
                          <a:solidFill>
                            <a:schemeClr val="tx1"/>
                          </a:solidFill>
                          <a:latin typeface="Arial" pitchFamily="34" charset="0"/>
                          <a:cs typeface="Arial" pitchFamily="34" charset="0"/>
                        </a:rPr>
                        <a:t>BAST sudah</a:t>
                      </a:r>
                      <a:r>
                        <a:rPr lang="id-ID" sz="1600" baseline="0" dirty="0" smtClean="0">
                          <a:solidFill>
                            <a:schemeClr val="tx1"/>
                          </a:solidFill>
                          <a:latin typeface="Arial" pitchFamily="34" charset="0"/>
                          <a:cs typeface="Arial" pitchFamily="34" charset="0"/>
                        </a:rPr>
                        <a:t> ada</a:t>
                      </a:r>
                      <a:endParaRPr lang="en-US" sz="1600" dirty="0">
                        <a:solidFill>
                          <a:schemeClr val="tx1"/>
                        </a:solidFill>
                        <a:latin typeface="Arial" pitchFamily="34" charset="0"/>
                        <a:cs typeface="Arial" pitchFamily="34" charset="0"/>
                      </a:endParaRPr>
                    </a:p>
                  </a:txBody>
                  <a:tcPr/>
                </a:tc>
                <a:tc>
                  <a:txBody>
                    <a:bodyPr/>
                    <a:lstStyle/>
                    <a:p>
                      <a:r>
                        <a:rPr lang="id-ID" sz="1600" dirty="0" smtClean="0">
                          <a:solidFill>
                            <a:schemeClr val="tx1"/>
                          </a:solidFill>
                          <a:latin typeface="Arial" pitchFamily="34" charset="0"/>
                          <a:cs typeface="Arial" pitchFamily="34" charset="0"/>
                        </a:rPr>
                        <a:t>-</a:t>
                      </a:r>
                      <a:endParaRPr lang="en-US" sz="1600" dirty="0">
                        <a:solidFill>
                          <a:schemeClr val="tx1"/>
                        </a:solidFill>
                        <a:latin typeface="Arial" pitchFamily="34" charset="0"/>
                        <a:cs typeface="Arial" pitchFamily="34" charset="0"/>
                      </a:endParaRPr>
                    </a:p>
                  </a:txBody>
                  <a:tcPr/>
                </a:tc>
                <a:tc>
                  <a:txBody>
                    <a:bodyPr/>
                    <a:lstStyle/>
                    <a:p>
                      <a:r>
                        <a:rPr lang="id-ID" sz="1600" dirty="0" smtClean="0">
                          <a:solidFill>
                            <a:schemeClr val="tx1"/>
                          </a:solidFill>
                          <a:latin typeface="Arial" pitchFamily="34" charset="0"/>
                          <a:cs typeface="Arial" pitchFamily="34" charset="0"/>
                        </a:rPr>
                        <a:t>KDP</a:t>
                      </a:r>
                      <a:endParaRPr lang="en-US" sz="1600" dirty="0">
                        <a:solidFill>
                          <a:schemeClr val="tx1"/>
                        </a:solidFill>
                        <a:latin typeface="Arial" pitchFamily="34" charset="0"/>
                        <a:cs typeface="Arial" pitchFamily="34" charset="0"/>
                      </a:endParaRPr>
                    </a:p>
                  </a:txBody>
                  <a:tcPr/>
                </a:tc>
              </a:tr>
            </a:tbl>
          </a:graphicData>
        </a:graphic>
      </p:graphicFrame>
      <p:sp>
        <p:nvSpPr>
          <p:cNvPr id="5" name="Title 1"/>
          <p:cNvSpPr txBox="1">
            <a:spLocks/>
          </p:cNvSpPr>
          <p:nvPr/>
        </p:nvSpPr>
        <p:spPr>
          <a:xfrm>
            <a:off x="533400" y="185000"/>
            <a:ext cx="8077200" cy="709953"/>
          </a:xfrm>
          <a:prstGeom prst="rect">
            <a:avLst/>
          </a:prstGeom>
          <a:solidFill>
            <a:srgbClr val="00B0F0"/>
          </a:solidFill>
        </p:spPr>
        <p:style>
          <a:lnRef idx="0">
            <a:schemeClr val="accent2"/>
          </a:lnRef>
          <a:fillRef idx="3">
            <a:schemeClr val="accent2"/>
          </a:fillRef>
          <a:effectRef idx="3">
            <a:schemeClr val="accent2"/>
          </a:effectRef>
          <a:fontRef idx="minor">
            <a:schemeClr val="lt1"/>
          </a:fontRef>
        </p:style>
        <p:txBody>
          <a:bodyPr vert="horz" anchor="ctr" anchorCtr="0">
            <a:normAutofit/>
          </a:bodyPr>
          <a:lstStyle>
            <a:lvl1pPr algn="l" rtl="0" eaLnBrk="1" latinLnBrk="0" hangingPunct="1">
              <a:spcBef>
                <a:spcPct val="0"/>
              </a:spcBef>
              <a:buNone/>
              <a:defRPr kumimoji="0" sz="32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dirty="0" err="1" smtClean="0"/>
              <a:t>Variasi</a:t>
            </a:r>
            <a:r>
              <a:rPr lang="en-US" dirty="0" smtClean="0"/>
              <a:t> </a:t>
            </a:r>
            <a:r>
              <a:rPr lang="en-US" dirty="0" err="1" smtClean="0"/>
              <a:t>Pencatatan</a:t>
            </a:r>
            <a:r>
              <a:rPr lang="en-US" dirty="0" smtClean="0"/>
              <a:t> </a:t>
            </a:r>
            <a:r>
              <a:rPr lang="en-US" dirty="0" err="1" smtClean="0"/>
              <a:t>Penyelesaian</a:t>
            </a:r>
            <a:r>
              <a:rPr lang="en-US" dirty="0" smtClean="0"/>
              <a:t> KDP</a:t>
            </a:r>
            <a:endParaRPr lang="en-US" dirty="0"/>
          </a:p>
        </p:txBody>
      </p:sp>
      <p:grpSp>
        <p:nvGrpSpPr>
          <p:cNvPr id="7" name="Group 12"/>
          <p:cNvGrpSpPr>
            <a:grpSpLocks/>
          </p:cNvGrpSpPr>
          <p:nvPr/>
        </p:nvGrpSpPr>
        <p:grpSpPr bwMode="auto">
          <a:xfrm>
            <a:off x="403372" y="185001"/>
            <a:ext cx="801541" cy="709952"/>
            <a:chOff x="1347" y="1207"/>
            <a:chExt cx="1296" cy="1163"/>
          </a:xfrm>
        </p:grpSpPr>
        <p:pic>
          <p:nvPicPr>
            <p:cNvPr id="8"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7" y="1207"/>
              <a:ext cx="1296"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9" name="WordArt 14"/>
            <p:cNvSpPr>
              <a:spLocks noChangeArrowheads="1" noChangeShapeType="1" noTextEdit="1"/>
            </p:cNvSpPr>
            <p:nvPr/>
          </p:nvSpPr>
          <p:spPr bwMode="auto">
            <a:xfrm>
              <a:off x="1579" y="1386"/>
              <a:ext cx="888" cy="788"/>
            </a:xfrm>
            <a:prstGeom prst="rect">
              <a:avLst/>
            </a:prstGeom>
          </p:spPr>
          <p:txBody>
            <a:bodyPr wrap="none" fromWordArt="1">
              <a:prstTxWarp prst="textPlain">
                <a:avLst>
                  <a:gd name="adj" fmla="val 50000"/>
                </a:avLst>
              </a:prstTxWarp>
            </a:bodyPr>
            <a:lstStyle/>
            <a:p>
              <a:r>
                <a:rPr lang="en-US" sz="3600" kern="10" dirty="0">
                  <a:ln w="9525">
                    <a:solidFill>
                      <a:srgbClr val="99CCFF"/>
                    </a:solidFill>
                    <a:round/>
                    <a:headEnd/>
                    <a:tailEnd/>
                  </a:ln>
                  <a:gradFill rotWithShape="1">
                    <a:gsLst>
                      <a:gs pos="0">
                        <a:srgbClr val="85BFFF"/>
                      </a:gs>
                      <a:gs pos="100000">
                        <a:srgbClr val="003B76">
                          <a:alpha val="93999"/>
                        </a:srgbClr>
                      </a:gs>
                    </a:gsLst>
                    <a:lin ang="5400000" scaled="1"/>
                  </a:gradFill>
                  <a:effectLst>
                    <a:prstShdw prst="shdw17" dist="17961" dir="2700000">
                      <a:srgbClr val="5C7A99"/>
                    </a:prstShdw>
                  </a:effectLst>
                  <a:latin typeface="Tahoma"/>
                  <a:ea typeface="Tahoma"/>
                  <a:cs typeface="Tahoma"/>
                </a:rPr>
                <a:t>KSAP</a:t>
              </a:r>
            </a:p>
          </p:txBody>
        </p:sp>
      </p:grpSp>
      <p:pic>
        <p:nvPicPr>
          <p:cNvPr id="10" name="Picture 9" descr="C:\Users\Perben\Desktop\logo75.png"/>
          <p:cNvPicPr>
            <a:picLocks noChangeAspect="1" noChangeArrowheads="1"/>
          </p:cNvPicPr>
          <p:nvPr/>
        </p:nvPicPr>
        <p:blipFill>
          <a:blip r:embed="rId3"/>
          <a:srcRect/>
          <a:stretch>
            <a:fillRect/>
          </a:stretch>
        </p:blipFill>
        <p:spPr bwMode="auto">
          <a:xfrm>
            <a:off x="8216762" y="152400"/>
            <a:ext cx="774838" cy="742553"/>
          </a:xfrm>
          <a:prstGeom prst="rect">
            <a:avLst/>
          </a:prstGeom>
          <a:noFill/>
          <a:ln w="9525">
            <a:noFill/>
            <a:miter lim="800000"/>
            <a:headEnd/>
            <a:tailEnd/>
          </a:ln>
        </p:spPr>
      </p:pic>
    </p:spTree>
    <p:extLst>
      <p:ext uri="{BB962C8B-B14F-4D97-AF65-F5344CB8AC3E}">
        <p14:creationId xmlns:p14="http://schemas.microsoft.com/office/powerpoint/2010/main" val="200929005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rmAutofit/>
          </a:bodyPr>
          <a:lstStyle/>
          <a:p>
            <a:fld id="{0CA38605-D86C-4AC1-A300-2DD61464C1AA}" type="slidenum">
              <a:rPr lang="en-US" smtClean="0"/>
              <a:pPr/>
              <a:t>24</a:t>
            </a:fld>
            <a:endParaRPr lang="en-US"/>
          </a:p>
        </p:txBody>
      </p:sp>
      <p:graphicFrame>
        <p:nvGraphicFramePr>
          <p:cNvPr id="7" name="Diagram 6"/>
          <p:cNvGraphicFramePr/>
          <p:nvPr>
            <p:extLst>
              <p:ext uri="{D42A27DB-BD31-4B8C-83A1-F6EECF244321}">
                <p14:modId xmlns:p14="http://schemas.microsoft.com/office/powerpoint/2010/main" val="2975613712"/>
              </p:ext>
            </p:extLst>
          </p:nvPr>
        </p:nvGraphicFramePr>
        <p:xfrm>
          <a:off x="152400" y="1143000"/>
          <a:ext cx="8229600" cy="533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le 1"/>
          <p:cNvSpPr txBox="1">
            <a:spLocks/>
          </p:cNvSpPr>
          <p:nvPr/>
        </p:nvSpPr>
        <p:spPr>
          <a:xfrm>
            <a:off x="533400" y="185000"/>
            <a:ext cx="8077200" cy="709953"/>
          </a:xfrm>
          <a:prstGeom prst="rect">
            <a:avLst/>
          </a:prstGeom>
          <a:solidFill>
            <a:srgbClr val="00B0F0"/>
          </a:solidFill>
        </p:spPr>
        <p:style>
          <a:lnRef idx="0">
            <a:schemeClr val="accent2"/>
          </a:lnRef>
          <a:fillRef idx="3">
            <a:schemeClr val="accent2"/>
          </a:fillRef>
          <a:effectRef idx="3">
            <a:schemeClr val="accent2"/>
          </a:effectRef>
          <a:fontRef idx="minor">
            <a:schemeClr val="lt1"/>
          </a:fontRef>
        </p:style>
        <p:txBody>
          <a:bodyPr vert="horz" anchor="ctr" anchorCtr="0">
            <a:normAutofit/>
          </a:bodyPr>
          <a:lstStyle>
            <a:lvl1pPr algn="l" rtl="0" eaLnBrk="1" latinLnBrk="0" hangingPunct="1">
              <a:spcBef>
                <a:spcPct val="0"/>
              </a:spcBef>
              <a:buNone/>
              <a:defRPr kumimoji="0" sz="32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dirty="0" err="1" smtClean="0"/>
              <a:t>Renovasi</a:t>
            </a:r>
            <a:r>
              <a:rPr lang="en-US" dirty="0" smtClean="0"/>
              <a:t> </a:t>
            </a:r>
            <a:r>
              <a:rPr lang="en-US" dirty="0" err="1" smtClean="0"/>
              <a:t>Aset</a:t>
            </a:r>
            <a:r>
              <a:rPr lang="en-US" dirty="0" smtClean="0"/>
              <a:t> </a:t>
            </a:r>
            <a:r>
              <a:rPr lang="en-US" dirty="0" err="1" smtClean="0"/>
              <a:t>Tetap</a:t>
            </a:r>
            <a:endParaRPr lang="en-US" dirty="0"/>
          </a:p>
        </p:txBody>
      </p:sp>
      <p:grpSp>
        <p:nvGrpSpPr>
          <p:cNvPr id="6" name="Group 12"/>
          <p:cNvGrpSpPr>
            <a:grpSpLocks/>
          </p:cNvGrpSpPr>
          <p:nvPr/>
        </p:nvGrpSpPr>
        <p:grpSpPr bwMode="auto">
          <a:xfrm>
            <a:off x="403372" y="185001"/>
            <a:ext cx="801541" cy="709952"/>
            <a:chOff x="1347" y="1207"/>
            <a:chExt cx="1296" cy="1163"/>
          </a:xfrm>
        </p:grpSpPr>
        <p:pic>
          <p:nvPicPr>
            <p:cNvPr id="8" name="Picture 1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347" y="1207"/>
              <a:ext cx="1296"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9" name="WordArt 14"/>
            <p:cNvSpPr>
              <a:spLocks noChangeArrowheads="1" noChangeShapeType="1" noTextEdit="1"/>
            </p:cNvSpPr>
            <p:nvPr/>
          </p:nvSpPr>
          <p:spPr bwMode="auto">
            <a:xfrm>
              <a:off x="1579" y="1386"/>
              <a:ext cx="888" cy="788"/>
            </a:xfrm>
            <a:prstGeom prst="rect">
              <a:avLst/>
            </a:prstGeom>
          </p:spPr>
          <p:txBody>
            <a:bodyPr wrap="none" fromWordArt="1">
              <a:prstTxWarp prst="textPlain">
                <a:avLst>
                  <a:gd name="adj" fmla="val 50000"/>
                </a:avLst>
              </a:prstTxWarp>
            </a:bodyPr>
            <a:lstStyle/>
            <a:p>
              <a:r>
                <a:rPr lang="en-US" sz="3600" kern="10" dirty="0">
                  <a:ln w="9525">
                    <a:solidFill>
                      <a:srgbClr val="99CCFF"/>
                    </a:solidFill>
                    <a:round/>
                    <a:headEnd/>
                    <a:tailEnd/>
                  </a:ln>
                  <a:gradFill rotWithShape="1">
                    <a:gsLst>
                      <a:gs pos="0">
                        <a:srgbClr val="85BFFF"/>
                      </a:gs>
                      <a:gs pos="100000">
                        <a:srgbClr val="003B76">
                          <a:alpha val="93999"/>
                        </a:srgbClr>
                      </a:gs>
                    </a:gsLst>
                    <a:lin ang="5400000" scaled="1"/>
                  </a:gradFill>
                  <a:effectLst>
                    <a:prstShdw prst="shdw17" dist="17961" dir="2700000">
                      <a:srgbClr val="5C7A99"/>
                    </a:prstShdw>
                  </a:effectLst>
                  <a:latin typeface="Tahoma"/>
                  <a:ea typeface="Tahoma"/>
                  <a:cs typeface="Tahoma"/>
                </a:rPr>
                <a:t>KSAP</a:t>
              </a:r>
            </a:p>
          </p:txBody>
        </p:sp>
      </p:grpSp>
      <p:pic>
        <p:nvPicPr>
          <p:cNvPr id="10" name="Picture 9" descr="C:\Users\Perben\Desktop\logo75.png"/>
          <p:cNvPicPr>
            <a:picLocks noChangeAspect="1" noChangeArrowheads="1"/>
          </p:cNvPicPr>
          <p:nvPr/>
        </p:nvPicPr>
        <p:blipFill>
          <a:blip r:embed="rId8"/>
          <a:srcRect/>
          <a:stretch>
            <a:fillRect/>
          </a:stretch>
        </p:blipFill>
        <p:spPr bwMode="auto">
          <a:xfrm>
            <a:off x="8216762" y="152400"/>
            <a:ext cx="774838" cy="742553"/>
          </a:xfrm>
          <a:prstGeom prst="rect">
            <a:avLst/>
          </a:prstGeom>
          <a:noFill/>
          <a:ln w="9525">
            <a:noFill/>
            <a:miter lim="800000"/>
            <a:headEnd/>
            <a:tailEnd/>
          </a:ln>
        </p:spPr>
      </p:pic>
    </p:spTree>
    <p:extLst>
      <p:ext uri="{BB962C8B-B14F-4D97-AF65-F5344CB8AC3E}">
        <p14:creationId xmlns:p14="http://schemas.microsoft.com/office/powerpoint/2010/main" val="150192855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219200"/>
            <a:ext cx="7620000" cy="4267200"/>
          </a:xfrm>
        </p:spPr>
        <p:txBody>
          <a:bodyPr>
            <a:normAutofit/>
          </a:bodyPr>
          <a:lstStyle/>
          <a:p>
            <a:pPr marL="0" indent="0" eaLnBrk="1" hangingPunct="1">
              <a:lnSpc>
                <a:spcPct val="90000"/>
              </a:lnSpc>
              <a:buNone/>
              <a:defRPr/>
            </a:pPr>
            <a:r>
              <a:rPr lang="id-ID" sz="2400" b="1" dirty="0" smtClean="0">
                <a:cs typeface="Times New Roman" pitchFamily="18" charset="0"/>
              </a:rPr>
              <a:t>Penghentian Penggunaan Aset Tetap:</a:t>
            </a:r>
          </a:p>
          <a:p>
            <a:pPr marL="355600" indent="-355600">
              <a:lnSpc>
                <a:spcPct val="90000"/>
              </a:lnSpc>
              <a:buFont typeface="Wingdings" pitchFamily="2" charset="2"/>
              <a:buChar char="§"/>
              <a:defRPr/>
            </a:pPr>
            <a:r>
              <a:rPr lang="en-US" sz="2400" dirty="0" err="1">
                <a:cs typeface="Times New Roman" pitchFamily="18" charset="0"/>
              </a:rPr>
              <a:t>Aset</a:t>
            </a:r>
            <a:r>
              <a:rPr lang="en-US" sz="2400" dirty="0">
                <a:cs typeface="Times New Roman" pitchFamily="18" charset="0"/>
              </a:rPr>
              <a:t> </a:t>
            </a:r>
            <a:r>
              <a:rPr lang="en-US" sz="2400" dirty="0" err="1">
                <a:cs typeface="Times New Roman" pitchFamily="18" charset="0"/>
              </a:rPr>
              <a:t>tetap</a:t>
            </a:r>
            <a:r>
              <a:rPr lang="en-US" sz="2400" dirty="0">
                <a:cs typeface="Times New Roman" pitchFamily="18" charset="0"/>
              </a:rPr>
              <a:t> yang </a:t>
            </a:r>
            <a:r>
              <a:rPr lang="en-US" sz="2400" dirty="0" err="1">
                <a:cs typeface="Times New Roman" pitchFamily="18" charset="0"/>
              </a:rPr>
              <a:t>dihentikan</a:t>
            </a:r>
            <a:r>
              <a:rPr lang="en-US" sz="2400" dirty="0">
                <a:cs typeface="Times New Roman" pitchFamily="18" charset="0"/>
              </a:rPr>
              <a:t> </a:t>
            </a:r>
            <a:r>
              <a:rPr lang="en-US" sz="2400" dirty="0" err="1">
                <a:cs typeface="Times New Roman" pitchFamily="18" charset="0"/>
              </a:rPr>
              <a:t>dari</a:t>
            </a:r>
            <a:r>
              <a:rPr lang="en-US" sz="2400" dirty="0">
                <a:cs typeface="Times New Roman" pitchFamily="18" charset="0"/>
              </a:rPr>
              <a:t> </a:t>
            </a:r>
            <a:r>
              <a:rPr lang="en-US" sz="2400" dirty="0" err="1">
                <a:cs typeface="Times New Roman" pitchFamily="18" charset="0"/>
              </a:rPr>
              <a:t>penggunaan</a:t>
            </a:r>
            <a:r>
              <a:rPr lang="en-US" sz="2400" dirty="0">
                <a:cs typeface="Times New Roman" pitchFamily="18" charset="0"/>
              </a:rPr>
              <a:t> </a:t>
            </a:r>
            <a:r>
              <a:rPr lang="en-US" sz="2400" dirty="0" err="1">
                <a:cs typeface="Times New Roman" pitchFamily="18" charset="0"/>
              </a:rPr>
              <a:t>aktif</a:t>
            </a:r>
            <a:r>
              <a:rPr lang="en-US" sz="2400" dirty="0">
                <a:cs typeface="Times New Roman" pitchFamily="18" charset="0"/>
              </a:rPr>
              <a:t> </a:t>
            </a:r>
            <a:r>
              <a:rPr lang="en-US" sz="2400" dirty="0" err="1">
                <a:cs typeface="Times New Roman" pitchFamily="18" charset="0"/>
              </a:rPr>
              <a:t>pemerintah</a:t>
            </a:r>
            <a:r>
              <a:rPr lang="en-US" sz="2400" dirty="0">
                <a:cs typeface="Times New Roman" pitchFamily="18" charset="0"/>
              </a:rPr>
              <a:t> </a:t>
            </a:r>
            <a:r>
              <a:rPr lang="en-US" sz="2400" dirty="0" err="1">
                <a:cs typeface="Times New Roman" pitchFamily="18" charset="0"/>
              </a:rPr>
              <a:t>tidak</a:t>
            </a:r>
            <a:r>
              <a:rPr lang="en-US" sz="2400" dirty="0">
                <a:cs typeface="Times New Roman" pitchFamily="18" charset="0"/>
              </a:rPr>
              <a:t> </a:t>
            </a:r>
            <a:r>
              <a:rPr lang="en-US" sz="2400" dirty="0" err="1">
                <a:cs typeface="Times New Roman" pitchFamily="18" charset="0"/>
              </a:rPr>
              <a:t>memenuhi</a:t>
            </a:r>
            <a:r>
              <a:rPr lang="en-US" sz="2400" dirty="0">
                <a:cs typeface="Times New Roman" pitchFamily="18" charset="0"/>
              </a:rPr>
              <a:t> </a:t>
            </a:r>
            <a:r>
              <a:rPr lang="en-US" sz="2400" dirty="0" err="1">
                <a:cs typeface="Times New Roman" pitchFamily="18" charset="0"/>
              </a:rPr>
              <a:t>definisi</a:t>
            </a:r>
            <a:r>
              <a:rPr lang="en-US" sz="2400" dirty="0">
                <a:cs typeface="Times New Roman" pitchFamily="18" charset="0"/>
              </a:rPr>
              <a:t> </a:t>
            </a:r>
            <a:r>
              <a:rPr lang="en-US" sz="2400" dirty="0" err="1">
                <a:cs typeface="Times New Roman" pitchFamily="18" charset="0"/>
              </a:rPr>
              <a:t>aset</a:t>
            </a:r>
            <a:r>
              <a:rPr lang="en-US" sz="2400" dirty="0">
                <a:cs typeface="Times New Roman" pitchFamily="18" charset="0"/>
              </a:rPr>
              <a:t> </a:t>
            </a:r>
            <a:r>
              <a:rPr lang="en-US" sz="2400" dirty="0" err="1">
                <a:cs typeface="Times New Roman" pitchFamily="18" charset="0"/>
              </a:rPr>
              <a:t>tetap</a:t>
            </a:r>
            <a:r>
              <a:rPr lang="en-US" sz="2400" dirty="0">
                <a:cs typeface="Times New Roman" pitchFamily="18" charset="0"/>
              </a:rPr>
              <a:t> </a:t>
            </a:r>
            <a:r>
              <a:rPr lang="en-US" sz="2400" dirty="0" err="1">
                <a:cs typeface="Times New Roman" pitchFamily="18" charset="0"/>
              </a:rPr>
              <a:t>dan</a:t>
            </a:r>
            <a:r>
              <a:rPr lang="en-US" sz="2400" dirty="0">
                <a:cs typeface="Times New Roman" pitchFamily="18" charset="0"/>
              </a:rPr>
              <a:t> </a:t>
            </a:r>
            <a:r>
              <a:rPr lang="en-US" sz="2400" dirty="0" err="1">
                <a:cs typeface="Times New Roman" pitchFamily="18" charset="0"/>
              </a:rPr>
              <a:t>harus</a:t>
            </a:r>
            <a:r>
              <a:rPr lang="en-US" sz="2400" dirty="0">
                <a:cs typeface="Times New Roman" pitchFamily="18" charset="0"/>
              </a:rPr>
              <a:t> </a:t>
            </a:r>
            <a:r>
              <a:rPr lang="en-US" sz="2400" dirty="0" err="1">
                <a:cs typeface="Times New Roman" pitchFamily="18" charset="0"/>
              </a:rPr>
              <a:t>dipindahkan</a:t>
            </a:r>
            <a:r>
              <a:rPr lang="en-US" sz="2400" dirty="0">
                <a:cs typeface="Times New Roman" pitchFamily="18" charset="0"/>
              </a:rPr>
              <a:t> </a:t>
            </a:r>
            <a:r>
              <a:rPr lang="en-US" sz="2400" dirty="0" err="1">
                <a:cs typeface="Times New Roman" pitchFamily="18" charset="0"/>
              </a:rPr>
              <a:t>ke</a:t>
            </a:r>
            <a:r>
              <a:rPr lang="en-US" sz="2400" dirty="0">
                <a:cs typeface="Times New Roman" pitchFamily="18" charset="0"/>
              </a:rPr>
              <a:t> </a:t>
            </a:r>
            <a:r>
              <a:rPr lang="en-US" sz="2400" dirty="0" err="1">
                <a:cs typeface="Times New Roman" pitchFamily="18" charset="0"/>
              </a:rPr>
              <a:t>pos</a:t>
            </a:r>
            <a:r>
              <a:rPr lang="en-US" sz="2400" dirty="0">
                <a:cs typeface="Times New Roman" pitchFamily="18" charset="0"/>
              </a:rPr>
              <a:t> </a:t>
            </a:r>
            <a:r>
              <a:rPr lang="en-US" sz="2400" dirty="0" err="1">
                <a:cs typeface="Times New Roman" pitchFamily="18" charset="0"/>
              </a:rPr>
              <a:t>aset</a:t>
            </a:r>
            <a:r>
              <a:rPr lang="en-US" sz="2400" dirty="0">
                <a:cs typeface="Times New Roman" pitchFamily="18" charset="0"/>
              </a:rPr>
              <a:t> </a:t>
            </a:r>
            <a:r>
              <a:rPr lang="en-US" sz="2400" dirty="0" err="1">
                <a:cs typeface="Times New Roman" pitchFamily="18" charset="0"/>
              </a:rPr>
              <a:t>lainnya</a:t>
            </a:r>
            <a:r>
              <a:rPr lang="en-US" sz="2400" dirty="0">
                <a:cs typeface="Times New Roman" pitchFamily="18" charset="0"/>
              </a:rPr>
              <a:t> </a:t>
            </a:r>
            <a:r>
              <a:rPr lang="en-US" sz="2400" dirty="0" err="1">
                <a:cs typeface="Times New Roman" pitchFamily="18" charset="0"/>
              </a:rPr>
              <a:t>sesuai</a:t>
            </a:r>
            <a:r>
              <a:rPr lang="en-US" sz="2400" dirty="0">
                <a:cs typeface="Times New Roman" pitchFamily="18" charset="0"/>
              </a:rPr>
              <a:t> </a:t>
            </a:r>
            <a:r>
              <a:rPr lang="en-US" sz="2400" dirty="0" err="1">
                <a:cs typeface="Times New Roman" pitchFamily="18" charset="0"/>
              </a:rPr>
              <a:t>dengan</a:t>
            </a:r>
            <a:r>
              <a:rPr lang="en-US" sz="2400" dirty="0">
                <a:cs typeface="Times New Roman" pitchFamily="18" charset="0"/>
              </a:rPr>
              <a:t> </a:t>
            </a:r>
            <a:r>
              <a:rPr lang="en-US" sz="2400" dirty="0" err="1">
                <a:cs typeface="Times New Roman" pitchFamily="18" charset="0"/>
              </a:rPr>
              <a:t>nilai</a:t>
            </a:r>
            <a:r>
              <a:rPr lang="en-US" sz="2400" dirty="0">
                <a:cs typeface="Times New Roman" pitchFamily="18" charset="0"/>
              </a:rPr>
              <a:t> </a:t>
            </a:r>
            <a:r>
              <a:rPr lang="en-US" sz="2400" dirty="0" err="1">
                <a:cs typeface="Times New Roman" pitchFamily="18" charset="0"/>
              </a:rPr>
              <a:t>tercatatnya</a:t>
            </a:r>
            <a:r>
              <a:rPr lang="en-US" sz="2400" dirty="0">
                <a:cs typeface="Times New Roman" pitchFamily="18" charset="0"/>
              </a:rPr>
              <a:t>.</a:t>
            </a:r>
          </a:p>
          <a:p>
            <a:pPr marL="355600" indent="-355600" eaLnBrk="1" hangingPunct="1">
              <a:lnSpc>
                <a:spcPct val="90000"/>
              </a:lnSpc>
              <a:buFont typeface="Wingdings" pitchFamily="2" charset="2"/>
              <a:buChar char="§"/>
              <a:defRPr/>
            </a:pPr>
            <a:r>
              <a:rPr lang="en-US" sz="2400" dirty="0" err="1" smtClean="0">
                <a:cs typeface="Times New Roman" pitchFamily="18" charset="0"/>
              </a:rPr>
              <a:t>Suatu</a:t>
            </a:r>
            <a:r>
              <a:rPr lang="en-US" sz="2400" dirty="0" smtClean="0">
                <a:cs typeface="Times New Roman" pitchFamily="18" charset="0"/>
              </a:rPr>
              <a:t> </a:t>
            </a:r>
            <a:r>
              <a:rPr lang="en-US" sz="2400" dirty="0" err="1" smtClean="0">
                <a:cs typeface="Times New Roman" pitchFamily="18" charset="0"/>
              </a:rPr>
              <a:t>aset</a:t>
            </a:r>
            <a:r>
              <a:rPr lang="en-US" sz="2400" dirty="0" smtClean="0">
                <a:cs typeface="Times New Roman" pitchFamily="18" charset="0"/>
              </a:rPr>
              <a:t> </a:t>
            </a:r>
            <a:r>
              <a:rPr lang="en-US" sz="2400" dirty="0" err="1" smtClean="0">
                <a:cs typeface="Times New Roman" pitchFamily="18" charset="0"/>
              </a:rPr>
              <a:t>tetap</a:t>
            </a:r>
            <a:r>
              <a:rPr lang="en-US" sz="2400" dirty="0" smtClean="0">
                <a:cs typeface="Times New Roman" pitchFamily="18" charset="0"/>
              </a:rPr>
              <a:t> </a:t>
            </a:r>
            <a:r>
              <a:rPr lang="en-US" sz="2400" dirty="0" err="1" smtClean="0">
                <a:cs typeface="Times New Roman" pitchFamily="18" charset="0"/>
              </a:rPr>
              <a:t>dieliminasi</a:t>
            </a:r>
            <a:r>
              <a:rPr lang="en-US" sz="2400" dirty="0" smtClean="0">
                <a:cs typeface="Times New Roman" pitchFamily="18" charset="0"/>
              </a:rPr>
              <a:t> </a:t>
            </a:r>
            <a:r>
              <a:rPr lang="en-US" sz="2400" dirty="0" err="1" smtClean="0">
                <a:cs typeface="Times New Roman" pitchFamily="18" charset="0"/>
              </a:rPr>
              <a:t>dari</a:t>
            </a:r>
            <a:r>
              <a:rPr lang="en-US" sz="2400" dirty="0" smtClean="0">
                <a:cs typeface="Times New Roman" pitchFamily="18" charset="0"/>
              </a:rPr>
              <a:t> </a:t>
            </a:r>
            <a:r>
              <a:rPr lang="en-US" sz="2400" dirty="0" err="1" smtClean="0">
                <a:cs typeface="Times New Roman" pitchFamily="18" charset="0"/>
              </a:rPr>
              <a:t>neraca</a:t>
            </a:r>
            <a:r>
              <a:rPr lang="en-US" sz="2400" dirty="0" smtClean="0">
                <a:cs typeface="Times New Roman" pitchFamily="18" charset="0"/>
              </a:rPr>
              <a:t> </a:t>
            </a:r>
            <a:r>
              <a:rPr lang="en-US" sz="2400" dirty="0" err="1" smtClean="0">
                <a:cs typeface="Times New Roman" pitchFamily="18" charset="0"/>
              </a:rPr>
              <a:t>ketika</a:t>
            </a:r>
            <a:r>
              <a:rPr lang="en-US" sz="2400" dirty="0" smtClean="0">
                <a:cs typeface="Times New Roman" pitchFamily="18" charset="0"/>
              </a:rPr>
              <a:t> </a:t>
            </a:r>
            <a:r>
              <a:rPr lang="en-US" sz="2400" dirty="0" err="1" smtClean="0">
                <a:cs typeface="Times New Roman" pitchFamily="18" charset="0"/>
              </a:rPr>
              <a:t>dilepaskan</a:t>
            </a:r>
            <a:r>
              <a:rPr lang="en-US" sz="2400" dirty="0" smtClean="0">
                <a:cs typeface="Times New Roman" pitchFamily="18" charset="0"/>
              </a:rPr>
              <a:t> </a:t>
            </a:r>
            <a:r>
              <a:rPr lang="en-US" sz="2400" dirty="0" err="1" smtClean="0">
                <a:cs typeface="Times New Roman" pitchFamily="18" charset="0"/>
              </a:rPr>
              <a:t>atau</a:t>
            </a:r>
            <a:r>
              <a:rPr lang="en-US" sz="2400" dirty="0" smtClean="0">
                <a:cs typeface="Times New Roman" pitchFamily="18" charset="0"/>
              </a:rPr>
              <a:t> </a:t>
            </a:r>
            <a:r>
              <a:rPr lang="en-US" sz="2400" dirty="0" err="1" smtClean="0">
                <a:cs typeface="Times New Roman" pitchFamily="18" charset="0"/>
              </a:rPr>
              <a:t>bila</a:t>
            </a:r>
            <a:r>
              <a:rPr lang="en-US" sz="2400" dirty="0" smtClean="0">
                <a:cs typeface="Times New Roman" pitchFamily="18" charset="0"/>
              </a:rPr>
              <a:t> </a:t>
            </a:r>
            <a:r>
              <a:rPr lang="en-US" sz="2400" dirty="0" err="1" smtClean="0">
                <a:cs typeface="Times New Roman" pitchFamily="18" charset="0"/>
              </a:rPr>
              <a:t>aset</a:t>
            </a:r>
            <a:r>
              <a:rPr lang="en-US" sz="2400" dirty="0" smtClean="0">
                <a:cs typeface="Times New Roman" pitchFamily="18" charset="0"/>
              </a:rPr>
              <a:t> </a:t>
            </a:r>
            <a:r>
              <a:rPr lang="en-US" sz="2400" dirty="0" err="1" smtClean="0">
                <a:cs typeface="Times New Roman" pitchFamily="18" charset="0"/>
              </a:rPr>
              <a:t>secara</a:t>
            </a:r>
            <a:r>
              <a:rPr lang="en-US" sz="2400" dirty="0" smtClean="0">
                <a:cs typeface="Times New Roman" pitchFamily="18" charset="0"/>
              </a:rPr>
              <a:t> </a:t>
            </a:r>
            <a:r>
              <a:rPr lang="en-US" sz="2400" dirty="0" err="1" smtClean="0">
                <a:cs typeface="Times New Roman" pitchFamily="18" charset="0"/>
              </a:rPr>
              <a:t>permanen</a:t>
            </a:r>
            <a:r>
              <a:rPr lang="en-US" sz="2400" dirty="0" smtClean="0">
                <a:cs typeface="Times New Roman" pitchFamily="18" charset="0"/>
              </a:rPr>
              <a:t> </a:t>
            </a:r>
            <a:r>
              <a:rPr lang="en-US" sz="2400" dirty="0" err="1" smtClean="0">
                <a:cs typeface="Times New Roman" pitchFamily="18" charset="0"/>
              </a:rPr>
              <a:t>dihentikan</a:t>
            </a:r>
            <a:r>
              <a:rPr lang="en-US" sz="2400" dirty="0" smtClean="0">
                <a:cs typeface="Times New Roman" pitchFamily="18" charset="0"/>
              </a:rPr>
              <a:t> </a:t>
            </a:r>
            <a:r>
              <a:rPr lang="en-US" sz="2400" dirty="0" err="1" smtClean="0">
                <a:cs typeface="Times New Roman" pitchFamily="18" charset="0"/>
              </a:rPr>
              <a:t>penggunaannya</a:t>
            </a:r>
            <a:r>
              <a:rPr lang="en-US" sz="2400" dirty="0" smtClean="0">
                <a:cs typeface="Times New Roman" pitchFamily="18" charset="0"/>
              </a:rPr>
              <a:t> </a:t>
            </a:r>
            <a:r>
              <a:rPr lang="en-US" sz="2400" dirty="0" err="1" smtClean="0">
                <a:cs typeface="Times New Roman" pitchFamily="18" charset="0"/>
              </a:rPr>
              <a:t>dan</a:t>
            </a:r>
            <a:r>
              <a:rPr lang="en-US" sz="2400" dirty="0" smtClean="0">
                <a:cs typeface="Times New Roman" pitchFamily="18" charset="0"/>
              </a:rPr>
              <a:t> </a:t>
            </a:r>
            <a:r>
              <a:rPr lang="en-US" sz="2400" dirty="0" err="1" smtClean="0">
                <a:cs typeface="Times New Roman" pitchFamily="18" charset="0"/>
              </a:rPr>
              <a:t>tidak</a:t>
            </a:r>
            <a:r>
              <a:rPr lang="en-US" sz="2400" dirty="0" smtClean="0">
                <a:cs typeface="Times New Roman" pitchFamily="18" charset="0"/>
              </a:rPr>
              <a:t> </a:t>
            </a:r>
            <a:r>
              <a:rPr lang="en-US" sz="2400" dirty="0" err="1" smtClean="0">
                <a:cs typeface="Times New Roman" pitchFamily="18" charset="0"/>
              </a:rPr>
              <a:t>ada</a:t>
            </a:r>
            <a:r>
              <a:rPr lang="en-US" sz="2400" dirty="0" smtClean="0">
                <a:cs typeface="Times New Roman" pitchFamily="18" charset="0"/>
              </a:rPr>
              <a:t> </a:t>
            </a:r>
            <a:r>
              <a:rPr lang="en-US" sz="2400" dirty="0" err="1" smtClean="0">
                <a:cs typeface="Times New Roman" pitchFamily="18" charset="0"/>
              </a:rPr>
              <a:t>manfaat</a:t>
            </a:r>
            <a:r>
              <a:rPr lang="en-US" sz="2400" dirty="0" smtClean="0">
                <a:cs typeface="Times New Roman" pitchFamily="18" charset="0"/>
              </a:rPr>
              <a:t> </a:t>
            </a:r>
            <a:r>
              <a:rPr lang="en-US" sz="2400" dirty="0" err="1" smtClean="0">
                <a:cs typeface="Times New Roman" pitchFamily="18" charset="0"/>
              </a:rPr>
              <a:t>ekonomi</a:t>
            </a:r>
            <a:r>
              <a:rPr lang="en-US" sz="2400" dirty="0" smtClean="0">
                <a:cs typeface="Times New Roman" pitchFamily="18" charset="0"/>
              </a:rPr>
              <a:t> </a:t>
            </a:r>
            <a:r>
              <a:rPr lang="en-US" sz="2400" dirty="0" err="1" smtClean="0">
                <a:cs typeface="Times New Roman" pitchFamily="18" charset="0"/>
              </a:rPr>
              <a:t>masa</a:t>
            </a:r>
            <a:r>
              <a:rPr lang="en-US" sz="2400" dirty="0" smtClean="0">
                <a:cs typeface="Times New Roman" pitchFamily="18" charset="0"/>
              </a:rPr>
              <a:t> yang </a:t>
            </a:r>
            <a:r>
              <a:rPr lang="en-US" sz="2400" dirty="0" err="1" smtClean="0">
                <a:cs typeface="Times New Roman" pitchFamily="18" charset="0"/>
              </a:rPr>
              <a:t>akan</a:t>
            </a:r>
            <a:r>
              <a:rPr lang="en-US" sz="2400" dirty="0" smtClean="0">
                <a:cs typeface="Times New Roman" pitchFamily="18" charset="0"/>
              </a:rPr>
              <a:t> </a:t>
            </a:r>
            <a:r>
              <a:rPr lang="en-US" sz="2400" dirty="0" err="1" smtClean="0">
                <a:cs typeface="Times New Roman" pitchFamily="18" charset="0"/>
              </a:rPr>
              <a:t>datang</a:t>
            </a:r>
            <a:r>
              <a:rPr lang="en-US" sz="2400" dirty="0" smtClean="0">
                <a:cs typeface="Times New Roman" pitchFamily="18" charset="0"/>
              </a:rPr>
              <a:t>.  </a:t>
            </a:r>
          </a:p>
          <a:p>
            <a:pPr marL="355600" indent="-355600" eaLnBrk="1" hangingPunct="1">
              <a:lnSpc>
                <a:spcPct val="90000"/>
              </a:lnSpc>
              <a:buFont typeface="Wingdings" pitchFamily="2" charset="2"/>
              <a:buChar char="§"/>
              <a:defRPr/>
            </a:pPr>
            <a:r>
              <a:rPr lang="en-US" sz="2400" dirty="0" err="1" smtClean="0">
                <a:cs typeface="Times New Roman" pitchFamily="18" charset="0"/>
              </a:rPr>
              <a:t>Aset</a:t>
            </a:r>
            <a:r>
              <a:rPr lang="en-US" sz="2400" dirty="0" smtClean="0">
                <a:cs typeface="Times New Roman" pitchFamily="18" charset="0"/>
              </a:rPr>
              <a:t> </a:t>
            </a:r>
            <a:r>
              <a:rPr lang="en-US" sz="2400" dirty="0" err="1" smtClean="0">
                <a:cs typeface="Times New Roman" pitchFamily="18" charset="0"/>
              </a:rPr>
              <a:t>tetap</a:t>
            </a:r>
            <a:r>
              <a:rPr lang="en-US" sz="2400" dirty="0" smtClean="0">
                <a:cs typeface="Times New Roman" pitchFamily="18" charset="0"/>
              </a:rPr>
              <a:t> yang </a:t>
            </a:r>
            <a:r>
              <a:rPr lang="en-US" sz="2400" dirty="0" err="1" smtClean="0">
                <a:cs typeface="Times New Roman" pitchFamily="18" charset="0"/>
              </a:rPr>
              <a:t>secara</a:t>
            </a:r>
            <a:r>
              <a:rPr lang="en-US" sz="2400" dirty="0" smtClean="0">
                <a:cs typeface="Times New Roman" pitchFamily="18" charset="0"/>
              </a:rPr>
              <a:t> </a:t>
            </a:r>
            <a:r>
              <a:rPr lang="en-US" sz="2400" dirty="0" err="1" smtClean="0">
                <a:cs typeface="Times New Roman" pitchFamily="18" charset="0"/>
              </a:rPr>
              <a:t>permanen</a:t>
            </a:r>
            <a:r>
              <a:rPr lang="en-US" sz="2400" dirty="0" smtClean="0">
                <a:cs typeface="Times New Roman" pitchFamily="18" charset="0"/>
              </a:rPr>
              <a:t> </a:t>
            </a:r>
            <a:r>
              <a:rPr lang="en-US" sz="2400" dirty="0" err="1" smtClean="0">
                <a:cs typeface="Times New Roman" pitchFamily="18" charset="0"/>
              </a:rPr>
              <a:t>dihentikan</a:t>
            </a:r>
            <a:r>
              <a:rPr lang="en-US" sz="2400" dirty="0" smtClean="0">
                <a:cs typeface="Times New Roman" pitchFamily="18" charset="0"/>
              </a:rPr>
              <a:t> </a:t>
            </a:r>
            <a:r>
              <a:rPr lang="en-US" sz="2400" dirty="0" err="1" smtClean="0">
                <a:cs typeface="Times New Roman" pitchFamily="18" charset="0"/>
              </a:rPr>
              <a:t>atau</a:t>
            </a:r>
            <a:r>
              <a:rPr lang="en-US" sz="2400" dirty="0" smtClean="0">
                <a:cs typeface="Times New Roman" pitchFamily="18" charset="0"/>
              </a:rPr>
              <a:t> </a:t>
            </a:r>
            <a:r>
              <a:rPr lang="en-US" sz="2400" dirty="0" err="1" smtClean="0">
                <a:cs typeface="Times New Roman" pitchFamily="18" charset="0"/>
              </a:rPr>
              <a:t>dilepas</a:t>
            </a:r>
            <a:r>
              <a:rPr lang="en-US" sz="2400" dirty="0" smtClean="0">
                <a:cs typeface="Times New Roman" pitchFamily="18" charset="0"/>
              </a:rPr>
              <a:t> </a:t>
            </a:r>
            <a:r>
              <a:rPr lang="en-US" sz="2400" dirty="0" err="1" smtClean="0">
                <a:cs typeface="Times New Roman" pitchFamily="18" charset="0"/>
              </a:rPr>
              <a:t>harus</a:t>
            </a:r>
            <a:r>
              <a:rPr lang="en-US" sz="2400" dirty="0" smtClean="0">
                <a:cs typeface="Times New Roman" pitchFamily="18" charset="0"/>
              </a:rPr>
              <a:t> </a:t>
            </a:r>
            <a:r>
              <a:rPr lang="en-US" sz="2400" dirty="0" err="1" smtClean="0">
                <a:cs typeface="Times New Roman" pitchFamily="18" charset="0"/>
              </a:rPr>
              <a:t>dieliminasi</a:t>
            </a:r>
            <a:r>
              <a:rPr lang="en-US" sz="2400" dirty="0" smtClean="0">
                <a:cs typeface="Times New Roman" pitchFamily="18" charset="0"/>
              </a:rPr>
              <a:t> </a:t>
            </a:r>
            <a:r>
              <a:rPr lang="en-US" sz="2400" dirty="0" err="1" smtClean="0">
                <a:cs typeface="Times New Roman" pitchFamily="18" charset="0"/>
              </a:rPr>
              <a:t>dari</a:t>
            </a:r>
            <a:r>
              <a:rPr lang="en-US" sz="2400" dirty="0" smtClean="0">
                <a:cs typeface="Times New Roman" pitchFamily="18" charset="0"/>
              </a:rPr>
              <a:t> </a:t>
            </a:r>
            <a:r>
              <a:rPr lang="en-US" sz="2400" dirty="0" err="1" smtClean="0">
                <a:cs typeface="Times New Roman" pitchFamily="18" charset="0"/>
              </a:rPr>
              <a:t>Neraca</a:t>
            </a:r>
            <a:r>
              <a:rPr lang="en-US" sz="2400" dirty="0" smtClean="0">
                <a:cs typeface="Times New Roman" pitchFamily="18" charset="0"/>
              </a:rPr>
              <a:t> </a:t>
            </a:r>
            <a:r>
              <a:rPr lang="en-US" sz="2400" dirty="0" err="1" smtClean="0">
                <a:cs typeface="Times New Roman" pitchFamily="18" charset="0"/>
              </a:rPr>
              <a:t>dan</a:t>
            </a:r>
            <a:r>
              <a:rPr lang="en-US" sz="2400" dirty="0" smtClean="0">
                <a:cs typeface="Times New Roman" pitchFamily="18" charset="0"/>
              </a:rPr>
              <a:t> </a:t>
            </a:r>
            <a:r>
              <a:rPr lang="en-US" sz="2400" dirty="0" err="1" smtClean="0">
                <a:cs typeface="Times New Roman" pitchFamily="18" charset="0"/>
              </a:rPr>
              <a:t>diungkapkan</a:t>
            </a:r>
            <a:r>
              <a:rPr lang="en-US" sz="2400" dirty="0" smtClean="0">
                <a:cs typeface="Times New Roman" pitchFamily="18" charset="0"/>
              </a:rPr>
              <a:t> </a:t>
            </a:r>
            <a:r>
              <a:rPr lang="en-US" sz="2400" dirty="0" err="1" smtClean="0">
                <a:cs typeface="Times New Roman" pitchFamily="18" charset="0"/>
              </a:rPr>
              <a:t>dalam</a:t>
            </a:r>
            <a:r>
              <a:rPr lang="en-US" sz="2400" dirty="0" smtClean="0">
                <a:cs typeface="Times New Roman" pitchFamily="18" charset="0"/>
              </a:rPr>
              <a:t> </a:t>
            </a:r>
            <a:r>
              <a:rPr lang="id-ID" sz="2400" dirty="0" smtClean="0">
                <a:cs typeface="Times New Roman" pitchFamily="18" charset="0"/>
              </a:rPr>
              <a:t>CaLK</a:t>
            </a:r>
            <a:r>
              <a:rPr lang="en-US" sz="2400" dirty="0" smtClean="0">
                <a:cs typeface="Times New Roman" pitchFamily="18" charset="0"/>
              </a:rPr>
              <a:t>.</a:t>
            </a:r>
          </a:p>
          <a:p>
            <a:pPr eaLnBrk="1" hangingPunct="1">
              <a:defRPr/>
            </a:pPr>
            <a:endParaRPr lang="id-ID" dirty="0"/>
          </a:p>
        </p:txBody>
      </p:sp>
      <p:sp>
        <p:nvSpPr>
          <p:cNvPr id="76804" name="Slide Number Placeholder 3"/>
          <p:cNvSpPr>
            <a:spLocks noGrp="1"/>
          </p:cNvSpPr>
          <p:nvPr>
            <p:ph type="sldNum" sz="quarter" idx="12"/>
          </p:nvPr>
        </p:nvSpPr>
        <p:spPr bwMode="auto">
          <a:noFill/>
          <a:ln>
            <a:miter lim="800000"/>
            <a:headEnd/>
            <a:tailEnd/>
          </a:ln>
        </p:spPr>
        <p:txBody>
          <a:bodyPr vert="horz" wrap="square" lIns="91440" tIns="45720" rIns="91440" bIns="45720" numCol="1" anchor="t" anchorCtr="0" compatLnSpc="1">
            <a:prstTxWarp prst="textNoShape">
              <a:avLst/>
            </a:prstTxWarp>
            <a:normAutofit/>
          </a:bodyPr>
          <a:lstStyle/>
          <a:p>
            <a:fld id="{53CF4FAD-06C0-4136-A86F-88D235378507}" type="slidenum">
              <a:rPr lang="en-US" smtClean="0"/>
              <a:pPr/>
              <a:t>25</a:t>
            </a:fld>
            <a:endParaRPr lang="en-US" smtClean="0"/>
          </a:p>
        </p:txBody>
      </p:sp>
      <p:sp>
        <p:nvSpPr>
          <p:cNvPr id="6" name="Title 1"/>
          <p:cNvSpPr txBox="1">
            <a:spLocks/>
          </p:cNvSpPr>
          <p:nvPr/>
        </p:nvSpPr>
        <p:spPr>
          <a:xfrm>
            <a:off x="533400" y="185000"/>
            <a:ext cx="8077200" cy="709953"/>
          </a:xfrm>
          <a:prstGeom prst="rect">
            <a:avLst/>
          </a:prstGeom>
          <a:solidFill>
            <a:srgbClr val="00B0F0"/>
          </a:solidFill>
        </p:spPr>
        <p:style>
          <a:lnRef idx="0">
            <a:schemeClr val="accent2"/>
          </a:lnRef>
          <a:fillRef idx="3">
            <a:schemeClr val="accent2"/>
          </a:fillRef>
          <a:effectRef idx="3">
            <a:schemeClr val="accent2"/>
          </a:effectRef>
          <a:fontRef idx="minor">
            <a:schemeClr val="lt1"/>
          </a:fontRef>
        </p:style>
        <p:txBody>
          <a:bodyPr vert="horz" anchor="ctr" anchorCtr="0">
            <a:normAutofit/>
          </a:bodyPr>
          <a:lstStyle>
            <a:lvl1pPr algn="l" rtl="0" eaLnBrk="1" latinLnBrk="0" hangingPunct="1">
              <a:spcBef>
                <a:spcPct val="0"/>
              </a:spcBef>
              <a:buNone/>
              <a:defRPr kumimoji="0" sz="32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dirty="0" err="1" smtClean="0"/>
              <a:t>Penghentian</a:t>
            </a:r>
            <a:r>
              <a:rPr lang="en-US" dirty="0" smtClean="0"/>
              <a:t>/</a:t>
            </a:r>
            <a:r>
              <a:rPr lang="en-US" dirty="0" err="1" smtClean="0"/>
              <a:t>Pelepasan</a:t>
            </a:r>
            <a:endParaRPr lang="en-US" dirty="0"/>
          </a:p>
        </p:txBody>
      </p:sp>
      <p:grpSp>
        <p:nvGrpSpPr>
          <p:cNvPr id="7" name="Group 12"/>
          <p:cNvGrpSpPr>
            <a:grpSpLocks/>
          </p:cNvGrpSpPr>
          <p:nvPr/>
        </p:nvGrpSpPr>
        <p:grpSpPr bwMode="auto">
          <a:xfrm>
            <a:off x="403372" y="185001"/>
            <a:ext cx="801541" cy="709952"/>
            <a:chOff x="1347" y="1207"/>
            <a:chExt cx="1296" cy="1163"/>
          </a:xfrm>
        </p:grpSpPr>
        <p:pic>
          <p:nvPicPr>
            <p:cNvPr id="8"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7" y="1207"/>
              <a:ext cx="1296"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9" name="WordArt 14"/>
            <p:cNvSpPr>
              <a:spLocks noChangeArrowheads="1" noChangeShapeType="1" noTextEdit="1"/>
            </p:cNvSpPr>
            <p:nvPr/>
          </p:nvSpPr>
          <p:spPr bwMode="auto">
            <a:xfrm>
              <a:off x="1579" y="1386"/>
              <a:ext cx="888" cy="788"/>
            </a:xfrm>
            <a:prstGeom prst="rect">
              <a:avLst/>
            </a:prstGeom>
          </p:spPr>
          <p:txBody>
            <a:bodyPr wrap="none" fromWordArt="1">
              <a:prstTxWarp prst="textPlain">
                <a:avLst>
                  <a:gd name="adj" fmla="val 50000"/>
                </a:avLst>
              </a:prstTxWarp>
            </a:bodyPr>
            <a:lstStyle/>
            <a:p>
              <a:r>
                <a:rPr lang="en-US" sz="3600" kern="10" dirty="0">
                  <a:ln w="9525">
                    <a:solidFill>
                      <a:srgbClr val="99CCFF"/>
                    </a:solidFill>
                    <a:round/>
                    <a:headEnd/>
                    <a:tailEnd/>
                  </a:ln>
                  <a:gradFill rotWithShape="1">
                    <a:gsLst>
                      <a:gs pos="0">
                        <a:srgbClr val="85BFFF"/>
                      </a:gs>
                      <a:gs pos="100000">
                        <a:srgbClr val="003B76">
                          <a:alpha val="93999"/>
                        </a:srgbClr>
                      </a:gs>
                    </a:gsLst>
                    <a:lin ang="5400000" scaled="1"/>
                  </a:gradFill>
                  <a:effectLst>
                    <a:prstShdw prst="shdw17" dist="17961" dir="2700000">
                      <a:srgbClr val="5C7A99"/>
                    </a:prstShdw>
                  </a:effectLst>
                  <a:latin typeface="Tahoma"/>
                  <a:ea typeface="Tahoma"/>
                  <a:cs typeface="Tahoma"/>
                </a:rPr>
                <a:t>KSAP</a:t>
              </a:r>
            </a:p>
          </p:txBody>
        </p:sp>
      </p:grpSp>
      <p:pic>
        <p:nvPicPr>
          <p:cNvPr id="10" name="Picture 9" descr="C:\Users\Perben\Desktop\logo75.png"/>
          <p:cNvPicPr>
            <a:picLocks noChangeAspect="1" noChangeArrowheads="1"/>
          </p:cNvPicPr>
          <p:nvPr/>
        </p:nvPicPr>
        <p:blipFill>
          <a:blip r:embed="rId3"/>
          <a:srcRect/>
          <a:stretch>
            <a:fillRect/>
          </a:stretch>
        </p:blipFill>
        <p:spPr bwMode="auto">
          <a:xfrm>
            <a:off x="8216762" y="152400"/>
            <a:ext cx="774838" cy="742553"/>
          </a:xfrm>
          <a:prstGeom prst="rect">
            <a:avLst/>
          </a:prstGeom>
          <a:noFill/>
          <a:ln w="9525">
            <a:noFill/>
            <a:miter lim="800000"/>
            <a:headEnd/>
            <a:tailEnd/>
          </a:ln>
        </p:spPr>
      </p:pic>
    </p:spTree>
    <p:extLst>
      <p:ext uri="{BB962C8B-B14F-4D97-AF65-F5344CB8AC3E}">
        <p14:creationId xmlns:p14="http://schemas.microsoft.com/office/powerpoint/2010/main" val="859610091"/>
      </p:ext>
    </p:extLst>
  </p:cSld>
  <p:clrMapOvr>
    <a:masterClrMapping/>
  </p:clrMapOvr>
  <p:transition>
    <p:rand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219200"/>
            <a:ext cx="7620000" cy="4800600"/>
          </a:xfrm>
        </p:spPr>
        <p:txBody>
          <a:bodyPr>
            <a:normAutofit fontScale="92500" lnSpcReduction="10000"/>
          </a:bodyPr>
          <a:lstStyle/>
          <a:p>
            <a:pPr marL="0" indent="0" eaLnBrk="1" hangingPunct="1">
              <a:lnSpc>
                <a:spcPct val="90000"/>
              </a:lnSpc>
              <a:buNone/>
              <a:defRPr/>
            </a:pPr>
            <a:r>
              <a:rPr lang="id-ID" sz="2400" b="1" dirty="0" smtClean="0">
                <a:cs typeface="Times New Roman" pitchFamily="18" charset="0"/>
              </a:rPr>
              <a:t>Penghentian Penggunaan Aset Tetap:</a:t>
            </a:r>
          </a:p>
          <a:p>
            <a:pPr marL="355600" indent="-355600">
              <a:lnSpc>
                <a:spcPct val="90000"/>
              </a:lnSpc>
              <a:buFont typeface="Wingdings" pitchFamily="2" charset="2"/>
              <a:buChar char="§"/>
              <a:defRPr/>
            </a:pPr>
            <a:r>
              <a:rPr lang="en-US" sz="2400" dirty="0" smtClean="0">
                <a:cs typeface="Times New Roman" pitchFamily="18" charset="0"/>
              </a:rPr>
              <a:t>C</a:t>
            </a:r>
            <a:r>
              <a:rPr lang="id-ID" sz="2400" dirty="0" smtClean="0">
                <a:cs typeface="Times New Roman" pitchFamily="18" charset="0"/>
              </a:rPr>
              <a:t>ontoh: </a:t>
            </a:r>
          </a:p>
          <a:p>
            <a:pPr marL="355600" indent="0">
              <a:lnSpc>
                <a:spcPct val="90000"/>
              </a:lnSpc>
              <a:buNone/>
              <a:defRPr/>
            </a:pPr>
            <a:r>
              <a:rPr lang="nb-NO" sz="2400" dirty="0" smtClean="0"/>
              <a:t>Sebuah </a:t>
            </a:r>
            <a:r>
              <a:rPr lang="nb-NO" sz="2400" dirty="0"/>
              <a:t>mobil yang dibeli pada tanggal 1 Maret 20</a:t>
            </a:r>
            <a:r>
              <a:rPr lang="id-ID" sz="2400" dirty="0"/>
              <a:t>X6</a:t>
            </a:r>
            <a:r>
              <a:rPr lang="nb-NO" sz="2400" dirty="0"/>
              <a:t> dengan harga Rp200.000.000 rusak berat tertimpa runtuhan bangunan karena bencana alam gempa bumi pada bulan Agustus tahun 20</a:t>
            </a:r>
            <a:r>
              <a:rPr lang="id-ID" sz="2400" dirty="0"/>
              <a:t>X9. Pada akhir bulan Agustus 20X9 telah ada penetapan dari bahwa mobil yang rusak berat tersebut dihentikan dari penggunaan aktif untuk selanjutnya diproses penghapusannya sesuai dengan ketentuan. </a:t>
            </a:r>
            <a:endParaRPr lang="id-ID" sz="2400" dirty="0" smtClean="0"/>
          </a:p>
          <a:p>
            <a:pPr marL="355600" indent="0">
              <a:lnSpc>
                <a:spcPct val="90000"/>
              </a:lnSpc>
              <a:buNone/>
              <a:defRPr/>
            </a:pPr>
            <a:r>
              <a:rPr lang="nb-NO" sz="2400" dirty="0" smtClean="0"/>
              <a:t>Pada </a:t>
            </a:r>
            <a:r>
              <a:rPr lang="nb-NO" sz="2400" dirty="0"/>
              <a:t>tanggal 10 Oktober 20</a:t>
            </a:r>
            <a:r>
              <a:rPr lang="id-ID" sz="2400" dirty="0"/>
              <a:t>X9 telah diterbitkan penetapan dari entitas yang berwenang sesuai dengan ketentuan perundang-undangan di bidang pengelolaan BMN/BMD bahwa mobil yang rusak berat tersebut dapat di</a:t>
            </a:r>
            <a:r>
              <a:rPr lang="en-US" sz="2400" dirty="0" err="1"/>
              <a:t>keluarkan</a:t>
            </a:r>
            <a:r>
              <a:rPr lang="id-ID" sz="2400" dirty="0"/>
              <a:t> dari neraca. Nilai buku mobil pada saat kena gempa bumi adalah sebesar Rp80</a:t>
            </a:r>
            <a:r>
              <a:rPr lang="en-US" sz="2400" dirty="0"/>
              <a:t>.000.000</a:t>
            </a:r>
            <a:endParaRPr lang="en-US" sz="2400" dirty="0" smtClean="0">
              <a:cs typeface="Times New Roman" pitchFamily="18" charset="0"/>
            </a:endParaRPr>
          </a:p>
          <a:p>
            <a:pPr eaLnBrk="1" hangingPunct="1">
              <a:defRPr/>
            </a:pPr>
            <a:endParaRPr lang="id-ID" dirty="0"/>
          </a:p>
        </p:txBody>
      </p:sp>
      <p:sp>
        <p:nvSpPr>
          <p:cNvPr id="76804" name="Slide Number Placeholder 3"/>
          <p:cNvSpPr>
            <a:spLocks noGrp="1"/>
          </p:cNvSpPr>
          <p:nvPr>
            <p:ph type="sldNum" sz="quarter" idx="12"/>
          </p:nvPr>
        </p:nvSpPr>
        <p:spPr bwMode="auto">
          <a:noFill/>
          <a:ln>
            <a:miter lim="800000"/>
            <a:headEnd/>
            <a:tailEnd/>
          </a:ln>
        </p:spPr>
        <p:txBody>
          <a:bodyPr vert="horz" wrap="square" lIns="91440" tIns="45720" rIns="91440" bIns="45720" numCol="1" anchor="t" anchorCtr="0" compatLnSpc="1">
            <a:prstTxWarp prst="textNoShape">
              <a:avLst/>
            </a:prstTxWarp>
            <a:normAutofit/>
          </a:bodyPr>
          <a:lstStyle/>
          <a:p>
            <a:fld id="{53CF4FAD-06C0-4136-A86F-88D235378507}" type="slidenum">
              <a:rPr lang="en-US" smtClean="0"/>
              <a:pPr/>
              <a:t>26</a:t>
            </a:fld>
            <a:endParaRPr lang="en-US" smtClean="0"/>
          </a:p>
        </p:txBody>
      </p:sp>
      <p:sp>
        <p:nvSpPr>
          <p:cNvPr id="6" name="Title 1"/>
          <p:cNvSpPr txBox="1">
            <a:spLocks/>
          </p:cNvSpPr>
          <p:nvPr/>
        </p:nvSpPr>
        <p:spPr>
          <a:xfrm>
            <a:off x="533400" y="185000"/>
            <a:ext cx="8077200" cy="709953"/>
          </a:xfrm>
          <a:prstGeom prst="rect">
            <a:avLst/>
          </a:prstGeom>
          <a:solidFill>
            <a:srgbClr val="00B0F0"/>
          </a:solidFill>
        </p:spPr>
        <p:style>
          <a:lnRef idx="0">
            <a:schemeClr val="accent2"/>
          </a:lnRef>
          <a:fillRef idx="3">
            <a:schemeClr val="accent2"/>
          </a:fillRef>
          <a:effectRef idx="3">
            <a:schemeClr val="accent2"/>
          </a:effectRef>
          <a:fontRef idx="minor">
            <a:schemeClr val="lt1"/>
          </a:fontRef>
        </p:style>
        <p:txBody>
          <a:bodyPr vert="horz" anchor="ctr" anchorCtr="0">
            <a:normAutofit/>
          </a:bodyPr>
          <a:lstStyle>
            <a:lvl1pPr algn="l" rtl="0" eaLnBrk="1" latinLnBrk="0" hangingPunct="1">
              <a:spcBef>
                <a:spcPct val="0"/>
              </a:spcBef>
              <a:buNone/>
              <a:defRPr kumimoji="0" sz="32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dirty="0" err="1" smtClean="0"/>
              <a:t>Penghentian</a:t>
            </a:r>
            <a:r>
              <a:rPr lang="en-US" dirty="0" smtClean="0"/>
              <a:t>/</a:t>
            </a:r>
            <a:r>
              <a:rPr lang="en-US" dirty="0" err="1" smtClean="0"/>
              <a:t>Pelepasan</a:t>
            </a:r>
            <a:endParaRPr lang="en-US" dirty="0"/>
          </a:p>
        </p:txBody>
      </p:sp>
      <p:grpSp>
        <p:nvGrpSpPr>
          <p:cNvPr id="7" name="Group 12"/>
          <p:cNvGrpSpPr>
            <a:grpSpLocks/>
          </p:cNvGrpSpPr>
          <p:nvPr/>
        </p:nvGrpSpPr>
        <p:grpSpPr bwMode="auto">
          <a:xfrm>
            <a:off x="403372" y="185001"/>
            <a:ext cx="801541" cy="709952"/>
            <a:chOff x="1347" y="1207"/>
            <a:chExt cx="1296" cy="1163"/>
          </a:xfrm>
        </p:grpSpPr>
        <p:pic>
          <p:nvPicPr>
            <p:cNvPr id="8"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7" y="1207"/>
              <a:ext cx="1296"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9" name="WordArt 14"/>
            <p:cNvSpPr>
              <a:spLocks noChangeArrowheads="1" noChangeShapeType="1" noTextEdit="1"/>
            </p:cNvSpPr>
            <p:nvPr/>
          </p:nvSpPr>
          <p:spPr bwMode="auto">
            <a:xfrm>
              <a:off x="1579" y="1386"/>
              <a:ext cx="888" cy="788"/>
            </a:xfrm>
            <a:prstGeom prst="rect">
              <a:avLst/>
            </a:prstGeom>
          </p:spPr>
          <p:txBody>
            <a:bodyPr wrap="none" fromWordArt="1">
              <a:prstTxWarp prst="textPlain">
                <a:avLst>
                  <a:gd name="adj" fmla="val 50000"/>
                </a:avLst>
              </a:prstTxWarp>
            </a:bodyPr>
            <a:lstStyle/>
            <a:p>
              <a:r>
                <a:rPr lang="en-US" sz="3600" kern="10" dirty="0">
                  <a:ln w="9525">
                    <a:solidFill>
                      <a:srgbClr val="99CCFF"/>
                    </a:solidFill>
                    <a:round/>
                    <a:headEnd/>
                    <a:tailEnd/>
                  </a:ln>
                  <a:gradFill rotWithShape="1">
                    <a:gsLst>
                      <a:gs pos="0">
                        <a:srgbClr val="85BFFF"/>
                      </a:gs>
                      <a:gs pos="100000">
                        <a:srgbClr val="003B76">
                          <a:alpha val="93999"/>
                        </a:srgbClr>
                      </a:gs>
                    </a:gsLst>
                    <a:lin ang="5400000" scaled="1"/>
                  </a:gradFill>
                  <a:effectLst>
                    <a:prstShdw prst="shdw17" dist="17961" dir="2700000">
                      <a:srgbClr val="5C7A99"/>
                    </a:prstShdw>
                  </a:effectLst>
                  <a:latin typeface="Tahoma"/>
                  <a:ea typeface="Tahoma"/>
                  <a:cs typeface="Tahoma"/>
                </a:rPr>
                <a:t>KSAP</a:t>
              </a:r>
            </a:p>
          </p:txBody>
        </p:sp>
      </p:grpSp>
      <p:pic>
        <p:nvPicPr>
          <p:cNvPr id="10" name="Picture 9" descr="C:\Users\Perben\Desktop\logo75.png"/>
          <p:cNvPicPr>
            <a:picLocks noChangeAspect="1" noChangeArrowheads="1"/>
          </p:cNvPicPr>
          <p:nvPr/>
        </p:nvPicPr>
        <p:blipFill>
          <a:blip r:embed="rId3"/>
          <a:srcRect/>
          <a:stretch>
            <a:fillRect/>
          </a:stretch>
        </p:blipFill>
        <p:spPr bwMode="auto">
          <a:xfrm>
            <a:off x="8216762" y="152400"/>
            <a:ext cx="774838" cy="742553"/>
          </a:xfrm>
          <a:prstGeom prst="rect">
            <a:avLst/>
          </a:prstGeom>
          <a:noFill/>
          <a:ln w="9525">
            <a:noFill/>
            <a:miter lim="800000"/>
            <a:headEnd/>
            <a:tailEnd/>
          </a:ln>
        </p:spPr>
      </p:pic>
    </p:spTree>
    <p:extLst>
      <p:ext uri="{BB962C8B-B14F-4D97-AF65-F5344CB8AC3E}">
        <p14:creationId xmlns:p14="http://schemas.microsoft.com/office/powerpoint/2010/main" val="1781258004"/>
      </p:ext>
    </p:extLst>
  </p:cSld>
  <p:clrMapOvr>
    <a:masterClrMapping/>
  </p:clrMapOvr>
  <p:transition>
    <p:rand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6858" y="1219200"/>
            <a:ext cx="7682742" cy="838200"/>
          </a:xfrm>
        </p:spPr>
        <p:txBody>
          <a:bodyPr>
            <a:normAutofit/>
          </a:bodyPr>
          <a:lstStyle/>
          <a:p>
            <a:pPr marL="0" indent="0" eaLnBrk="1" hangingPunct="1">
              <a:lnSpc>
                <a:spcPct val="90000"/>
              </a:lnSpc>
              <a:buNone/>
              <a:defRPr/>
            </a:pPr>
            <a:r>
              <a:rPr lang="id-ID" sz="2400" b="1" dirty="0" smtClean="0">
                <a:cs typeface="Times New Roman" pitchFamily="18" charset="0"/>
              </a:rPr>
              <a:t>Penghentian Penggunaan Aset Tetap:</a:t>
            </a:r>
          </a:p>
          <a:p>
            <a:pPr marL="355600" indent="-355600">
              <a:lnSpc>
                <a:spcPct val="90000"/>
              </a:lnSpc>
              <a:buFont typeface="Wingdings" pitchFamily="2" charset="2"/>
              <a:buChar char="§"/>
              <a:defRPr/>
            </a:pPr>
            <a:r>
              <a:rPr lang="en-US" sz="2400" dirty="0" smtClean="0">
                <a:cs typeface="Times New Roman" pitchFamily="18" charset="0"/>
              </a:rPr>
              <a:t>C</a:t>
            </a:r>
            <a:r>
              <a:rPr lang="id-ID" sz="2400" dirty="0" smtClean="0">
                <a:cs typeface="Times New Roman" pitchFamily="18" charset="0"/>
              </a:rPr>
              <a:t>ontoh: </a:t>
            </a:r>
          </a:p>
          <a:p>
            <a:pPr eaLnBrk="1" hangingPunct="1">
              <a:defRPr/>
            </a:pPr>
            <a:endParaRPr lang="id-ID" dirty="0"/>
          </a:p>
        </p:txBody>
      </p:sp>
      <p:sp>
        <p:nvSpPr>
          <p:cNvPr id="76804" name="Slide Number Placeholder 3"/>
          <p:cNvSpPr>
            <a:spLocks noGrp="1"/>
          </p:cNvSpPr>
          <p:nvPr>
            <p:ph type="sldNum" sz="quarter" idx="12"/>
          </p:nvPr>
        </p:nvSpPr>
        <p:spPr bwMode="auto">
          <a:noFill/>
          <a:ln>
            <a:miter lim="800000"/>
            <a:headEnd/>
            <a:tailEnd/>
          </a:ln>
        </p:spPr>
        <p:txBody>
          <a:bodyPr vert="horz" wrap="square" lIns="91440" tIns="45720" rIns="91440" bIns="45720" numCol="1" anchor="t" anchorCtr="0" compatLnSpc="1">
            <a:prstTxWarp prst="textNoShape">
              <a:avLst/>
            </a:prstTxWarp>
            <a:normAutofit/>
          </a:bodyPr>
          <a:lstStyle/>
          <a:p>
            <a:fld id="{53CF4FAD-06C0-4136-A86F-88D235378507}" type="slidenum">
              <a:rPr lang="en-US" smtClean="0"/>
              <a:pPr/>
              <a:t>27</a:t>
            </a:fld>
            <a:endParaRPr lang="en-US" smtClean="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6858" y="2133600"/>
            <a:ext cx="8063742" cy="4218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itle 1"/>
          <p:cNvSpPr txBox="1">
            <a:spLocks/>
          </p:cNvSpPr>
          <p:nvPr/>
        </p:nvSpPr>
        <p:spPr>
          <a:xfrm>
            <a:off x="533400" y="185000"/>
            <a:ext cx="8077200" cy="709953"/>
          </a:xfrm>
          <a:prstGeom prst="rect">
            <a:avLst/>
          </a:prstGeom>
          <a:solidFill>
            <a:srgbClr val="00B0F0"/>
          </a:solidFill>
        </p:spPr>
        <p:style>
          <a:lnRef idx="0">
            <a:schemeClr val="accent2"/>
          </a:lnRef>
          <a:fillRef idx="3">
            <a:schemeClr val="accent2"/>
          </a:fillRef>
          <a:effectRef idx="3">
            <a:schemeClr val="accent2"/>
          </a:effectRef>
          <a:fontRef idx="minor">
            <a:schemeClr val="lt1"/>
          </a:fontRef>
        </p:style>
        <p:txBody>
          <a:bodyPr vert="horz" anchor="ctr" anchorCtr="0">
            <a:normAutofit/>
          </a:bodyPr>
          <a:lstStyle>
            <a:lvl1pPr algn="l" rtl="0" eaLnBrk="1" latinLnBrk="0" hangingPunct="1">
              <a:spcBef>
                <a:spcPct val="0"/>
              </a:spcBef>
              <a:buNone/>
              <a:defRPr kumimoji="0" sz="32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dirty="0" err="1" smtClean="0"/>
              <a:t>Penghentian</a:t>
            </a:r>
            <a:r>
              <a:rPr lang="en-US" dirty="0" smtClean="0"/>
              <a:t>/</a:t>
            </a:r>
            <a:r>
              <a:rPr lang="en-US" dirty="0" err="1" smtClean="0"/>
              <a:t>Pelepasan</a:t>
            </a:r>
            <a:endParaRPr lang="en-US" dirty="0"/>
          </a:p>
        </p:txBody>
      </p:sp>
      <p:grpSp>
        <p:nvGrpSpPr>
          <p:cNvPr id="8" name="Group 12"/>
          <p:cNvGrpSpPr>
            <a:grpSpLocks/>
          </p:cNvGrpSpPr>
          <p:nvPr/>
        </p:nvGrpSpPr>
        <p:grpSpPr bwMode="auto">
          <a:xfrm>
            <a:off x="403372" y="185001"/>
            <a:ext cx="801541" cy="709952"/>
            <a:chOff x="1347" y="1207"/>
            <a:chExt cx="1296" cy="1163"/>
          </a:xfrm>
        </p:grpSpPr>
        <p:pic>
          <p:nvPicPr>
            <p:cNvPr id="9"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47" y="1207"/>
              <a:ext cx="1296"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10" name="WordArt 14"/>
            <p:cNvSpPr>
              <a:spLocks noChangeArrowheads="1" noChangeShapeType="1" noTextEdit="1"/>
            </p:cNvSpPr>
            <p:nvPr/>
          </p:nvSpPr>
          <p:spPr bwMode="auto">
            <a:xfrm>
              <a:off x="1579" y="1386"/>
              <a:ext cx="888" cy="788"/>
            </a:xfrm>
            <a:prstGeom prst="rect">
              <a:avLst/>
            </a:prstGeom>
          </p:spPr>
          <p:txBody>
            <a:bodyPr wrap="none" fromWordArt="1">
              <a:prstTxWarp prst="textPlain">
                <a:avLst>
                  <a:gd name="adj" fmla="val 50000"/>
                </a:avLst>
              </a:prstTxWarp>
            </a:bodyPr>
            <a:lstStyle/>
            <a:p>
              <a:r>
                <a:rPr lang="en-US" sz="3600" kern="10" dirty="0">
                  <a:ln w="9525">
                    <a:solidFill>
                      <a:srgbClr val="99CCFF"/>
                    </a:solidFill>
                    <a:round/>
                    <a:headEnd/>
                    <a:tailEnd/>
                  </a:ln>
                  <a:gradFill rotWithShape="1">
                    <a:gsLst>
                      <a:gs pos="0">
                        <a:srgbClr val="85BFFF"/>
                      </a:gs>
                      <a:gs pos="100000">
                        <a:srgbClr val="003B76">
                          <a:alpha val="93999"/>
                        </a:srgbClr>
                      </a:gs>
                    </a:gsLst>
                    <a:lin ang="5400000" scaled="1"/>
                  </a:gradFill>
                  <a:effectLst>
                    <a:prstShdw prst="shdw17" dist="17961" dir="2700000">
                      <a:srgbClr val="5C7A99"/>
                    </a:prstShdw>
                  </a:effectLst>
                  <a:latin typeface="Tahoma"/>
                  <a:ea typeface="Tahoma"/>
                  <a:cs typeface="Tahoma"/>
                </a:rPr>
                <a:t>KSAP</a:t>
              </a:r>
            </a:p>
          </p:txBody>
        </p:sp>
      </p:grpSp>
      <p:pic>
        <p:nvPicPr>
          <p:cNvPr id="11" name="Picture 10" descr="C:\Users\Perben\Desktop\logo75.png"/>
          <p:cNvPicPr>
            <a:picLocks noChangeAspect="1" noChangeArrowheads="1"/>
          </p:cNvPicPr>
          <p:nvPr/>
        </p:nvPicPr>
        <p:blipFill>
          <a:blip r:embed="rId4"/>
          <a:srcRect/>
          <a:stretch>
            <a:fillRect/>
          </a:stretch>
        </p:blipFill>
        <p:spPr bwMode="auto">
          <a:xfrm>
            <a:off x="8216762" y="152400"/>
            <a:ext cx="774838" cy="742553"/>
          </a:xfrm>
          <a:prstGeom prst="rect">
            <a:avLst/>
          </a:prstGeom>
          <a:noFill/>
          <a:ln w="9525">
            <a:noFill/>
            <a:miter lim="800000"/>
            <a:headEnd/>
            <a:tailEnd/>
          </a:ln>
        </p:spPr>
      </p:pic>
    </p:spTree>
    <p:extLst>
      <p:ext uri="{BB962C8B-B14F-4D97-AF65-F5344CB8AC3E}">
        <p14:creationId xmlns:p14="http://schemas.microsoft.com/office/powerpoint/2010/main" val="1066004466"/>
      </p:ext>
    </p:extLst>
  </p:cSld>
  <p:clrMapOvr>
    <a:masterClrMapping/>
  </p:clrMapOvr>
  <p:transition>
    <p:rand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3371" y="1066800"/>
            <a:ext cx="8200809" cy="5241925"/>
          </a:xfrm>
        </p:spPr>
        <p:txBody>
          <a:bodyPr>
            <a:normAutofit fontScale="92500" lnSpcReduction="20000"/>
          </a:bodyPr>
          <a:lstStyle/>
          <a:p>
            <a:pPr marL="0" indent="0" eaLnBrk="1" hangingPunct="1">
              <a:lnSpc>
                <a:spcPct val="90000"/>
              </a:lnSpc>
              <a:buNone/>
              <a:defRPr/>
            </a:pPr>
            <a:r>
              <a:rPr lang="en-US" sz="3000" b="1" dirty="0" smtClean="0">
                <a:cs typeface="Times New Roman" pitchFamily="18" charset="0"/>
              </a:rPr>
              <a:t>P</a:t>
            </a:r>
            <a:r>
              <a:rPr lang="id-ID" sz="3000" b="1" dirty="0" smtClean="0">
                <a:cs typeface="Times New Roman" pitchFamily="18" charset="0"/>
              </a:rPr>
              <a:t>elepasan Aset:</a:t>
            </a:r>
          </a:p>
          <a:p>
            <a:r>
              <a:rPr lang="fi-FI" sz="2300" dirty="0"/>
              <a:t>Pelepasan aset tetap di lingkungan pemerintah lazim disebut sebagai pemindahtanganan. Sesuai dengan </a:t>
            </a:r>
            <a:r>
              <a:rPr lang="id-ID" sz="2300" dirty="0"/>
              <a:t>ketentuan perundang-undangan di bidang </a:t>
            </a:r>
            <a:r>
              <a:rPr lang="fi-FI" sz="2300" dirty="0"/>
              <a:t>pengelolaan BMN</a:t>
            </a:r>
            <a:r>
              <a:rPr lang="id-ID" sz="2300" dirty="0"/>
              <a:t>/BMD</a:t>
            </a:r>
            <a:r>
              <a:rPr lang="fi-FI" sz="2300" dirty="0"/>
              <a:t>, pemerintah dapat melakukan pemindahtanganan BMN</a:t>
            </a:r>
            <a:r>
              <a:rPr lang="id-ID" sz="2300" dirty="0"/>
              <a:t>/BMD</a:t>
            </a:r>
            <a:r>
              <a:rPr lang="fi-FI" sz="2300" dirty="0"/>
              <a:t> yang di dalamnya termasuk aset tetap dengan </a:t>
            </a:r>
            <a:r>
              <a:rPr lang="fi-FI" sz="2300" dirty="0" smtClean="0"/>
              <a:t>cara:</a:t>
            </a:r>
            <a:r>
              <a:rPr lang="id-ID" sz="2300" dirty="0"/>
              <a:t> </a:t>
            </a:r>
            <a:r>
              <a:rPr lang="fi-FI" sz="2300" dirty="0" smtClean="0"/>
              <a:t>dijual</a:t>
            </a:r>
            <a:r>
              <a:rPr lang="id-ID" sz="2300" dirty="0" smtClean="0"/>
              <a:t>, </a:t>
            </a:r>
            <a:r>
              <a:rPr lang="fi-FI" sz="2300" dirty="0" smtClean="0"/>
              <a:t>dipertukarkan</a:t>
            </a:r>
            <a:r>
              <a:rPr lang="id-ID" sz="2300" dirty="0" smtClean="0"/>
              <a:t>, </a:t>
            </a:r>
            <a:r>
              <a:rPr lang="fi-FI" sz="2300" dirty="0" smtClean="0"/>
              <a:t>dihibahkan</a:t>
            </a:r>
            <a:r>
              <a:rPr lang="fi-FI" sz="2300" dirty="0"/>
              <a:t>; </a:t>
            </a:r>
            <a:r>
              <a:rPr lang="fi-FI" sz="2300" dirty="0" smtClean="0"/>
              <a:t>atau</a:t>
            </a:r>
            <a:r>
              <a:rPr lang="id-ID" sz="2300" dirty="0" smtClean="0"/>
              <a:t> </a:t>
            </a:r>
            <a:r>
              <a:rPr lang="fi-FI" sz="2300" dirty="0" smtClean="0"/>
              <a:t>dijadikan </a:t>
            </a:r>
            <a:r>
              <a:rPr lang="fi-FI" sz="2300" dirty="0"/>
              <a:t>penyertaan modal negara/daerah</a:t>
            </a:r>
            <a:r>
              <a:rPr lang="id-ID" sz="2300" dirty="0"/>
              <a:t>. </a:t>
            </a:r>
          </a:p>
          <a:p>
            <a:r>
              <a:rPr lang="fi-FI" sz="2300" dirty="0"/>
              <a:t>Apabila suatu aset tetap </a:t>
            </a:r>
            <a:r>
              <a:rPr lang="id-ID" sz="2300" dirty="0"/>
              <a:t>dilepaskan karena dipindahtangankan, </a:t>
            </a:r>
            <a:r>
              <a:rPr lang="fi-FI" sz="2300" dirty="0"/>
              <a:t>maka aset tetap yang bersangkutan harus dikeluarkan dari</a:t>
            </a:r>
            <a:r>
              <a:rPr lang="id-ID" sz="2300" dirty="0"/>
              <a:t> neraca</a:t>
            </a:r>
            <a:r>
              <a:rPr lang="fi-FI" sz="2300" dirty="0"/>
              <a:t>. </a:t>
            </a:r>
            <a:endParaRPr lang="id-ID" sz="2300" dirty="0" smtClean="0"/>
          </a:p>
          <a:p>
            <a:r>
              <a:rPr lang="fi-FI" sz="2300" dirty="0" smtClean="0"/>
              <a:t>Aset </a:t>
            </a:r>
            <a:r>
              <a:rPr lang="fi-FI" sz="2300" dirty="0"/>
              <a:t>tetap yang dilepaskan melalui penjualan</a:t>
            </a:r>
            <a:r>
              <a:rPr lang="id-ID" sz="2300" dirty="0"/>
              <a:t>, d</a:t>
            </a:r>
            <a:r>
              <a:rPr lang="en-US" sz="2300" dirty="0" err="1"/>
              <a:t>ikeluarkan</a:t>
            </a:r>
            <a:r>
              <a:rPr lang="id-ID" sz="2300" dirty="0"/>
              <a:t> dari neraca </a:t>
            </a:r>
            <a:r>
              <a:rPr lang="fi-FI" sz="2300" dirty="0"/>
              <a:t>pada saat diterbitkan risalah lelang atau dokumen penjualan sesuai dengan ketentuan perundang-undangan</a:t>
            </a:r>
            <a:r>
              <a:rPr lang="id-ID" sz="2300" dirty="0"/>
              <a:t>.</a:t>
            </a:r>
            <a:r>
              <a:rPr lang="fi-FI" sz="2300" dirty="0"/>
              <a:t> </a:t>
            </a:r>
            <a:endParaRPr lang="id-ID" sz="2300" dirty="0" smtClean="0"/>
          </a:p>
          <a:p>
            <a:r>
              <a:rPr lang="fi-FI" sz="2300" dirty="0" smtClean="0"/>
              <a:t>Aset </a:t>
            </a:r>
            <a:r>
              <a:rPr lang="fi-FI" sz="2300" dirty="0"/>
              <a:t>tetap yang dihibahkan, </a:t>
            </a:r>
            <a:r>
              <a:rPr lang="id-ID" sz="2300" dirty="0"/>
              <a:t>d</a:t>
            </a:r>
            <a:r>
              <a:rPr lang="en-US" sz="2300" dirty="0" err="1"/>
              <a:t>ikeluarkan</a:t>
            </a:r>
            <a:r>
              <a:rPr lang="fi-FI" sz="2300" dirty="0"/>
              <a:t> dari neraca pada saat telah </a:t>
            </a:r>
            <a:r>
              <a:rPr lang="id-ID" sz="2300" dirty="0"/>
              <a:t>diterbitkan </a:t>
            </a:r>
            <a:r>
              <a:rPr lang="fi-FI" sz="2300" dirty="0"/>
              <a:t>berita acara serah terima hibah oleh </a:t>
            </a:r>
            <a:r>
              <a:rPr lang="id-ID" sz="2300" dirty="0"/>
              <a:t>entitas </a:t>
            </a:r>
            <a:r>
              <a:rPr lang="fi-FI" sz="2300" dirty="0"/>
              <a:t>sebagai tindak lanjut persetujuan hibah. </a:t>
            </a:r>
            <a:endParaRPr lang="id-ID" sz="2300" dirty="0" smtClean="0"/>
          </a:p>
          <a:p>
            <a:r>
              <a:rPr lang="fi-FI" sz="2300" dirty="0" smtClean="0"/>
              <a:t>Aset </a:t>
            </a:r>
            <a:r>
              <a:rPr lang="fi-FI" sz="2300" dirty="0"/>
              <a:t>tetap yang dipindahtangankan melalui mekanisme </a:t>
            </a:r>
            <a:r>
              <a:rPr lang="id-ID" sz="2300" dirty="0"/>
              <a:t>penyertaan modal negara/daerah</a:t>
            </a:r>
            <a:r>
              <a:rPr lang="fi-FI" sz="2300" dirty="0"/>
              <a:t>, </a:t>
            </a:r>
            <a:r>
              <a:rPr lang="id-ID" sz="2300" dirty="0"/>
              <a:t>d</a:t>
            </a:r>
            <a:r>
              <a:rPr lang="en-US" sz="2300" dirty="0" err="1"/>
              <a:t>ikeluarkan</a:t>
            </a:r>
            <a:r>
              <a:rPr lang="id-ID" sz="2300" dirty="0"/>
              <a:t> dari neraca </a:t>
            </a:r>
            <a:r>
              <a:rPr lang="fi-FI" sz="2300" dirty="0"/>
              <a:t>pada saat </a:t>
            </a:r>
            <a:r>
              <a:rPr lang="id-ID" sz="2300" dirty="0"/>
              <a:t>diterbitkan penetapan penyertaan modal negara/daerah</a:t>
            </a:r>
            <a:endParaRPr lang="en-US" sz="2300" dirty="0" smtClean="0">
              <a:cs typeface="Times New Roman" pitchFamily="18" charset="0"/>
            </a:endParaRPr>
          </a:p>
          <a:p>
            <a:pPr eaLnBrk="1" hangingPunct="1">
              <a:defRPr/>
            </a:pPr>
            <a:endParaRPr lang="id-ID" dirty="0"/>
          </a:p>
        </p:txBody>
      </p:sp>
      <p:sp>
        <p:nvSpPr>
          <p:cNvPr id="76804" name="Slide Number Placeholder 3"/>
          <p:cNvSpPr>
            <a:spLocks noGrp="1"/>
          </p:cNvSpPr>
          <p:nvPr>
            <p:ph type="sldNum" sz="quarter" idx="12"/>
          </p:nvPr>
        </p:nvSpPr>
        <p:spPr bwMode="auto">
          <a:noFill/>
          <a:ln>
            <a:miter lim="800000"/>
            <a:headEnd/>
            <a:tailEnd/>
          </a:ln>
        </p:spPr>
        <p:txBody>
          <a:bodyPr vert="horz" wrap="square" lIns="91440" tIns="45720" rIns="91440" bIns="45720" numCol="1" anchor="t" anchorCtr="0" compatLnSpc="1">
            <a:prstTxWarp prst="textNoShape">
              <a:avLst/>
            </a:prstTxWarp>
            <a:normAutofit/>
          </a:bodyPr>
          <a:lstStyle/>
          <a:p>
            <a:fld id="{53CF4FAD-06C0-4136-A86F-88D235378507}" type="slidenum">
              <a:rPr lang="en-US" smtClean="0"/>
              <a:pPr/>
              <a:t>28</a:t>
            </a:fld>
            <a:endParaRPr lang="en-US" smtClean="0"/>
          </a:p>
        </p:txBody>
      </p:sp>
      <p:sp>
        <p:nvSpPr>
          <p:cNvPr id="6" name="Title 1"/>
          <p:cNvSpPr txBox="1">
            <a:spLocks/>
          </p:cNvSpPr>
          <p:nvPr/>
        </p:nvSpPr>
        <p:spPr>
          <a:xfrm>
            <a:off x="533400" y="185000"/>
            <a:ext cx="8077200" cy="709953"/>
          </a:xfrm>
          <a:prstGeom prst="rect">
            <a:avLst/>
          </a:prstGeom>
          <a:solidFill>
            <a:srgbClr val="00B0F0"/>
          </a:solidFill>
        </p:spPr>
        <p:style>
          <a:lnRef idx="0">
            <a:schemeClr val="accent2"/>
          </a:lnRef>
          <a:fillRef idx="3">
            <a:schemeClr val="accent2"/>
          </a:fillRef>
          <a:effectRef idx="3">
            <a:schemeClr val="accent2"/>
          </a:effectRef>
          <a:fontRef idx="minor">
            <a:schemeClr val="lt1"/>
          </a:fontRef>
        </p:style>
        <p:txBody>
          <a:bodyPr vert="horz" anchor="ctr" anchorCtr="0">
            <a:normAutofit/>
          </a:bodyPr>
          <a:lstStyle>
            <a:lvl1pPr algn="l" rtl="0" eaLnBrk="1" latinLnBrk="0" hangingPunct="1">
              <a:spcBef>
                <a:spcPct val="0"/>
              </a:spcBef>
              <a:buNone/>
              <a:defRPr kumimoji="0" sz="32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dirty="0" err="1" smtClean="0"/>
              <a:t>Penghentian</a:t>
            </a:r>
            <a:r>
              <a:rPr lang="en-US" dirty="0" smtClean="0"/>
              <a:t>/</a:t>
            </a:r>
            <a:r>
              <a:rPr lang="en-US" dirty="0" err="1" smtClean="0"/>
              <a:t>Pelepasan</a:t>
            </a:r>
            <a:endParaRPr lang="en-US" dirty="0"/>
          </a:p>
        </p:txBody>
      </p:sp>
      <p:grpSp>
        <p:nvGrpSpPr>
          <p:cNvPr id="7" name="Group 12"/>
          <p:cNvGrpSpPr>
            <a:grpSpLocks/>
          </p:cNvGrpSpPr>
          <p:nvPr/>
        </p:nvGrpSpPr>
        <p:grpSpPr bwMode="auto">
          <a:xfrm>
            <a:off x="403372" y="185001"/>
            <a:ext cx="801541" cy="709952"/>
            <a:chOff x="1347" y="1207"/>
            <a:chExt cx="1296" cy="1163"/>
          </a:xfrm>
        </p:grpSpPr>
        <p:pic>
          <p:nvPicPr>
            <p:cNvPr id="8"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7" y="1207"/>
              <a:ext cx="1296"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9" name="WordArt 14"/>
            <p:cNvSpPr>
              <a:spLocks noChangeArrowheads="1" noChangeShapeType="1" noTextEdit="1"/>
            </p:cNvSpPr>
            <p:nvPr/>
          </p:nvSpPr>
          <p:spPr bwMode="auto">
            <a:xfrm>
              <a:off x="1579" y="1386"/>
              <a:ext cx="888" cy="788"/>
            </a:xfrm>
            <a:prstGeom prst="rect">
              <a:avLst/>
            </a:prstGeom>
          </p:spPr>
          <p:txBody>
            <a:bodyPr wrap="none" fromWordArt="1">
              <a:prstTxWarp prst="textPlain">
                <a:avLst>
                  <a:gd name="adj" fmla="val 50000"/>
                </a:avLst>
              </a:prstTxWarp>
            </a:bodyPr>
            <a:lstStyle/>
            <a:p>
              <a:r>
                <a:rPr lang="en-US" sz="3600" kern="10" dirty="0">
                  <a:ln w="9525">
                    <a:solidFill>
                      <a:srgbClr val="99CCFF"/>
                    </a:solidFill>
                    <a:round/>
                    <a:headEnd/>
                    <a:tailEnd/>
                  </a:ln>
                  <a:gradFill rotWithShape="1">
                    <a:gsLst>
                      <a:gs pos="0">
                        <a:srgbClr val="85BFFF"/>
                      </a:gs>
                      <a:gs pos="100000">
                        <a:srgbClr val="003B76">
                          <a:alpha val="93999"/>
                        </a:srgbClr>
                      </a:gs>
                    </a:gsLst>
                    <a:lin ang="5400000" scaled="1"/>
                  </a:gradFill>
                  <a:effectLst>
                    <a:prstShdw prst="shdw17" dist="17961" dir="2700000">
                      <a:srgbClr val="5C7A99"/>
                    </a:prstShdw>
                  </a:effectLst>
                  <a:latin typeface="Tahoma"/>
                  <a:ea typeface="Tahoma"/>
                  <a:cs typeface="Tahoma"/>
                </a:rPr>
                <a:t>KSAP</a:t>
              </a:r>
            </a:p>
          </p:txBody>
        </p:sp>
      </p:grpSp>
      <p:pic>
        <p:nvPicPr>
          <p:cNvPr id="10" name="Picture 9" descr="C:\Users\Perben\Desktop\logo75.png"/>
          <p:cNvPicPr>
            <a:picLocks noChangeAspect="1" noChangeArrowheads="1"/>
          </p:cNvPicPr>
          <p:nvPr/>
        </p:nvPicPr>
        <p:blipFill>
          <a:blip r:embed="rId3"/>
          <a:srcRect/>
          <a:stretch>
            <a:fillRect/>
          </a:stretch>
        </p:blipFill>
        <p:spPr bwMode="auto">
          <a:xfrm>
            <a:off x="8216762" y="152400"/>
            <a:ext cx="774838" cy="742553"/>
          </a:xfrm>
          <a:prstGeom prst="rect">
            <a:avLst/>
          </a:prstGeom>
          <a:noFill/>
          <a:ln w="9525">
            <a:noFill/>
            <a:miter lim="800000"/>
            <a:headEnd/>
            <a:tailEnd/>
          </a:ln>
        </p:spPr>
      </p:pic>
    </p:spTree>
    <p:extLst>
      <p:ext uri="{BB962C8B-B14F-4D97-AF65-F5344CB8AC3E}">
        <p14:creationId xmlns:p14="http://schemas.microsoft.com/office/powerpoint/2010/main" val="3082954614"/>
      </p:ext>
    </p:extLst>
  </p:cSld>
  <p:clrMapOvr>
    <a:masterClrMapping/>
  </p:clrMapOvr>
  <p:transition>
    <p:rand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3371" y="1066800"/>
            <a:ext cx="8200809" cy="5241925"/>
          </a:xfrm>
        </p:spPr>
        <p:txBody>
          <a:bodyPr>
            <a:normAutofit fontScale="92500" lnSpcReduction="10000"/>
          </a:bodyPr>
          <a:lstStyle/>
          <a:p>
            <a:pPr marL="0" indent="0" eaLnBrk="1" hangingPunct="1">
              <a:lnSpc>
                <a:spcPct val="90000"/>
              </a:lnSpc>
              <a:buNone/>
              <a:defRPr/>
            </a:pPr>
            <a:r>
              <a:rPr lang="id-ID" sz="3000" b="1" dirty="0" smtClean="0">
                <a:cs typeface="Times New Roman" pitchFamily="18" charset="0"/>
              </a:rPr>
              <a:t>Aset Tetap Hilang:</a:t>
            </a:r>
          </a:p>
          <a:p>
            <a:r>
              <a:rPr lang="id-ID" sz="2000" dirty="0"/>
              <a:t>Aset tetap hilang harus di</a:t>
            </a:r>
            <a:r>
              <a:rPr lang="en-US" sz="2000" dirty="0" err="1"/>
              <a:t>keluarkan</a:t>
            </a:r>
            <a:r>
              <a:rPr lang="id-ID" sz="2000" dirty="0"/>
              <a:t> dari neraca setelah diterbitkannya penetapan oleh pimpinan entitas yang bersangkutan berdasarkan keterangan dari pihak yang berwenang sesuai dengan ketentuan perundang-undangan. Terhadap aset tetap yang hilang, sesuai dengan peraturan perundang-undangan perlu dilakukan proses untuk mengetahui apakah terdapat unsur kelalaian sehingga mengakibatkan adanya tuntutan ganti rugi.</a:t>
            </a:r>
          </a:p>
          <a:p>
            <a:r>
              <a:rPr lang="id-ID" sz="2000" dirty="0"/>
              <a:t>Aset tetap hilang di</a:t>
            </a:r>
            <a:r>
              <a:rPr lang="en-US" sz="2000" dirty="0" err="1"/>
              <a:t>keluarkan</a:t>
            </a:r>
            <a:r>
              <a:rPr lang="id-ID" sz="2000" dirty="0"/>
              <a:t> dari neraca sebesar nilai buku. Apabila terdapat perbedaan waktu antara penetapan aset hilang dengan penetapan ada atau tidaknya tuntutan ganti rugi, maka pada saat aset tetap dinyatakan hilang, entitas </a:t>
            </a:r>
            <a:r>
              <a:rPr lang="en-US" sz="2000" dirty="0" err="1"/>
              <a:t>melakukan</a:t>
            </a:r>
            <a:r>
              <a:rPr lang="en-US" sz="2000" dirty="0"/>
              <a:t> </a:t>
            </a:r>
            <a:r>
              <a:rPr lang="en-US" sz="2000" dirty="0" err="1"/>
              <a:t>reklasifikasi</a:t>
            </a:r>
            <a:r>
              <a:rPr lang="en-US" sz="2000" dirty="0"/>
              <a:t> </a:t>
            </a:r>
            <a:r>
              <a:rPr lang="en-US" sz="2000" dirty="0" err="1"/>
              <a:t>aset</a:t>
            </a:r>
            <a:r>
              <a:rPr lang="en-US" sz="2000" dirty="0"/>
              <a:t> </a:t>
            </a:r>
            <a:r>
              <a:rPr lang="en-US" sz="2000" dirty="0" err="1"/>
              <a:t>tetap</a:t>
            </a:r>
            <a:r>
              <a:rPr lang="en-US" sz="2000" dirty="0"/>
              <a:t> </a:t>
            </a:r>
            <a:r>
              <a:rPr lang="en-US" sz="2000" dirty="0" err="1"/>
              <a:t>hilang</a:t>
            </a:r>
            <a:r>
              <a:rPr lang="en-US" sz="2000" dirty="0"/>
              <a:t> </a:t>
            </a:r>
            <a:r>
              <a:rPr lang="en-US" sz="2000" dirty="0" err="1"/>
              <a:t>menjadi</a:t>
            </a:r>
            <a:r>
              <a:rPr lang="en-US" sz="2000" dirty="0"/>
              <a:t> </a:t>
            </a:r>
            <a:r>
              <a:rPr lang="id-ID" sz="2000" dirty="0"/>
              <a:t>aset lainnya (aset tetap hilang yang masih dalam proses tuntutan ganti rugi). </a:t>
            </a:r>
            <a:endParaRPr lang="id-ID" sz="2000" dirty="0" smtClean="0"/>
          </a:p>
          <a:p>
            <a:r>
              <a:rPr lang="en-US" sz="2000" dirty="0" err="1" smtClean="0"/>
              <a:t>Selanjutnya</a:t>
            </a:r>
            <a:r>
              <a:rPr lang="en-US" sz="2000" dirty="0"/>
              <a:t>, </a:t>
            </a:r>
            <a:r>
              <a:rPr lang="en-US" sz="2000" dirty="0" err="1"/>
              <a:t>apabila</a:t>
            </a:r>
            <a:r>
              <a:rPr lang="en-US" sz="2000" dirty="0"/>
              <a:t> </a:t>
            </a:r>
            <a:r>
              <a:rPr lang="id-ID" sz="2000" dirty="0"/>
              <a:t>berdasarkan ketentuan perundang-undangan </a:t>
            </a:r>
            <a:r>
              <a:rPr lang="en-US" sz="2000" dirty="0" err="1"/>
              <a:t>dipastikan</a:t>
            </a:r>
            <a:r>
              <a:rPr lang="en-US" sz="2000" dirty="0"/>
              <a:t> </a:t>
            </a:r>
            <a:r>
              <a:rPr lang="id-ID" sz="2000" dirty="0"/>
              <a:t>terdapat tuntutan ganti rugi</a:t>
            </a:r>
            <a:r>
              <a:rPr lang="en-US" sz="2000" dirty="0"/>
              <a:t> </a:t>
            </a:r>
            <a:r>
              <a:rPr lang="en-US" sz="2000" dirty="0" err="1"/>
              <a:t>kepada</a:t>
            </a:r>
            <a:r>
              <a:rPr lang="en-US" sz="2000" dirty="0"/>
              <a:t> </a:t>
            </a:r>
            <a:r>
              <a:rPr lang="en-US" sz="2000" dirty="0" err="1"/>
              <a:t>perorangan</a:t>
            </a:r>
            <a:r>
              <a:rPr lang="en-US" sz="2000" dirty="0"/>
              <a:t> </a:t>
            </a:r>
            <a:r>
              <a:rPr lang="en-US" sz="2000" dirty="0" err="1"/>
              <a:t>tertentu</a:t>
            </a:r>
            <a:r>
              <a:rPr lang="id-ID" sz="2000" dirty="0"/>
              <a:t>, maka </a:t>
            </a:r>
            <a:r>
              <a:rPr lang="en-US" sz="2000" dirty="0" err="1"/>
              <a:t>aset</a:t>
            </a:r>
            <a:r>
              <a:rPr lang="en-US" sz="2000" dirty="0"/>
              <a:t> </a:t>
            </a:r>
            <a:r>
              <a:rPr lang="en-US" sz="2000" dirty="0" err="1"/>
              <a:t>lainnya</a:t>
            </a:r>
            <a:r>
              <a:rPr lang="en-US" sz="2000" dirty="0"/>
              <a:t> </a:t>
            </a:r>
            <a:r>
              <a:rPr lang="en-US" sz="2000" dirty="0" err="1"/>
              <a:t>tersebut</a:t>
            </a:r>
            <a:r>
              <a:rPr lang="en-US" sz="2000" dirty="0"/>
              <a:t> </a:t>
            </a:r>
            <a:r>
              <a:rPr lang="en-US" sz="2000" dirty="0" err="1"/>
              <a:t>direklasifikasi</a:t>
            </a:r>
            <a:r>
              <a:rPr lang="en-US" sz="2000" dirty="0"/>
              <a:t> </a:t>
            </a:r>
            <a:r>
              <a:rPr lang="en-US" sz="2000" dirty="0" err="1"/>
              <a:t>menjadi</a:t>
            </a:r>
            <a:r>
              <a:rPr lang="id-ID" sz="2000" dirty="0"/>
              <a:t> piutang tuntutan ganti rugi. Dalam hal tidak terdapat tuntutan ganti rugi, </a:t>
            </a:r>
            <a:r>
              <a:rPr lang="en-US" sz="2000" dirty="0" err="1"/>
              <a:t>maka</a:t>
            </a:r>
            <a:r>
              <a:rPr lang="en-US" sz="2000" dirty="0"/>
              <a:t> </a:t>
            </a:r>
            <a:r>
              <a:rPr lang="en-US" sz="2000" dirty="0" err="1"/>
              <a:t>aset</a:t>
            </a:r>
            <a:r>
              <a:rPr lang="en-US" sz="2000" dirty="0"/>
              <a:t> </a:t>
            </a:r>
            <a:r>
              <a:rPr lang="en-US" sz="2000" dirty="0" err="1"/>
              <a:t>lainnya</a:t>
            </a:r>
            <a:r>
              <a:rPr lang="en-US" sz="2000" dirty="0"/>
              <a:t> </a:t>
            </a:r>
            <a:r>
              <a:rPr lang="en-US" sz="2000" dirty="0" err="1"/>
              <a:t>tersebut</a:t>
            </a:r>
            <a:r>
              <a:rPr lang="en-US" sz="2000" dirty="0"/>
              <a:t> </a:t>
            </a:r>
            <a:r>
              <a:rPr lang="en-US" sz="2000" dirty="0" err="1" smtClean="0"/>
              <a:t>direklasifikasi</a:t>
            </a:r>
            <a:r>
              <a:rPr lang="en-US" sz="2000" dirty="0" smtClean="0"/>
              <a:t> </a:t>
            </a:r>
            <a:r>
              <a:rPr lang="en-US" sz="2000" dirty="0" err="1"/>
              <a:t>menjadi</a:t>
            </a:r>
            <a:r>
              <a:rPr lang="en-US" sz="2000" dirty="0"/>
              <a:t> </a:t>
            </a:r>
            <a:r>
              <a:rPr lang="en-US" sz="2000" dirty="0" err="1" smtClean="0"/>
              <a:t>beban</a:t>
            </a:r>
            <a:r>
              <a:rPr lang="id-ID" sz="2000" dirty="0" smtClean="0"/>
              <a:t>.</a:t>
            </a:r>
            <a:endParaRPr lang="id-ID" dirty="0"/>
          </a:p>
        </p:txBody>
      </p:sp>
      <p:sp>
        <p:nvSpPr>
          <p:cNvPr id="76804" name="Slide Number Placeholder 3"/>
          <p:cNvSpPr>
            <a:spLocks noGrp="1"/>
          </p:cNvSpPr>
          <p:nvPr>
            <p:ph type="sldNum" sz="quarter" idx="12"/>
          </p:nvPr>
        </p:nvSpPr>
        <p:spPr bwMode="auto">
          <a:noFill/>
          <a:ln>
            <a:miter lim="800000"/>
            <a:headEnd/>
            <a:tailEnd/>
          </a:ln>
        </p:spPr>
        <p:txBody>
          <a:bodyPr vert="horz" wrap="square" lIns="91440" tIns="45720" rIns="91440" bIns="45720" numCol="1" anchor="t" anchorCtr="0" compatLnSpc="1">
            <a:prstTxWarp prst="textNoShape">
              <a:avLst/>
            </a:prstTxWarp>
            <a:normAutofit/>
          </a:bodyPr>
          <a:lstStyle/>
          <a:p>
            <a:fld id="{53CF4FAD-06C0-4136-A86F-88D235378507}" type="slidenum">
              <a:rPr lang="en-US" smtClean="0"/>
              <a:pPr/>
              <a:t>29</a:t>
            </a:fld>
            <a:endParaRPr lang="en-US" smtClean="0"/>
          </a:p>
        </p:txBody>
      </p:sp>
      <p:sp>
        <p:nvSpPr>
          <p:cNvPr id="6" name="Title 1"/>
          <p:cNvSpPr txBox="1">
            <a:spLocks/>
          </p:cNvSpPr>
          <p:nvPr/>
        </p:nvSpPr>
        <p:spPr>
          <a:xfrm>
            <a:off x="533400" y="185000"/>
            <a:ext cx="8077200" cy="709953"/>
          </a:xfrm>
          <a:prstGeom prst="rect">
            <a:avLst/>
          </a:prstGeom>
          <a:solidFill>
            <a:srgbClr val="00B0F0"/>
          </a:solidFill>
        </p:spPr>
        <p:style>
          <a:lnRef idx="0">
            <a:schemeClr val="accent2"/>
          </a:lnRef>
          <a:fillRef idx="3">
            <a:schemeClr val="accent2"/>
          </a:fillRef>
          <a:effectRef idx="3">
            <a:schemeClr val="accent2"/>
          </a:effectRef>
          <a:fontRef idx="minor">
            <a:schemeClr val="lt1"/>
          </a:fontRef>
        </p:style>
        <p:txBody>
          <a:bodyPr vert="horz" anchor="ctr" anchorCtr="0">
            <a:normAutofit/>
          </a:bodyPr>
          <a:lstStyle>
            <a:lvl1pPr algn="l" rtl="0" eaLnBrk="1" latinLnBrk="0" hangingPunct="1">
              <a:spcBef>
                <a:spcPct val="0"/>
              </a:spcBef>
              <a:buNone/>
              <a:defRPr kumimoji="0" sz="32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dirty="0" err="1" smtClean="0"/>
              <a:t>Penghentian</a:t>
            </a:r>
            <a:r>
              <a:rPr lang="en-US" dirty="0" smtClean="0"/>
              <a:t>/</a:t>
            </a:r>
            <a:r>
              <a:rPr lang="en-US" dirty="0" err="1" smtClean="0"/>
              <a:t>Pelepasan</a:t>
            </a:r>
            <a:endParaRPr lang="en-US" dirty="0"/>
          </a:p>
        </p:txBody>
      </p:sp>
      <p:grpSp>
        <p:nvGrpSpPr>
          <p:cNvPr id="7" name="Group 12"/>
          <p:cNvGrpSpPr>
            <a:grpSpLocks/>
          </p:cNvGrpSpPr>
          <p:nvPr/>
        </p:nvGrpSpPr>
        <p:grpSpPr bwMode="auto">
          <a:xfrm>
            <a:off x="403372" y="185001"/>
            <a:ext cx="801541" cy="709952"/>
            <a:chOff x="1347" y="1207"/>
            <a:chExt cx="1296" cy="1163"/>
          </a:xfrm>
        </p:grpSpPr>
        <p:pic>
          <p:nvPicPr>
            <p:cNvPr id="8"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7" y="1207"/>
              <a:ext cx="1296"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9" name="WordArt 14"/>
            <p:cNvSpPr>
              <a:spLocks noChangeArrowheads="1" noChangeShapeType="1" noTextEdit="1"/>
            </p:cNvSpPr>
            <p:nvPr/>
          </p:nvSpPr>
          <p:spPr bwMode="auto">
            <a:xfrm>
              <a:off x="1579" y="1386"/>
              <a:ext cx="888" cy="788"/>
            </a:xfrm>
            <a:prstGeom prst="rect">
              <a:avLst/>
            </a:prstGeom>
          </p:spPr>
          <p:txBody>
            <a:bodyPr wrap="none" fromWordArt="1">
              <a:prstTxWarp prst="textPlain">
                <a:avLst>
                  <a:gd name="adj" fmla="val 50000"/>
                </a:avLst>
              </a:prstTxWarp>
            </a:bodyPr>
            <a:lstStyle/>
            <a:p>
              <a:r>
                <a:rPr lang="en-US" sz="3600" kern="10" dirty="0">
                  <a:ln w="9525">
                    <a:solidFill>
                      <a:srgbClr val="99CCFF"/>
                    </a:solidFill>
                    <a:round/>
                    <a:headEnd/>
                    <a:tailEnd/>
                  </a:ln>
                  <a:gradFill rotWithShape="1">
                    <a:gsLst>
                      <a:gs pos="0">
                        <a:srgbClr val="85BFFF"/>
                      </a:gs>
                      <a:gs pos="100000">
                        <a:srgbClr val="003B76">
                          <a:alpha val="93999"/>
                        </a:srgbClr>
                      </a:gs>
                    </a:gsLst>
                    <a:lin ang="5400000" scaled="1"/>
                  </a:gradFill>
                  <a:effectLst>
                    <a:prstShdw prst="shdw17" dist="17961" dir="2700000">
                      <a:srgbClr val="5C7A99"/>
                    </a:prstShdw>
                  </a:effectLst>
                  <a:latin typeface="Tahoma"/>
                  <a:ea typeface="Tahoma"/>
                  <a:cs typeface="Tahoma"/>
                </a:rPr>
                <a:t>KSAP</a:t>
              </a:r>
            </a:p>
          </p:txBody>
        </p:sp>
      </p:grpSp>
      <p:pic>
        <p:nvPicPr>
          <p:cNvPr id="10" name="Picture 9" descr="C:\Users\Perben\Desktop\logo75.png"/>
          <p:cNvPicPr>
            <a:picLocks noChangeAspect="1" noChangeArrowheads="1"/>
          </p:cNvPicPr>
          <p:nvPr/>
        </p:nvPicPr>
        <p:blipFill>
          <a:blip r:embed="rId3"/>
          <a:srcRect/>
          <a:stretch>
            <a:fillRect/>
          </a:stretch>
        </p:blipFill>
        <p:spPr bwMode="auto">
          <a:xfrm>
            <a:off x="8216762" y="152400"/>
            <a:ext cx="774838" cy="742553"/>
          </a:xfrm>
          <a:prstGeom prst="rect">
            <a:avLst/>
          </a:prstGeom>
          <a:noFill/>
          <a:ln w="9525">
            <a:noFill/>
            <a:miter lim="800000"/>
            <a:headEnd/>
            <a:tailEnd/>
          </a:ln>
        </p:spPr>
      </p:pic>
    </p:spTree>
    <p:extLst>
      <p:ext uri="{BB962C8B-B14F-4D97-AF65-F5344CB8AC3E}">
        <p14:creationId xmlns:p14="http://schemas.microsoft.com/office/powerpoint/2010/main" val="998369263"/>
      </p:ext>
    </p:extLst>
  </p:cSld>
  <p:clrMapOvr>
    <a:masterClrMapping/>
  </p:clrMapOvr>
  <p:transition>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33400" y="185000"/>
            <a:ext cx="8077200" cy="709953"/>
          </a:xfrm>
          <a:prstGeom prst="rect">
            <a:avLst/>
          </a:prstGeom>
          <a:solidFill>
            <a:srgbClr val="00B0F0"/>
          </a:solidFill>
        </p:spPr>
        <p:style>
          <a:lnRef idx="0">
            <a:schemeClr val="accent2"/>
          </a:lnRef>
          <a:fillRef idx="3">
            <a:schemeClr val="accent2"/>
          </a:fillRef>
          <a:effectRef idx="3">
            <a:schemeClr val="accent2"/>
          </a:effectRef>
          <a:fontRef idx="minor">
            <a:schemeClr val="lt1"/>
          </a:fontRef>
        </p:style>
        <p:txBody>
          <a:bodyPr vert="horz" anchor="ctr" anchorCtr="0">
            <a:normAutofit/>
          </a:bodyPr>
          <a:lstStyle>
            <a:lvl1pPr algn="l" rtl="0" eaLnBrk="1" latinLnBrk="0" hangingPunct="1">
              <a:spcBef>
                <a:spcPct val="0"/>
              </a:spcBef>
              <a:buNone/>
              <a:defRPr kumimoji="0" sz="32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dirty="0" err="1" smtClean="0"/>
              <a:t>Dasar</a:t>
            </a:r>
            <a:r>
              <a:rPr lang="en-US" dirty="0" smtClean="0"/>
              <a:t> </a:t>
            </a:r>
            <a:r>
              <a:rPr lang="en-US" dirty="0" err="1" smtClean="0"/>
              <a:t>Hukum</a:t>
            </a:r>
            <a:endParaRPr lang="en-US" dirty="0"/>
          </a:p>
        </p:txBody>
      </p:sp>
      <p:grpSp>
        <p:nvGrpSpPr>
          <p:cNvPr id="5" name="Group 12"/>
          <p:cNvGrpSpPr>
            <a:grpSpLocks/>
          </p:cNvGrpSpPr>
          <p:nvPr/>
        </p:nvGrpSpPr>
        <p:grpSpPr bwMode="auto">
          <a:xfrm>
            <a:off x="403372" y="185001"/>
            <a:ext cx="801541" cy="709952"/>
            <a:chOff x="1347" y="1207"/>
            <a:chExt cx="1296" cy="1163"/>
          </a:xfrm>
        </p:grpSpPr>
        <p:pic>
          <p:nvPicPr>
            <p:cNvPr id="6"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7" y="1207"/>
              <a:ext cx="1296"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7" name="WordArt 14"/>
            <p:cNvSpPr>
              <a:spLocks noChangeArrowheads="1" noChangeShapeType="1" noTextEdit="1"/>
            </p:cNvSpPr>
            <p:nvPr/>
          </p:nvSpPr>
          <p:spPr bwMode="auto">
            <a:xfrm>
              <a:off x="1579" y="1386"/>
              <a:ext cx="888" cy="788"/>
            </a:xfrm>
            <a:prstGeom prst="rect">
              <a:avLst/>
            </a:prstGeom>
          </p:spPr>
          <p:txBody>
            <a:bodyPr wrap="none" fromWordArt="1">
              <a:prstTxWarp prst="textPlain">
                <a:avLst>
                  <a:gd name="adj" fmla="val 50000"/>
                </a:avLst>
              </a:prstTxWarp>
            </a:bodyPr>
            <a:lstStyle/>
            <a:p>
              <a:r>
                <a:rPr lang="en-US" sz="3600" kern="10" dirty="0">
                  <a:ln w="9525">
                    <a:solidFill>
                      <a:srgbClr val="99CCFF"/>
                    </a:solidFill>
                    <a:round/>
                    <a:headEnd/>
                    <a:tailEnd/>
                  </a:ln>
                  <a:gradFill rotWithShape="1">
                    <a:gsLst>
                      <a:gs pos="0">
                        <a:srgbClr val="85BFFF"/>
                      </a:gs>
                      <a:gs pos="100000">
                        <a:srgbClr val="003B76">
                          <a:alpha val="93999"/>
                        </a:srgbClr>
                      </a:gs>
                    </a:gsLst>
                    <a:lin ang="5400000" scaled="1"/>
                  </a:gradFill>
                  <a:effectLst>
                    <a:prstShdw prst="shdw17" dist="17961" dir="2700000">
                      <a:srgbClr val="5C7A99"/>
                    </a:prstShdw>
                  </a:effectLst>
                  <a:latin typeface="Tahoma"/>
                  <a:ea typeface="Tahoma"/>
                  <a:cs typeface="Tahoma"/>
                </a:rPr>
                <a:t>KSAP</a:t>
              </a:r>
            </a:p>
          </p:txBody>
        </p:sp>
      </p:grpSp>
      <p:pic>
        <p:nvPicPr>
          <p:cNvPr id="8" name="Picture 7" descr="C:\Users\Perben\Desktop\logo75.png"/>
          <p:cNvPicPr>
            <a:picLocks noChangeAspect="1" noChangeArrowheads="1"/>
          </p:cNvPicPr>
          <p:nvPr/>
        </p:nvPicPr>
        <p:blipFill>
          <a:blip r:embed="rId3"/>
          <a:srcRect/>
          <a:stretch>
            <a:fillRect/>
          </a:stretch>
        </p:blipFill>
        <p:spPr bwMode="auto">
          <a:xfrm>
            <a:off x="8216762" y="152400"/>
            <a:ext cx="774838" cy="742553"/>
          </a:xfrm>
          <a:prstGeom prst="rect">
            <a:avLst/>
          </a:prstGeom>
          <a:noFill/>
          <a:ln w="9525">
            <a:noFill/>
            <a:miter lim="800000"/>
            <a:headEnd/>
            <a:tailEnd/>
          </a:ln>
        </p:spPr>
      </p:pic>
      <p:sp>
        <p:nvSpPr>
          <p:cNvPr id="9" name="Rectangle 8"/>
          <p:cNvSpPr/>
          <p:nvPr/>
        </p:nvSpPr>
        <p:spPr>
          <a:xfrm>
            <a:off x="403372" y="1752600"/>
            <a:ext cx="8207228" cy="2539157"/>
          </a:xfrm>
          <a:prstGeom prst="rect">
            <a:avLst/>
          </a:prstGeom>
        </p:spPr>
        <p:txBody>
          <a:bodyPr wrap="square">
            <a:spAutoFit/>
          </a:bodyPr>
          <a:lstStyle/>
          <a:p>
            <a:pPr marL="457200" indent="-457200">
              <a:spcAft>
                <a:spcPts val="600"/>
              </a:spcAft>
              <a:buFont typeface="Wingdings" pitchFamily="2" charset="2"/>
              <a:buChar char="q"/>
            </a:pPr>
            <a:r>
              <a:rPr lang="id-ID" sz="2400" dirty="0" smtClean="0">
                <a:ln w="10541" cmpd="sng">
                  <a:solidFill>
                    <a:schemeClr val="accent1">
                      <a:shade val="88000"/>
                      <a:satMod val="110000"/>
                    </a:schemeClr>
                  </a:solidFill>
                  <a:prstDash val="solid"/>
                </a:ln>
                <a:latin typeface="Arial" pitchFamily="34" charset="0"/>
                <a:cs typeface="Arial" pitchFamily="34" charset="0"/>
              </a:rPr>
              <a:t>Lampiran I PP No. 71 Tahun 2010 tentang Standar Akuntansi Pemerintahan (SAP): </a:t>
            </a:r>
          </a:p>
          <a:p>
            <a:pPr marL="914400" lvl="1" indent="-457200">
              <a:spcAft>
                <a:spcPts val="600"/>
              </a:spcAft>
              <a:buFont typeface="Wingdings" pitchFamily="2" charset="2"/>
              <a:buChar char="q"/>
            </a:pPr>
            <a:r>
              <a:rPr lang="id-ID" sz="2400" dirty="0" smtClean="0">
                <a:ln w="10541" cmpd="sng">
                  <a:solidFill>
                    <a:schemeClr val="accent1">
                      <a:shade val="88000"/>
                      <a:satMod val="110000"/>
                    </a:schemeClr>
                  </a:solidFill>
                  <a:prstDash val="solid"/>
                </a:ln>
                <a:latin typeface="Arial" pitchFamily="34" charset="0"/>
                <a:cs typeface="Arial" pitchFamily="34" charset="0"/>
              </a:rPr>
              <a:t>PSAP 07 tentang Akuntansi Aset Tetap, </a:t>
            </a:r>
          </a:p>
          <a:p>
            <a:pPr marL="914400" lvl="1" indent="-457200">
              <a:spcAft>
                <a:spcPts val="600"/>
              </a:spcAft>
              <a:buFont typeface="Wingdings" pitchFamily="2" charset="2"/>
              <a:buChar char="q"/>
            </a:pPr>
            <a:r>
              <a:rPr lang="id-ID" sz="2400" dirty="0" smtClean="0">
                <a:ln w="10541" cmpd="sng">
                  <a:solidFill>
                    <a:schemeClr val="accent1">
                      <a:shade val="88000"/>
                      <a:satMod val="110000"/>
                    </a:schemeClr>
                  </a:solidFill>
                  <a:prstDash val="solid"/>
                </a:ln>
                <a:latin typeface="Arial" pitchFamily="34" charset="0"/>
                <a:cs typeface="Arial" pitchFamily="34" charset="0"/>
              </a:rPr>
              <a:t>PSAP 08 tentang Akuntansi Konstruksi Dalam Pengerjaan</a:t>
            </a:r>
          </a:p>
          <a:p>
            <a:pPr marL="457200" indent="-457200">
              <a:spcAft>
                <a:spcPts val="600"/>
              </a:spcAft>
              <a:buFont typeface="Wingdings" pitchFamily="2" charset="2"/>
              <a:buChar char="q"/>
            </a:pPr>
            <a:r>
              <a:rPr lang="id-ID" sz="2400" dirty="0">
                <a:ln w="10541" cmpd="sng">
                  <a:solidFill>
                    <a:schemeClr val="accent1">
                      <a:shade val="88000"/>
                      <a:satMod val="110000"/>
                    </a:schemeClr>
                  </a:solidFill>
                  <a:prstDash val="solid"/>
                </a:ln>
                <a:latin typeface="Arial" pitchFamily="34" charset="0"/>
                <a:cs typeface="Arial" pitchFamily="34" charset="0"/>
              </a:rPr>
              <a:t>Buletin Teknis SAP No. 15 tentang Akuntansi Aset </a:t>
            </a:r>
            <a:r>
              <a:rPr lang="id-ID" sz="2400" dirty="0" smtClean="0">
                <a:ln w="10541" cmpd="sng">
                  <a:solidFill>
                    <a:schemeClr val="accent1">
                      <a:shade val="88000"/>
                      <a:satMod val="110000"/>
                    </a:schemeClr>
                  </a:solidFill>
                  <a:prstDash val="solid"/>
                </a:ln>
                <a:latin typeface="Arial" pitchFamily="34" charset="0"/>
                <a:cs typeface="Arial" pitchFamily="34" charset="0"/>
              </a:rPr>
              <a:t>Tetap</a:t>
            </a:r>
            <a:endParaRPr lang="id-ID" sz="2400" dirty="0">
              <a:ln w="10541" cmpd="sng">
                <a:solidFill>
                  <a:schemeClr val="accent1">
                    <a:shade val="88000"/>
                    <a:satMod val="110000"/>
                  </a:schemeClr>
                </a:solidFill>
                <a:prstDash val="solid"/>
              </a:ln>
              <a:latin typeface="Arial" pitchFamily="34" charset="0"/>
              <a:cs typeface="Arial" pitchFamily="34" charset="0"/>
            </a:endParaRPr>
          </a:p>
        </p:txBody>
      </p:sp>
    </p:spTree>
    <p:extLst>
      <p:ext uri="{BB962C8B-B14F-4D97-AF65-F5344CB8AC3E}">
        <p14:creationId xmlns:p14="http://schemas.microsoft.com/office/powerpoint/2010/main" val="110811652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3372" y="1082675"/>
            <a:ext cx="8283428" cy="5318125"/>
          </a:xfrm>
        </p:spPr>
        <p:txBody>
          <a:bodyPr/>
          <a:lstStyle/>
          <a:p>
            <a:pPr marL="0" indent="0" eaLnBrk="1" hangingPunct="1">
              <a:lnSpc>
                <a:spcPct val="90000"/>
              </a:lnSpc>
              <a:buFont typeface="Wingdings 3" pitchFamily="18" charset="2"/>
              <a:buNone/>
              <a:defRPr/>
            </a:pPr>
            <a:r>
              <a:rPr lang="en-US" sz="2800" dirty="0" err="1" smtClean="0"/>
              <a:t>Laporan</a:t>
            </a:r>
            <a:r>
              <a:rPr lang="en-US" sz="2800" dirty="0" smtClean="0"/>
              <a:t> </a:t>
            </a:r>
            <a:r>
              <a:rPr lang="en-US" sz="2800" dirty="0" err="1" smtClean="0"/>
              <a:t>Keuangan</a:t>
            </a:r>
            <a:r>
              <a:rPr lang="en-US" sz="2800" dirty="0" smtClean="0"/>
              <a:t> </a:t>
            </a:r>
            <a:r>
              <a:rPr lang="en-US" sz="2800" dirty="0" err="1" smtClean="0"/>
              <a:t>harus</a:t>
            </a:r>
            <a:r>
              <a:rPr lang="en-US" sz="2800" dirty="0" smtClean="0"/>
              <a:t> </a:t>
            </a:r>
            <a:r>
              <a:rPr lang="en-US" sz="2800" dirty="0" err="1" smtClean="0"/>
              <a:t>mengungkapkan</a:t>
            </a:r>
            <a:r>
              <a:rPr lang="id-ID" sz="2800" dirty="0" smtClean="0"/>
              <a:t> untuk masing-masing jenis aset tetap sbb:</a:t>
            </a:r>
          </a:p>
          <a:p>
            <a:pPr marL="363538" indent="-363538" eaLnBrk="1" hangingPunct="1">
              <a:lnSpc>
                <a:spcPct val="90000"/>
              </a:lnSpc>
              <a:buFont typeface="Wingdings 3" pitchFamily="18" charset="2"/>
              <a:buNone/>
              <a:tabLst>
                <a:tab pos="363538" algn="l"/>
              </a:tabLst>
              <a:defRPr/>
            </a:pPr>
            <a:r>
              <a:rPr lang="en-US" sz="2000" dirty="0" smtClean="0"/>
              <a:t>(a)	</a:t>
            </a:r>
            <a:r>
              <a:rPr lang="en-US" sz="2000" dirty="0" err="1" smtClean="0"/>
              <a:t>Dasar</a:t>
            </a:r>
            <a:r>
              <a:rPr lang="en-US" sz="2000" dirty="0" smtClean="0"/>
              <a:t> </a:t>
            </a:r>
            <a:r>
              <a:rPr lang="en-US" sz="2000" dirty="0" err="1" smtClean="0"/>
              <a:t>penilaian</a:t>
            </a:r>
            <a:r>
              <a:rPr lang="en-US" sz="2000" dirty="0" smtClean="0"/>
              <a:t> yang </a:t>
            </a:r>
            <a:r>
              <a:rPr lang="en-US" sz="2000" dirty="0" err="1" smtClean="0"/>
              <a:t>digunakan</a:t>
            </a:r>
            <a:r>
              <a:rPr lang="en-US" sz="2000" dirty="0" smtClean="0"/>
              <a:t> </a:t>
            </a:r>
            <a:r>
              <a:rPr lang="en-US" sz="2000" dirty="0" err="1" smtClean="0"/>
              <a:t>untuk</a:t>
            </a:r>
            <a:r>
              <a:rPr lang="en-US" sz="2000" dirty="0" smtClean="0"/>
              <a:t> </a:t>
            </a:r>
            <a:r>
              <a:rPr lang="en-US" sz="2000" dirty="0" err="1" smtClean="0"/>
              <a:t>menentukan</a:t>
            </a:r>
            <a:r>
              <a:rPr lang="en-US" sz="2000" dirty="0" smtClean="0"/>
              <a:t> </a:t>
            </a:r>
            <a:r>
              <a:rPr lang="en-US" sz="2000" dirty="0" err="1" smtClean="0"/>
              <a:t>nilai</a:t>
            </a:r>
            <a:r>
              <a:rPr lang="en-US" sz="2000" dirty="0" smtClean="0"/>
              <a:t> </a:t>
            </a:r>
            <a:r>
              <a:rPr lang="en-US" sz="2000" dirty="0" err="1" smtClean="0"/>
              <a:t>tercatat</a:t>
            </a:r>
            <a:r>
              <a:rPr lang="en-US" sz="2000" dirty="0" smtClean="0"/>
              <a:t> (carrying amount);</a:t>
            </a:r>
          </a:p>
          <a:p>
            <a:pPr marL="363538" indent="-363538" eaLnBrk="1" hangingPunct="1">
              <a:lnSpc>
                <a:spcPct val="90000"/>
              </a:lnSpc>
              <a:buFont typeface="Wingdings 3" pitchFamily="18" charset="2"/>
              <a:buNone/>
              <a:tabLst>
                <a:tab pos="363538" algn="l"/>
              </a:tabLst>
              <a:defRPr/>
            </a:pPr>
            <a:r>
              <a:rPr lang="en-US" sz="2000" dirty="0" smtClean="0"/>
              <a:t>(b)	</a:t>
            </a:r>
            <a:r>
              <a:rPr lang="en-US" sz="2000" dirty="0" err="1" smtClean="0"/>
              <a:t>Rekonsiliasi</a:t>
            </a:r>
            <a:r>
              <a:rPr lang="en-US" sz="2000" dirty="0" smtClean="0"/>
              <a:t> </a:t>
            </a:r>
            <a:r>
              <a:rPr lang="en-US" sz="2000" dirty="0" err="1" smtClean="0"/>
              <a:t>jumlah</a:t>
            </a:r>
            <a:r>
              <a:rPr lang="en-US" sz="2000" dirty="0" smtClean="0"/>
              <a:t> </a:t>
            </a:r>
            <a:r>
              <a:rPr lang="en-US" sz="2000" dirty="0" err="1" smtClean="0"/>
              <a:t>tercatat</a:t>
            </a:r>
            <a:r>
              <a:rPr lang="en-US" sz="2000" dirty="0" smtClean="0"/>
              <a:t> </a:t>
            </a:r>
            <a:r>
              <a:rPr lang="en-US" sz="2000" dirty="0" err="1" smtClean="0"/>
              <a:t>pada</a:t>
            </a:r>
            <a:r>
              <a:rPr lang="en-US" sz="2000" dirty="0" smtClean="0"/>
              <a:t> </a:t>
            </a:r>
            <a:r>
              <a:rPr lang="en-US" sz="2000" dirty="0" err="1" smtClean="0"/>
              <a:t>awal</a:t>
            </a:r>
            <a:r>
              <a:rPr lang="en-US" sz="2000" dirty="0" smtClean="0"/>
              <a:t> </a:t>
            </a:r>
            <a:r>
              <a:rPr lang="en-US" sz="2000" dirty="0" err="1" smtClean="0"/>
              <a:t>dan</a:t>
            </a:r>
            <a:r>
              <a:rPr lang="en-US" sz="2000" dirty="0" smtClean="0"/>
              <a:t> </a:t>
            </a:r>
            <a:r>
              <a:rPr lang="en-US" sz="2000" dirty="0" err="1" smtClean="0"/>
              <a:t>akhir</a:t>
            </a:r>
            <a:r>
              <a:rPr lang="en-US" sz="2000" dirty="0" smtClean="0"/>
              <a:t> </a:t>
            </a:r>
            <a:r>
              <a:rPr lang="en-US" sz="2000" dirty="0" err="1" smtClean="0"/>
              <a:t>periode</a:t>
            </a:r>
            <a:r>
              <a:rPr lang="en-US" sz="2000" dirty="0" smtClean="0"/>
              <a:t> yang </a:t>
            </a:r>
            <a:r>
              <a:rPr lang="en-US" sz="2000" dirty="0" err="1" smtClean="0"/>
              <a:t>menunjukkan</a:t>
            </a:r>
            <a:r>
              <a:rPr lang="en-US" sz="2000" dirty="0" smtClean="0"/>
              <a:t>:</a:t>
            </a:r>
          </a:p>
          <a:p>
            <a:pPr marL="363538" lvl="2" indent="0" eaLnBrk="1" hangingPunct="1">
              <a:lnSpc>
                <a:spcPct val="90000"/>
              </a:lnSpc>
              <a:buFont typeface="Wingdings 3" pitchFamily="18" charset="2"/>
              <a:buNone/>
              <a:tabLst>
                <a:tab pos="363538" algn="l"/>
              </a:tabLst>
              <a:defRPr/>
            </a:pPr>
            <a:r>
              <a:rPr lang="en-US" sz="1800" dirty="0" smtClean="0"/>
              <a:t>(1)</a:t>
            </a:r>
            <a:r>
              <a:rPr lang="en-US" sz="1200" dirty="0" smtClean="0"/>
              <a:t>	</a:t>
            </a:r>
            <a:r>
              <a:rPr lang="en-US" sz="1800" dirty="0" err="1" smtClean="0"/>
              <a:t>Penambahan</a:t>
            </a:r>
            <a:r>
              <a:rPr lang="en-US" sz="1800" dirty="0" smtClean="0"/>
              <a:t>;</a:t>
            </a:r>
          </a:p>
          <a:p>
            <a:pPr marL="363538" lvl="2" indent="0" eaLnBrk="1" hangingPunct="1">
              <a:lnSpc>
                <a:spcPct val="90000"/>
              </a:lnSpc>
              <a:buFont typeface="Wingdings 3" pitchFamily="18" charset="2"/>
              <a:buNone/>
              <a:tabLst>
                <a:tab pos="363538" algn="l"/>
              </a:tabLst>
              <a:defRPr/>
            </a:pPr>
            <a:r>
              <a:rPr lang="en-US" sz="1800" dirty="0" smtClean="0"/>
              <a:t>(2)	</a:t>
            </a:r>
            <a:r>
              <a:rPr lang="en-US" sz="1800" dirty="0" err="1" smtClean="0"/>
              <a:t>Pelepasan</a:t>
            </a:r>
            <a:r>
              <a:rPr lang="en-US" sz="1200" dirty="0" smtClean="0"/>
              <a:t>;</a:t>
            </a:r>
          </a:p>
          <a:p>
            <a:pPr marL="363538" lvl="2" indent="0" eaLnBrk="1" hangingPunct="1">
              <a:lnSpc>
                <a:spcPct val="90000"/>
              </a:lnSpc>
              <a:buFont typeface="Wingdings 3" pitchFamily="18" charset="2"/>
              <a:buNone/>
              <a:tabLst>
                <a:tab pos="363538" algn="l"/>
              </a:tabLst>
              <a:defRPr/>
            </a:pPr>
            <a:r>
              <a:rPr lang="en-US" sz="1800" dirty="0" smtClean="0"/>
              <a:t>(3)	</a:t>
            </a:r>
            <a:r>
              <a:rPr lang="en-US" sz="1800" dirty="0" err="1" smtClean="0"/>
              <a:t>Akumulasi</a:t>
            </a:r>
            <a:r>
              <a:rPr lang="en-US" sz="1800" dirty="0" smtClean="0"/>
              <a:t> </a:t>
            </a:r>
            <a:r>
              <a:rPr lang="en-US" sz="1800" dirty="0" err="1" smtClean="0"/>
              <a:t>penyusutan</a:t>
            </a:r>
            <a:r>
              <a:rPr lang="en-US" sz="1800" dirty="0" smtClean="0"/>
              <a:t> </a:t>
            </a:r>
            <a:r>
              <a:rPr lang="en-US" sz="1800" dirty="0" err="1" smtClean="0"/>
              <a:t>dan</a:t>
            </a:r>
            <a:r>
              <a:rPr lang="en-US" sz="1800" dirty="0" smtClean="0"/>
              <a:t> </a:t>
            </a:r>
            <a:r>
              <a:rPr lang="en-US" sz="1800" dirty="0" err="1" smtClean="0"/>
              <a:t>perubahan</a:t>
            </a:r>
            <a:r>
              <a:rPr lang="en-US" sz="1800" dirty="0" smtClean="0"/>
              <a:t> </a:t>
            </a:r>
            <a:r>
              <a:rPr lang="en-US" sz="1800" dirty="0" err="1" smtClean="0"/>
              <a:t>nilai</a:t>
            </a:r>
            <a:r>
              <a:rPr lang="en-US" sz="1800" dirty="0" smtClean="0"/>
              <a:t>, </a:t>
            </a:r>
            <a:r>
              <a:rPr lang="en-US" sz="1800" dirty="0" err="1" smtClean="0"/>
              <a:t>jika</a:t>
            </a:r>
            <a:r>
              <a:rPr lang="en-US" sz="1800" dirty="0" smtClean="0"/>
              <a:t> </a:t>
            </a:r>
            <a:r>
              <a:rPr lang="en-US" sz="1800" dirty="0" err="1" smtClean="0"/>
              <a:t>ada</a:t>
            </a:r>
            <a:r>
              <a:rPr lang="en-US" sz="1800" dirty="0" smtClean="0"/>
              <a:t>;</a:t>
            </a:r>
          </a:p>
          <a:p>
            <a:pPr marL="363538" lvl="2" indent="0" eaLnBrk="1" hangingPunct="1">
              <a:lnSpc>
                <a:spcPct val="90000"/>
              </a:lnSpc>
              <a:buFont typeface="Wingdings 3" pitchFamily="18" charset="2"/>
              <a:buNone/>
              <a:tabLst>
                <a:tab pos="363538" algn="l"/>
              </a:tabLst>
              <a:defRPr/>
            </a:pPr>
            <a:r>
              <a:rPr lang="en-US" sz="1800" dirty="0" smtClean="0"/>
              <a:t>(4)	 </a:t>
            </a:r>
            <a:r>
              <a:rPr lang="en-US" sz="1800" dirty="0" err="1" smtClean="0"/>
              <a:t>Mutasi</a:t>
            </a:r>
            <a:r>
              <a:rPr lang="en-US" sz="1800" dirty="0" smtClean="0"/>
              <a:t> </a:t>
            </a:r>
            <a:r>
              <a:rPr lang="en-US" sz="1800" dirty="0" err="1" smtClean="0"/>
              <a:t>aset</a:t>
            </a:r>
            <a:r>
              <a:rPr lang="en-US" sz="1800" dirty="0" smtClean="0"/>
              <a:t> </a:t>
            </a:r>
            <a:r>
              <a:rPr lang="en-US" sz="1800" dirty="0" err="1" smtClean="0"/>
              <a:t>tetap</a:t>
            </a:r>
            <a:r>
              <a:rPr lang="en-US" sz="1800" dirty="0" smtClean="0"/>
              <a:t> </a:t>
            </a:r>
            <a:r>
              <a:rPr lang="en-US" sz="1800" dirty="0" err="1" smtClean="0"/>
              <a:t>lainnya</a:t>
            </a:r>
            <a:r>
              <a:rPr lang="en-US" sz="1800" dirty="0" smtClean="0"/>
              <a:t>.</a:t>
            </a:r>
          </a:p>
          <a:p>
            <a:pPr marL="363538" indent="-363538" eaLnBrk="1" hangingPunct="1">
              <a:lnSpc>
                <a:spcPct val="90000"/>
              </a:lnSpc>
              <a:buFont typeface="Wingdings 3" pitchFamily="18" charset="2"/>
              <a:buNone/>
              <a:tabLst>
                <a:tab pos="363538" algn="l"/>
              </a:tabLst>
              <a:defRPr/>
            </a:pPr>
            <a:r>
              <a:rPr lang="en-US" sz="2000" dirty="0" smtClean="0"/>
              <a:t>(c)	</a:t>
            </a:r>
            <a:r>
              <a:rPr lang="en-US" sz="2000" dirty="0" err="1" smtClean="0"/>
              <a:t>Informasi</a:t>
            </a:r>
            <a:r>
              <a:rPr lang="en-US" sz="2000" dirty="0" smtClean="0"/>
              <a:t> </a:t>
            </a:r>
            <a:r>
              <a:rPr lang="en-US" sz="2000" dirty="0" err="1" smtClean="0"/>
              <a:t>penyusutan</a:t>
            </a:r>
            <a:r>
              <a:rPr lang="en-US" sz="2000" dirty="0" smtClean="0"/>
              <a:t>, </a:t>
            </a:r>
            <a:r>
              <a:rPr lang="en-US" sz="2000" dirty="0" err="1" smtClean="0"/>
              <a:t>meliputi</a:t>
            </a:r>
            <a:r>
              <a:rPr lang="en-US" sz="2000" dirty="0" smtClean="0"/>
              <a:t>:</a:t>
            </a:r>
          </a:p>
          <a:p>
            <a:pPr marL="363538" lvl="2" indent="0" eaLnBrk="1" hangingPunct="1">
              <a:lnSpc>
                <a:spcPct val="90000"/>
              </a:lnSpc>
              <a:buFont typeface="Wingdings 3" pitchFamily="18" charset="2"/>
              <a:buNone/>
              <a:tabLst>
                <a:tab pos="363538" algn="l"/>
              </a:tabLst>
              <a:defRPr/>
            </a:pPr>
            <a:r>
              <a:rPr lang="en-US" sz="1800" dirty="0" smtClean="0"/>
              <a:t>(1)	</a:t>
            </a:r>
            <a:r>
              <a:rPr lang="en-US" sz="1800" dirty="0" err="1" smtClean="0"/>
              <a:t>Nilai</a:t>
            </a:r>
            <a:r>
              <a:rPr lang="en-US" sz="1800" dirty="0" smtClean="0"/>
              <a:t> </a:t>
            </a:r>
            <a:r>
              <a:rPr lang="en-US" sz="1800" dirty="0" err="1" smtClean="0"/>
              <a:t>penyusutan</a:t>
            </a:r>
            <a:r>
              <a:rPr lang="en-US" sz="1800" dirty="0" smtClean="0"/>
              <a:t>;</a:t>
            </a:r>
          </a:p>
          <a:p>
            <a:pPr marL="363538" lvl="2" indent="0" eaLnBrk="1" hangingPunct="1">
              <a:lnSpc>
                <a:spcPct val="90000"/>
              </a:lnSpc>
              <a:buFont typeface="Wingdings 3" pitchFamily="18" charset="2"/>
              <a:buNone/>
              <a:tabLst>
                <a:tab pos="363538" algn="l"/>
              </a:tabLst>
              <a:defRPr/>
            </a:pPr>
            <a:r>
              <a:rPr lang="en-US" sz="1800" dirty="0" smtClean="0"/>
              <a:t>(2)	</a:t>
            </a:r>
            <a:r>
              <a:rPr lang="en-US" sz="1800" dirty="0" err="1" smtClean="0"/>
              <a:t>Metode</a:t>
            </a:r>
            <a:r>
              <a:rPr lang="en-US" sz="1800" dirty="0" smtClean="0"/>
              <a:t> </a:t>
            </a:r>
            <a:r>
              <a:rPr lang="en-US" sz="1800" dirty="0" err="1" smtClean="0"/>
              <a:t>penyusutan</a:t>
            </a:r>
            <a:r>
              <a:rPr lang="en-US" sz="1800" dirty="0" smtClean="0"/>
              <a:t> yang </a:t>
            </a:r>
            <a:r>
              <a:rPr lang="en-US" sz="1800" dirty="0" err="1" smtClean="0"/>
              <a:t>digunakan</a:t>
            </a:r>
            <a:r>
              <a:rPr lang="en-US" sz="1800" dirty="0" smtClean="0"/>
              <a:t>;</a:t>
            </a:r>
          </a:p>
          <a:p>
            <a:pPr marL="363538" lvl="2" indent="0" eaLnBrk="1" hangingPunct="1">
              <a:lnSpc>
                <a:spcPct val="90000"/>
              </a:lnSpc>
              <a:buFont typeface="Wingdings 3" pitchFamily="18" charset="2"/>
              <a:buNone/>
              <a:tabLst>
                <a:tab pos="363538" algn="l"/>
              </a:tabLst>
              <a:defRPr/>
            </a:pPr>
            <a:r>
              <a:rPr lang="en-US" sz="1800" dirty="0" smtClean="0"/>
              <a:t>(3)	</a:t>
            </a:r>
            <a:r>
              <a:rPr lang="en-US" sz="1800" dirty="0" err="1" smtClean="0"/>
              <a:t>Masa</a:t>
            </a:r>
            <a:r>
              <a:rPr lang="en-US" sz="1800" dirty="0" smtClean="0"/>
              <a:t> </a:t>
            </a:r>
            <a:r>
              <a:rPr lang="en-US" sz="1800" dirty="0" err="1" smtClean="0"/>
              <a:t>manfaat</a:t>
            </a:r>
            <a:r>
              <a:rPr lang="en-US" sz="1800" dirty="0" smtClean="0"/>
              <a:t> </a:t>
            </a:r>
            <a:r>
              <a:rPr lang="en-US" sz="1800" dirty="0" err="1" smtClean="0"/>
              <a:t>atau</a:t>
            </a:r>
            <a:r>
              <a:rPr lang="en-US" sz="1800" dirty="0" smtClean="0"/>
              <a:t> </a:t>
            </a:r>
            <a:r>
              <a:rPr lang="en-US" sz="1800" dirty="0" err="1" smtClean="0"/>
              <a:t>tarif</a:t>
            </a:r>
            <a:r>
              <a:rPr lang="en-US" sz="1800" dirty="0" smtClean="0"/>
              <a:t> </a:t>
            </a:r>
            <a:r>
              <a:rPr lang="en-US" sz="1800" dirty="0" err="1" smtClean="0"/>
              <a:t>penyusutan</a:t>
            </a:r>
            <a:r>
              <a:rPr lang="en-US" sz="1800" dirty="0" smtClean="0"/>
              <a:t> yang </a:t>
            </a:r>
            <a:r>
              <a:rPr lang="en-US" sz="1800" dirty="0" err="1" smtClean="0"/>
              <a:t>digunakan</a:t>
            </a:r>
            <a:r>
              <a:rPr lang="en-US" sz="1800" dirty="0" smtClean="0"/>
              <a:t>;</a:t>
            </a:r>
          </a:p>
          <a:p>
            <a:pPr marL="363538" lvl="2" indent="0" eaLnBrk="1" hangingPunct="1">
              <a:lnSpc>
                <a:spcPct val="90000"/>
              </a:lnSpc>
              <a:buFont typeface="Wingdings 3" pitchFamily="18" charset="2"/>
              <a:buNone/>
              <a:tabLst>
                <a:tab pos="363538" algn="l"/>
              </a:tabLst>
              <a:defRPr/>
            </a:pPr>
            <a:r>
              <a:rPr lang="en-US" sz="1800" dirty="0" smtClean="0"/>
              <a:t>(4)	</a:t>
            </a:r>
            <a:r>
              <a:rPr lang="en-US" sz="1800" dirty="0" err="1" smtClean="0"/>
              <a:t>Nilai</a:t>
            </a:r>
            <a:r>
              <a:rPr lang="en-US" sz="1800" dirty="0" smtClean="0"/>
              <a:t> </a:t>
            </a:r>
            <a:r>
              <a:rPr lang="en-US" sz="1800" dirty="0" err="1" smtClean="0"/>
              <a:t>tercatat</a:t>
            </a:r>
            <a:r>
              <a:rPr lang="en-US" sz="1800" dirty="0" smtClean="0"/>
              <a:t> </a:t>
            </a:r>
            <a:r>
              <a:rPr lang="en-US" sz="1800" dirty="0" err="1" smtClean="0"/>
              <a:t>bruto</a:t>
            </a:r>
            <a:r>
              <a:rPr lang="en-US" sz="1800" dirty="0" smtClean="0"/>
              <a:t> </a:t>
            </a:r>
            <a:r>
              <a:rPr lang="en-US" sz="1800" dirty="0" err="1" smtClean="0"/>
              <a:t>dan</a:t>
            </a:r>
            <a:r>
              <a:rPr lang="en-US" sz="1800" dirty="0" smtClean="0"/>
              <a:t> </a:t>
            </a:r>
            <a:r>
              <a:rPr lang="en-US" sz="1800" dirty="0" err="1" smtClean="0"/>
              <a:t>akumulasi</a:t>
            </a:r>
            <a:r>
              <a:rPr lang="en-US" sz="1800" dirty="0" smtClean="0"/>
              <a:t> </a:t>
            </a:r>
            <a:r>
              <a:rPr lang="en-US" sz="1800" dirty="0" err="1" smtClean="0"/>
              <a:t>penyusutan</a:t>
            </a:r>
            <a:r>
              <a:rPr lang="en-US" sz="1800" dirty="0" smtClean="0"/>
              <a:t> </a:t>
            </a:r>
            <a:r>
              <a:rPr lang="en-US" sz="1800" dirty="0" err="1" smtClean="0"/>
              <a:t>pada</a:t>
            </a:r>
            <a:r>
              <a:rPr lang="en-US" sz="1800" dirty="0" smtClean="0"/>
              <a:t> </a:t>
            </a:r>
            <a:r>
              <a:rPr lang="en-US" sz="1800" dirty="0" err="1" smtClean="0"/>
              <a:t>awal</a:t>
            </a:r>
            <a:r>
              <a:rPr lang="en-US" sz="1800" dirty="0" smtClean="0"/>
              <a:t> </a:t>
            </a:r>
            <a:r>
              <a:rPr lang="en-US" sz="1800" dirty="0" err="1" smtClean="0"/>
              <a:t>dan</a:t>
            </a:r>
            <a:r>
              <a:rPr lang="en-US" sz="1800" dirty="0" smtClean="0"/>
              <a:t> </a:t>
            </a:r>
            <a:r>
              <a:rPr lang="en-US" sz="1800" dirty="0" err="1" smtClean="0"/>
              <a:t>akhir</a:t>
            </a:r>
            <a:r>
              <a:rPr lang="en-US" sz="1800" dirty="0" smtClean="0"/>
              <a:t> </a:t>
            </a:r>
            <a:r>
              <a:rPr lang="en-US" sz="1800" dirty="0" err="1" smtClean="0"/>
              <a:t>periode</a:t>
            </a:r>
            <a:r>
              <a:rPr lang="en-US" sz="1800" dirty="0" smtClean="0"/>
              <a:t>;</a:t>
            </a:r>
          </a:p>
          <a:p>
            <a:pPr eaLnBrk="1" hangingPunct="1">
              <a:defRPr/>
            </a:pPr>
            <a:endParaRPr lang="id-ID" dirty="0"/>
          </a:p>
        </p:txBody>
      </p:sp>
      <p:sp>
        <p:nvSpPr>
          <p:cNvPr id="77828" name="Slide Number Placeholder 3"/>
          <p:cNvSpPr>
            <a:spLocks noGrp="1"/>
          </p:cNvSpPr>
          <p:nvPr>
            <p:ph type="sldNum" sz="quarter" idx="12"/>
          </p:nvPr>
        </p:nvSpPr>
        <p:spPr bwMode="auto">
          <a:noFill/>
          <a:ln>
            <a:miter lim="800000"/>
            <a:headEnd/>
            <a:tailEnd/>
          </a:ln>
        </p:spPr>
        <p:txBody>
          <a:bodyPr vert="horz" wrap="square" lIns="91440" tIns="45720" rIns="91440" bIns="45720" numCol="1" anchor="t" anchorCtr="0" compatLnSpc="1">
            <a:prstTxWarp prst="textNoShape">
              <a:avLst/>
            </a:prstTxWarp>
            <a:normAutofit/>
          </a:bodyPr>
          <a:lstStyle/>
          <a:p>
            <a:fld id="{24E5AB5D-9277-4FC1-9031-3699FD4682CD}" type="slidenum">
              <a:rPr lang="en-US" smtClean="0"/>
              <a:pPr/>
              <a:t>30</a:t>
            </a:fld>
            <a:endParaRPr lang="en-US" smtClean="0"/>
          </a:p>
        </p:txBody>
      </p:sp>
      <p:sp>
        <p:nvSpPr>
          <p:cNvPr id="6" name="Title 1"/>
          <p:cNvSpPr txBox="1">
            <a:spLocks/>
          </p:cNvSpPr>
          <p:nvPr/>
        </p:nvSpPr>
        <p:spPr>
          <a:xfrm>
            <a:off x="533400" y="185000"/>
            <a:ext cx="8077200" cy="709953"/>
          </a:xfrm>
          <a:prstGeom prst="rect">
            <a:avLst/>
          </a:prstGeom>
          <a:solidFill>
            <a:srgbClr val="00B0F0"/>
          </a:solidFill>
        </p:spPr>
        <p:style>
          <a:lnRef idx="0">
            <a:schemeClr val="accent2"/>
          </a:lnRef>
          <a:fillRef idx="3">
            <a:schemeClr val="accent2"/>
          </a:fillRef>
          <a:effectRef idx="3">
            <a:schemeClr val="accent2"/>
          </a:effectRef>
          <a:fontRef idx="minor">
            <a:schemeClr val="lt1"/>
          </a:fontRef>
        </p:style>
        <p:txBody>
          <a:bodyPr vert="horz" anchor="ctr" anchorCtr="0">
            <a:normAutofit/>
          </a:bodyPr>
          <a:lstStyle>
            <a:lvl1pPr algn="l" rtl="0" eaLnBrk="1" latinLnBrk="0" hangingPunct="1">
              <a:spcBef>
                <a:spcPct val="0"/>
              </a:spcBef>
              <a:buNone/>
              <a:defRPr kumimoji="0" sz="32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dirty="0" err="1" smtClean="0"/>
              <a:t>Pengungkapan</a:t>
            </a:r>
            <a:endParaRPr lang="en-US" dirty="0"/>
          </a:p>
        </p:txBody>
      </p:sp>
      <p:grpSp>
        <p:nvGrpSpPr>
          <p:cNvPr id="7" name="Group 12"/>
          <p:cNvGrpSpPr>
            <a:grpSpLocks/>
          </p:cNvGrpSpPr>
          <p:nvPr/>
        </p:nvGrpSpPr>
        <p:grpSpPr bwMode="auto">
          <a:xfrm>
            <a:off x="403372" y="185001"/>
            <a:ext cx="801541" cy="709952"/>
            <a:chOff x="1347" y="1207"/>
            <a:chExt cx="1296" cy="1163"/>
          </a:xfrm>
        </p:grpSpPr>
        <p:pic>
          <p:nvPicPr>
            <p:cNvPr id="8"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7" y="1207"/>
              <a:ext cx="1296"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9" name="WordArt 14"/>
            <p:cNvSpPr>
              <a:spLocks noChangeArrowheads="1" noChangeShapeType="1" noTextEdit="1"/>
            </p:cNvSpPr>
            <p:nvPr/>
          </p:nvSpPr>
          <p:spPr bwMode="auto">
            <a:xfrm>
              <a:off x="1579" y="1386"/>
              <a:ext cx="888" cy="788"/>
            </a:xfrm>
            <a:prstGeom prst="rect">
              <a:avLst/>
            </a:prstGeom>
          </p:spPr>
          <p:txBody>
            <a:bodyPr wrap="none" fromWordArt="1">
              <a:prstTxWarp prst="textPlain">
                <a:avLst>
                  <a:gd name="adj" fmla="val 50000"/>
                </a:avLst>
              </a:prstTxWarp>
            </a:bodyPr>
            <a:lstStyle/>
            <a:p>
              <a:r>
                <a:rPr lang="en-US" sz="3600" kern="10" dirty="0">
                  <a:ln w="9525">
                    <a:solidFill>
                      <a:srgbClr val="99CCFF"/>
                    </a:solidFill>
                    <a:round/>
                    <a:headEnd/>
                    <a:tailEnd/>
                  </a:ln>
                  <a:gradFill rotWithShape="1">
                    <a:gsLst>
                      <a:gs pos="0">
                        <a:srgbClr val="85BFFF"/>
                      </a:gs>
                      <a:gs pos="100000">
                        <a:srgbClr val="003B76">
                          <a:alpha val="93999"/>
                        </a:srgbClr>
                      </a:gs>
                    </a:gsLst>
                    <a:lin ang="5400000" scaled="1"/>
                  </a:gradFill>
                  <a:effectLst>
                    <a:prstShdw prst="shdw17" dist="17961" dir="2700000">
                      <a:srgbClr val="5C7A99"/>
                    </a:prstShdw>
                  </a:effectLst>
                  <a:latin typeface="Tahoma"/>
                  <a:ea typeface="Tahoma"/>
                  <a:cs typeface="Tahoma"/>
                </a:rPr>
                <a:t>KSAP</a:t>
              </a:r>
            </a:p>
          </p:txBody>
        </p:sp>
      </p:grpSp>
      <p:pic>
        <p:nvPicPr>
          <p:cNvPr id="10" name="Picture 9" descr="C:\Users\Perben\Desktop\logo75.png"/>
          <p:cNvPicPr>
            <a:picLocks noChangeAspect="1" noChangeArrowheads="1"/>
          </p:cNvPicPr>
          <p:nvPr/>
        </p:nvPicPr>
        <p:blipFill>
          <a:blip r:embed="rId3"/>
          <a:srcRect/>
          <a:stretch>
            <a:fillRect/>
          </a:stretch>
        </p:blipFill>
        <p:spPr bwMode="auto">
          <a:xfrm>
            <a:off x="8216762" y="152400"/>
            <a:ext cx="774838" cy="742553"/>
          </a:xfrm>
          <a:prstGeom prst="rect">
            <a:avLst/>
          </a:prstGeom>
          <a:noFill/>
          <a:ln w="9525">
            <a:noFill/>
            <a:miter lim="800000"/>
            <a:headEnd/>
            <a:tailEnd/>
          </a:ln>
        </p:spPr>
      </p:pic>
    </p:spTree>
    <p:extLst>
      <p:ext uri="{BB962C8B-B14F-4D97-AF65-F5344CB8AC3E}">
        <p14:creationId xmlns:p14="http://schemas.microsoft.com/office/powerpoint/2010/main" val="362215465"/>
      </p:ext>
    </p:extLst>
  </p:cSld>
  <p:clrMapOvr>
    <a:masterClrMapping/>
  </p:clrMapOvr>
  <p:transition>
    <p:rand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3372" y="1219200"/>
            <a:ext cx="8435828" cy="4937125"/>
          </a:xfrm>
        </p:spPr>
        <p:txBody>
          <a:bodyPr>
            <a:normAutofit/>
          </a:bodyPr>
          <a:lstStyle/>
          <a:p>
            <a:pPr marL="0" indent="0" eaLnBrk="1" hangingPunct="1">
              <a:buFont typeface="Wingdings 3" pitchFamily="18" charset="2"/>
              <a:buNone/>
              <a:defRPr/>
            </a:pPr>
            <a:r>
              <a:rPr lang="en-US" dirty="0" err="1" smtClean="0"/>
              <a:t>Laporan</a:t>
            </a:r>
            <a:r>
              <a:rPr lang="en-US" dirty="0" smtClean="0"/>
              <a:t> </a:t>
            </a:r>
            <a:r>
              <a:rPr lang="en-US" dirty="0" err="1" smtClean="0"/>
              <a:t>keuangan</a:t>
            </a:r>
            <a:r>
              <a:rPr lang="en-US" dirty="0" smtClean="0"/>
              <a:t> </a:t>
            </a:r>
            <a:r>
              <a:rPr lang="en-US" dirty="0" err="1" smtClean="0"/>
              <a:t>juga</a:t>
            </a:r>
            <a:r>
              <a:rPr lang="en-US" dirty="0" smtClean="0"/>
              <a:t> </a:t>
            </a:r>
            <a:r>
              <a:rPr lang="en-US" dirty="0" err="1" smtClean="0"/>
              <a:t>harus</a:t>
            </a:r>
            <a:r>
              <a:rPr lang="en-US" dirty="0" smtClean="0"/>
              <a:t> </a:t>
            </a:r>
            <a:r>
              <a:rPr lang="en-US" dirty="0" err="1" smtClean="0"/>
              <a:t>mengungkapkan</a:t>
            </a:r>
            <a:r>
              <a:rPr lang="en-US" dirty="0" smtClean="0"/>
              <a:t>:</a:t>
            </a:r>
          </a:p>
          <a:p>
            <a:pPr marL="514350" indent="-514350" eaLnBrk="1" hangingPunct="1">
              <a:buFont typeface="+mj-lt"/>
              <a:buAutoNum type="alphaLcPeriod"/>
              <a:defRPr/>
            </a:pPr>
            <a:r>
              <a:rPr lang="en-US" dirty="0" err="1" smtClean="0"/>
              <a:t>Eksistensi</a:t>
            </a:r>
            <a:r>
              <a:rPr lang="en-US" dirty="0" smtClean="0"/>
              <a:t> </a:t>
            </a:r>
            <a:r>
              <a:rPr lang="en-US" dirty="0" err="1" smtClean="0"/>
              <a:t>dan</a:t>
            </a:r>
            <a:r>
              <a:rPr lang="en-US" dirty="0" smtClean="0"/>
              <a:t> </a:t>
            </a:r>
            <a:r>
              <a:rPr lang="en-US" dirty="0" err="1" smtClean="0"/>
              <a:t>batasan</a:t>
            </a:r>
            <a:r>
              <a:rPr lang="en-US" dirty="0" smtClean="0"/>
              <a:t> </a:t>
            </a:r>
            <a:r>
              <a:rPr lang="en-US" dirty="0" err="1" smtClean="0"/>
              <a:t>hak</a:t>
            </a:r>
            <a:r>
              <a:rPr lang="en-US" dirty="0" smtClean="0"/>
              <a:t> </a:t>
            </a:r>
            <a:r>
              <a:rPr lang="en-US" dirty="0" err="1" smtClean="0"/>
              <a:t>milik</a:t>
            </a:r>
            <a:r>
              <a:rPr lang="en-US" dirty="0" smtClean="0"/>
              <a:t> </a:t>
            </a:r>
            <a:r>
              <a:rPr lang="en-US" dirty="0" err="1" smtClean="0"/>
              <a:t>atas</a:t>
            </a:r>
            <a:r>
              <a:rPr lang="en-US" dirty="0" smtClean="0"/>
              <a:t> </a:t>
            </a:r>
            <a:r>
              <a:rPr lang="en-US" dirty="0" err="1" smtClean="0"/>
              <a:t>aset</a:t>
            </a:r>
            <a:r>
              <a:rPr lang="en-US" dirty="0" smtClean="0"/>
              <a:t> </a:t>
            </a:r>
            <a:r>
              <a:rPr lang="en-US" dirty="0" err="1" smtClean="0"/>
              <a:t>tetap</a:t>
            </a:r>
            <a:r>
              <a:rPr lang="en-US" dirty="0" smtClean="0"/>
              <a:t>;</a:t>
            </a:r>
          </a:p>
          <a:p>
            <a:pPr marL="514350" indent="-514350" eaLnBrk="1" hangingPunct="1">
              <a:buFont typeface="+mj-lt"/>
              <a:buAutoNum type="alphaLcPeriod"/>
              <a:defRPr/>
            </a:pPr>
            <a:r>
              <a:rPr lang="en-US" dirty="0" err="1" smtClean="0"/>
              <a:t>Kebijakan</a:t>
            </a:r>
            <a:r>
              <a:rPr lang="en-US" dirty="0" smtClean="0"/>
              <a:t> </a:t>
            </a:r>
            <a:r>
              <a:rPr lang="en-US" dirty="0" err="1" smtClean="0"/>
              <a:t>akuntansi</a:t>
            </a:r>
            <a:r>
              <a:rPr lang="en-US" dirty="0" smtClean="0"/>
              <a:t> </a:t>
            </a:r>
            <a:r>
              <a:rPr lang="en-US" dirty="0" err="1" smtClean="0"/>
              <a:t>untuk</a:t>
            </a:r>
            <a:r>
              <a:rPr lang="en-US" dirty="0" smtClean="0"/>
              <a:t> </a:t>
            </a:r>
            <a:r>
              <a:rPr lang="en-US" dirty="0" err="1" smtClean="0"/>
              <a:t>kapitalisasi</a:t>
            </a:r>
            <a:r>
              <a:rPr lang="en-US" dirty="0" smtClean="0"/>
              <a:t> yang </a:t>
            </a:r>
            <a:r>
              <a:rPr lang="en-US" dirty="0" err="1" smtClean="0"/>
              <a:t>berkaitan</a:t>
            </a:r>
            <a:r>
              <a:rPr lang="en-US" dirty="0" smtClean="0"/>
              <a:t> </a:t>
            </a:r>
            <a:r>
              <a:rPr lang="en-US" dirty="0" err="1" smtClean="0"/>
              <a:t>dengan</a:t>
            </a:r>
            <a:r>
              <a:rPr lang="en-US" dirty="0" smtClean="0"/>
              <a:t> </a:t>
            </a:r>
            <a:r>
              <a:rPr lang="en-US" dirty="0" err="1" smtClean="0"/>
              <a:t>aset</a:t>
            </a:r>
            <a:r>
              <a:rPr lang="en-US" dirty="0" smtClean="0"/>
              <a:t> </a:t>
            </a:r>
            <a:r>
              <a:rPr lang="en-US" dirty="0" err="1" smtClean="0"/>
              <a:t>tetap</a:t>
            </a:r>
            <a:r>
              <a:rPr lang="en-US" dirty="0" smtClean="0"/>
              <a:t>;</a:t>
            </a:r>
          </a:p>
          <a:p>
            <a:pPr marL="514350" indent="-514350" eaLnBrk="1" hangingPunct="1">
              <a:buFont typeface="+mj-lt"/>
              <a:buAutoNum type="alphaLcPeriod"/>
              <a:defRPr/>
            </a:pPr>
            <a:r>
              <a:rPr lang="en-US" dirty="0" err="1" smtClean="0"/>
              <a:t>Jumlah</a:t>
            </a:r>
            <a:r>
              <a:rPr lang="en-US" dirty="0" smtClean="0"/>
              <a:t> </a:t>
            </a:r>
            <a:r>
              <a:rPr lang="en-US" dirty="0" err="1" smtClean="0"/>
              <a:t>pengeluaran</a:t>
            </a:r>
            <a:r>
              <a:rPr lang="en-US" dirty="0" smtClean="0"/>
              <a:t> </a:t>
            </a:r>
            <a:r>
              <a:rPr lang="en-US" dirty="0" err="1" smtClean="0"/>
              <a:t>pada</a:t>
            </a:r>
            <a:r>
              <a:rPr lang="en-US" dirty="0" smtClean="0"/>
              <a:t> pos </a:t>
            </a:r>
            <a:r>
              <a:rPr lang="en-US" dirty="0" err="1" smtClean="0"/>
              <a:t>aset</a:t>
            </a:r>
            <a:r>
              <a:rPr lang="en-US" dirty="0" smtClean="0"/>
              <a:t> </a:t>
            </a:r>
            <a:r>
              <a:rPr lang="en-US" dirty="0" err="1" smtClean="0"/>
              <a:t>tetap</a:t>
            </a:r>
            <a:r>
              <a:rPr lang="en-US" dirty="0" smtClean="0"/>
              <a:t> </a:t>
            </a:r>
            <a:r>
              <a:rPr lang="en-US" dirty="0" err="1" smtClean="0"/>
              <a:t>dalam</a:t>
            </a:r>
            <a:r>
              <a:rPr lang="en-US" dirty="0" smtClean="0"/>
              <a:t> </a:t>
            </a:r>
            <a:r>
              <a:rPr lang="en-US" dirty="0" err="1" smtClean="0"/>
              <a:t>konstruksi</a:t>
            </a:r>
            <a:r>
              <a:rPr lang="en-US" dirty="0" smtClean="0"/>
              <a:t>; </a:t>
            </a:r>
            <a:r>
              <a:rPr lang="en-US" dirty="0" err="1" smtClean="0"/>
              <a:t>dan</a:t>
            </a:r>
            <a:endParaRPr lang="en-US" dirty="0" smtClean="0"/>
          </a:p>
          <a:p>
            <a:pPr marL="514350" indent="-514350" eaLnBrk="1" hangingPunct="1">
              <a:buFont typeface="+mj-lt"/>
              <a:buAutoNum type="alphaLcPeriod"/>
              <a:defRPr/>
            </a:pPr>
            <a:r>
              <a:rPr lang="en-US" dirty="0" err="1" smtClean="0"/>
              <a:t>Jumlah</a:t>
            </a:r>
            <a:r>
              <a:rPr lang="en-US" dirty="0" smtClean="0"/>
              <a:t> </a:t>
            </a:r>
            <a:r>
              <a:rPr lang="en-US" dirty="0" err="1" smtClean="0"/>
              <a:t>komitmen</a:t>
            </a:r>
            <a:r>
              <a:rPr lang="en-US" dirty="0" smtClean="0"/>
              <a:t> </a:t>
            </a:r>
            <a:r>
              <a:rPr lang="en-US" dirty="0" err="1" smtClean="0"/>
              <a:t>untuk</a:t>
            </a:r>
            <a:r>
              <a:rPr lang="en-US" dirty="0" smtClean="0"/>
              <a:t> </a:t>
            </a:r>
            <a:r>
              <a:rPr lang="en-US" dirty="0" err="1" smtClean="0"/>
              <a:t>akuisisi</a:t>
            </a:r>
            <a:r>
              <a:rPr lang="en-US" dirty="0" smtClean="0"/>
              <a:t> </a:t>
            </a:r>
            <a:r>
              <a:rPr lang="en-US" dirty="0" err="1" smtClean="0"/>
              <a:t>aset</a:t>
            </a:r>
            <a:r>
              <a:rPr lang="en-US" dirty="0" smtClean="0"/>
              <a:t> </a:t>
            </a:r>
            <a:r>
              <a:rPr lang="en-US" dirty="0" err="1" smtClean="0"/>
              <a:t>tetap</a:t>
            </a:r>
            <a:r>
              <a:rPr lang="en-US" dirty="0" smtClean="0"/>
              <a:t>.</a:t>
            </a:r>
            <a:endParaRPr lang="en-US" dirty="0"/>
          </a:p>
        </p:txBody>
      </p:sp>
      <p:sp>
        <p:nvSpPr>
          <p:cNvPr id="78852" name="Slide Number Placeholder 3"/>
          <p:cNvSpPr>
            <a:spLocks noGrp="1"/>
          </p:cNvSpPr>
          <p:nvPr>
            <p:ph type="sldNum" sz="quarter" idx="12"/>
          </p:nvPr>
        </p:nvSpPr>
        <p:spPr bwMode="auto">
          <a:noFill/>
          <a:ln>
            <a:miter lim="800000"/>
            <a:headEnd/>
            <a:tailEnd/>
          </a:ln>
        </p:spPr>
        <p:txBody>
          <a:bodyPr vert="horz" wrap="square" lIns="91440" tIns="45720" rIns="91440" bIns="45720" numCol="1" anchor="t" anchorCtr="0" compatLnSpc="1">
            <a:prstTxWarp prst="textNoShape">
              <a:avLst/>
            </a:prstTxWarp>
            <a:normAutofit/>
          </a:bodyPr>
          <a:lstStyle/>
          <a:p>
            <a:fld id="{9DE06CC7-DB79-462D-A9ED-CAFEE6927E45}" type="slidenum">
              <a:rPr lang="en-US" smtClean="0"/>
              <a:pPr/>
              <a:t>31</a:t>
            </a:fld>
            <a:endParaRPr lang="en-US" smtClean="0"/>
          </a:p>
        </p:txBody>
      </p:sp>
      <p:sp>
        <p:nvSpPr>
          <p:cNvPr id="6" name="Title 1"/>
          <p:cNvSpPr txBox="1">
            <a:spLocks/>
          </p:cNvSpPr>
          <p:nvPr/>
        </p:nvSpPr>
        <p:spPr>
          <a:xfrm>
            <a:off x="533400" y="185000"/>
            <a:ext cx="8077200" cy="709953"/>
          </a:xfrm>
          <a:prstGeom prst="rect">
            <a:avLst/>
          </a:prstGeom>
          <a:solidFill>
            <a:srgbClr val="00B0F0"/>
          </a:solidFill>
        </p:spPr>
        <p:style>
          <a:lnRef idx="0">
            <a:schemeClr val="accent2"/>
          </a:lnRef>
          <a:fillRef idx="3">
            <a:schemeClr val="accent2"/>
          </a:fillRef>
          <a:effectRef idx="3">
            <a:schemeClr val="accent2"/>
          </a:effectRef>
          <a:fontRef idx="minor">
            <a:schemeClr val="lt1"/>
          </a:fontRef>
        </p:style>
        <p:txBody>
          <a:bodyPr vert="horz" anchor="ctr" anchorCtr="0">
            <a:normAutofit/>
          </a:bodyPr>
          <a:lstStyle>
            <a:lvl1pPr algn="l" rtl="0" eaLnBrk="1" latinLnBrk="0" hangingPunct="1">
              <a:spcBef>
                <a:spcPct val="0"/>
              </a:spcBef>
              <a:buNone/>
              <a:defRPr kumimoji="0" sz="32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dirty="0" err="1" smtClean="0"/>
              <a:t>Pengungkapan</a:t>
            </a:r>
            <a:endParaRPr lang="en-US" dirty="0"/>
          </a:p>
        </p:txBody>
      </p:sp>
      <p:grpSp>
        <p:nvGrpSpPr>
          <p:cNvPr id="7" name="Group 12"/>
          <p:cNvGrpSpPr>
            <a:grpSpLocks/>
          </p:cNvGrpSpPr>
          <p:nvPr/>
        </p:nvGrpSpPr>
        <p:grpSpPr bwMode="auto">
          <a:xfrm>
            <a:off x="403372" y="185001"/>
            <a:ext cx="801541" cy="709952"/>
            <a:chOff x="1347" y="1207"/>
            <a:chExt cx="1296" cy="1163"/>
          </a:xfrm>
        </p:grpSpPr>
        <p:pic>
          <p:nvPicPr>
            <p:cNvPr id="8"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7" y="1207"/>
              <a:ext cx="1296"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9" name="WordArt 14"/>
            <p:cNvSpPr>
              <a:spLocks noChangeArrowheads="1" noChangeShapeType="1" noTextEdit="1"/>
            </p:cNvSpPr>
            <p:nvPr/>
          </p:nvSpPr>
          <p:spPr bwMode="auto">
            <a:xfrm>
              <a:off x="1579" y="1386"/>
              <a:ext cx="888" cy="788"/>
            </a:xfrm>
            <a:prstGeom prst="rect">
              <a:avLst/>
            </a:prstGeom>
          </p:spPr>
          <p:txBody>
            <a:bodyPr wrap="none" fromWordArt="1">
              <a:prstTxWarp prst="textPlain">
                <a:avLst>
                  <a:gd name="adj" fmla="val 50000"/>
                </a:avLst>
              </a:prstTxWarp>
            </a:bodyPr>
            <a:lstStyle/>
            <a:p>
              <a:r>
                <a:rPr lang="en-US" sz="3600" kern="10" dirty="0">
                  <a:ln w="9525">
                    <a:solidFill>
                      <a:srgbClr val="99CCFF"/>
                    </a:solidFill>
                    <a:round/>
                    <a:headEnd/>
                    <a:tailEnd/>
                  </a:ln>
                  <a:gradFill rotWithShape="1">
                    <a:gsLst>
                      <a:gs pos="0">
                        <a:srgbClr val="85BFFF"/>
                      </a:gs>
                      <a:gs pos="100000">
                        <a:srgbClr val="003B76">
                          <a:alpha val="93999"/>
                        </a:srgbClr>
                      </a:gs>
                    </a:gsLst>
                    <a:lin ang="5400000" scaled="1"/>
                  </a:gradFill>
                  <a:effectLst>
                    <a:prstShdw prst="shdw17" dist="17961" dir="2700000">
                      <a:srgbClr val="5C7A99"/>
                    </a:prstShdw>
                  </a:effectLst>
                  <a:latin typeface="Tahoma"/>
                  <a:ea typeface="Tahoma"/>
                  <a:cs typeface="Tahoma"/>
                </a:rPr>
                <a:t>KSAP</a:t>
              </a:r>
            </a:p>
          </p:txBody>
        </p:sp>
      </p:grpSp>
      <p:pic>
        <p:nvPicPr>
          <p:cNvPr id="10" name="Picture 9" descr="C:\Users\Perben\Desktop\logo75.png"/>
          <p:cNvPicPr>
            <a:picLocks noChangeAspect="1" noChangeArrowheads="1"/>
          </p:cNvPicPr>
          <p:nvPr/>
        </p:nvPicPr>
        <p:blipFill>
          <a:blip r:embed="rId3"/>
          <a:srcRect/>
          <a:stretch>
            <a:fillRect/>
          </a:stretch>
        </p:blipFill>
        <p:spPr bwMode="auto">
          <a:xfrm>
            <a:off x="8216762" y="152400"/>
            <a:ext cx="774838" cy="742553"/>
          </a:xfrm>
          <a:prstGeom prst="rect">
            <a:avLst/>
          </a:prstGeom>
          <a:noFill/>
          <a:ln w="9525">
            <a:noFill/>
            <a:miter lim="800000"/>
            <a:headEnd/>
            <a:tailEnd/>
          </a:ln>
        </p:spPr>
      </p:pic>
    </p:spTree>
    <p:extLst>
      <p:ext uri="{BB962C8B-B14F-4D97-AF65-F5344CB8AC3E}">
        <p14:creationId xmlns:p14="http://schemas.microsoft.com/office/powerpoint/2010/main" val="2430562065"/>
      </p:ext>
    </p:extLst>
  </p:cSld>
  <p:clrMapOvr>
    <a:masterClrMapping/>
  </p:clrMapOvr>
  <p:transition>
    <p:rand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EEAFD037-3012-4AE8-A0CD-90F93CF80D3D}" type="slidenum">
              <a:rPr lang="en-GB" altLang="en-US" smtClean="0">
                <a:latin typeface="Cambria" pitchFamily="18" charset="0"/>
              </a:rPr>
              <a:pPr>
                <a:defRPr/>
              </a:pPr>
              <a:t>32</a:t>
            </a:fld>
            <a:endParaRPr lang="en-GB" altLang="en-US">
              <a:latin typeface="Cambria" pitchFamily="18" charset="0"/>
            </a:endParaRPr>
          </a:p>
        </p:txBody>
      </p:sp>
      <p:sp>
        <p:nvSpPr>
          <p:cNvPr id="6" name="Content Placeholder 2"/>
          <p:cNvSpPr txBox="1">
            <a:spLocks/>
          </p:cNvSpPr>
          <p:nvPr/>
        </p:nvSpPr>
        <p:spPr bwMode="auto">
          <a:xfrm>
            <a:off x="2577611" y="1371600"/>
            <a:ext cx="5499589" cy="5181600"/>
          </a:xfrm>
          <a:prstGeom prst="rect">
            <a:avLst/>
          </a:prstGeom>
          <a:noFill/>
          <a:ln w="9525">
            <a:noFill/>
            <a:miter lim="800000"/>
            <a:headEnd/>
            <a:tailEnd/>
          </a:ln>
        </p:spPr>
        <p:txBody>
          <a:bodyPr lIns="0" rIns="18288"/>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a:spcBef>
                <a:spcPct val="20000"/>
              </a:spcBef>
              <a:buClr>
                <a:srgbClr val="0BD0D9"/>
              </a:buClr>
              <a:buSzPct val="95000"/>
              <a:buFont typeface="Wingdings 2" pitchFamily="18" charset="2"/>
              <a:buNone/>
              <a:defRPr/>
            </a:pPr>
            <a:endParaRPr lang="en-US" sz="2400" b="1" dirty="0" smtClean="0">
              <a:latin typeface="Cambria" pitchFamily="18" charset="0"/>
            </a:endParaRPr>
          </a:p>
          <a:p>
            <a:pPr algn="ctr">
              <a:spcBef>
                <a:spcPct val="20000"/>
              </a:spcBef>
              <a:buClr>
                <a:srgbClr val="0BD0D9"/>
              </a:buClr>
              <a:buSzPct val="95000"/>
              <a:buFont typeface="Wingdings 2" pitchFamily="18" charset="2"/>
              <a:buNone/>
              <a:defRPr/>
            </a:pPr>
            <a:r>
              <a:rPr lang="en-US" sz="2400" b="1" dirty="0" smtClean="0">
                <a:latin typeface="Cambria" pitchFamily="18" charset="0"/>
              </a:rPr>
              <a:t>TERIMA KASIH</a:t>
            </a:r>
            <a:r>
              <a:rPr lang="id-ID" sz="2400" b="1" dirty="0" smtClean="0">
                <a:latin typeface="Cambria" pitchFamily="18" charset="0"/>
              </a:rPr>
              <a:t/>
            </a:r>
            <a:br>
              <a:rPr lang="id-ID" sz="2400" b="1" dirty="0" smtClean="0">
                <a:latin typeface="Cambria" pitchFamily="18" charset="0"/>
              </a:rPr>
            </a:br>
            <a:r>
              <a:rPr lang="id-ID" sz="2400" b="1" dirty="0" smtClean="0">
                <a:latin typeface="Cambria" pitchFamily="18" charset="0"/>
              </a:rPr>
              <a:t>ATAS PERHATIAN BAPAK IBU SEKALIAN</a:t>
            </a:r>
            <a:endParaRPr lang="en-US" sz="2400" b="1" dirty="0" smtClean="0">
              <a:latin typeface="Cambria" pitchFamily="18" charset="0"/>
            </a:endParaRPr>
          </a:p>
          <a:p>
            <a:pPr algn="ctr">
              <a:spcBef>
                <a:spcPct val="20000"/>
              </a:spcBef>
              <a:buClr>
                <a:srgbClr val="0BD0D9"/>
              </a:buClr>
              <a:buSzPct val="95000"/>
              <a:buFont typeface="Wingdings 2" pitchFamily="18" charset="2"/>
              <a:buNone/>
              <a:defRPr/>
            </a:pPr>
            <a:endParaRPr lang="en-US" altLang="en-US" sz="2000" b="1" dirty="0" smtClean="0">
              <a:latin typeface="Cambria" pitchFamily="18" charset="0"/>
            </a:endParaRPr>
          </a:p>
          <a:p>
            <a:pPr algn="r">
              <a:spcBef>
                <a:spcPct val="20000"/>
              </a:spcBef>
              <a:buClr>
                <a:srgbClr val="0BD0D9"/>
              </a:buClr>
              <a:buSzPct val="95000"/>
              <a:buFont typeface="Wingdings 2" pitchFamily="18" charset="2"/>
              <a:buNone/>
              <a:defRPr/>
            </a:pPr>
            <a:endParaRPr lang="en-US" altLang="en-US" sz="1400" b="1" dirty="0" smtClean="0">
              <a:latin typeface="Cambria" pitchFamily="18" charset="0"/>
            </a:endParaRPr>
          </a:p>
          <a:p>
            <a:pPr algn="r">
              <a:spcBef>
                <a:spcPct val="20000"/>
              </a:spcBef>
              <a:buClr>
                <a:srgbClr val="0BD0D9"/>
              </a:buClr>
              <a:buSzPct val="95000"/>
              <a:buFont typeface="Wingdings 2" pitchFamily="18" charset="2"/>
              <a:buNone/>
              <a:defRPr/>
            </a:pPr>
            <a:r>
              <a:rPr lang="en-US" altLang="en-US" sz="1400" b="1" dirty="0" err="1" smtClean="0">
                <a:latin typeface="Cambria" pitchFamily="18" charset="0"/>
              </a:rPr>
              <a:t>Komite</a:t>
            </a:r>
            <a:r>
              <a:rPr lang="en-US" altLang="en-US" sz="1400" b="1" dirty="0" smtClean="0">
                <a:latin typeface="Cambria" pitchFamily="18" charset="0"/>
              </a:rPr>
              <a:t> </a:t>
            </a:r>
            <a:r>
              <a:rPr lang="en-US" altLang="en-US" sz="1400" b="1" dirty="0" err="1" smtClean="0">
                <a:latin typeface="Cambria" pitchFamily="18" charset="0"/>
              </a:rPr>
              <a:t>Standar</a:t>
            </a:r>
            <a:r>
              <a:rPr lang="en-US" altLang="en-US" sz="1400" b="1" dirty="0" smtClean="0">
                <a:latin typeface="Cambria" pitchFamily="18" charset="0"/>
              </a:rPr>
              <a:t> </a:t>
            </a:r>
            <a:r>
              <a:rPr lang="en-US" altLang="en-US" sz="1400" b="1" dirty="0" err="1" smtClean="0">
                <a:latin typeface="Cambria" pitchFamily="18" charset="0"/>
              </a:rPr>
              <a:t>Akuntansi</a:t>
            </a:r>
            <a:r>
              <a:rPr lang="en-US" altLang="en-US" sz="1400" b="1" dirty="0" smtClean="0">
                <a:latin typeface="Cambria" pitchFamily="18" charset="0"/>
              </a:rPr>
              <a:t> </a:t>
            </a:r>
            <a:r>
              <a:rPr lang="en-US" altLang="en-US" sz="1400" b="1" dirty="0" err="1" smtClean="0">
                <a:latin typeface="Cambria" pitchFamily="18" charset="0"/>
              </a:rPr>
              <a:t>Pemerintahan</a:t>
            </a:r>
            <a:r>
              <a:rPr lang="en-US" altLang="en-US" sz="1400" b="1" dirty="0" smtClean="0">
                <a:latin typeface="Cambria" pitchFamily="18" charset="0"/>
              </a:rPr>
              <a:t> (KSAP)</a:t>
            </a:r>
            <a:br>
              <a:rPr lang="en-US" altLang="en-US" sz="1400" b="1" dirty="0" smtClean="0">
                <a:latin typeface="Cambria" pitchFamily="18" charset="0"/>
              </a:rPr>
            </a:br>
            <a:r>
              <a:rPr lang="en-US" altLang="en-US" sz="1400" b="1" dirty="0" err="1" smtClean="0">
                <a:latin typeface="Cambria" pitchFamily="18" charset="0"/>
              </a:rPr>
              <a:t>Gedung</a:t>
            </a:r>
            <a:r>
              <a:rPr lang="en-US" altLang="en-US" sz="1400" b="1" dirty="0" smtClean="0">
                <a:latin typeface="Cambria" pitchFamily="18" charset="0"/>
              </a:rPr>
              <a:t> </a:t>
            </a:r>
            <a:r>
              <a:rPr lang="en-US" altLang="en-US" sz="1400" b="1" dirty="0" err="1" smtClean="0">
                <a:latin typeface="Cambria" pitchFamily="18" charset="0"/>
              </a:rPr>
              <a:t>Prijadi</a:t>
            </a:r>
            <a:r>
              <a:rPr lang="en-US" altLang="en-US" sz="1400" b="1" dirty="0" smtClean="0">
                <a:latin typeface="Cambria" pitchFamily="18" charset="0"/>
              </a:rPr>
              <a:t> </a:t>
            </a:r>
            <a:r>
              <a:rPr lang="en-US" altLang="en-US" sz="1400" b="1" dirty="0" err="1" smtClean="0">
                <a:latin typeface="Cambria" pitchFamily="18" charset="0"/>
              </a:rPr>
              <a:t>Praptosuhardjo</a:t>
            </a:r>
            <a:r>
              <a:rPr lang="en-US" altLang="en-US" sz="1400" b="1" dirty="0" smtClean="0">
                <a:latin typeface="Cambria" pitchFamily="18" charset="0"/>
              </a:rPr>
              <a:t> III, Lt. 2, </a:t>
            </a:r>
            <a:r>
              <a:rPr lang="en-US" altLang="en-US" sz="1400" b="1" dirty="0" err="1" smtClean="0">
                <a:latin typeface="Cambria" pitchFamily="18" charset="0"/>
              </a:rPr>
              <a:t>Kementerian</a:t>
            </a:r>
            <a:r>
              <a:rPr lang="en-US" altLang="en-US" sz="1400" b="1" dirty="0" smtClean="0">
                <a:latin typeface="Cambria" pitchFamily="18" charset="0"/>
              </a:rPr>
              <a:t> </a:t>
            </a:r>
            <a:r>
              <a:rPr lang="en-US" altLang="en-US" sz="1400" b="1" dirty="0" err="1" smtClean="0">
                <a:latin typeface="Cambria" pitchFamily="18" charset="0"/>
              </a:rPr>
              <a:t>Keuangan</a:t>
            </a:r>
            <a:r>
              <a:rPr lang="en-US" altLang="en-US" sz="1400" b="1" dirty="0" smtClean="0">
                <a:latin typeface="Cambria" pitchFamily="18" charset="0"/>
              </a:rPr>
              <a:t/>
            </a:r>
            <a:br>
              <a:rPr lang="en-US" altLang="en-US" sz="1400" b="1" dirty="0" smtClean="0">
                <a:latin typeface="Cambria" pitchFamily="18" charset="0"/>
              </a:rPr>
            </a:br>
            <a:r>
              <a:rPr lang="en-US" altLang="en-US" sz="1400" b="1" dirty="0" smtClean="0">
                <a:latin typeface="Cambria" pitchFamily="18" charset="0"/>
              </a:rPr>
              <a:t>Jl. Budi </a:t>
            </a:r>
            <a:r>
              <a:rPr lang="en-US" altLang="en-US" sz="1400" b="1" dirty="0" err="1" smtClean="0">
                <a:latin typeface="Cambria" pitchFamily="18" charset="0"/>
              </a:rPr>
              <a:t>Utomo</a:t>
            </a:r>
            <a:r>
              <a:rPr lang="en-US" altLang="en-US" sz="1400" b="1" dirty="0" smtClean="0">
                <a:latin typeface="Cambria" pitchFamily="18" charset="0"/>
              </a:rPr>
              <a:t> No. 6, Jakarta</a:t>
            </a:r>
            <a:br>
              <a:rPr lang="en-US" altLang="en-US" sz="1400" b="1" dirty="0" smtClean="0">
                <a:latin typeface="Cambria" pitchFamily="18" charset="0"/>
              </a:rPr>
            </a:br>
            <a:r>
              <a:rPr lang="en-US" altLang="en-US" sz="1400" b="1" dirty="0" err="1" smtClean="0">
                <a:latin typeface="Cambria" pitchFamily="18" charset="0"/>
              </a:rPr>
              <a:t>Telepon</a:t>
            </a:r>
            <a:r>
              <a:rPr lang="en-US" altLang="en-US" sz="1400" b="1" dirty="0" smtClean="0">
                <a:latin typeface="Cambria" pitchFamily="18" charset="0"/>
              </a:rPr>
              <a:t>/Fax (021) 352 4551</a:t>
            </a:r>
            <a:br>
              <a:rPr lang="en-US" altLang="en-US" sz="1400" b="1" dirty="0" smtClean="0">
                <a:latin typeface="Cambria" pitchFamily="18" charset="0"/>
              </a:rPr>
            </a:br>
            <a:r>
              <a:rPr lang="en-US" altLang="en-US" sz="1400" b="1" dirty="0" smtClean="0">
                <a:latin typeface="Cambria" pitchFamily="18" charset="0"/>
              </a:rPr>
              <a:t>website : www.ksap.org </a:t>
            </a:r>
            <a:br>
              <a:rPr lang="en-US" altLang="en-US" sz="1400" b="1" dirty="0" smtClean="0">
                <a:latin typeface="Cambria" pitchFamily="18" charset="0"/>
              </a:rPr>
            </a:br>
            <a:r>
              <a:rPr lang="en-US" altLang="en-US" sz="1400" b="1" dirty="0" smtClean="0">
                <a:latin typeface="Cambria" pitchFamily="18" charset="0"/>
              </a:rPr>
              <a:t>Email: </a:t>
            </a:r>
            <a:r>
              <a:rPr lang="en-US" altLang="en-US" sz="1400" dirty="0" smtClean="0">
                <a:solidFill>
                  <a:srgbClr val="0000FF"/>
                </a:solidFill>
                <a:latin typeface="Cambria" pitchFamily="18" charset="0"/>
                <a:hlinkClick r:id="rId2"/>
              </a:rPr>
              <a:t>webmaster@ksap.org</a:t>
            </a:r>
            <a:endParaRPr lang="en-US" altLang="en-US" sz="1400" dirty="0" smtClean="0">
              <a:solidFill>
                <a:srgbClr val="0000FF"/>
              </a:solidFill>
              <a:latin typeface="Cambria" pitchFamily="18" charset="0"/>
            </a:endParaRPr>
          </a:p>
          <a:p>
            <a:pPr algn="r">
              <a:spcBef>
                <a:spcPct val="20000"/>
              </a:spcBef>
              <a:buClr>
                <a:srgbClr val="0BD0D9"/>
              </a:buClr>
              <a:buSzPct val="95000"/>
              <a:buFont typeface="Wingdings 2" pitchFamily="18" charset="2"/>
              <a:buNone/>
              <a:defRPr/>
            </a:pPr>
            <a:endParaRPr lang="en-US" altLang="en-US" sz="1400" b="1" dirty="0" smtClean="0">
              <a:latin typeface="Cambria" pitchFamily="18" charset="0"/>
            </a:endParaRPr>
          </a:p>
        </p:txBody>
      </p:sp>
    </p:spTree>
    <p:extLst>
      <p:ext uri="{BB962C8B-B14F-4D97-AF65-F5344CB8AC3E}">
        <p14:creationId xmlns:p14="http://schemas.microsoft.com/office/powerpoint/2010/main" val="31029511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33400" y="185000"/>
            <a:ext cx="8077200" cy="709953"/>
          </a:xfrm>
          <a:prstGeom prst="rect">
            <a:avLst/>
          </a:prstGeom>
          <a:solidFill>
            <a:srgbClr val="00B0F0"/>
          </a:solidFill>
        </p:spPr>
        <p:style>
          <a:lnRef idx="0">
            <a:schemeClr val="accent2"/>
          </a:lnRef>
          <a:fillRef idx="3">
            <a:schemeClr val="accent2"/>
          </a:fillRef>
          <a:effectRef idx="3">
            <a:schemeClr val="accent2"/>
          </a:effectRef>
          <a:fontRef idx="minor">
            <a:schemeClr val="lt1"/>
          </a:fontRef>
        </p:style>
        <p:txBody>
          <a:bodyPr vert="horz" anchor="ctr" anchorCtr="0">
            <a:normAutofit/>
          </a:bodyPr>
          <a:lstStyle>
            <a:lvl1pPr algn="l" rtl="0" eaLnBrk="1" latinLnBrk="0" hangingPunct="1">
              <a:spcBef>
                <a:spcPct val="0"/>
              </a:spcBef>
              <a:buNone/>
              <a:defRPr kumimoji="0" sz="32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dirty="0" err="1" smtClean="0"/>
              <a:t>Definisi</a:t>
            </a:r>
            <a:r>
              <a:rPr lang="en-US" dirty="0" smtClean="0"/>
              <a:t> </a:t>
            </a:r>
            <a:r>
              <a:rPr lang="en-US" dirty="0" err="1" smtClean="0"/>
              <a:t>Aset</a:t>
            </a:r>
            <a:r>
              <a:rPr lang="en-US" dirty="0" smtClean="0"/>
              <a:t> </a:t>
            </a:r>
            <a:r>
              <a:rPr lang="en-US" dirty="0" err="1" smtClean="0"/>
              <a:t>Tetap</a:t>
            </a:r>
            <a:endParaRPr lang="en-US" dirty="0"/>
          </a:p>
        </p:txBody>
      </p:sp>
      <p:grpSp>
        <p:nvGrpSpPr>
          <p:cNvPr id="5" name="Group 12"/>
          <p:cNvGrpSpPr>
            <a:grpSpLocks/>
          </p:cNvGrpSpPr>
          <p:nvPr/>
        </p:nvGrpSpPr>
        <p:grpSpPr bwMode="auto">
          <a:xfrm>
            <a:off x="403372" y="185001"/>
            <a:ext cx="801541" cy="709952"/>
            <a:chOff x="1347" y="1207"/>
            <a:chExt cx="1296" cy="1163"/>
          </a:xfrm>
        </p:grpSpPr>
        <p:pic>
          <p:nvPicPr>
            <p:cNvPr id="6"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7" y="1207"/>
              <a:ext cx="1296"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7" name="WordArt 14"/>
            <p:cNvSpPr>
              <a:spLocks noChangeArrowheads="1" noChangeShapeType="1" noTextEdit="1"/>
            </p:cNvSpPr>
            <p:nvPr/>
          </p:nvSpPr>
          <p:spPr bwMode="auto">
            <a:xfrm>
              <a:off x="1579" y="1386"/>
              <a:ext cx="888" cy="788"/>
            </a:xfrm>
            <a:prstGeom prst="rect">
              <a:avLst/>
            </a:prstGeom>
          </p:spPr>
          <p:txBody>
            <a:bodyPr wrap="none" fromWordArt="1">
              <a:prstTxWarp prst="textPlain">
                <a:avLst>
                  <a:gd name="adj" fmla="val 50000"/>
                </a:avLst>
              </a:prstTxWarp>
            </a:bodyPr>
            <a:lstStyle/>
            <a:p>
              <a:r>
                <a:rPr lang="en-US" sz="3600" kern="10" dirty="0">
                  <a:ln w="9525">
                    <a:solidFill>
                      <a:srgbClr val="99CCFF"/>
                    </a:solidFill>
                    <a:round/>
                    <a:headEnd/>
                    <a:tailEnd/>
                  </a:ln>
                  <a:gradFill rotWithShape="1">
                    <a:gsLst>
                      <a:gs pos="0">
                        <a:srgbClr val="85BFFF"/>
                      </a:gs>
                      <a:gs pos="100000">
                        <a:srgbClr val="003B76">
                          <a:alpha val="93999"/>
                        </a:srgbClr>
                      </a:gs>
                    </a:gsLst>
                    <a:lin ang="5400000" scaled="1"/>
                  </a:gradFill>
                  <a:effectLst>
                    <a:prstShdw prst="shdw17" dist="17961" dir="2700000">
                      <a:srgbClr val="5C7A99"/>
                    </a:prstShdw>
                  </a:effectLst>
                  <a:latin typeface="Tahoma"/>
                  <a:ea typeface="Tahoma"/>
                  <a:cs typeface="Tahoma"/>
                </a:rPr>
                <a:t>KSAP</a:t>
              </a:r>
            </a:p>
          </p:txBody>
        </p:sp>
      </p:grpSp>
      <p:pic>
        <p:nvPicPr>
          <p:cNvPr id="8" name="Picture 7" descr="C:\Users\Perben\Desktop\logo75.png"/>
          <p:cNvPicPr>
            <a:picLocks noChangeAspect="1" noChangeArrowheads="1"/>
          </p:cNvPicPr>
          <p:nvPr/>
        </p:nvPicPr>
        <p:blipFill>
          <a:blip r:embed="rId3"/>
          <a:srcRect/>
          <a:stretch>
            <a:fillRect/>
          </a:stretch>
        </p:blipFill>
        <p:spPr bwMode="auto">
          <a:xfrm>
            <a:off x="8216762" y="152400"/>
            <a:ext cx="774838" cy="742553"/>
          </a:xfrm>
          <a:prstGeom prst="rect">
            <a:avLst/>
          </a:prstGeom>
          <a:noFill/>
          <a:ln w="9525">
            <a:noFill/>
            <a:miter lim="800000"/>
            <a:headEnd/>
            <a:tailEnd/>
          </a:ln>
        </p:spPr>
      </p:pic>
      <p:sp>
        <p:nvSpPr>
          <p:cNvPr id="9" name="Rectangle 3"/>
          <p:cNvSpPr txBox="1">
            <a:spLocks noChangeArrowheads="1"/>
          </p:cNvSpPr>
          <p:nvPr/>
        </p:nvSpPr>
        <p:spPr>
          <a:xfrm>
            <a:off x="304800" y="1219200"/>
            <a:ext cx="7848600" cy="5410200"/>
          </a:xfrm>
          <a:prstGeom prst="rect">
            <a:avLst/>
          </a:prstGeom>
        </p:spPr>
        <p:txBody>
          <a:bodyPr vert="horz">
            <a:no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marL="352425" indent="-342900">
              <a:spcBef>
                <a:spcPts val="0"/>
              </a:spcBef>
              <a:buSzPct val="100000"/>
              <a:buFont typeface="Wingdings" pitchFamily="2" charset="2"/>
              <a:buChar char="q"/>
              <a:defRPr/>
            </a:pPr>
            <a:r>
              <a:rPr lang="en-US" sz="2400" smtClean="0"/>
              <a:t>Aset Tetap adalah aset berwujud yang mempunyai masa manfaat lebih dari 12 (dua belas) bulan untuk digunakan dalam kegiatan pemerintah atau dimanfaatkan oleh masyarakat umum.</a:t>
            </a:r>
          </a:p>
          <a:p>
            <a:pPr marL="352425" indent="-342900">
              <a:buSzPct val="100000"/>
              <a:buFont typeface="Wingdings" pitchFamily="2" charset="2"/>
              <a:buChar char="q"/>
              <a:defRPr/>
            </a:pPr>
            <a:r>
              <a:rPr lang="id-ID" sz="2400" smtClean="0"/>
              <a:t>PSAP 07 tidak diterapkan untuk:</a:t>
            </a:r>
          </a:p>
          <a:p>
            <a:pPr marL="630238" indent="-274638">
              <a:buFont typeface="Wingdings" pitchFamily="2" charset="2"/>
              <a:buChar char="§"/>
              <a:defRPr/>
            </a:pPr>
            <a:r>
              <a:rPr lang="id-ID" sz="2400" smtClean="0"/>
              <a:t>Hutan dan sumber daya alam yang dapat diperbaharui (</a:t>
            </a:r>
            <a:r>
              <a:rPr lang="id-ID" sz="2400" i="1" smtClean="0"/>
              <a:t>regenerative natural resources)</a:t>
            </a:r>
          </a:p>
          <a:p>
            <a:pPr marL="630238" indent="-274638">
              <a:buFont typeface="Wingdings" pitchFamily="2" charset="2"/>
              <a:buChar char="§"/>
              <a:defRPr/>
            </a:pPr>
            <a:r>
              <a:rPr lang="id-ID" sz="2400" smtClean="0"/>
              <a:t>Kuasa pertambangan, eksplorasi dan penggalian mineral, minyak, gas alam dan sumber daya alam serupa yang tidak dapat diperbaharuhi (</a:t>
            </a:r>
            <a:r>
              <a:rPr lang="id-ID" sz="2400" i="1" smtClean="0"/>
              <a:t>non-regenerative natural resources</a:t>
            </a:r>
            <a:r>
              <a:rPr lang="id-ID" sz="2400" smtClean="0"/>
              <a:t>)</a:t>
            </a:r>
            <a:endParaRPr lang="id-ID" sz="2400" dirty="0"/>
          </a:p>
        </p:txBody>
      </p:sp>
    </p:spTree>
    <p:extLst>
      <p:ext uri="{BB962C8B-B14F-4D97-AF65-F5344CB8AC3E}">
        <p14:creationId xmlns:p14="http://schemas.microsoft.com/office/powerpoint/2010/main" val="19951691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Slide Number Placeholder 3"/>
          <p:cNvSpPr>
            <a:spLocks noGrp="1"/>
          </p:cNvSpPr>
          <p:nvPr>
            <p:ph type="sldNum" sz="quarter" idx="12"/>
          </p:nvPr>
        </p:nvSpPr>
        <p:spPr bwMode="auto">
          <a:noFill/>
          <a:ln>
            <a:miter lim="800000"/>
            <a:headEnd/>
            <a:tailEnd/>
          </a:ln>
        </p:spPr>
        <p:txBody>
          <a:bodyPr vert="horz" wrap="square" lIns="91440" tIns="45720" rIns="91440" bIns="45720" numCol="1" anchor="t" anchorCtr="0" compatLnSpc="1">
            <a:prstTxWarp prst="textNoShape">
              <a:avLst/>
            </a:prstTxWarp>
            <a:normAutofit/>
          </a:bodyPr>
          <a:lstStyle/>
          <a:p>
            <a:fld id="{4E580634-4E14-4E29-B470-8C583C253A8B}" type="slidenum">
              <a:rPr lang="en-US" smtClean="0"/>
              <a:pPr/>
              <a:t>5</a:t>
            </a:fld>
            <a:endParaRPr lang="en-US" smtClean="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1500231333"/>
              </p:ext>
            </p:extLst>
          </p:nvPr>
        </p:nvGraphicFramePr>
        <p:xfrm>
          <a:off x="457199" y="1066800"/>
          <a:ext cx="8146981" cy="502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angle 3"/>
          <p:cNvSpPr/>
          <p:nvPr/>
        </p:nvSpPr>
        <p:spPr>
          <a:xfrm>
            <a:off x="533400" y="6182380"/>
            <a:ext cx="7924800" cy="523220"/>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algn="ctr"/>
            <a:r>
              <a:rPr lang="id-ID" sz="1400" dirty="0">
                <a:solidFill>
                  <a:schemeClr val="tx1"/>
                </a:solidFill>
                <a:latin typeface="+mn-lt"/>
              </a:rPr>
              <a:t>Aset tetap yang tidak digunakan untuk keperluan </a:t>
            </a:r>
            <a:r>
              <a:rPr lang="id-ID" sz="1400" dirty="0" smtClean="0">
                <a:solidFill>
                  <a:schemeClr val="tx1"/>
                </a:solidFill>
                <a:latin typeface="+mn-lt"/>
              </a:rPr>
              <a:t>operasional  </a:t>
            </a:r>
            <a:r>
              <a:rPr lang="id-ID" sz="1400" dirty="0">
                <a:solidFill>
                  <a:schemeClr val="tx1"/>
                </a:solidFill>
                <a:latin typeface="+mn-lt"/>
              </a:rPr>
              <a:t>pemerintah tidak memenuhi definisi aset tetap dan harus disajikan di pos </a:t>
            </a:r>
            <a:r>
              <a:rPr lang="id-ID" sz="1400" dirty="0" smtClean="0">
                <a:solidFill>
                  <a:schemeClr val="tx1"/>
                </a:solidFill>
                <a:latin typeface="+mn-lt"/>
              </a:rPr>
              <a:t>aset lainnya </a:t>
            </a:r>
            <a:r>
              <a:rPr lang="id-ID" sz="1400" dirty="0">
                <a:solidFill>
                  <a:schemeClr val="tx1"/>
                </a:solidFill>
                <a:latin typeface="+mn-lt"/>
              </a:rPr>
              <a:t>sesuai dengan nilai tercatatnya</a:t>
            </a:r>
          </a:p>
        </p:txBody>
      </p:sp>
      <p:sp>
        <p:nvSpPr>
          <p:cNvPr id="7" name="Title 1"/>
          <p:cNvSpPr>
            <a:spLocks noGrp="1"/>
          </p:cNvSpPr>
          <p:nvPr>
            <p:ph type="title"/>
          </p:nvPr>
        </p:nvSpPr>
        <p:spPr>
          <a:xfrm>
            <a:off x="533400" y="185000"/>
            <a:ext cx="8077200" cy="709953"/>
          </a:xfrm>
          <a:solidFill>
            <a:srgbClr val="00B0F0"/>
          </a:solidFill>
        </p:spPr>
        <p:style>
          <a:lnRef idx="0">
            <a:schemeClr val="accent2"/>
          </a:lnRef>
          <a:fillRef idx="3">
            <a:schemeClr val="accent2"/>
          </a:fillRef>
          <a:effectRef idx="3">
            <a:schemeClr val="accent2"/>
          </a:effectRef>
          <a:fontRef idx="minor">
            <a:schemeClr val="lt1"/>
          </a:fontRef>
        </p:style>
        <p:txBody>
          <a:bodyPr anchor="ctr">
            <a:normAutofit/>
          </a:bodyPr>
          <a:lstStyle/>
          <a:p>
            <a:pPr algn="ctr"/>
            <a:r>
              <a:rPr lang="en-US" dirty="0" err="1" smtClean="0"/>
              <a:t>Klasifikasi</a:t>
            </a:r>
            <a:r>
              <a:rPr lang="en-US" dirty="0" smtClean="0"/>
              <a:t> </a:t>
            </a:r>
            <a:r>
              <a:rPr lang="en-US" dirty="0" err="1" smtClean="0"/>
              <a:t>Aset</a:t>
            </a:r>
            <a:r>
              <a:rPr lang="en-US" dirty="0" smtClean="0"/>
              <a:t> </a:t>
            </a:r>
            <a:r>
              <a:rPr lang="en-US" dirty="0" err="1" smtClean="0"/>
              <a:t>Tetap</a:t>
            </a:r>
            <a:endParaRPr lang="en-US" dirty="0"/>
          </a:p>
        </p:txBody>
      </p:sp>
      <p:grpSp>
        <p:nvGrpSpPr>
          <p:cNvPr id="8" name="Group 12"/>
          <p:cNvGrpSpPr>
            <a:grpSpLocks/>
          </p:cNvGrpSpPr>
          <p:nvPr/>
        </p:nvGrpSpPr>
        <p:grpSpPr bwMode="auto">
          <a:xfrm>
            <a:off x="403372" y="185001"/>
            <a:ext cx="801541" cy="709952"/>
            <a:chOff x="1347" y="1207"/>
            <a:chExt cx="1296" cy="1163"/>
          </a:xfrm>
        </p:grpSpPr>
        <p:pic>
          <p:nvPicPr>
            <p:cNvPr id="9" name="Picture 1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347" y="1207"/>
              <a:ext cx="1296"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10" name="WordArt 14"/>
            <p:cNvSpPr>
              <a:spLocks noChangeArrowheads="1" noChangeShapeType="1" noTextEdit="1"/>
            </p:cNvSpPr>
            <p:nvPr/>
          </p:nvSpPr>
          <p:spPr bwMode="auto">
            <a:xfrm>
              <a:off x="1579" y="1386"/>
              <a:ext cx="888" cy="788"/>
            </a:xfrm>
            <a:prstGeom prst="rect">
              <a:avLst/>
            </a:prstGeom>
          </p:spPr>
          <p:txBody>
            <a:bodyPr wrap="none" fromWordArt="1">
              <a:prstTxWarp prst="textPlain">
                <a:avLst>
                  <a:gd name="adj" fmla="val 50000"/>
                </a:avLst>
              </a:prstTxWarp>
            </a:bodyPr>
            <a:lstStyle/>
            <a:p>
              <a:r>
                <a:rPr lang="en-US" sz="3600" kern="10" dirty="0">
                  <a:ln w="9525">
                    <a:solidFill>
                      <a:srgbClr val="99CCFF"/>
                    </a:solidFill>
                    <a:round/>
                    <a:headEnd/>
                    <a:tailEnd/>
                  </a:ln>
                  <a:gradFill rotWithShape="1">
                    <a:gsLst>
                      <a:gs pos="0">
                        <a:srgbClr val="85BFFF"/>
                      </a:gs>
                      <a:gs pos="100000">
                        <a:srgbClr val="003B76">
                          <a:alpha val="93999"/>
                        </a:srgbClr>
                      </a:gs>
                    </a:gsLst>
                    <a:lin ang="5400000" scaled="1"/>
                  </a:gradFill>
                  <a:effectLst>
                    <a:prstShdw prst="shdw17" dist="17961" dir="2700000">
                      <a:srgbClr val="5C7A99"/>
                    </a:prstShdw>
                  </a:effectLst>
                  <a:latin typeface="Tahoma"/>
                  <a:ea typeface="Tahoma"/>
                  <a:cs typeface="Tahoma"/>
                </a:rPr>
                <a:t>KSAP</a:t>
              </a:r>
            </a:p>
          </p:txBody>
        </p:sp>
      </p:grpSp>
      <p:pic>
        <p:nvPicPr>
          <p:cNvPr id="11" name="Picture 10" descr="C:\Users\Perben\Desktop\logo75.png"/>
          <p:cNvPicPr>
            <a:picLocks noChangeAspect="1" noChangeArrowheads="1"/>
          </p:cNvPicPr>
          <p:nvPr/>
        </p:nvPicPr>
        <p:blipFill>
          <a:blip r:embed="rId8"/>
          <a:srcRect/>
          <a:stretch>
            <a:fillRect/>
          </a:stretch>
        </p:blipFill>
        <p:spPr bwMode="auto">
          <a:xfrm>
            <a:off x="8216762" y="152400"/>
            <a:ext cx="774838" cy="742553"/>
          </a:xfrm>
          <a:prstGeom prst="rect">
            <a:avLst/>
          </a:prstGeom>
          <a:noFill/>
          <a:ln w="9525">
            <a:noFill/>
            <a:miter lim="800000"/>
            <a:headEnd/>
            <a:tailEnd/>
          </a:ln>
        </p:spPr>
      </p:pic>
    </p:spTree>
    <p:extLst>
      <p:ext uri="{BB962C8B-B14F-4D97-AF65-F5344CB8AC3E}">
        <p14:creationId xmlns:p14="http://schemas.microsoft.com/office/powerpoint/2010/main" val="1746074530"/>
      </p:ext>
    </p:extLst>
  </p:cSld>
  <p:clrMapOvr>
    <a:masterClrMapping/>
  </p:clrMapOvr>
  <p:transition>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idx="1"/>
          </p:nvPr>
        </p:nvSpPr>
        <p:spPr>
          <a:xfrm>
            <a:off x="457200" y="1295400"/>
            <a:ext cx="7772400" cy="4937125"/>
          </a:xfrm>
        </p:spPr>
        <p:txBody>
          <a:bodyPr>
            <a:normAutofit fontScale="92500" lnSpcReduction="10000"/>
          </a:bodyPr>
          <a:lstStyle/>
          <a:p>
            <a:pPr indent="-342900" eaLnBrk="1" hangingPunct="1">
              <a:lnSpc>
                <a:spcPct val="90000"/>
              </a:lnSpc>
              <a:buSzPct val="80000"/>
              <a:buFont typeface="Wingdings" pitchFamily="2" charset="2"/>
              <a:buChar char="v"/>
              <a:defRPr/>
            </a:pPr>
            <a:r>
              <a:rPr lang="id-ID" dirty="0" smtClean="0"/>
              <a:t>Aset Tetap diakui pada saat manfaat ekonomi masa depan dapat diperoleh dan nilainya dapat diukur dengan handal;</a:t>
            </a:r>
          </a:p>
          <a:p>
            <a:pPr indent="-342900" eaLnBrk="1" hangingPunct="1">
              <a:lnSpc>
                <a:spcPct val="90000"/>
              </a:lnSpc>
              <a:buSzPct val="80000"/>
              <a:buFont typeface="Wingdings" pitchFamily="2" charset="2"/>
              <a:buChar char="v"/>
              <a:defRPr/>
            </a:pPr>
            <a:r>
              <a:rPr lang="id-ID" dirty="0" smtClean="0"/>
              <a:t>Kriteria suatu aset </a:t>
            </a:r>
            <a:r>
              <a:rPr lang="en-US" dirty="0" err="1" smtClean="0"/>
              <a:t>diakui</a:t>
            </a:r>
            <a:r>
              <a:rPr lang="en-US" dirty="0" smtClean="0"/>
              <a:t> </a:t>
            </a:r>
            <a:r>
              <a:rPr lang="en-US" dirty="0" err="1" smtClean="0"/>
              <a:t>sebagai</a:t>
            </a:r>
            <a:r>
              <a:rPr lang="en-US" dirty="0" smtClean="0"/>
              <a:t> </a:t>
            </a:r>
            <a:r>
              <a:rPr lang="en-US" dirty="0" err="1" smtClean="0"/>
              <a:t>aset</a:t>
            </a:r>
            <a:r>
              <a:rPr lang="en-US" dirty="0" smtClean="0"/>
              <a:t> </a:t>
            </a:r>
            <a:r>
              <a:rPr lang="en-US" dirty="0" err="1" smtClean="0"/>
              <a:t>tetap</a:t>
            </a:r>
            <a:r>
              <a:rPr lang="en-US" dirty="0" smtClean="0"/>
              <a:t>:</a:t>
            </a:r>
          </a:p>
          <a:p>
            <a:pPr marL="711200" indent="-261938" eaLnBrk="1" hangingPunct="1">
              <a:lnSpc>
                <a:spcPct val="90000"/>
              </a:lnSpc>
              <a:buSzPct val="80000"/>
              <a:buFont typeface="+mj-lt"/>
              <a:buAutoNum type="alphaLcParenR"/>
              <a:defRPr/>
            </a:pPr>
            <a:r>
              <a:rPr lang="en-US" dirty="0" err="1" smtClean="0"/>
              <a:t>Berwujud</a:t>
            </a:r>
            <a:r>
              <a:rPr lang="en-US" dirty="0" smtClean="0"/>
              <a:t>;</a:t>
            </a:r>
          </a:p>
          <a:p>
            <a:pPr marL="711200" indent="-261938" eaLnBrk="1" hangingPunct="1">
              <a:lnSpc>
                <a:spcPct val="90000"/>
              </a:lnSpc>
              <a:buSzPct val="80000"/>
              <a:buFont typeface="+mj-lt"/>
              <a:buAutoNum type="alphaLcParenR"/>
              <a:defRPr/>
            </a:pPr>
            <a:r>
              <a:rPr lang="en-US" dirty="0" err="1" smtClean="0"/>
              <a:t>Mempunyai</a:t>
            </a:r>
            <a:r>
              <a:rPr lang="en-US" dirty="0" smtClean="0"/>
              <a:t> </a:t>
            </a:r>
            <a:r>
              <a:rPr lang="en-US" dirty="0" err="1" smtClean="0"/>
              <a:t>masa</a:t>
            </a:r>
            <a:r>
              <a:rPr lang="en-US" dirty="0" smtClean="0"/>
              <a:t> </a:t>
            </a:r>
            <a:r>
              <a:rPr lang="en-US" dirty="0" err="1" smtClean="0"/>
              <a:t>manfaat</a:t>
            </a:r>
            <a:r>
              <a:rPr lang="en-US" dirty="0" smtClean="0"/>
              <a:t> </a:t>
            </a:r>
            <a:r>
              <a:rPr lang="en-US" dirty="0" err="1" smtClean="0"/>
              <a:t>lebih</a:t>
            </a:r>
            <a:r>
              <a:rPr lang="en-US" dirty="0" smtClean="0"/>
              <a:t> </a:t>
            </a:r>
            <a:r>
              <a:rPr lang="en-US" dirty="0" err="1" smtClean="0"/>
              <a:t>dari</a:t>
            </a:r>
            <a:r>
              <a:rPr lang="en-US" dirty="0" smtClean="0"/>
              <a:t> 12 (</a:t>
            </a:r>
            <a:r>
              <a:rPr lang="en-US" dirty="0" err="1" smtClean="0"/>
              <a:t>dua</a:t>
            </a:r>
            <a:r>
              <a:rPr lang="en-US" dirty="0" smtClean="0"/>
              <a:t> </a:t>
            </a:r>
            <a:r>
              <a:rPr lang="en-US" dirty="0" err="1" smtClean="0"/>
              <a:t>belas</a:t>
            </a:r>
            <a:r>
              <a:rPr lang="en-US" dirty="0" smtClean="0"/>
              <a:t>) </a:t>
            </a:r>
            <a:r>
              <a:rPr lang="en-US" dirty="0" err="1" smtClean="0"/>
              <a:t>bulan</a:t>
            </a:r>
            <a:r>
              <a:rPr lang="en-US" dirty="0" smtClean="0"/>
              <a:t>;</a:t>
            </a:r>
          </a:p>
          <a:p>
            <a:pPr marL="711200" indent="-261938" eaLnBrk="1" hangingPunct="1">
              <a:lnSpc>
                <a:spcPct val="90000"/>
              </a:lnSpc>
              <a:buSzPct val="80000"/>
              <a:buFont typeface="+mj-lt"/>
              <a:buAutoNum type="alphaLcParenR"/>
              <a:defRPr/>
            </a:pPr>
            <a:r>
              <a:rPr lang="en-US" dirty="0" err="1" smtClean="0"/>
              <a:t>Biaya</a:t>
            </a:r>
            <a:r>
              <a:rPr lang="en-US" dirty="0" smtClean="0"/>
              <a:t> </a:t>
            </a:r>
            <a:r>
              <a:rPr lang="en-US" dirty="0" err="1" smtClean="0"/>
              <a:t>perolehan</a:t>
            </a:r>
            <a:r>
              <a:rPr lang="en-US" dirty="0" smtClean="0"/>
              <a:t> </a:t>
            </a:r>
            <a:r>
              <a:rPr lang="en-US" dirty="0" err="1" smtClean="0"/>
              <a:t>aset</a:t>
            </a:r>
            <a:r>
              <a:rPr lang="en-US" dirty="0" smtClean="0"/>
              <a:t> </a:t>
            </a:r>
            <a:r>
              <a:rPr lang="en-US" dirty="0" err="1" smtClean="0"/>
              <a:t>dapat</a:t>
            </a:r>
            <a:r>
              <a:rPr lang="en-US" dirty="0" smtClean="0"/>
              <a:t> </a:t>
            </a:r>
            <a:r>
              <a:rPr lang="en-US" dirty="0" err="1" smtClean="0"/>
              <a:t>diukur</a:t>
            </a:r>
            <a:r>
              <a:rPr lang="en-US" dirty="0" smtClean="0"/>
              <a:t> </a:t>
            </a:r>
            <a:r>
              <a:rPr lang="en-US" dirty="0" err="1" smtClean="0"/>
              <a:t>secara</a:t>
            </a:r>
            <a:r>
              <a:rPr lang="en-US" dirty="0" smtClean="0"/>
              <a:t> </a:t>
            </a:r>
            <a:r>
              <a:rPr lang="en-US" dirty="0" err="1" smtClean="0"/>
              <a:t>andal</a:t>
            </a:r>
            <a:r>
              <a:rPr lang="en-US" dirty="0" smtClean="0"/>
              <a:t>;</a:t>
            </a:r>
          </a:p>
          <a:p>
            <a:pPr marL="711200" indent="-261938" eaLnBrk="1" hangingPunct="1">
              <a:lnSpc>
                <a:spcPct val="90000"/>
              </a:lnSpc>
              <a:buSzPct val="80000"/>
              <a:buFont typeface="+mj-lt"/>
              <a:buAutoNum type="alphaLcParenR"/>
              <a:defRPr/>
            </a:pPr>
            <a:r>
              <a:rPr lang="en-US" dirty="0" err="1" smtClean="0"/>
              <a:t>Tidak</a:t>
            </a:r>
            <a:r>
              <a:rPr lang="en-US" dirty="0" smtClean="0"/>
              <a:t> </a:t>
            </a:r>
            <a:r>
              <a:rPr lang="en-US" dirty="0" err="1" smtClean="0"/>
              <a:t>dimaksudkan</a:t>
            </a:r>
            <a:r>
              <a:rPr lang="en-US" dirty="0" smtClean="0"/>
              <a:t> </a:t>
            </a:r>
            <a:r>
              <a:rPr lang="en-US" dirty="0" err="1" smtClean="0"/>
              <a:t>untuk</a:t>
            </a:r>
            <a:r>
              <a:rPr lang="en-US" dirty="0" smtClean="0"/>
              <a:t> </a:t>
            </a:r>
            <a:r>
              <a:rPr lang="en-US" dirty="0" err="1" smtClean="0"/>
              <a:t>dijual</a:t>
            </a:r>
            <a:r>
              <a:rPr lang="en-US" dirty="0" smtClean="0"/>
              <a:t> </a:t>
            </a:r>
            <a:r>
              <a:rPr lang="en-US" dirty="0" err="1" smtClean="0"/>
              <a:t>dalam</a:t>
            </a:r>
            <a:r>
              <a:rPr lang="en-US" dirty="0" smtClean="0"/>
              <a:t> </a:t>
            </a:r>
            <a:r>
              <a:rPr lang="en-US" dirty="0" err="1" smtClean="0"/>
              <a:t>operasi</a:t>
            </a:r>
            <a:r>
              <a:rPr lang="en-US" dirty="0" smtClean="0"/>
              <a:t> normal </a:t>
            </a:r>
            <a:r>
              <a:rPr lang="en-US" dirty="0" err="1" smtClean="0"/>
              <a:t>entitas</a:t>
            </a:r>
            <a:r>
              <a:rPr lang="en-US" dirty="0" smtClean="0"/>
              <a:t>; </a:t>
            </a:r>
            <a:r>
              <a:rPr lang="en-US" dirty="0" err="1" smtClean="0"/>
              <a:t>dan</a:t>
            </a:r>
            <a:endParaRPr lang="en-US" dirty="0" smtClean="0"/>
          </a:p>
          <a:p>
            <a:pPr marL="711200" indent="-261938" eaLnBrk="1" hangingPunct="1">
              <a:lnSpc>
                <a:spcPct val="90000"/>
              </a:lnSpc>
              <a:buSzPct val="80000"/>
              <a:buFont typeface="+mj-lt"/>
              <a:buAutoNum type="alphaLcParenR"/>
              <a:defRPr/>
            </a:pPr>
            <a:r>
              <a:rPr lang="en-US" dirty="0" err="1" smtClean="0"/>
              <a:t>Diperoleh</a:t>
            </a:r>
            <a:r>
              <a:rPr lang="en-US" dirty="0" smtClean="0"/>
              <a:t> </a:t>
            </a:r>
            <a:r>
              <a:rPr lang="en-US" dirty="0" err="1" smtClean="0"/>
              <a:t>atau</a:t>
            </a:r>
            <a:r>
              <a:rPr lang="en-US" dirty="0" smtClean="0"/>
              <a:t> </a:t>
            </a:r>
            <a:r>
              <a:rPr lang="en-US" dirty="0" err="1" smtClean="0"/>
              <a:t>dibangun</a:t>
            </a:r>
            <a:r>
              <a:rPr lang="en-US" dirty="0" smtClean="0"/>
              <a:t> </a:t>
            </a:r>
            <a:r>
              <a:rPr lang="en-US" dirty="0" err="1" smtClean="0"/>
              <a:t>dengan</a:t>
            </a:r>
            <a:r>
              <a:rPr lang="en-US" dirty="0" smtClean="0"/>
              <a:t> </a:t>
            </a:r>
            <a:r>
              <a:rPr lang="en-US" dirty="0" err="1" smtClean="0"/>
              <a:t>maksud</a:t>
            </a:r>
            <a:r>
              <a:rPr lang="en-US" dirty="0" smtClean="0"/>
              <a:t> </a:t>
            </a:r>
            <a:r>
              <a:rPr lang="en-US" dirty="0" err="1" smtClean="0"/>
              <a:t>untuk</a:t>
            </a:r>
            <a:r>
              <a:rPr lang="en-US" dirty="0" smtClean="0"/>
              <a:t> </a:t>
            </a:r>
            <a:r>
              <a:rPr lang="en-US" dirty="0" err="1" smtClean="0"/>
              <a:t>digunakan</a:t>
            </a:r>
            <a:r>
              <a:rPr lang="en-US" dirty="0" smtClean="0"/>
              <a:t>.</a:t>
            </a:r>
          </a:p>
          <a:p>
            <a:pPr indent="-342900" eaLnBrk="1" hangingPunct="1">
              <a:lnSpc>
                <a:spcPct val="90000"/>
              </a:lnSpc>
              <a:buSzPct val="80000"/>
              <a:buFont typeface="Wingdings" pitchFamily="2" charset="2"/>
              <a:buChar char="v"/>
              <a:defRPr/>
            </a:pPr>
            <a:r>
              <a:rPr lang="en-US" dirty="0" err="1" smtClean="0"/>
              <a:t>Pengakuan</a:t>
            </a:r>
            <a:r>
              <a:rPr lang="en-US" dirty="0" smtClean="0"/>
              <a:t> </a:t>
            </a:r>
            <a:r>
              <a:rPr lang="en-US" dirty="0" err="1" smtClean="0"/>
              <a:t>aset</a:t>
            </a:r>
            <a:r>
              <a:rPr lang="en-US" dirty="0" smtClean="0"/>
              <a:t> </a:t>
            </a:r>
            <a:r>
              <a:rPr lang="en-US" dirty="0" err="1" smtClean="0"/>
              <a:t>tetap</a:t>
            </a:r>
            <a:r>
              <a:rPr lang="en-US" dirty="0" smtClean="0"/>
              <a:t> </a:t>
            </a:r>
            <a:r>
              <a:rPr lang="en-US" dirty="0" err="1" smtClean="0"/>
              <a:t>akan</a:t>
            </a:r>
            <a:r>
              <a:rPr lang="en-US" dirty="0" smtClean="0"/>
              <a:t> </a:t>
            </a:r>
            <a:r>
              <a:rPr lang="en-US" dirty="0" err="1" smtClean="0"/>
              <a:t>andal</a:t>
            </a:r>
            <a:r>
              <a:rPr lang="en-US" dirty="0" smtClean="0"/>
              <a:t> </a:t>
            </a:r>
            <a:r>
              <a:rPr lang="en-US" dirty="0" err="1" smtClean="0"/>
              <a:t>bila</a:t>
            </a:r>
            <a:r>
              <a:rPr lang="en-US" dirty="0" smtClean="0"/>
              <a:t> </a:t>
            </a:r>
            <a:r>
              <a:rPr lang="en-US" dirty="0" err="1" smtClean="0"/>
              <a:t>aset</a:t>
            </a:r>
            <a:r>
              <a:rPr lang="en-US" dirty="0" smtClean="0"/>
              <a:t> </a:t>
            </a:r>
            <a:r>
              <a:rPr lang="en-US" dirty="0" err="1" smtClean="0"/>
              <a:t>tetap</a:t>
            </a:r>
            <a:r>
              <a:rPr lang="en-US" dirty="0" smtClean="0"/>
              <a:t> </a:t>
            </a:r>
            <a:r>
              <a:rPr lang="en-US" dirty="0" err="1" smtClean="0"/>
              <a:t>telah</a:t>
            </a:r>
            <a:r>
              <a:rPr lang="en-US" dirty="0" smtClean="0"/>
              <a:t> </a:t>
            </a:r>
            <a:r>
              <a:rPr lang="en-US" dirty="0" err="1" smtClean="0"/>
              <a:t>diterima</a:t>
            </a:r>
            <a:r>
              <a:rPr lang="en-US" dirty="0" smtClean="0"/>
              <a:t> </a:t>
            </a:r>
            <a:r>
              <a:rPr lang="en-US" dirty="0" err="1" smtClean="0"/>
              <a:t>atau</a:t>
            </a:r>
            <a:r>
              <a:rPr lang="en-US" dirty="0" smtClean="0"/>
              <a:t> </a:t>
            </a:r>
            <a:r>
              <a:rPr lang="en-US" dirty="0" err="1" smtClean="0"/>
              <a:t>diserahkan</a:t>
            </a:r>
            <a:r>
              <a:rPr lang="en-US" dirty="0" smtClean="0"/>
              <a:t> </a:t>
            </a:r>
            <a:r>
              <a:rPr lang="en-US" dirty="0" err="1" smtClean="0"/>
              <a:t>hak</a:t>
            </a:r>
            <a:r>
              <a:rPr lang="en-US" dirty="0" smtClean="0"/>
              <a:t> </a:t>
            </a:r>
            <a:r>
              <a:rPr lang="en-US" dirty="0" err="1" smtClean="0"/>
              <a:t>kepemilikannya</a:t>
            </a:r>
            <a:r>
              <a:rPr lang="en-US" dirty="0" smtClean="0"/>
              <a:t> </a:t>
            </a:r>
            <a:r>
              <a:rPr lang="en-US" dirty="0" err="1" smtClean="0"/>
              <a:t>dan</a:t>
            </a:r>
            <a:r>
              <a:rPr lang="en-US" dirty="0" smtClean="0"/>
              <a:t> </a:t>
            </a:r>
            <a:r>
              <a:rPr lang="en-US" dirty="0" err="1" smtClean="0"/>
              <a:t>atau</a:t>
            </a:r>
            <a:r>
              <a:rPr lang="en-US" dirty="0" smtClean="0"/>
              <a:t> </a:t>
            </a:r>
            <a:r>
              <a:rPr lang="en-US" dirty="0" err="1" smtClean="0"/>
              <a:t>pada</a:t>
            </a:r>
            <a:r>
              <a:rPr lang="en-US" dirty="0" smtClean="0"/>
              <a:t> </a:t>
            </a:r>
            <a:r>
              <a:rPr lang="en-US" dirty="0" err="1" smtClean="0"/>
              <a:t>saat</a:t>
            </a:r>
            <a:r>
              <a:rPr lang="en-US" dirty="0" smtClean="0"/>
              <a:t> </a:t>
            </a:r>
            <a:r>
              <a:rPr lang="en-US" dirty="0" err="1" smtClean="0"/>
              <a:t>penguasaannya</a:t>
            </a:r>
            <a:r>
              <a:rPr lang="en-US" dirty="0" smtClean="0"/>
              <a:t> </a:t>
            </a:r>
            <a:r>
              <a:rPr lang="en-US" dirty="0" err="1" smtClean="0"/>
              <a:t>berpindah</a:t>
            </a:r>
            <a:r>
              <a:rPr lang="en-US" dirty="0" smtClean="0"/>
              <a:t>.</a:t>
            </a:r>
            <a:r>
              <a:rPr lang="id-ID" dirty="0" smtClean="0"/>
              <a:t> </a:t>
            </a:r>
            <a:endParaRPr lang="en-US" dirty="0" smtClean="0"/>
          </a:p>
        </p:txBody>
      </p:sp>
      <p:sp>
        <p:nvSpPr>
          <p:cNvPr id="53251" name="Slide Number Placeholder 3"/>
          <p:cNvSpPr>
            <a:spLocks noGrp="1"/>
          </p:cNvSpPr>
          <p:nvPr>
            <p:ph type="sldNum" sz="quarter" idx="12"/>
          </p:nvPr>
        </p:nvSpPr>
        <p:spPr bwMode="auto">
          <a:noFill/>
          <a:ln>
            <a:miter lim="800000"/>
            <a:headEnd/>
            <a:tailEnd/>
          </a:ln>
        </p:spPr>
        <p:txBody>
          <a:bodyPr vert="horz" wrap="square" lIns="91440" tIns="45720" rIns="91440" bIns="45720" numCol="1" anchor="t" anchorCtr="0" compatLnSpc="1">
            <a:prstTxWarp prst="textNoShape">
              <a:avLst/>
            </a:prstTxWarp>
            <a:normAutofit/>
          </a:bodyPr>
          <a:lstStyle/>
          <a:p>
            <a:fld id="{B8E44B74-4443-4D0D-8394-0B67D16F87C8}" type="slidenum">
              <a:rPr lang="en-US" smtClean="0"/>
              <a:pPr/>
              <a:t>6</a:t>
            </a:fld>
            <a:endParaRPr lang="en-US" smtClean="0"/>
          </a:p>
        </p:txBody>
      </p:sp>
      <p:sp>
        <p:nvSpPr>
          <p:cNvPr id="6" name="Title 1"/>
          <p:cNvSpPr txBox="1">
            <a:spLocks/>
          </p:cNvSpPr>
          <p:nvPr/>
        </p:nvSpPr>
        <p:spPr>
          <a:xfrm>
            <a:off x="533400" y="185000"/>
            <a:ext cx="8077200" cy="709953"/>
          </a:xfrm>
          <a:prstGeom prst="rect">
            <a:avLst/>
          </a:prstGeom>
          <a:solidFill>
            <a:srgbClr val="00B0F0"/>
          </a:solidFill>
        </p:spPr>
        <p:style>
          <a:lnRef idx="0">
            <a:schemeClr val="accent2"/>
          </a:lnRef>
          <a:fillRef idx="3">
            <a:schemeClr val="accent2"/>
          </a:fillRef>
          <a:effectRef idx="3">
            <a:schemeClr val="accent2"/>
          </a:effectRef>
          <a:fontRef idx="minor">
            <a:schemeClr val="lt1"/>
          </a:fontRef>
        </p:style>
        <p:txBody>
          <a:bodyPr vert="horz" anchor="ctr" anchorCtr="0">
            <a:normAutofit/>
          </a:bodyPr>
          <a:lstStyle>
            <a:lvl1pPr algn="l" rtl="0" eaLnBrk="1" latinLnBrk="0" hangingPunct="1">
              <a:spcBef>
                <a:spcPct val="0"/>
              </a:spcBef>
              <a:buNone/>
              <a:defRPr kumimoji="0" sz="32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dirty="0" err="1" smtClean="0"/>
              <a:t>Pengakuan</a:t>
            </a:r>
            <a:r>
              <a:rPr lang="en-US" dirty="0" smtClean="0"/>
              <a:t> </a:t>
            </a:r>
            <a:r>
              <a:rPr lang="en-US" dirty="0" err="1" smtClean="0"/>
              <a:t>Aset</a:t>
            </a:r>
            <a:r>
              <a:rPr lang="en-US" dirty="0" smtClean="0"/>
              <a:t> </a:t>
            </a:r>
            <a:r>
              <a:rPr lang="en-US" dirty="0" err="1" smtClean="0"/>
              <a:t>Tetap</a:t>
            </a:r>
            <a:endParaRPr lang="en-US" dirty="0"/>
          </a:p>
        </p:txBody>
      </p:sp>
      <p:grpSp>
        <p:nvGrpSpPr>
          <p:cNvPr id="7" name="Group 12"/>
          <p:cNvGrpSpPr>
            <a:grpSpLocks/>
          </p:cNvGrpSpPr>
          <p:nvPr/>
        </p:nvGrpSpPr>
        <p:grpSpPr bwMode="auto">
          <a:xfrm>
            <a:off x="403372" y="185001"/>
            <a:ext cx="801541" cy="709952"/>
            <a:chOff x="1347" y="1207"/>
            <a:chExt cx="1296" cy="1163"/>
          </a:xfrm>
        </p:grpSpPr>
        <p:pic>
          <p:nvPicPr>
            <p:cNvPr id="8"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7" y="1207"/>
              <a:ext cx="1296"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9" name="WordArt 14"/>
            <p:cNvSpPr>
              <a:spLocks noChangeArrowheads="1" noChangeShapeType="1" noTextEdit="1"/>
            </p:cNvSpPr>
            <p:nvPr/>
          </p:nvSpPr>
          <p:spPr bwMode="auto">
            <a:xfrm>
              <a:off x="1579" y="1386"/>
              <a:ext cx="888" cy="788"/>
            </a:xfrm>
            <a:prstGeom prst="rect">
              <a:avLst/>
            </a:prstGeom>
          </p:spPr>
          <p:txBody>
            <a:bodyPr wrap="none" fromWordArt="1">
              <a:prstTxWarp prst="textPlain">
                <a:avLst>
                  <a:gd name="adj" fmla="val 50000"/>
                </a:avLst>
              </a:prstTxWarp>
            </a:bodyPr>
            <a:lstStyle/>
            <a:p>
              <a:r>
                <a:rPr lang="en-US" sz="3600" kern="10" dirty="0">
                  <a:ln w="9525">
                    <a:solidFill>
                      <a:srgbClr val="99CCFF"/>
                    </a:solidFill>
                    <a:round/>
                    <a:headEnd/>
                    <a:tailEnd/>
                  </a:ln>
                  <a:gradFill rotWithShape="1">
                    <a:gsLst>
                      <a:gs pos="0">
                        <a:srgbClr val="85BFFF"/>
                      </a:gs>
                      <a:gs pos="100000">
                        <a:srgbClr val="003B76">
                          <a:alpha val="93999"/>
                        </a:srgbClr>
                      </a:gs>
                    </a:gsLst>
                    <a:lin ang="5400000" scaled="1"/>
                  </a:gradFill>
                  <a:effectLst>
                    <a:prstShdw prst="shdw17" dist="17961" dir="2700000">
                      <a:srgbClr val="5C7A99"/>
                    </a:prstShdw>
                  </a:effectLst>
                  <a:latin typeface="Tahoma"/>
                  <a:ea typeface="Tahoma"/>
                  <a:cs typeface="Tahoma"/>
                </a:rPr>
                <a:t>KSAP</a:t>
              </a:r>
            </a:p>
          </p:txBody>
        </p:sp>
      </p:grpSp>
      <p:pic>
        <p:nvPicPr>
          <p:cNvPr id="10" name="Picture 9" descr="C:\Users\Perben\Desktop\logo75.png"/>
          <p:cNvPicPr>
            <a:picLocks noChangeAspect="1" noChangeArrowheads="1"/>
          </p:cNvPicPr>
          <p:nvPr/>
        </p:nvPicPr>
        <p:blipFill>
          <a:blip r:embed="rId3"/>
          <a:srcRect/>
          <a:stretch>
            <a:fillRect/>
          </a:stretch>
        </p:blipFill>
        <p:spPr bwMode="auto">
          <a:xfrm>
            <a:off x="8216762" y="152400"/>
            <a:ext cx="774838" cy="742553"/>
          </a:xfrm>
          <a:prstGeom prst="rect">
            <a:avLst/>
          </a:prstGeom>
          <a:noFill/>
          <a:ln w="9525">
            <a:noFill/>
            <a:miter lim="800000"/>
            <a:headEnd/>
            <a:tailEnd/>
          </a:ln>
        </p:spPr>
      </p:pic>
    </p:spTree>
    <p:extLst>
      <p:ext uri="{BB962C8B-B14F-4D97-AF65-F5344CB8AC3E}">
        <p14:creationId xmlns:p14="http://schemas.microsoft.com/office/powerpoint/2010/main" val="653844135"/>
      </p:ext>
    </p:extLst>
  </p:cSld>
  <p:clrMapOvr>
    <a:masterClrMapping/>
  </p:clrMapOvr>
  <p:transition>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6" name="Rectangle 3"/>
          <p:cNvSpPr>
            <a:spLocks noGrp="1" noChangeArrowheads="1"/>
          </p:cNvSpPr>
          <p:nvPr>
            <p:ph idx="1"/>
          </p:nvPr>
        </p:nvSpPr>
        <p:spPr>
          <a:xfrm>
            <a:off x="403372" y="1371600"/>
            <a:ext cx="7673828" cy="4937125"/>
          </a:xfrm>
        </p:spPr>
        <p:txBody>
          <a:bodyPr>
            <a:normAutofit/>
          </a:bodyPr>
          <a:lstStyle/>
          <a:p>
            <a:pPr marL="566738" indent="-566738" eaLnBrk="1" hangingPunct="1">
              <a:buSzPct val="80000"/>
              <a:buFont typeface="Wingdings" pitchFamily="2" charset="2"/>
              <a:buChar char="ü"/>
            </a:pPr>
            <a:r>
              <a:rPr lang="en-US" sz="3200" dirty="0" smtClean="0"/>
              <a:t>A</a:t>
            </a:r>
            <a:r>
              <a:rPr lang="id-ID" sz="3200" dirty="0" smtClean="0"/>
              <a:t>set tetap dinilai dengan biaya perolehan</a:t>
            </a:r>
            <a:r>
              <a:rPr lang="en-US" sz="3200" dirty="0" smtClean="0"/>
              <a:t> </a:t>
            </a:r>
          </a:p>
          <a:p>
            <a:pPr marL="566738" indent="-566738" eaLnBrk="1" hangingPunct="1">
              <a:buSzPct val="80000"/>
              <a:buFont typeface="Wingdings" pitchFamily="2" charset="2"/>
              <a:buChar char="ü"/>
            </a:pPr>
            <a:r>
              <a:rPr lang="id-ID" sz="3200" dirty="0" smtClean="0"/>
              <a:t>Aset tetap yang tidak diketahui harga perolehannya disajikan dengan nilai wajar</a:t>
            </a:r>
            <a:r>
              <a:rPr lang="en-US" sz="3200" dirty="0" smtClean="0"/>
              <a:t>  </a:t>
            </a:r>
            <a:r>
              <a:rPr lang="en-US" sz="3200" dirty="0" err="1" smtClean="0"/>
              <a:t>pada</a:t>
            </a:r>
            <a:r>
              <a:rPr lang="en-US" sz="3200" dirty="0" smtClean="0"/>
              <a:t> </a:t>
            </a:r>
            <a:r>
              <a:rPr lang="en-US" sz="3200" dirty="0" err="1" smtClean="0"/>
              <a:t>saat</a:t>
            </a:r>
            <a:r>
              <a:rPr lang="en-US" sz="3200" dirty="0" smtClean="0"/>
              <a:t> </a:t>
            </a:r>
            <a:r>
              <a:rPr lang="en-US" sz="3200" dirty="0" err="1" smtClean="0"/>
              <a:t>perolehan</a:t>
            </a:r>
            <a:endParaRPr lang="en-US" sz="3200" dirty="0" smtClean="0"/>
          </a:p>
        </p:txBody>
      </p:sp>
      <p:sp>
        <p:nvSpPr>
          <p:cNvPr id="54275" name="Slide Number Placeholder 3"/>
          <p:cNvSpPr>
            <a:spLocks noGrp="1"/>
          </p:cNvSpPr>
          <p:nvPr>
            <p:ph type="sldNum" sz="quarter" idx="12"/>
          </p:nvPr>
        </p:nvSpPr>
        <p:spPr bwMode="auto">
          <a:noFill/>
          <a:ln>
            <a:miter lim="800000"/>
            <a:headEnd/>
            <a:tailEnd/>
          </a:ln>
        </p:spPr>
        <p:txBody>
          <a:bodyPr vert="horz" wrap="square" lIns="91440" tIns="45720" rIns="91440" bIns="45720" numCol="1" anchor="t" anchorCtr="0" compatLnSpc="1">
            <a:prstTxWarp prst="textNoShape">
              <a:avLst/>
            </a:prstTxWarp>
            <a:normAutofit/>
          </a:bodyPr>
          <a:lstStyle/>
          <a:p>
            <a:fld id="{F86A158E-EAC4-4A0D-910A-008690C5C7CC}" type="slidenum">
              <a:rPr lang="en-US" smtClean="0"/>
              <a:pPr/>
              <a:t>7</a:t>
            </a:fld>
            <a:endParaRPr lang="en-US" smtClean="0"/>
          </a:p>
        </p:txBody>
      </p:sp>
      <p:sp>
        <p:nvSpPr>
          <p:cNvPr id="6" name="Title 1"/>
          <p:cNvSpPr txBox="1">
            <a:spLocks/>
          </p:cNvSpPr>
          <p:nvPr/>
        </p:nvSpPr>
        <p:spPr>
          <a:xfrm>
            <a:off x="533400" y="185000"/>
            <a:ext cx="8077200" cy="709953"/>
          </a:xfrm>
          <a:prstGeom prst="rect">
            <a:avLst/>
          </a:prstGeom>
          <a:solidFill>
            <a:srgbClr val="00B0F0"/>
          </a:solidFill>
        </p:spPr>
        <p:style>
          <a:lnRef idx="0">
            <a:schemeClr val="accent2"/>
          </a:lnRef>
          <a:fillRef idx="3">
            <a:schemeClr val="accent2"/>
          </a:fillRef>
          <a:effectRef idx="3">
            <a:schemeClr val="accent2"/>
          </a:effectRef>
          <a:fontRef idx="minor">
            <a:schemeClr val="lt1"/>
          </a:fontRef>
        </p:style>
        <p:txBody>
          <a:bodyPr vert="horz" anchor="ctr" anchorCtr="0">
            <a:normAutofit/>
          </a:bodyPr>
          <a:lstStyle>
            <a:lvl1pPr algn="l" rtl="0" eaLnBrk="1" latinLnBrk="0" hangingPunct="1">
              <a:spcBef>
                <a:spcPct val="0"/>
              </a:spcBef>
              <a:buNone/>
              <a:defRPr kumimoji="0" sz="32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dirty="0" err="1" smtClean="0"/>
              <a:t>Pengukuran</a:t>
            </a:r>
            <a:r>
              <a:rPr lang="en-US" dirty="0" smtClean="0"/>
              <a:t> </a:t>
            </a:r>
            <a:r>
              <a:rPr lang="en-US" dirty="0" err="1" smtClean="0"/>
              <a:t>Aset</a:t>
            </a:r>
            <a:r>
              <a:rPr lang="en-US" dirty="0" smtClean="0"/>
              <a:t> </a:t>
            </a:r>
            <a:r>
              <a:rPr lang="en-US" dirty="0" err="1" smtClean="0"/>
              <a:t>Tetap</a:t>
            </a:r>
            <a:endParaRPr lang="en-US" dirty="0"/>
          </a:p>
        </p:txBody>
      </p:sp>
      <p:grpSp>
        <p:nvGrpSpPr>
          <p:cNvPr id="7" name="Group 12"/>
          <p:cNvGrpSpPr>
            <a:grpSpLocks/>
          </p:cNvGrpSpPr>
          <p:nvPr/>
        </p:nvGrpSpPr>
        <p:grpSpPr bwMode="auto">
          <a:xfrm>
            <a:off x="403372" y="185001"/>
            <a:ext cx="801541" cy="709952"/>
            <a:chOff x="1347" y="1207"/>
            <a:chExt cx="1296" cy="1163"/>
          </a:xfrm>
        </p:grpSpPr>
        <p:pic>
          <p:nvPicPr>
            <p:cNvPr id="8"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7" y="1207"/>
              <a:ext cx="1296"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9" name="WordArt 14"/>
            <p:cNvSpPr>
              <a:spLocks noChangeArrowheads="1" noChangeShapeType="1" noTextEdit="1"/>
            </p:cNvSpPr>
            <p:nvPr/>
          </p:nvSpPr>
          <p:spPr bwMode="auto">
            <a:xfrm>
              <a:off x="1579" y="1386"/>
              <a:ext cx="888" cy="788"/>
            </a:xfrm>
            <a:prstGeom prst="rect">
              <a:avLst/>
            </a:prstGeom>
          </p:spPr>
          <p:txBody>
            <a:bodyPr wrap="none" fromWordArt="1">
              <a:prstTxWarp prst="textPlain">
                <a:avLst>
                  <a:gd name="adj" fmla="val 50000"/>
                </a:avLst>
              </a:prstTxWarp>
            </a:bodyPr>
            <a:lstStyle/>
            <a:p>
              <a:r>
                <a:rPr lang="en-US" sz="3600" kern="10" dirty="0">
                  <a:ln w="9525">
                    <a:solidFill>
                      <a:srgbClr val="99CCFF"/>
                    </a:solidFill>
                    <a:round/>
                    <a:headEnd/>
                    <a:tailEnd/>
                  </a:ln>
                  <a:gradFill rotWithShape="1">
                    <a:gsLst>
                      <a:gs pos="0">
                        <a:srgbClr val="85BFFF"/>
                      </a:gs>
                      <a:gs pos="100000">
                        <a:srgbClr val="003B76">
                          <a:alpha val="93999"/>
                        </a:srgbClr>
                      </a:gs>
                    </a:gsLst>
                    <a:lin ang="5400000" scaled="1"/>
                  </a:gradFill>
                  <a:effectLst>
                    <a:prstShdw prst="shdw17" dist="17961" dir="2700000">
                      <a:srgbClr val="5C7A99"/>
                    </a:prstShdw>
                  </a:effectLst>
                  <a:latin typeface="Tahoma"/>
                  <a:ea typeface="Tahoma"/>
                  <a:cs typeface="Tahoma"/>
                </a:rPr>
                <a:t>KSAP</a:t>
              </a:r>
            </a:p>
          </p:txBody>
        </p:sp>
      </p:grpSp>
      <p:pic>
        <p:nvPicPr>
          <p:cNvPr id="10" name="Picture 9" descr="C:\Users\Perben\Desktop\logo75.png"/>
          <p:cNvPicPr>
            <a:picLocks noChangeAspect="1" noChangeArrowheads="1"/>
          </p:cNvPicPr>
          <p:nvPr/>
        </p:nvPicPr>
        <p:blipFill>
          <a:blip r:embed="rId3"/>
          <a:srcRect/>
          <a:stretch>
            <a:fillRect/>
          </a:stretch>
        </p:blipFill>
        <p:spPr bwMode="auto">
          <a:xfrm>
            <a:off x="8216762" y="152400"/>
            <a:ext cx="774838" cy="742553"/>
          </a:xfrm>
          <a:prstGeom prst="rect">
            <a:avLst/>
          </a:prstGeom>
          <a:noFill/>
          <a:ln w="9525">
            <a:noFill/>
            <a:miter lim="800000"/>
            <a:headEnd/>
            <a:tailEnd/>
          </a:ln>
        </p:spPr>
      </p:pic>
    </p:spTree>
    <p:extLst>
      <p:ext uri="{BB962C8B-B14F-4D97-AF65-F5344CB8AC3E}">
        <p14:creationId xmlns:p14="http://schemas.microsoft.com/office/powerpoint/2010/main" val="3162421734"/>
      </p:ext>
    </p:extLst>
  </p:cSld>
  <p:clrMapOvr>
    <a:masterClrMapping/>
  </p:clrMapOvr>
  <p:transition>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5"/>
          <p:cNvSpPr>
            <a:spLocks noGrp="1"/>
          </p:cNvSpPr>
          <p:nvPr>
            <p:ph type="sldNum" sz="quarter" idx="12"/>
          </p:nvPr>
        </p:nvSpPr>
        <p:spPr>
          <a:prstGeom prst="rect">
            <a:avLst/>
          </a:prstGeom>
        </p:spPr>
        <p:txBody>
          <a:bodyPr/>
          <a:lstStyle/>
          <a:p>
            <a:pPr>
              <a:defRPr/>
            </a:pPr>
            <a:fld id="{E1685D42-0DE1-42C2-A3CC-9EFFAE4F4330}" type="slidenum">
              <a:rPr lang="en-US">
                <a:latin typeface="+mn-lt"/>
              </a:rPr>
              <a:pPr>
                <a:defRPr/>
              </a:pPr>
              <a:t>8</a:t>
            </a:fld>
            <a:endParaRPr lang="en-US">
              <a:latin typeface="+mn-lt"/>
            </a:endParaRPr>
          </a:p>
        </p:txBody>
      </p:sp>
      <p:grpSp>
        <p:nvGrpSpPr>
          <p:cNvPr id="2" name="Group 2"/>
          <p:cNvGrpSpPr>
            <a:grpSpLocks noChangeAspect="1"/>
          </p:cNvGrpSpPr>
          <p:nvPr/>
        </p:nvGrpSpPr>
        <p:grpSpPr bwMode="auto">
          <a:xfrm>
            <a:off x="228600" y="1143000"/>
            <a:ext cx="8610600" cy="5181600"/>
            <a:chOff x="2527" y="1774"/>
            <a:chExt cx="11100" cy="6069"/>
          </a:xfrm>
        </p:grpSpPr>
        <p:sp>
          <p:nvSpPr>
            <p:cNvPr id="11269" name="AutoShape 3"/>
            <p:cNvSpPr>
              <a:spLocks noChangeAspect="1" noChangeArrowheads="1"/>
            </p:cNvSpPr>
            <p:nvPr/>
          </p:nvSpPr>
          <p:spPr bwMode="auto">
            <a:xfrm>
              <a:off x="2527" y="1774"/>
              <a:ext cx="11100" cy="6069"/>
            </a:xfrm>
            <a:prstGeom prst="rect">
              <a:avLst/>
            </a:prstGeom>
            <a:noFill/>
            <a:ln w="9525">
              <a:noFill/>
              <a:miter lim="800000"/>
              <a:headEnd/>
              <a:tailEnd/>
            </a:ln>
          </p:spPr>
          <p:txBody>
            <a:bodyPr/>
            <a:lstStyle/>
            <a:p>
              <a:endParaRPr lang="en-US">
                <a:solidFill>
                  <a:srgbClr val="7030A0"/>
                </a:solidFill>
                <a:latin typeface="+mn-lt"/>
              </a:endParaRPr>
            </a:p>
          </p:txBody>
        </p:sp>
        <p:sp>
          <p:nvSpPr>
            <p:cNvPr id="11270" name="Rectangle 4"/>
            <p:cNvSpPr>
              <a:spLocks noChangeArrowheads="1"/>
            </p:cNvSpPr>
            <p:nvPr/>
          </p:nvSpPr>
          <p:spPr bwMode="auto">
            <a:xfrm>
              <a:off x="2527" y="1877"/>
              <a:ext cx="2300" cy="1131"/>
            </a:xfrm>
            <a:prstGeom prst="rect">
              <a:avLst/>
            </a:prstGeom>
            <a:solidFill>
              <a:schemeClr val="tx2">
                <a:lumMod val="20000"/>
                <a:lumOff val="80000"/>
              </a:schemeClr>
            </a:solidFill>
            <a:ln w="9525">
              <a:solidFill>
                <a:schemeClr val="tx1"/>
              </a:solidFill>
              <a:miter lim="800000"/>
              <a:headEnd/>
              <a:tailEnd/>
            </a:ln>
          </p:spPr>
          <p:txBody>
            <a:bodyPr lIns="59436" tIns="29718" rIns="59436" bIns="29718" anchor="ctr"/>
            <a:lstStyle/>
            <a:p>
              <a:pPr algn="ctr" eaLnBrk="0" hangingPunct="0"/>
              <a:r>
                <a:rPr lang="en-US" sz="1700" b="1">
                  <a:solidFill>
                    <a:srgbClr val="7030A0"/>
                  </a:solidFill>
                  <a:latin typeface="+mn-lt"/>
                </a:rPr>
                <a:t>Biaya perolehan</a:t>
              </a:r>
            </a:p>
          </p:txBody>
        </p:sp>
        <p:sp>
          <p:nvSpPr>
            <p:cNvPr id="11272" name="Rectangle 6"/>
            <p:cNvSpPr>
              <a:spLocks noChangeArrowheads="1"/>
            </p:cNvSpPr>
            <p:nvPr/>
          </p:nvSpPr>
          <p:spPr bwMode="auto">
            <a:xfrm>
              <a:off x="2627" y="5786"/>
              <a:ext cx="2200" cy="1028"/>
            </a:xfrm>
            <a:prstGeom prst="rect">
              <a:avLst/>
            </a:prstGeom>
            <a:solidFill>
              <a:srgbClr val="99FF33"/>
            </a:solidFill>
            <a:ln w="9525">
              <a:solidFill>
                <a:schemeClr val="tx1"/>
              </a:solidFill>
              <a:miter lim="800000"/>
              <a:headEnd/>
              <a:tailEnd/>
            </a:ln>
          </p:spPr>
          <p:txBody>
            <a:bodyPr lIns="59436" tIns="29718" rIns="59436" bIns="29718" anchor="ctr"/>
            <a:lstStyle/>
            <a:p>
              <a:pPr algn="ctr" eaLnBrk="0" hangingPunct="0"/>
              <a:r>
                <a:rPr lang="en-US" sz="1700" b="1" dirty="0" err="1">
                  <a:solidFill>
                    <a:srgbClr val="7030A0"/>
                  </a:solidFill>
                  <a:latin typeface="+mn-lt"/>
                </a:rPr>
                <a:t>Nilai</a:t>
              </a:r>
              <a:r>
                <a:rPr lang="en-US" sz="1700" b="1" dirty="0">
                  <a:solidFill>
                    <a:srgbClr val="7030A0"/>
                  </a:solidFill>
                  <a:latin typeface="+mn-lt"/>
                </a:rPr>
                <a:t> </a:t>
              </a:r>
              <a:r>
                <a:rPr lang="en-US" sz="1700" b="1" dirty="0" err="1">
                  <a:solidFill>
                    <a:srgbClr val="7030A0"/>
                  </a:solidFill>
                  <a:latin typeface="+mn-lt"/>
                </a:rPr>
                <a:t>wajar</a:t>
              </a:r>
              <a:endParaRPr lang="en-US" sz="1700" b="1" dirty="0">
                <a:solidFill>
                  <a:srgbClr val="7030A0"/>
                </a:solidFill>
                <a:latin typeface="+mn-lt"/>
              </a:endParaRPr>
            </a:p>
          </p:txBody>
        </p:sp>
        <p:sp>
          <p:nvSpPr>
            <p:cNvPr id="11273" name="Rectangle 7"/>
            <p:cNvSpPr>
              <a:spLocks noChangeArrowheads="1"/>
            </p:cNvSpPr>
            <p:nvPr/>
          </p:nvSpPr>
          <p:spPr bwMode="auto">
            <a:xfrm>
              <a:off x="5327" y="1877"/>
              <a:ext cx="2500" cy="1234"/>
            </a:xfrm>
            <a:prstGeom prst="rect">
              <a:avLst/>
            </a:prstGeom>
            <a:solidFill>
              <a:schemeClr val="tx2">
                <a:lumMod val="20000"/>
                <a:lumOff val="80000"/>
              </a:schemeClr>
            </a:solidFill>
            <a:ln w="9525">
              <a:solidFill>
                <a:schemeClr val="tx1"/>
              </a:solidFill>
              <a:miter lim="800000"/>
              <a:headEnd/>
              <a:tailEnd/>
            </a:ln>
          </p:spPr>
          <p:txBody>
            <a:bodyPr lIns="59436" tIns="29718" rIns="59436" bIns="29718" anchor="ctr"/>
            <a:lstStyle/>
            <a:p>
              <a:pPr algn="ctr" eaLnBrk="0" hangingPunct="0"/>
              <a:r>
                <a:rPr lang="id-ID" sz="1700" b="1" dirty="0" smtClean="0">
                  <a:latin typeface="+mn-lt"/>
                </a:rPr>
                <a:t>Aset tetap</a:t>
              </a:r>
              <a:r>
                <a:rPr lang="en-US" sz="1700" b="1" dirty="0" smtClean="0">
                  <a:latin typeface="+mn-lt"/>
                </a:rPr>
                <a:t> </a:t>
              </a:r>
              <a:r>
                <a:rPr lang="en-US" sz="1700" b="1" dirty="0" err="1">
                  <a:latin typeface="+mn-lt"/>
                </a:rPr>
                <a:t>diperoleh</a:t>
              </a:r>
              <a:r>
                <a:rPr lang="en-US" sz="1700" b="1" dirty="0">
                  <a:latin typeface="+mn-lt"/>
                </a:rPr>
                <a:t> </a:t>
              </a:r>
              <a:r>
                <a:rPr lang="en-US" sz="1700" b="1" dirty="0" err="1">
                  <a:latin typeface="+mn-lt"/>
                </a:rPr>
                <a:t>dengan</a:t>
              </a:r>
              <a:r>
                <a:rPr lang="en-US" sz="1700" b="1" dirty="0">
                  <a:latin typeface="+mn-lt"/>
                </a:rPr>
                <a:t> </a:t>
              </a:r>
              <a:r>
                <a:rPr lang="en-US" sz="1700" b="1" dirty="0" err="1">
                  <a:latin typeface="+mn-lt"/>
                </a:rPr>
                <a:t>pembelian</a:t>
              </a:r>
              <a:endParaRPr lang="en-US" sz="1700" b="1" dirty="0">
                <a:latin typeface="+mn-lt"/>
              </a:endParaRPr>
            </a:p>
          </p:txBody>
        </p:sp>
        <p:sp>
          <p:nvSpPr>
            <p:cNvPr id="11274" name="Rectangle 8"/>
            <p:cNvSpPr>
              <a:spLocks noChangeArrowheads="1"/>
            </p:cNvSpPr>
            <p:nvPr/>
          </p:nvSpPr>
          <p:spPr bwMode="auto">
            <a:xfrm>
              <a:off x="5327" y="3381"/>
              <a:ext cx="2500" cy="1543"/>
            </a:xfrm>
            <a:prstGeom prst="rect">
              <a:avLst/>
            </a:prstGeom>
            <a:solidFill>
              <a:schemeClr val="tx2">
                <a:lumMod val="20000"/>
                <a:lumOff val="80000"/>
              </a:schemeClr>
            </a:solidFill>
            <a:ln w="9525">
              <a:solidFill>
                <a:schemeClr val="tx1"/>
              </a:solidFill>
              <a:miter lim="800000"/>
              <a:headEnd/>
              <a:tailEnd/>
            </a:ln>
          </p:spPr>
          <p:txBody>
            <a:bodyPr lIns="59436" tIns="29718" rIns="59436" bIns="29718" anchor="ctr"/>
            <a:lstStyle/>
            <a:p>
              <a:pPr algn="ctr" eaLnBrk="0" hangingPunct="0"/>
              <a:r>
                <a:rPr lang="id-ID" sz="1700" b="1" dirty="0" smtClean="0">
                  <a:latin typeface="+mn-lt"/>
                </a:rPr>
                <a:t>Aset tetap</a:t>
              </a:r>
              <a:r>
                <a:rPr lang="en-US" sz="1700" b="1" dirty="0" smtClean="0">
                  <a:latin typeface="+mn-lt"/>
                </a:rPr>
                <a:t> </a:t>
              </a:r>
              <a:r>
                <a:rPr lang="en-US" sz="1700" b="1" dirty="0" err="1">
                  <a:latin typeface="+mn-lt"/>
                </a:rPr>
                <a:t>diperoleh</a:t>
              </a:r>
              <a:r>
                <a:rPr lang="en-US" sz="1700" b="1" dirty="0">
                  <a:latin typeface="+mn-lt"/>
                </a:rPr>
                <a:t> </a:t>
              </a:r>
              <a:r>
                <a:rPr lang="en-US" sz="1700" b="1" dirty="0" err="1">
                  <a:latin typeface="+mn-lt"/>
                </a:rPr>
                <a:t>dengan</a:t>
              </a:r>
              <a:r>
                <a:rPr lang="en-US" sz="1700" b="1" dirty="0">
                  <a:latin typeface="+mn-lt"/>
                </a:rPr>
                <a:t> </a:t>
              </a:r>
              <a:r>
                <a:rPr lang="en-US" sz="1700" b="1" dirty="0" err="1" smtClean="0">
                  <a:latin typeface="+mn-lt"/>
                </a:rPr>
                <a:t>mem</a:t>
              </a:r>
              <a:r>
                <a:rPr lang="id-ID" sz="1700" b="1" dirty="0" smtClean="0">
                  <a:latin typeface="+mn-lt"/>
                </a:rPr>
                <a:t>bangun </a:t>
              </a:r>
              <a:r>
                <a:rPr lang="en-US" sz="1700" b="1" dirty="0" err="1" smtClean="0">
                  <a:latin typeface="+mn-lt"/>
                </a:rPr>
                <a:t>sendiri</a:t>
              </a:r>
              <a:r>
                <a:rPr lang="en-US" sz="1700" b="1" dirty="0" smtClean="0">
                  <a:latin typeface="+mn-lt"/>
                </a:rPr>
                <a:t> </a:t>
              </a:r>
              <a:endParaRPr lang="en-US" sz="1700" b="1" dirty="0">
                <a:latin typeface="+mn-lt"/>
              </a:endParaRPr>
            </a:p>
          </p:txBody>
        </p:sp>
        <p:sp>
          <p:nvSpPr>
            <p:cNvPr id="11275" name="Rectangle 9"/>
            <p:cNvSpPr>
              <a:spLocks noChangeArrowheads="1"/>
            </p:cNvSpPr>
            <p:nvPr/>
          </p:nvSpPr>
          <p:spPr bwMode="auto">
            <a:xfrm>
              <a:off x="5327" y="5786"/>
              <a:ext cx="2500" cy="1337"/>
            </a:xfrm>
            <a:prstGeom prst="rect">
              <a:avLst/>
            </a:prstGeom>
            <a:solidFill>
              <a:srgbClr val="99FF33"/>
            </a:solidFill>
            <a:ln w="9525">
              <a:solidFill>
                <a:schemeClr val="tx1"/>
              </a:solidFill>
              <a:miter lim="800000"/>
              <a:headEnd/>
              <a:tailEnd/>
            </a:ln>
          </p:spPr>
          <p:txBody>
            <a:bodyPr lIns="59436" tIns="29718" rIns="59436" bIns="29718" anchor="ctr"/>
            <a:lstStyle/>
            <a:p>
              <a:pPr algn="ctr" eaLnBrk="0" hangingPunct="0"/>
              <a:r>
                <a:rPr lang="id-ID" sz="1700" b="1" dirty="0" smtClean="0">
                  <a:latin typeface="+mn-lt"/>
                </a:rPr>
                <a:t>Aset tetap</a:t>
              </a:r>
              <a:r>
                <a:rPr lang="it-IT" sz="1700" b="1" dirty="0" smtClean="0">
                  <a:latin typeface="+mn-lt"/>
                </a:rPr>
                <a:t> </a:t>
              </a:r>
              <a:r>
                <a:rPr lang="it-IT" sz="1700" b="1" dirty="0">
                  <a:latin typeface="+mn-lt"/>
                </a:rPr>
                <a:t>diperoleh dengan cara lain, </a:t>
              </a:r>
              <a:r>
                <a:rPr lang="it-IT" sz="1700" b="1" dirty="0" smtClean="0">
                  <a:latin typeface="+mn-lt"/>
                </a:rPr>
                <a:t>misalnya</a:t>
              </a:r>
              <a:r>
                <a:rPr lang="id-ID" sz="1700" b="1" dirty="0" smtClean="0">
                  <a:latin typeface="+mn-lt"/>
                </a:rPr>
                <a:t> hibah</a:t>
              </a:r>
              <a:endParaRPr lang="en-US" sz="1700" b="1" dirty="0">
                <a:latin typeface="+mn-lt"/>
              </a:endParaRPr>
            </a:p>
          </p:txBody>
        </p:sp>
        <p:sp>
          <p:nvSpPr>
            <p:cNvPr id="11276" name="Rectangle 10"/>
            <p:cNvSpPr>
              <a:spLocks noChangeArrowheads="1"/>
            </p:cNvSpPr>
            <p:nvPr/>
          </p:nvSpPr>
          <p:spPr bwMode="auto">
            <a:xfrm>
              <a:off x="8229" y="2083"/>
              <a:ext cx="486" cy="617"/>
            </a:xfrm>
            <a:prstGeom prst="rect">
              <a:avLst/>
            </a:prstGeom>
            <a:noFill/>
            <a:ln w="9525">
              <a:solidFill>
                <a:srgbClr val="FFCC00"/>
              </a:solidFill>
              <a:miter lim="800000"/>
              <a:headEnd/>
              <a:tailEnd/>
            </a:ln>
          </p:spPr>
          <p:txBody>
            <a:bodyPr wrap="none" lIns="59436" tIns="29718" rIns="59436" bIns="29718" anchor="ctr"/>
            <a:lstStyle/>
            <a:p>
              <a:pPr algn="ctr" eaLnBrk="0" hangingPunct="0"/>
              <a:r>
                <a:rPr lang="en-US" sz="1700" b="1">
                  <a:latin typeface="+mn-lt"/>
                </a:rPr>
                <a:t>=</a:t>
              </a:r>
            </a:p>
          </p:txBody>
        </p:sp>
        <p:sp>
          <p:nvSpPr>
            <p:cNvPr id="11277" name="Rectangle 11"/>
            <p:cNvSpPr>
              <a:spLocks noChangeArrowheads="1"/>
            </p:cNvSpPr>
            <p:nvPr/>
          </p:nvSpPr>
          <p:spPr bwMode="auto">
            <a:xfrm>
              <a:off x="8227" y="3934"/>
              <a:ext cx="486" cy="617"/>
            </a:xfrm>
            <a:prstGeom prst="rect">
              <a:avLst/>
            </a:prstGeom>
            <a:noFill/>
            <a:ln w="9525">
              <a:solidFill>
                <a:srgbClr val="FFCC00"/>
              </a:solidFill>
              <a:miter lim="800000"/>
              <a:headEnd/>
              <a:tailEnd/>
            </a:ln>
          </p:spPr>
          <p:txBody>
            <a:bodyPr wrap="none" lIns="59436" tIns="29718" rIns="59436" bIns="29718" anchor="ctr"/>
            <a:lstStyle/>
            <a:p>
              <a:pPr algn="ctr" eaLnBrk="0" hangingPunct="0"/>
              <a:r>
                <a:rPr lang="en-US" sz="1700" b="1">
                  <a:latin typeface="+mn-lt"/>
                </a:rPr>
                <a:t>=</a:t>
              </a:r>
            </a:p>
          </p:txBody>
        </p:sp>
        <p:sp>
          <p:nvSpPr>
            <p:cNvPr id="11278" name="Rectangle 12"/>
            <p:cNvSpPr>
              <a:spLocks noChangeArrowheads="1"/>
            </p:cNvSpPr>
            <p:nvPr/>
          </p:nvSpPr>
          <p:spPr bwMode="auto">
            <a:xfrm>
              <a:off x="8328" y="5991"/>
              <a:ext cx="485" cy="618"/>
            </a:xfrm>
            <a:prstGeom prst="rect">
              <a:avLst/>
            </a:prstGeom>
            <a:noFill/>
            <a:ln w="9525">
              <a:solidFill>
                <a:srgbClr val="FFCC00"/>
              </a:solidFill>
              <a:miter lim="800000"/>
              <a:headEnd/>
              <a:tailEnd/>
            </a:ln>
          </p:spPr>
          <p:txBody>
            <a:bodyPr wrap="none" lIns="59436" tIns="29718" rIns="59436" bIns="29718" anchor="ctr"/>
            <a:lstStyle/>
            <a:p>
              <a:pPr algn="ctr" eaLnBrk="0" hangingPunct="0"/>
              <a:r>
                <a:rPr lang="en-US" sz="1700" b="1" dirty="0">
                  <a:latin typeface="+mn-lt"/>
                </a:rPr>
                <a:t>=</a:t>
              </a:r>
            </a:p>
          </p:txBody>
        </p:sp>
        <p:sp>
          <p:nvSpPr>
            <p:cNvPr id="11279" name="Rectangle 13"/>
            <p:cNvSpPr>
              <a:spLocks noChangeArrowheads="1"/>
            </p:cNvSpPr>
            <p:nvPr/>
          </p:nvSpPr>
          <p:spPr bwMode="auto">
            <a:xfrm>
              <a:off x="9027" y="1774"/>
              <a:ext cx="4011" cy="1337"/>
            </a:xfrm>
            <a:prstGeom prst="rect">
              <a:avLst/>
            </a:prstGeom>
            <a:solidFill>
              <a:schemeClr val="tx2">
                <a:lumMod val="20000"/>
                <a:lumOff val="80000"/>
              </a:schemeClr>
            </a:solidFill>
            <a:ln w="9525">
              <a:solidFill>
                <a:schemeClr val="tx1"/>
              </a:solidFill>
              <a:miter lim="800000"/>
              <a:headEnd/>
              <a:tailEnd/>
            </a:ln>
          </p:spPr>
          <p:txBody>
            <a:bodyPr lIns="59436" tIns="29718" rIns="59436" bIns="29718" anchor="ctr"/>
            <a:lstStyle/>
            <a:p>
              <a:pPr algn="ctr" eaLnBrk="0" hangingPunct="0"/>
              <a:r>
                <a:rPr lang="id-ID" sz="1700" b="1" dirty="0" smtClean="0">
                  <a:latin typeface="+mn-lt"/>
                </a:rPr>
                <a:t>Harga beli + seluruh biaya yang dikeluarkan sampai dengan aset siap digunakan/dipakai</a:t>
              </a:r>
              <a:endParaRPr lang="en-US" sz="1700" b="1" dirty="0">
                <a:latin typeface="+mn-lt"/>
              </a:endParaRPr>
            </a:p>
          </p:txBody>
        </p:sp>
        <p:sp>
          <p:nvSpPr>
            <p:cNvPr id="11280" name="Rectangle 14"/>
            <p:cNvSpPr>
              <a:spLocks noChangeArrowheads="1"/>
            </p:cNvSpPr>
            <p:nvPr/>
          </p:nvSpPr>
          <p:spPr bwMode="auto">
            <a:xfrm>
              <a:off x="9027" y="3381"/>
              <a:ext cx="4011" cy="1963"/>
            </a:xfrm>
            <a:prstGeom prst="rect">
              <a:avLst/>
            </a:prstGeom>
            <a:solidFill>
              <a:schemeClr val="tx2">
                <a:lumMod val="20000"/>
                <a:lumOff val="80000"/>
              </a:schemeClr>
            </a:solidFill>
            <a:ln w="9525">
              <a:solidFill>
                <a:schemeClr val="tx1"/>
              </a:solidFill>
              <a:miter lim="800000"/>
              <a:headEnd/>
              <a:tailEnd/>
            </a:ln>
          </p:spPr>
          <p:txBody>
            <a:bodyPr lIns="59436" tIns="29718" rIns="59436" bIns="29718" anchor="ctr"/>
            <a:lstStyle/>
            <a:p>
              <a:pPr marL="234950" indent="-234950" eaLnBrk="0" hangingPunct="0">
                <a:buFont typeface="Arial" pitchFamily="34" charset="0"/>
                <a:buChar char="•"/>
              </a:pPr>
              <a:r>
                <a:rPr lang="en-US" sz="1700" b="1" dirty="0" err="1">
                  <a:latin typeface="+mn-lt"/>
                </a:rPr>
                <a:t>Biaya</a:t>
              </a:r>
              <a:r>
                <a:rPr lang="en-US" sz="1700" b="1" dirty="0">
                  <a:latin typeface="+mn-lt"/>
                </a:rPr>
                <a:t> </a:t>
              </a:r>
              <a:r>
                <a:rPr lang="en-US" sz="1700" b="1" dirty="0" err="1">
                  <a:latin typeface="+mn-lt"/>
                </a:rPr>
                <a:t>Langsung</a:t>
              </a:r>
              <a:r>
                <a:rPr lang="en-US" sz="1700" b="1" dirty="0">
                  <a:latin typeface="+mn-lt"/>
                </a:rPr>
                <a:t> </a:t>
              </a:r>
              <a:r>
                <a:rPr lang="id-ID" sz="1700" b="1" dirty="0" smtClean="0">
                  <a:latin typeface="+mn-lt"/>
                </a:rPr>
                <a:t>= tenaga kerja + bahan baku</a:t>
              </a:r>
            </a:p>
            <a:p>
              <a:pPr marL="234950" indent="-234950" eaLnBrk="0" hangingPunct="0">
                <a:buFont typeface="Arial" pitchFamily="34" charset="0"/>
                <a:buChar char="•"/>
              </a:pPr>
              <a:r>
                <a:rPr lang="id-ID" sz="1700" b="1" dirty="0" smtClean="0">
                  <a:latin typeface="+mn-lt"/>
                </a:rPr>
                <a:t>B</a:t>
              </a:r>
              <a:r>
                <a:rPr lang="en-US" sz="1700" b="1" dirty="0" err="1" smtClean="0">
                  <a:latin typeface="+mn-lt"/>
                </a:rPr>
                <a:t>iaya</a:t>
              </a:r>
              <a:r>
                <a:rPr lang="en-US" sz="1700" b="1" dirty="0" smtClean="0">
                  <a:latin typeface="+mn-lt"/>
                </a:rPr>
                <a:t> </a:t>
              </a:r>
              <a:r>
                <a:rPr lang="en-US" sz="1700" b="1" dirty="0" err="1">
                  <a:latin typeface="+mn-lt"/>
                </a:rPr>
                <a:t>tidak</a:t>
              </a:r>
              <a:r>
                <a:rPr lang="en-US" sz="1700" b="1" dirty="0">
                  <a:latin typeface="+mn-lt"/>
                </a:rPr>
                <a:t> </a:t>
              </a:r>
              <a:r>
                <a:rPr lang="en-US" sz="1700" b="1" dirty="0" err="1" smtClean="0">
                  <a:latin typeface="+mn-lt"/>
                </a:rPr>
                <a:t>langsung</a:t>
              </a:r>
              <a:r>
                <a:rPr lang="id-ID" sz="1700" b="1" dirty="0" smtClean="0">
                  <a:latin typeface="+mn-lt"/>
                </a:rPr>
                <a:t> = Biaya perencanaan dan pengawasan, perlengkapan, sewa peralatan, dll</a:t>
              </a:r>
              <a:endParaRPr lang="en-US" sz="1700" b="1" dirty="0">
                <a:latin typeface="+mn-lt"/>
              </a:endParaRPr>
            </a:p>
          </p:txBody>
        </p:sp>
        <p:sp>
          <p:nvSpPr>
            <p:cNvPr id="11281" name="Rectangle 15"/>
            <p:cNvSpPr>
              <a:spLocks noChangeArrowheads="1"/>
            </p:cNvSpPr>
            <p:nvPr/>
          </p:nvSpPr>
          <p:spPr bwMode="auto">
            <a:xfrm>
              <a:off x="9027" y="5786"/>
              <a:ext cx="4011" cy="1337"/>
            </a:xfrm>
            <a:prstGeom prst="rect">
              <a:avLst/>
            </a:prstGeom>
            <a:solidFill>
              <a:srgbClr val="99FF33"/>
            </a:solidFill>
            <a:ln w="9525">
              <a:solidFill>
                <a:schemeClr val="tx1"/>
              </a:solidFill>
              <a:miter lim="800000"/>
              <a:headEnd/>
              <a:tailEnd/>
            </a:ln>
          </p:spPr>
          <p:txBody>
            <a:bodyPr lIns="59436" tIns="29718" rIns="59436" bIns="29718" anchor="ctr"/>
            <a:lstStyle/>
            <a:p>
              <a:pPr algn="ctr" eaLnBrk="0" hangingPunct="0"/>
              <a:r>
                <a:rPr lang="en-US" sz="1700" b="1" dirty="0" err="1">
                  <a:latin typeface="+mn-lt"/>
                </a:rPr>
                <a:t>Nilai</a:t>
              </a:r>
              <a:r>
                <a:rPr lang="en-US" sz="1700" b="1" dirty="0">
                  <a:latin typeface="+mn-lt"/>
                </a:rPr>
                <a:t> </a:t>
              </a:r>
              <a:r>
                <a:rPr lang="en-US" sz="1700" b="1" dirty="0" err="1">
                  <a:latin typeface="+mn-lt"/>
                </a:rPr>
                <a:t>tukar</a:t>
              </a:r>
              <a:r>
                <a:rPr lang="en-US" sz="1700" b="1" dirty="0">
                  <a:latin typeface="+mn-lt"/>
                </a:rPr>
                <a:t> </a:t>
              </a:r>
              <a:r>
                <a:rPr lang="en-US" sz="1700" b="1" dirty="0" err="1">
                  <a:latin typeface="+mn-lt"/>
                </a:rPr>
                <a:t>aset</a:t>
              </a:r>
              <a:r>
                <a:rPr lang="en-US" sz="1700" b="1" dirty="0">
                  <a:latin typeface="+mn-lt"/>
                </a:rPr>
                <a:t> </a:t>
              </a:r>
              <a:r>
                <a:rPr lang="en-US" sz="1700" b="1" dirty="0" err="1">
                  <a:latin typeface="+mn-lt"/>
                </a:rPr>
                <a:t>secara</a:t>
              </a:r>
              <a:r>
                <a:rPr lang="en-US" sz="1700" b="1" dirty="0">
                  <a:latin typeface="+mn-lt"/>
                </a:rPr>
                <a:t> </a:t>
              </a:r>
              <a:r>
                <a:rPr lang="en-US" sz="1700" b="1" dirty="0" err="1">
                  <a:latin typeface="+mn-lt"/>
                </a:rPr>
                <a:t>wajar</a:t>
              </a:r>
              <a:endParaRPr lang="en-US" sz="1700" b="1" dirty="0">
                <a:latin typeface="+mn-lt"/>
              </a:endParaRPr>
            </a:p>
          </p:txBody>
        </p:sp>
      </p:grpSp>
      <p:sp>
        <p:nvSpPr>
          <p:cNvPr id="3" name="Title 2"/>
          <p:cNvSpPr>
            <a:spLocks noGrp="1"/>
          </p:cNvSpPr>
          <p:nvPr>
            <p:ph type="ctrTitle"/>
          </p:nvPr>
        </p:nvSpPr>
        <p:spPr/>
        <p:txBody>
          <a:bodyPr/>
          <a:lstStyle/>
          <a:p>
            <a:endParaRPr lang="en-US"/>
          </a:p>
        </p:txBody>
      </p:sp>
      <p:sp>
        <p:nvSpPr>
          <p:cNvPr id="18" name="Title 1"/>
          <p:cNvSpPr txBox="1">
            <a:spLocks/>
          </p:cNvSpPr>
          <p:nvPr/>
        </p:nvSpPr>
        <p:spPr>
          <a:xfrm>
            <a:off x="533400" y="185000"/>
            <a:ext cx="8077200" cy="709953"/>
          </a:xfrm>
          <a:prstGeom prst="rect">
            <a:avLst/>
          </a:prstGeom>
          <a:solidFill>
            <a:srgbClr val="00B0F0"/>
          </a:solidFill>
        </p:spPr>
        <p:style>
          <a:lnRef idx="0">
            <a:schemeClr val="accent2"/>
          </a:lnRef>
          <a:fillRef idx="3">
            <a:schemeClr val="accent2"/>
          </a:fillRef>
          <a:effectRef idx="3">
            <a:schemeClr val="accent2"/>
          </a:effectRef>
          <a:fontRef idx="minor">
            <a:schemeClr val="lt1"/>
          </a:fontRef>
        </p:style>
        <p:txBody>
          <a:bodyPr vert="horz" anchor="ctr" anchorCtr="0">
            <a:normAutofit/>
          </a:bodyPr>
          <a:lstStyle>
            <a:lvl1pPr algn="l" rtl="0" eaLnBrk="1" latinLnBrk="0" hangingPunct="1">
              <a:spcBef>
                <a:spcPct val="0"/>
              </a:spcBef>
              <a:buNone/>
              <a:defRPr kumimoji="0" sz="32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dirty="0" err="1" smtClean="0"/>
              <a:t>Pengukuran</a:t>
            </a:r>
            <a:r>
              <a:rPr lang="en-US" dirty="0" smtClean="0"/>
              <a:t> </a:t>
            </a:r>
            <a:r>
              <a:rPr lang="en-US" dirty="0" err="1" smtClean="0"/>
              <a:t>Aset</a:t>
            </a:r>
            <a:r>
              <a:rPr lang="en-US" dirty="0" smtClean="0"/>
              <a:t> </a:t>
            </a:r>
            <a:r>
              <a:rPr lang="en-US" dirty="0" err="1" smtClean="0"/>
              <a:t>Tetap</a:t>
            </a:r>
            <a:endParaRPr lang="en-US" dirty="0"/>
          </a:p>
        </p:txBody>
      </p:sp>
      <p:grpSp>
        <p:nvGrpSpPr>
          <p:cNvPr id="20" name="Group 12"/>
          <p:cNvGrpSpPr>
            <a:grpSpLocks/>
          </p:cNvGrpSpPr>
          <p:nvPr/>
        </p:nvGrpSpPr>
        <p:grpSpPr bwMode="auto">
          <a:xfrm>
            <a:off x="403372" y="185001"/>
            <a:ext cx="801541" cy="709952"/>
            <a:chOff x="1347" y="1207"/>
            <a:chExt cx="1296" cy="1163"/>
          </a:xfrm>
        </p:grpSpPr>
        <p:pic>
          <p:nvPicPr>
            <p:cNvPr id="21"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7" y="1207"/>
              <a:ext cx="1296"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22" name="WordArt 14"/>
            <p:cNvSpPr>
              <a:spLocks noChangeArrowheads="1" noChangeShapeType="1" noTextEdit="1"/>
            </p:cNvSpPr>
            <p:nvPr/>
          </p:nvSpPr>
          <p:spPr bwMode="auto">
            <a:xfrm>
              <a:off x="1579" y="1386"/>
              <a:ext cx="888" cy="788"/>
            </a:xfrm>
            <a:prstGeom prst="rect">
              <a:avLst/>
            </a:prstGeom>
          </p:spPr>
          <p:txBody>
            <a:bodyPr wrap="none" fromWordArt="1">
              <a:prstTxWarp prst="textPlain">
                <a:avLst>
                  <a:gd name="adj" fmla="val 50000"/>
                </a:avLst>
              </a:prstTxWarp>
            </a:bodyPr>
            <a:lstStyle/>
            <a:p>
              <a:r>
                <a:rPr lang="en-US" sz="3600" kern="10" dirty="0">
                  <a:ln w="9525">
                    <a:solidFill>
                      <a:srgbClr val="99CCFF"/>
                    </a:solidFill>
                    <a:round/>
                    <a:headEnd/>
                    <a:tailEnd/>
                  </a:ln>
                  <a:gradFill rotWithShape="1">
                    <a:gsLst>
                      <a:gs pos="0">
                        <a:srgbClr val="85BFFF"/>
                      </a:gs>
                      <a:gs pos="100000">
                        <a:srgbClr val="003B76">
                          <a:alpha val="93999"/>
                        </a:srgbClr>
                      </a:gs>
                    </a:gsLst>
                    <a:lin ang="5400000" scaled="1"/>
                  </a:gradFill>
                  <a:effectLst>
                    <a:prstShdw prst="shdw17" dist="17961" dir="2700000">
                      <a:srgbClr val="5C7A99"/>
                    </a:prstShdw>
                  </a:effectLst>
                  <a:latin typeface="Tahoma"/>
                  <a:ea typeface="Tahoma"/>
                  <a:cs typeface="Tahoma"/>
                </a:rPr>
                <a:t>KSAP</a:t>
              </a:r>
            </a:p>
          </p:txBody>
        </p:sp>
      </p:grpSp>
      <p:pic>
        <p:nvPicPr>
          <p:cNvPr id="23" name="Picture 22" descr="C:\Users\Perben\Desktop\logo75.png"/>
          <p:cNvPicPr>
            <a:picLocks noChangeAspect="1" noChangeArrowheads="1"/>
          </p:cNvPicPr>
          <p:nvPr/>
        </p:nvPicPr>
        <p:blipFill>
          <a:blip r:embed="rId3"/>
          <a:srcRect/>
          <a:stretch>
            <a:fillRect/>
          </a:stretch>
        </p:blipFill>
        <p:spPr bwMode="auto">
          <a:xfrm>
            <a:off x="8216762" y="152400"/>
            <a:ext cx="774838" cy="742553"/>
          </a:xfrm>
          <a:prstGeom prst="rect">
            <a:avLst/>
          </a:prstGeom>
          <a:noFill/>
          <a:ln w="9525">
            <a:noFill/>
            <a:miter lim="800000"/>
            <a:headEnd/>
            <a:tailEnd/>
          </a:ln>
        </p:spPr>
      </p:pic>
    </p:spTree>
    <p:extLst>
      <p:ext uri="{BB962C8B-B14F-4D97-AF65-F5344CB8AC3E}">
        <p14:creationId xmlns:p14="http://schemas.microsoft.com/office/powerpoint/2010/main" val="1292860139"/>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idx="1"/>
          </p:nvPr>
        </p:nvSpPr>
        <p:spPr>
          <a:xfrm>
            <a:off x="228600" y="1066800"/>
            <a:ext cx="8229600" cy="4937125"/>
          </a:xfrm>
        </p:spPr>
        <p:txBody>
          <a:bodyPr>
            <a:normAutofit fontScale="92500"/>
          </a:bodyPr>
          <a:lstStyle/>
          <a:p>
            <a:pPr marL="571500" indent="-571500" eaLnBrk="1" hangingPunct="1">
              <a:buSzPct val="80000"/>
              <a:buFont typeface="Wingdings" pitchFamily="2" charset="2"/>
              <a:buChar char="Ø"/>
              <a:defRPr/>
            </a:pPr>
            <a:r>
              <a:rPr lang="id-ID" sz="3600" dirty="0" smtClean="0"/>
              <a:t>Penilaian awal aset tetap </a:t>
            </a:r>
            <a:r>
              <a:rPr lang="en-US" sz="3600" dirty="0" err="1" smtClean="0"/>
              <a:t>harus</a:t>
            </a:r>
            <a:r>
              <a:rPr lang="en-US" sz="3600" dirty="0" smtClean="0"/>
              <a:t> </a:t>
            </a:r>
            <a:r>
              <a:rPr lang="en-US" sz="3600" dirty="0" err="1" smtClean="0"/>
              <a:t>diukur</a:t>
            </a:r>
            <a:r>
              <a:rPr lang="en-US" sz="3600" dirty="0" smtClean="0"/>
              <a:t> </a:t>
            </a:r>
            <a:r>
              <a:rPr lang="en-US" sz="3600" dirty="0" err="1" smtClean="0"/>
              <a:t>berdasarkan</a:t>
            </a:r>
            <a:r>
              <a:rPr lang="en-US" sz="3600" dirty="0" smtClean="0"/>
              <a:t> </a:t>
            </a:r>
            <a:r>
              <a:rPr lang="en-US" sz="3600" dirty="0" err="1" smtClean="0"/>
              <a:t>biaya</a:t>
            </a:r>
            <a:r>
              <a:rPr lang="en-US" sz="3600" dirty="0" smtClean="0"/>
              <a:t> </a:t>
            </a:r>
            <a:r>
              <a:rPr lang="en-US" sz="3600" dirty="0" err="1" smtClean="0"/>
              <a:t>perolehan</a:t>
            </a:r>
            <a:endParaRPr lang="en-US" sz="3600" dirty="0" smtClean="0"/>
          </a:p>
          <a:p>
            <a:pPr marL="571500" indent="-571500" eaLnBrk="1" hangingPunct="1">
              <a:buSzPct val="80000"/>
              <a:buFont typeface="Wingdings" pitchFamily="2" charset="2"/>
              <a:buChar char="Ø"/>
              <a:defRPr/>
            </a:pPr>
            <a:r>
              <a:rPr lang="en-US" sz="3600" dirty="0" err="1" smtClean="0"/>
              <a:t>Bila</a:t>
            </a:r>
            <a:r>
              <a:rPr lang="en-US" sz="3600" dirty="0" smtClean="0"/>
              <a:t> </a:t>
            </a:r>
            <a:r>
              <a:rPr lang="en-US" sz="3600" dirty="0" err="1" smtClean="0"/>
              <a:t>aset</a:t>
            </a:r>
            <a:r>
              <a:rPr lang="en-US" sz="3600" dirty="0" smtClean="0"/>
              <a:t> </a:t>
            </a:r>
            <a:r>
              <a:rPr lang="en-US" sz="3600" dirty="0" err="1" smtClean="0"/>
              <a:t>tetap</a:t>
            </a:r>
            <a:r>
              <a:rPr lang="en-US" sz="3600" dirty="0" smtClean="0"/>
              <a:t> </a:t>
            </a:r>
            <a:r>
              <a:rPr lang="en-US" sz="3600" dirty="0" err="1" smtClean="0"/>
              <a:t>diperoleh</a:t>
            </a:r>
            <a:r>
              <a:rPr lang="en-US" sz="3600" dirty="0" smtClean="0"/>
              <a:t> </a:t>
            </a:r>
            <a:r>
              <a:rPr lang="en-US" sz="3600" dirty="0" err="1" smtClean="0"/>
              <a:t>dengan</a:t>
            </a:r>
            <a:r>
              <a:rPr lang="en-US" sz="3600" dirty="0" smtClean="0"/>
              <a:t> </a:t>
            </a:r>
            <a:r>
              <a:rPr lang="en-US" sz="3600" dirty="0" err="1" smtClean="0"/>
              <a:t>tanpa</a:t>
            </a:r>
            <a:r>
              <a:rPr lang="en-US" sz="3600" dirty="0" smtClean="0"/>
              <a:t> </a:t>
            </a:r>
            <a:r>
              <a:rPr lang="en-US" sz="3600" dirty="0" err="1" smtClean="0"/>
              <a:t>nilai</a:t>
            </a:r>
            <a:r>
              <a:rPr lang="en-US" sz="3600" dirty="0" smtClean="0"/>
              <a:t>, </a:t>
            </a:r>
            <a:r>
              <a:rPr lang="en-US" sz="3600" dirty="0" err="1" smtClean="0"/>
              <a:t>biaya</a:t>
            </a:r>
            <a:r>
              <a:rPr lang="en-US" sz="3600" dirty="0" smtClean="0"/>
              <a:t> </a:t>
            </a:r>
            <a:r>
              <a:rPr lang="en-US" sz="3600" dirty="0" err="1" smtClean="0"/>
              <a:t>aset</a:t>
            </a:r>
            <a:r>
              <a:rPr lang="en-US" sz="3600" dirty="0" smtClean="0"/>
              <a:t> </a:t>
            </a:r>
            <a:r>
              <a:rPr lang="en-US" sz="3600" dirty="0" err="1" smtClean="0"/>
              <a:t>tersebut</a:t>
            </a:r>
            <a:r>
              <a:rPr lang="en-US" sz="3600" dirty="0" smtClean="0"/>
              <a:t> </a:t>
            </a:r>
            <a:r>
              <a:rPr lang="en-US" sz="3600" dirty="0" err="1" smtClean="0"/>
              <a:t>adalah</a:t>
            </a:r>
            <a:r>
              <a:rPr lang="en-US" sz="3600" dirty="0" smtClean="0"/>
              <a:t> </a:t>
            </a:r>
            <a:r>
              <a:rPr lang="en-US" sz="3600" dirty="0" err="1" smtClean="0"/>
              <a:t>sebesar</a:t>
            </a:r>
            <a:r>
              <a:rPr lang="en-US" sz="3600" dirty="0" smtClean="0"/>
              <a:t> </a:t>
            </a:r>
            <a:r>
              <a:rPr lang="en-US" sz="3600" dirty="0" err="1" smtClean="0"/>
              <a:t>nilai</a:t>
            </a:r>
            <a:r>
              <a:rPr lang="en-US" sz="3600" dirty="0" smtClean="0"/>
              <a:t> </a:t>
            </a:r>
            <a:r>
              <a:rPr lang="en-US" sz="3600" dirty="0" err="1" smtClean="0"/>
              <a:t>wajar</a:t>
            </a:r>
            <a:r>
              <a:rPr lang="en-US" sz="3600" dirty="0" smtClean="0"/>
              <a:t> </a:t>
            </a:r>
            <a:r>
              <a:rPr lang="en-US" sz="3600" dirty="0" err="1" smtClean="0"/>
              <a:t>pada</a:t>
            </a:r>
            <a:r>
              <a:rPr lang="en-US" sz="3600" dirty="0" smtClean="0"/>
              <a:t> </a:t>
            </a:r>
            <a:r>
              <a:rPr lang="en-US" sz="3600" dirty="0" err="1" smtClean="0"/>
              <a:t>saat</a:t>
            </a:r>
            <a:r>
              <a:rPr lang="en-US" sz="3600" dirty="0" smtClean="0"/>
              <a:t> </a:t>
            </a:r>
            <a:r>
              <a:rPr lang="en-US" sz="3600" dirty="0" err="1" smtClean="0"/>
              <a:t>aset</a:t>
            </a:r>
            <a:r>
              <a:rPr lang="en-US" sz="3600" dirty="0" smtClean="0"/>
              <a:t> </a:t>
            </a:r>
            <a:r>
              <a:rPr lang="en-US" sz="3600" dirty="0" err="1" smtClean="0"/>
              <a:t>tersebut</a:t>
            </a:r>
            <a:r>
              <a:rPr lang="en-US" sz="3600" dirty="0" smtClean="0"/>
              <a:t> </a:t>
            </a:r>
            <a:r>
              <a:rPr lang="en-US" sz="3600" dirty="0" err="1" smtClean="0"/>
              <a:t>diperoleh</a:t>
            </a:r>
            <a:endParaRPr lang="id-ID" sz="3600" dirty="0" smtClean="0"/>
          </a:p>
          <a:p>
            <a:pPr marL="571500" indent="-571500" eaLnBrk="1" hangingPunct="1">
              <a:buSzPct val="80000"/>
              <a:buFont typeface="Wingdings" pitchFamily="2" charset="2"/>
              <a:buChar char="Ø"/>
              <a:defRPr/>
            </a:pPr>
            <a:r>
              <a:rPr lang="id-ID" sz="3600" dirty="0" smtClean="0"/>
              <a:t>Untuk penyusunan neraca awal suatu entitas, biaya perolehan aset tetap adalah nilai wajar pada saat neraca awal tersebut disusun.</a:t>
            </a:r>
          </a:p>
          <a:p>
            <a:pPr marL="566738" indent="-566738" eaLnBrk="1" hangingPunct="1">
              <a:buSzPct val="80000"/>
              <a:buFont typeface="Wingdings" pitchFamily="2" charset="2"/>
              <a:buChar char="ü"/>
              <a:defRPr/>
            </a:pPr>
            <a:endParaRPr lang="en-US" sz="3600" dirty="0" smtClean="0"/>
          </a:p>
        </p:txBody>
      </p:sp>
      <p:sp>
        <p:nvSpPr>
          <p:cNvPr id="55299" name="Slide Number Placeholder 3"/>
          <p:cNvSpPr>
            <a:spLocks noGrp="1"/>
          </p:cNvSpPr>
          <p:nvPr>
            <p:ph type="sldNum" sz="quarter" idx="12"/>
          </p:nvPr>
        </p:nvSpPr>
        <p:spPr bwMode="auto">
          <a:noFill/>
          <a:ln>
            <a:miter lim="800000"/>
            <a:headEnd/>
            <a:tailEnd/>
          </a:ln>
        </p:spPr>
        <p:txBody>
          <a:bodyPr vert="horz" wrap="square" lIns="91440" tIns="45720" rIns="91440" bIns="45720" numCol="1" anchor="t" anchorCtr="0" compatLnSpc="1">
            <a:prstTxWarp prst="textNoShape">
              <a:avLst/>
            </a:prstTxWarp>
            <a:normAutofit/>
          </a:bodyPr>
          <a:lstStyle/>
          <a:p>
            <a:fld id="{644A8820-6E10-4D90-AAD8-FBB24F9D2487}" type="slidenum">
              <a:rPr lang="en-US" smtClean="0"/>
              <a:pPr/>
              <a:t>9</a:t>
            </a:fld>
            <a:endParaRPr lang="en-US" smtClean="0"/>
          </a:p>
        </p:txBody>
      </p:sp>
      <p:sp>
        <p:nvSpPr>
          <p:cNvPr id="6" name="Title 1"/>
          <p:cNvSpPr txBox="1">
            <a:spLocks/>
          </p:cNvSpPr>
          <p:nvPr/>
        </p:nvSpPr>
        <p:spPr>
          <a:xfrm>
            <a:off x="533400" y="185000"/>
            <a:ext cx="8077200" cy="709953"/>
          </a:xfrm>
          <a:prstGeom prst="rect">
            <a:avLst/>
          </a:prstGeom>
          <a:solidFill>
            <a:srgbClr val="00B0F0"/>
          </a:solidFill>
        </p:spPr>
        <p:style>
          <a:lnRef idx="0">
            <a:schemeClr val="accent2"/>
          </a:lnRef>
          <a:fillRef idx="3">
            <a:schemeClr val="accent2"/>
          </a:fillRef>
          <a:effectRef idx="3">
            <a:schemeClr val="accent2"/>
          </a:effectRef>
          <a:fontRef idx="minor">
            <a:schemeClr val="lt1"/>
          </a:fontRef>
        </p:style>
        <p:txBody>
          <a:bodyPr vert="horz" anchor="ctr" anchorCtr="0">
            <a:normAutofit/>
          </a:bodyPr>
          <a:lstStyle>
            <a:lvl1pPr algn="l" rtl="0" eaLnBrk="1" latinLnBrk="0" hangingPunct="1">
              <a:spcBef>
                <a:spcPct val="0"/>
              </a:spcBef>
              <a:buNone/>
              <a:defRPr kumimoji="0" sz="32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dirty="0" err="1" smtClean="0"/>
              <a:t>Penilaian</a:t>
            </a:r>
            <a:r>
              <a:rPr lang="en-US" dirty="0" smtClean="0"/>
              <a:t> </a:t>
            </a:r>
            <a:r>
              <a:rPr lang="en-US" dirty="0" err="1" smtClean="0"/>
              <a:t>Awal</a:t>
            </a:r>
            <a:r>
              <a:rPr lang="en-US" dirty="0" smtClean="0"/>
              <a:t> </a:t>
            </a:r>
            <a:r>
              <a:rPr lang="en-US" dirty="0" err="1" smtClean="0"/>
              <a:t>Aset</a:t>
            </a:r>
            <a:r>
              <a:rPr lang="en-US" dirty="0" smtClean="0"/>
              <a:t> </a:t>
            </a:r>
            <a:r>
              <a:rPr lang="en-US" dirty="0" err="1" smtClean="0"/>
              <a:t>Tetap</a:t>
            </a:r>
            <a:endParaRPr lang="en-US" dirty="0"/>
          </a:p>
        </p:txBody>
      </p:sp>
      <p:grpSp>
        <p:nvGrpSpPr>
          <p:cNvPr id="7" name="Group 12"/>
          <p:cNvGrpSpPr>
            <a:grpSpLocks/>
          </p:cNvGrpSpPr>
          <p:nvPr/>
        </p:nvGrpSpPr>
        <p:grpSpPr bwMode="auto">
          <a:xfrm>
            <a:off x="403372" y="185001"/>
            <a:ext cx="801541" cy="709952"/>
            <a:chOff x="1347" y="1207"/>
            <a:chExt cx="1296" cy="1163"/>
          </a:xfrm>
        </p:grpSpPr>
        <p:pic>
          <p:nvPicPr>
            <p:cNvPr id="8"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7" y="1207"/>
              <a:ext cx="1296"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9" name="WordArt 14"/>
            <p:cNvSpPr>
              <a:spLocks noChangeArrowheads="1" noChangeShapeType="1" noTextEdit="1"/>
            </p:cNvSpPr>
            <p:nvPr/>
          </p:nvSpPr>
          <p:spPr bwMode="auto">
            <a:xfrm>
              <a:off x="1579" y="1386"/>
              <a:ext cx="888" cy="788"/>
            </a:xfrm>
            <a:prstGeom prst="rect">
              <a:avLst/>
            </a:prstGeom>
          </p:spPr>
          <p:txBody>
            <a:bodyPr wrap="none" fromWordArt="1">
              <a:prstTxWarp prst="textPlain">
                <a:avLst>
                  <a:gd name="adj" fmla="val 50000"/>
                </a:avLst>
              </a:prstTxWarp>
            </a:bodyPr>
            <a:lstStyle/>
            <a:p>
              <a:r>
                <a:rPr lang="en-US" sz="3600" kern="10" dirty="0">
                  <a:ln w="9525">
                    <a:solidFill>
                      <a:srgbClr val="99CCFF"/>
                    </a:solidFill>
                    <a:round/>
                    <a:headEnd/>
                    <a:tailEnd/>
                  </a:ln>
                  <a:gradFill rotWithShape="1">
                    <a:gsLst>
                      <a:gs pos="0">
                        <a:srgbClr val="85BFFF"/>
                      </a:gs>
                      <a:gs pos="100000">
                        <a:srgbClr val="003B76">
                          <a:alpha val="93999"/>
                        </a:srgbClr>
                      </a:gs>
                    </a:gsLst>
                    <a:lin ang="5400000" scaled="1"/>
                  </a:gradFill>
                  <a:effectLst>
                    <a:prstShdw prst="shdw17" dist="17961" dir="2700000">
                      <a:srgbClr val="5C7A99"/>
                    </a:prstShdw>
                  </a:effectLst>
                  <a:latin typeface="Tahoma"/>
                  <a:ea typeface="Tahoma"/>
                  <a:cs typeface="Tahoma"/>
                </a:rPr>
                <a:t>KSAP</a:t>
              </a:r>
            </a:p>
          </p:txBody>
        </p:sp>
      </p:grpSp>
      <p:pic>
        <p:nvPicPr>
          <p:cNvPr id="10" name="Picture 9" descr="C:\Users\Perben\Desktop\logo75.png"/>
          <p:cNvPicPr>
            <a:picLocks noChangeAspect="1" noChangeArrowheads="1"/>
          </p:cNvPicPr>
          <p:nvPr/>
        </p:nvPicPr>
        <p:blipFill>
          <a:blip r:embed="rId3"/>
          <a:srcRect/>
          <a:stretch>
            <a:fillRect/>
          </a:stretch>
        </p:blipFill>
        <p:spPr bwMode="auto">
          <a:xfrm>
            <a:off x="8216762" y="152400"/>
            <a:ext cx="774838" cy="742553"/>
          </a:xfrm>
          <a:prstGeom prst="rect">
            <a:avLst/>
          </a:prstGeom>
          <a:noFill/>
          <a:ln w="9525">
            <a:noFill/>
            <a:miter lim="800000"/>
            <a:headEnd/>
            <a:tailEnd/>
          </a:ln>
        </p:spPr>
      </p:pic>
    </p:spTree>
    <p:extLst>
      <p:ext uri="{BB962C8B-B14F-4D97-AF65-F5344CB8AC3E}">
        <p14:creationId xmlns:p14="http://schemas.microsoft.com/office/powerpoint/2010/main" val="2071718363"/>
      </p:ext>
    </p:extLst>
  </p:cSld>
  <p:clrMapOvr>
    <a:masterClrMapping/>
  </p:clrMapOvr>
  <p:transition>
    <p:random/>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1693</TotalTime>
  <Words>2604</Words>
  <Application>Microsoft Office PowerPoint</Application>
  <PresentationFormat>On-screen Show (4:3)</PresentationFormat>
  <Paragraphs>313</Paragraphs>
  <Slides>32</Slides>
  <Notes>0</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Origin</vt:lpstr>
      <vt:lpstr>Akuntansi Aset Tetap</vt:lpstr>
      <vt:lpstr>Materi Bahasan</vt:lpstr>
      <vt:lpstr>PowerPoint Presentation</vt:lpstr>
      <vt:lpstr>PowerPoint Presentation</vt:lpstr>
      <vt:lpstr>Klasifikasi Aset Tetap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Akuntansi Aset Tetap Berbasis Akrual</dc:title>
  <dc:creator>Owner</dc:creator>
  <cp:lastModifiedBy>Joni Afandi</cp:lastModifiedBy>
  <cp:revision>72</cp:revision>
  <dcterms:created xsi:type="dcterms:W3CDTF">2015-03-18T00:38:45Z</dcterms:created>
  <dcterms:modified xsi:type="dcterms:W3CDTF">2015-11-18T05:20:06Z</dcterms:modified>
</cp:coreProperties>
</file>