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handoutMasterIdLst>
    <p:handoutMasterId r:id="rId21"/>
  </p:handoutMasterIdLst>
  <p:sldIdLst>
    <p:sldId id="283" r:id="rId2"/>
    <p:sldId id="369" r:id="rId3"/>
    <p:sldId id="368" r:id="rId4"/>
    <p:sldId id="353" r:id="rId5"/>
    <p:sldId id="354" r:id="rId6"/>
    <p:sldId id="355" r:id="rId7"/>
    <p:sldId id="370" r:id="rId8"/>
    <p:sldId id="371" r:id="rId9"/>
    <p:sldId id="372" r:id="rId10"/>
    <p:sldId id="373" r:id="rId11"/>
    <p:sldId id="374" r:id="rId12"/>
    <p:sldId id="375" r:id="rId13"/>
    <p:sldId id="376" r:id="rId14"/>
    <p:sldId id="377" r:id="rId15"/>
    <p:sldId id="378" r:id="rId16"/>
    <p:sldId id="379" r:id="rId17"/>
    <p:sldId id="380" r:id="rId18"/>
    <p:sldId id="317" r:id="rId19"/>
  </p:sldIdLst>
  <p:sldSz cx="9144000" cy="6858000" type="screen4x3"/>
  <p:notesSz cx="7099300" cy="10223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0000FF"/>
    <a:srgbClr val="00CC99"/>
    <a:srgbClr val="00CCFF"/>
    <a:srgbClr val="99FFCC"/>
    <a:srgbClr val="FFFFCC"/>
    <a:srgbClr val="99CC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1" d="100"/>
          <a:sy n="71" d="100"/>
        </p:scale>
        <p:origin x="-102" y="-7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175"/>
          </a:xfrm>
          <a:prstGeom prst="rect">
            <a:avLst/>
          </a:prstGeom>
        </p:spPr>
        <p:txBody>
          <a:bodyPr vert="horz" lIns="98984" tIns="49492" rIns="98984" bIns="49492" rtlCol="0"/>
          <a:lstStyle>
            <a:lvl1pPr algn="l">
              <a:defRPr sz="1300"/>
            </a:lvl1pPr>
          </a:lstStyle>
          <a:p>
            <a:endParaRPr lang="en-US"/>
          </a:p>
        </p:txBody>
      </p:sp>
      <p:sp>
        <p:nvSpPr>
          <p:cNvPr id="3" name="Date Placeholder 2"/>
          <p:cNvSpPr>
            <a:spLocks noGrp="1"/>
          </p:cNvSpPr>
          <p:nvPr>
            <p:ph type="dt" sz="quarter" idx="1"/>
          </p:nvPr>
        </p:nvSpPr>
        <p:spPr>
          <a:xfrm>
            <a:off x="4021294" y="0"/>
            <a:ext cx="3076363" cy="511175"/>
          </a:xfrm>
          <a:prstGeom prst="rect">
            <a:avLst/>
          </a:prstGeom>
        </p:spPr>
        <p:txBody>
          <a:bodyPr vert="horz" lIns="98984" tIns="49492" rIns="98984" bIns="49492" rtlCol="0"/>
          <a:lstStyle>
            <a:lvl1pPr algn="r">
              <a:defRPr sz="1300"/>
            </a:lvl1pPr>
          </a:lstStyle>
          <a:p>
            <a:fld id="{FDB8D688-D638-43A1-A6CF-E29A4A6DCD21}" type="datetimeFigureOut">
              <a:rPr lang="en-US" smtClean="0"/>
              <a:pPr/>
              <a:t>11/18/2015</a:t>
            </a:fld>
            <a:endParaRPr lang="en-US"/>
          </a:p>
        </p:txBody>
      </p:sp>
      <p:sp>
        <p:nvSpPr>
          <p:cNvPr id="4" name="Footer Placeholder 3"/>
          <p:cNvSpPr>
            <a:spLocks noGrp="1"/>
          </p:cNvSpPr>
          <p:nvPr>
            <p:ph type="ftr" sz="quarter" idx="2"/>
          </p:nvPr>
        </p:nvSpPr>
        <p:spPr>
          <a:xfrm>
            <a:off x="0" y="9710551"/>
            <a:ext cx="3076363" cy="511175"/>
          </a:xfrm>
          <a:prstGeom prst="rect">
            <a:avLst/>
          </a:prstGeom>
        </p:spPr>
        <p:txBody>
          <a:bodyPr vert="horz" lIns="98984" tIns="49492" rIns="98984" bIns="49492" rtlCol="0" anchor="b"/>
          <a:lstStyle>
            <a:lvl1pPr algn="l">
              <a:defRPr sz="1300"/>
            </a:lvl1pPr>
          </a:lstStyle>
          <a:p>
            <a:endParaRPr lang="en-US"/>
          </a:p>
        </p:txBody>
      </p:sp>
      <p:sp>
        <p:nvSpPr>
          <p:cNvPr id="5" name="Slide Number Placeholder 4"/>
          <p:cNvSpPr>
            <a:spLocks noGrp="1"/>
          </p:cNvSpPr>
          <p:nvPr>
            <p:ph type="sldNum" sz="quarter" idx="3"/>
          </p:nvPr>
        </p:nvSpPr>
        <p:spPr>
          <a:xfrm>
            <a:off x="4021294" y="9710551"/>
            <a:ext cx="3076363" cy="511175"/>
          </a:xfrm>
          <a:prstGeom prst="rect">
            <a:avLst/>
          </a:prstGeom>
        </p:spPr>
        <p:txBody>
          <a:bodyPr vert="horz" lIns="98984" tIns="49492" rIns="98984" bIns="49492" rtlCol="0" anchor="b"/>
          <a:lstStyle>
            <a:lvl1pPr algn="r">
              <a:defRPr sz="1300"/>
            </a:lvl1pPr>
          </a:lstStyle>
          <a:p>
            <a:fld id="{739C707C-4FA3-4006-9C69-DD23AED206EA}" type="slidenum">
              <a:rPr lang="en-US" smtClean="0"/>
              <a:pPr/>
              <a:t>‹#›</a:t>
            </a:fld>
            <a:endParaRPr lang="en-US"/>
          </a:p>
        </p:txBody>
      </p:sp>
    </p:spTree>
    <p:extLst>
      <p:ext uri="{BB962C8B-B14F-4D97-AF65-F5344CB8AC3E}">
        <p14:creationId xmlns:p14="http://schemas.microsoft.com/office/powerpoint/2010/main" val="10744879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175"/>
          </a:xfrm>
          <a:prstGeom prst="rect">
            <a:avLst/>
          </a:prstGeom>
        </p:spPr>
        <p:txBody>
          <a:bodyPr vert="horz" lIns="98984" tIns="49492" rIns="98984" bIns="49492" rtlCol="0"/>
          <a:lstStyle>
            <a:lvl1pPr algn="l">
              <a:defRPr sz="1300"/>
            </a:lvl1pPr>
          </a:lstStyle>
          <a:p>
            <a:endParaRPr lang="en-US"/>
          </a:p>
        </p:txBody>
      </p:sp>
      <p:sp>
        <p:nvSpPr>
          <p:cNvPr id="3" name="Date Placeholder 2"/>
          <p:cNvSpPr>
            <a:spLocks noGrp="1"/>
          </p:cNvSpPr>
          <p:nvPr>
            <p:ph type="dt" idx="1"/>
          </p:nvPr>
        </p:nvSpPr>
        <p:spPr>
          <a:xfrm>
            <a:off x="4021294" y="0"/>
            <a:ext cx="3076363" cy="511175"/>
          </a:xfrm>
          <a:prstGeom prst="rect">
            <a:avLst/>
          </a:prstGeom>
        </p:spPr>
        <p:txBody>
          <a:bodyPr vert="horz" lIns="98984" tIns="49492" rIns="98984" bIns="49492" rtlCol="0"/>
          <a:lstStyle>
            <a:lvl1pPr algn="r">
              <a:defRPr sz="1300"/>
            </a:lvl1pPr>
          </a:lstStyle>
          <a:p>
            <a:fld id="{57164459-3B72-41D9-B760-69B3EF63390C}" type="datetimeFigureOut">
              <a:rPr lang="en-US" smtClean="0"/>
              <a:pPr/>
              <a:t>11/18/2015</a:t>
            </a:fld>
            <a:endParaRPr lang="en-US"/>
          </a:p>
        </p:txBody>
      </p:sp>
      <p:sp>
        <p:nvSpPr>
          <p:cNvPr id="4" name="Slide Image Placeholder 3"/>
          <p:cNvSpPr>
            <a:spLocks noGrp="1" noRot="1" noChangeAspect="1"/>
          </p:cNvSpPr>
          <p:nvPr>
            <p:ph type="sldImg" idx="2"/>
          </p:nvPr>
        </p:nvSpPr>
        <p:spPr>
          <a:xfrm>
            <a:off x="993775" y="766763"/>
            <a:ext cx="5111750" cy="3833812"/>
          </a:xfrm>
          <a:prstGeom prst="rect">
            <a:avLst/>
          </a:prstGeom>
          <a:noFill/>
          <a:ln w="12700">
            <a:solidFill>
              <a:prstClr val="black"/>
            </a:solidFill>
          </a:ln>
        </p:spPr>
        <p:txBody>
          <a:bodyPr vert="horz" lIns="98984" tIns="49492" rIns="98984" bIns="49492" rtlCol="0" anchor="ctr"/>
          <a:lstStyle/>
          <a:p>
            <a:endParaRPr lang="en-US"/>
          </a:p>
        </p:txBody>
      </p:sp>
      <p:sp>
        <p:nvSpPr>
          <p:cNvPr id="5" name="Notes Placeholder 4"/>
          <p:cNvSpPr>
            <a:spLocks noGrp="1"/>
          </p:cNvSpPr>
          <p:nvPr>
            <p:ph type="body" sz="quarter" idx="3"/>
          </p:nvPr>
        </p:nvSpPr>
        <p:spPr>
          <a:xfrm>
            <a:off x="709930" y="4856163"/>
            <a:ext cx="5679440" cy="4600575"/>
          </a:xfrm>
          <a:prstGeom prst="rect">
            <a:avLst/>
          </a:prstGeom>
        </p:spPr>
        <p:txBody>
          <a:bodyPr vert="horz" lIns="98984" tIns="49492" rIns="98984" bIns="4949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10551"/>
            <a:ext cx="3076363" cy="511175"/>
          </a:xfrm>
          <a:prstGeom prst="rect">
            <a:avLst/>
          </a:prstGeom>
        </p:spPr>
        <p:txBody>
          <a:bodyPr vert="horz" lIns="98984" tIns="49492" rIns="98984" bIns="49492"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10551"/>
            <a:ext cx="3076363" cy="511175"/>
          </a:xfrm>
          <a:prstGeom prst="rect">
            <a:avLst/>
          </a:prstGeom>
        </p:spPr>
        <p:txBody>
          <a:bodyPr vert="horz" lIns="98984" tIns="49492" rIns="98984" bIns="49492" rtlCol="0" anchor="b"/>
          <a:lstStyle>
            <a:lvl1pPr algn="r">
              <a:defRPr sz="1300"/>
            </a:lvl1pPr>
          </a:lstStyle>
          <a:p>
            <a:fld id="{1819A4A3-0F71-4D3B-9A18-EE2A006888C5}" type="slidenum">
              <a:rPr lang="en-US" smtClean="0"/>
              <a:pPr/>
              <a:t>‹#›</a:t>
            </a:fld>
            <a:endParaRPr lang="en-US"/>
          </a:p>
        </p:txBody>
      </p:sp>
    </p:spTree>
    <p:extLst>
      <p:ext uri="{BB962C8B-B14F-4D97-AF65-F5344CB8AC3E}">
        <p14:creationId xmlns:p14="http://schemas.microsoft.com/office/powerpoint/2010/main" val="4209827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E6F9B8CD-342D-4579-98EC-A8FD6B7370E1}" type="datetimeFigureOut">
              <a:rPr lang="en-US" smtClean="0"/>
              <a:pPr/>
              <a:t>11/18/2015</a:t>
            </a:fld>
            <a:endParaRPr lang="en-US" dirty="0"/>
          </a:p>
        </p:txBody>
      </p:sp>
      <p:sp>
        <p:nvSpPr>
          <p:cNvPr id="17" name="Footer Placeholder 16"/>
          <p:cNvSpPr>
            <a:spLocks noGrp="1"/>
          </p:cNvSpPr>
          <p:nvPr>
            <p:ph type="ftr" sz="quarter" idx="11"/>
          </p:nvPr>
        </p:nvSpPr>
        <p:spPr>
          <a:xfrm>
            <a:off x="2898648" y="6355080"/>
            <a:ext cx="3474720" cy="365760"/>
          </a:xfrm>
        </p:spPr>
        <p:txBody>
          <a:bodyPr/>
          <a:lstStyle/>
          <a:p>
            <a:endParaRPr kumimoji="0" lang="en-US" dirty="0"/>
          </a:p>
        </p:txBody>
      </p:sp>
      <p:sp>
        <p:nvSpPr>
          <p:cNvPr id="29" name="Slide Number Placeholder 28"/>
          <p:cNvSpPr>
            <a:spLocks noGrp="1"/>
          </p:cNvSpPr>
          <p:nvPr>
            <p:ph type="sldNum" sz="quarter" idx="12"/>
          </p:nvPr>
        </p:nvSpPr>
        <p:spPr>
          <a:xfrm>
            <a:off x="1216152" y="6355080"/>
            <a:ext cx="1219200" cy="365760"/>
          </a:xfrm>
        </p:spPr>
        <p:txBody>
          <a:bodyPr/>
          <a:lstStyle/>
          <a:p>
            <a:fld id="{2BBB5E19-F10A-4C2F-BF6F-11C513378A2E}" type="slidenum">
              <a:rPr kumimoji="0" lang="en-US" smtClean="0"/>
              <a:pPr/>
              <a:t>‹#›</a:t>
            </a:fld>
            <a:endParaRPr kumimoji="0" lang="en-US"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11/18/2015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E6F9B8CD-342D-4579-98EC-A8FD6B7370E1}" type="datetimeFigureOut">
              <a:rPr lang="en-US" smtClean="0"/>
              <a:pPr/>
              <a:t>11/18/2015</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kumimoji="0" lang="en-US"/>
          </a:p>
        </p:txBody>
      </p:sp>
      <p:sp>
        <p:nvSpPr>
          <p:cNvPr id="6" name="Slide Number Placeholder 5"/>
          <p:cNvSpPr>
            <a:spLocks noGrp="1"/>
          </p:cNvSpPr>
          <p:nvPr>
            <p:ph type="sldNum" sz="quarter" idx="12"/>
          </p:nvPr>
        </p:nvSpPr>
        <p:spPr>
          <a:xfrm>
            <a:off x="1069848" y="6355080"/>
            <a:ext cx="1520952" cy="365760"/>
          </a:xfrm>
        </p:spPr>
        <p:txBody>
          <a:bodyPr/>
          <a:lstStyle/>
          <a:p>
            <a:fld id="{2BBB5E19-F10A-4C2F-BF6F-11C513378A2E}" type="slidenum">
              <a:rPr kumimoji="0" lang="en-US" smtClean="0"/>
              <a:pPr/>
              <a:t>‹#›</a:t>
            </a:fld>
            <a:endParaRPr kumimoji="0"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11/18/2015</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11/18/2015</a:t>
            </a:fld>
            <a:endParaRPr lang="en-US" dirty="0"/>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11/18/2015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6000"/>
            <a:lum/>
          </a:blip>
          <a:srcRect/>
          <a:stretch>
            <a:fillRect l="-2000" t="-46000" r="-2000" b="-100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pPr algn="r" eaLnBrk="1" latinLnBrk="0" hangingPunct="1"/>
            <a:fld id="{E6F9B8CD-342D-4579-98EC-A8FD6B7370E1}" type="datetimeFigureOut">
              <a:rPr lang="en-US" smtClean="0"/>
              <a:pPr algn="r" eaLnBrk="1" latinLnBrk="0" hangingPunct="1"/>
              <a:t>11/18/2015</a:t>
            </a:fld>
            <a:endParaRPr lang="en-US" dirty="0">
              <a:solidFill>
                <a:schemeClr val="tx2"/>
              </a:solidFill>
            </a:endParaRPr>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lgn="l" eaLnBrk="1" latinLnBrk="0" hangingPunct="1"/>
            <a:endParaRPr kumimoji="0" lang="en-US" dirty="0">
              <a:solidFill>
                <a:schemeClr val="tx2"/>
              </a:solidFill>
            </a:endParaRPr>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algn="ctr" eaLnBrk="1" latinLnBrk="0" hangingPunct="1"/>
            <a:fld id="{2BBB5E19-F10A-4C2F-BF6F-11C513378A2E}" type="slidenum">
              <a:rPr kumimoji="0" lang="en-US" smtClean="0"/>
              <a:pPr algn="ctr" eaLnBrk="1" latinLnBrk="0" hangingPunct="1"/>
              <a:t>‹#›</a:t>
            </a:fld>
            <a:endParaRPr kumimoji="0" lang="en-US" sz="1400" b="1" dirty="0">
              <a:solidFill>
                <a:srgbClr val="FFFFFF"/>
              </a:solidFill>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ailto:webmaster@ksap.or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810000"/>
            <a:ext cx="6858000" cy="990600"/>
          </a:xfrm>
        </p:spPr>
        <p:style>
          <a:lnRef idx="0">
            <a:schemeClr val="accent1"/>
          </a:lnRef>
          <a:fillRef idx="3">
            <a:schemeClr val="accent1"/>
          </a:fillRef>
          <a:effectRef idx="3">
            <a:schemeClr val="accent1"/>
          </a:effectRef>
          <a:fontRef idx="minor">
            <a:schemeClr val="lt1"/>
          </a:fontRef>
        </p:style>
        <p:txBody>
          <a:bodyPr anchor="ctr">
            <a:normAutofit/>
          </a:bodyPr>
          <a:lstStyle/>
          <a:p>
            <a:pPr algn="ctr"/>
            <a:r>
              <a:rPr lang="id-ID" b="1" dirty="0" smtClean="0">
                <a:solidFill>
                  <a:schemeClr val="bg1"/>
                </a:solidFill>
              </a:rPr>
              <a:t>Akuntansi P</a:t>
            </a:r>
            <a:r>
              <a:rPr lang="en-US" b="1" dirty="0" err="1" smtClean="0">
                <a:solidFill>
                  <a:schemeClr val="bg1"/>
                </a:solidFill>
              </a:rPr>
              <a:t>enyusutan</a:t>
            </a:r>
            <a:endParaRPr lang="en-US" b="1" dirty="0">
              <a:solidFill>
                <a:schemeClr val="bg1"/>
              </a:solidFill>
            </a:endParaRPr>
          </a:p>
        </p:txBody>
      </p:sp>
      <p:sp>
        <p:nvSpPr>
          <p:cNvPr id="3" name="Subtitle 2"/>
          <p:cNvSpPr>
            <a:spLocks noGrp="1"/>
          </p:cNvSpPr>
          <p:nvPr>
            <p:ph type="subTitle" idx="1"/>
          </p:nvPr>
        </p:nvSpPr>
        <p:spPr>
          <a:xfrm>
            <a:off x="1219200" y="5105400"/>
            <a:ext cx="6858000" cy="533400"/>
          </a:xfrm>
        </p:spPr>
        <p:style>
          <a:lnRef idx="0">
            <a:schemeClr val="accent4"/>
          </a:lnRef>
          <a:fillRef idx="3">
            <a:schemeClr val="accent4"/>
          </a:fillRef>
          <a:effectRef idx="3">
            <a:schemeClr val="accent4"/>
          </a:effectRef>
          <a:fontRef idx="minor">
            <a:schemeClr val="lt1"/>
          </a:fontRef>
        </p:style>
        <p:txBody>
          <a:bodyPr anchor="ctr"/>
          <a:lstStyle/>
          <a:p>
            <a:pPr algn="ctr"/>
            <a:r>
              <a:rPr lang="en-US" b="1" dirty="0" err="1" smtClean="0"/>
              <a:t>Bultek</a:t>
            </a:r>
            <a:r>
              <a:rPr lang="en-US" b="1" dirty="0" smtClean="0"/>
              <a:t> 18</a:t>
            </a:r>
            <a:endParaRPr lang="en-US" b="1" dirty="0" smtClean="0"/>
          </a:p>
        </p:txBody>
      </p:sp>
      <p:sp>
        <p:nvSpPr>
          <p:cNvPr id="4" name="WordArt 10"/>
          <p:cNvSpPr>
            <a:spLocks noChangeArrowheads="1" noChangeShapeType="1" noTextEdit="1"/>
          </p:cNvSpPr>
          <p:nvPr/>
        </p:nvSpPr>
        <p:spPr bwMode="auto">
          <a:xfrm>
            <a:off x="1371600" y="297264"/>
            <a:ext cx="6248400" cy="542860"/>
          </a:xfrm>
          <a:prstGeom prst="rect">
            <a:avLst/>
          </a:prstGeom>
        </p:spPr>
        <p:txBody>
          <a:bodyPr wrap="none" fromWordArt="1">
            <a:prstTxWarp prst="textPlain">
              <a:avLst>
                <a:gd name="adj" fmla="val 50000"/>
              </a:avLst>
            </a:prstTxWarp>
          </a:bodyPr>
          <a:lstStyle/>
          <a:p>
            <a:pPr algn="ctr"/>
            <a:r>
              <a:rPr lang="en-US" sz="19900" kern="10" spc="720" dirty="0" smtClean="0">
                <a:ln w="9525">
                  <a:noFill/>
                  <a:round/>
                  <a:headEnd/>
                  <a:tailEnd/>
                </a:ln>
                <a:solidFill>
                  <a:srgbClr val="0033CC"/>
                </a:solidFill>
                <a:latin typeface="Arial Black"/>
              </a:rPr>
              <a:t>KOMITE </a:t>
            </a:r>
            <a:r>
              <a:rPr lang="en-US" sz="19900" kern="10" spc="720" dirty="0">
                <a:ln w="9525">
                  <a:noFill/>
                  <a:round/>
                  <a:headEnd/>
                  <a:tailEnd/>
                </a:ln>
                <a:solidFill>
                  <a:srgbClr val="0033CC"/>
                </a:solidFill>
                <a:latin typeface="Arial Black"/>
              </a:rPr>
              <a:t>STANDAR AKUNTANSI PEMERINTAHAN</a:t>
            </a:r>
          </a:p>
        </p:txBody>
      </p:sp>
      <p:grpSp>
        <p:nvGrpSpPr>
          <p:cNvPr id="5" name="Group 12"/>
          <p:cNvGrpSpPr>
            <a:grpSpLocks/>
          </p:cNvGrpSpPr>
          <p:nvPr/>
        </p:nvGrpSpPr>
        <p:grpSpPr bwMode="auto">
          <a:xfrm>
            <a:off x="228600" y="185000"/>
            <a:ext cx="976313" cy="729400"/>
            <a:chOff x="1347" y="1207"/>
            <a:chExt cx="1296" cy="1163"/>
          </a:xfrm>
        </p:grpSpPr>
        <p:pic>
          <p:nvPicPr>
            <p:cNvPr id="6"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sp>
        <p:nvSpPr>
          <p:cNvPr id="11" name="AutoShape 2" descr="http://4.bp.blogspot.com/_xpi8V8qzl4o/Sp9wQPfuiQI/AAAAAAAAAP4/Z82aspl9NoU/s200/logo+stan.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descr="C:\Users\Perben\Desktop\logo75.png"/>
          <p:cNvPicPr>
            <a:picLocks noChangeAspect="1" noChangeArrowheads="1"/>
          </p:cNvPicPr>
          <p:nvPr/>
        </p:nvPicPr>
        <p:blipFill>
          <a:blip r:embed="rId3"/>
          <a:srcRect/>
          <a:stretch>
            <a:fillRect/>
          </a:stretch>
        </p:blipFill>
        <p:spPr bwMode="auto">
          <a:xfrm>
            <a:off x="8001000" y="171847"/>
            <a:ext cx="774838" cy="7425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Penyusutan</a:t>
            </a:r>
            <a:r>
              <a:rPr lang="en-US" dirty="0" smtClean="0"/>
              <a:t> </a:t>
            </a:r>
            <a:r>
              <a:rPr lang="en-US" dirty="0" err="1" smtClean="0"/>
              <a:t>Pertama</a:t>
            </a:r>
            <a:r>
              <a:rPr lang="en-US" dirty="0" smtClean="0"/>
              <a:t> Kali</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9" name="Subtitle 1"/>
          <p:cNvSpPr txBox="1">
            <a:spLocks/>
          </p:cNvSpPr>
          <p:nvPr/>
        </p:nvSpPr>
        <p:spPr>
          <a:xfrm>
            <a:off x="457199" y="1143000"/>
            <a:ext cx="8146981" cy="5334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lvl="2" algn="just">
              <a:tabLst>
                <a:tab pos="90488" algn="l"/>
              </a:tabLst>
            </a:pPr>
            <a:r>
              <a:rPr lang="id-ID" dirty="0" smtClean="0"/>
              <a:t>2. </a:t>
            </a:r>
            <a:r>
              <a:rPr lang="en-US" dirty="0" err="1" smtClean="0"/>
              <a:t>Aset</a:t>
            </a:r>
            <a:r>
              <a:rPr lang="en-US" dirty="0" smtClean="0"/>
              <a:t> yang </a:t>
            </a:r>
            <a:r>
              <a:rPr lang="en-US" dirty="0" err="1" smtClean="0"/>
              <a:t>diperoleh</a:t>
            </a:r>
            <a:r>
              <a:rPr lang="en-US" dirty="0" smtClean="0"/>
              <a:t> </a:t>
            </a:r>
            <a:r>
              <a:rPr lang="en-US" dirty="0" err="1" smtClean="0"/>
              <a:t>setelah</a:t>
            </a:r>
            <a:r>
              <a:rPr lang="en-US" dirty="0" smtClean="0"/>
              <a:t> </a:t>
            </a:r>
            <a:r>
              <a:rPr lang="en-US" dirty="0" err="1" smtClean="0"/>
              <a:t>penyusunan</a:t>
            </a:r>
            <a:r>
              <a:rPr lang="en-US" dirty="0" smtClean="0"/>
              <a:t> </a:t>
            </a:r>
            <a:r>
              <a:rPr lang="en-US" dirty="0" err="1" smtClean="0"/>
              <a:t>neraca</a:t>
            </a:r>
            <a:r>
              <a:rPr lang="en-US" dirty="0" smtClean="0"/>
              <a:t> </a:t>
            </a:r>
            <a:r>
              <a:rPr lang="en-US" dirty="0" err="1" smtClean="0"/>
              <a:t>awal</a:t>
            </a:r>
            <a:r>
              <a:rPr lang="en-US" dirty="0" smtClean="0"/>
              <a:t> </a:t>
            </a:r>
            <a:r>
              <a:rPr lang="en-US" dirty="0" err="1" smtClean="0"/>
              <a:t>hingga</a:t>
            </a:r>
            <a:r>
              <a:rPr lang="en-US" dirty="0" smtClean="0"/>
              <a:t> </a:t>
            </a:r>
            <a:r>
              <a:rPr lang="en-US" dirty="0" err="1" smtClean="0"/>
              <a:t>satu</a:t>
            </a:r>
            <a:r>
              <a:rPr lang="en-US" dirty="0" smtClean="0"/>
              <a:t> </a:t>
            </a:r>
            <a:r>
              <a:rPr lang="en-US" dirty="0" err="1" smtClean="0"/>
              <a:t>tahun</a:t>
            </a:r>
            <a:r>
              <a:rPr lang="en-US" dirty="0" smtClean="0"/>
              <a:t> </a:t>
            </a:r>
            <a:r>
              <a:rPr lang="en-US" dirty="0" err="1" smtClean="0"/>
              <a:t>sebelum</a:t>
            </a:r>
            <a:r>
              <a:rPr lang="en-US" dirty="0" smtClean="0"/>
              <a:t> </a:t>
            </a:r>
            <a:r>
              <a:rPr lang="en-US" dirty="0" err="1" smtClean="0"/>
              <a:t>dimulainya</a:t>
            </a:r>
            <a:r>
              <a:rPr lang="en-US" dirty="0" smtClean="0"/>
              <a:t> </a:t>
            </a:r>
            <a:r>
              <a:rPr lang="en-US" dirty="0" err="1" smtClean="0"/>
              <a:t>penerapan</a:t>
            </a:r>
            <a:r>
              <a:rPr lang="en-US" dirty="0" smtClean="0"/>
              <a:t> </a:t>
            </a:r>
            <a:r>
              <a:rPr lang="en-US" dirty="0" err="1" smtClean="0"/>
              <a:t>penyusutan</a:t>
            </a:r>
            <a:r>
              <a:rPr lang="en-US" dirty="0" smtClean="0"/>
              <a:t> </a:t>
            </a:r>
            <a:endParaRPr lang="id-ID" dirty="0"/>
          </a:p>
        </p:txBody>
      </p:sp>
      <p:graphicFrame>
        <p:nvGraphicFramePr>
          <p:cNvPr id="10" name="Table 9"/>
          <p:cNvGraphicFramePr>
            <a:graphicFrameLocks noGrp="1"/>
          </p:cNvGraphicFramePr>
          <p:nvPr>
            <p:extLst>
              <p:ext uri="{D42A27DB-BD31-4B8C-83A1-F6EECF244321}">
                <p14:modId xmlns:p14="http://schemas.microsoft.com/office/powerpoint/2010/main" val="2128283042"/>
              </p:ext>
            </p:extLst>
          </p:nvPr>
        </p:nvGraphicFramePr>
        <p:xfrm>
          <a:off x="533400" y="1905000"/>
          <a:ext cx="8070779" cy="2611344"/>
        </p:xfrm>
        <a:graphic>
          <a:graphicData uri="http://schemas.openxmlformats.org/drawingml/2006/table">
            <a:tbl>
              <a:tblPr>
                <a:tableStyleId>{5C22544A-7EE6-4342-B048-85BDC9FD1C3A}</a:tableStyleId>
              </a:tblPr>
              <a:tblGrid>
                <a:gridCol w="1229944"/>
                <a:gridCol w="1196477"/>
                <a:gridCol w="1012403"/>
                <a:gridCol w="1079339"/>
                <a:gridCol w="1229944"/>
                <a:gridCol w="1210701"/>
                <a:gridCol w="1111971"/>
              </a:tblGrid>
              <a:tr h="250617">
                <a:tc rowSpan="2">
                  <a:txBody>
                    <a:bodyPr/>
                    <a:lstStyle/>
                    <a:p>
                      <a:pPr algn="ctr">
                        <a:lnSpc>
                          <a:spcPct val="115000"/>
                        </a:lnSpc>
                        <a:spcAft>
                          <a:spcPts val="0"/>
                        </a:spcAft>
                      </a:pPr>
                      <a:r>
                        <a:rPr lang="id-ID" sz="1200" dirty="0">
                          <a:effectLst/>
                        </a:rPr>
                        <a:t>Tahun Perolehan</a:t>
                      </a:r>
                    </a:p>
                    <a:p>
                      <a:pPr algn="ctr">
                        <a:lnSpc>
                          <a:spcPct val="115000"/>
                        </a:lnSpc>
                        <a:spcAft>
                          <a:spcPts val="0"/>
                        </a:spcAft>
                      </a:pPr>
                      <a:r>
                        <a:rPr lang="en-US" sz="1200" dirty="0">
                          <a:effectLst/>
                        </a:rPr>
                        <a:t>(</a:t>
                      </a:r>
                      <a:r>
                        <a:rPr lang="en-US" sz="1200" dirty="0" err="1">
                          <a:effectLst/>
                        </a:rPr>
                        <a:t>awal</a:t>
                      </a:r>
                      <a:r>
                        <a:rPr lang="en-US" sz="1200" dirty="0">
                          <a:effectLst/>
                        </a:rPr>
                        <a:t> </a:t>
                      </a:r>
                      <a:r>
                        <a:rPr lang="en-US" sz="1200" dirty="0" err="1">
                          <a:effectLst/>
                        </a:rPr>
                        <a:t>tahun</a:t>
                      </a:r>
                      <a:r>
                        <a:rPr lang="en-US" sz="1200" dirty="0">
                          <a:effectLst/>
                        </a:rPr>
                        <a:t> )</a:t>
                      </a:r>
                      <a:endParaRPr lang="id-ID" sz="12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it-IT" sz="1200" dirty="0">
                          <a:effectLst/>
                        </a:rPr>
                        <a:t>Nilai di Neraca</a:t>
                      </a:r>
                      <a:endParaRPr lang="id-ID" sz="1200" dirty="0">
                        <a:effectLst/>
                      </a:endParaRPr>
                    </a:p>
                    <a:p>
                      <a:pPr algn="ctr">
                        <a:lnSpc>
                          <a:spcPct val="115000"/>
                        </a:lnSpc>
                        <a:spcAft>
                          <a:spcPts val="0"/>
                        </a:spcAft>
                      </a:pPr>
                      <a:r>
                        <a:rPr lang="it-IT" sz="1200" dirty="0">
                          <a:effectLst/>
                        </a:rPr>
                        <a:t>(Sebelum penyusutan)</a:t>
                      </a:r>
                      <a:endParaRPr lang="id-ID" sz="12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it-IT" sz="1200">
                          <a:effectLst/>
                        </a:rPr>
                        <a:t>Masa Manfaat yg sudah dilalui s.d. 1 Januari 2</a:t>
                      </a:r>
                      <a:r>
                        <a:rPr lang="id-ID" sz="1200">
                          <a:effectLst/>
                        </a:rPr>
                        <a:t>013</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id-ID" sz="1200" dirty="0">
                          <a:effectLst/>
                        </a:rPr>
                        <a:t>Penyusutan per tahun</a:t>
                      </a:r>
                      <a:endParaRPr lang="id-ID" sz="12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lnSpc>
                          <a:spcPct val="115000"/>
                        </a:lnSpc>
                        <a:spcAft>
                          <a:spcPts val="0"/>
                        </a:spcAft>
                      </a:pPr>
                      <a:r>
                        <a:rPr lang="id-ID" sz="1200">
                          <a:effectLst/>
                        </a:rPr>
                        <a:t>Penyusutan Tahun 2013 (Tahun Pertama)</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id-ID"/>
                    </a:p>
                  </a:txBody>
                  <a:tcPr/>
                </a:tc>
                <a:tc hMerge="1">
                  <a:txBody>
                    <a:bodyPr/>
                    <a:lstStyle/>
                    <a:p>
                      <a:endParaRPr lang="id-ID"/>
                    </a:p>
                  </a:txBody>
                  <a:tcPr/>
                </a:tc>
              </a:tr>
              <a:tr h="511383">
                <a:tc vMerge="1">
                  <a:txBody>
                    <a:bodyPr/>
                    <a:lstStyle/>
                    <a:p>
                      <a:endParaRPr lang="id-ID"/>
                    </a:p>
                  </a:txBody>
                  <a:tcPr/>
                </a:tc>
                <a:tc vMerge="1">
                  <a:txBody>
                    <a:bodyPr/>
                    <a:lstStyle/>
                    <a:p>
                      <a:endParaRPr lang="id-ID"/>
                    </a:p>
                  </a:txBody>
                  <a:tcPr/>
                </a:tc>
                <a:tc vMerge="1">
                  <a:txBody>
                    <a:bodyPr/>
                    <a:lstStyle/>
                    <a:p>
                      <a:endParaRPr lang="id-ID"/>
                    </a:p>
                  </a:txBody>
                  <a:tcPr/>
                </a:tc>
                <a:tc vMerge="1">
                  <a:txBody>
                    <a:bodyPr/>
                    <a:lstStyle/>
                    <a:p>
                      <a:endParaRPr lang="id-ID"/>
                    </a:p>
                  </a:txBody>
                  <a:tcPr/>
                </a:tc>
                <a:tc>
                  <a:txBody>
                    <a:bodyPr/>
                    <a:lstStyle/>
                    <a:p>
                      <a:pPr algn="ctr">
                        <a:lnSpc>
                          <a:spcPct val="115000"/>
                        </a:lnSpc>
                        <a:spcAft>
                          <a:spcPts val="0"/>
                        </a:spcAft>
                      </a:pPr>
                      <a:r>
                        <a:rPr lang="id-ID" sz="1200">
                          <a:effectLst/>
                        </a:rPr>
                        <a:t>Koreksi Tahun-tahun sebelumnya</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200">
                          <a:effectLst/>
                        </a:rPr>
                        <a:t>Tahun  2013</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200">
                          <a:effectLst/>
                        </a:rPr>
                        <a:t>Jumlah</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5412">
                <a:tc>
                  <a:txBody>
                    <a:bodyPr/>
                    <a:lstStyle/>
                    <a:p>
                      <a:pPr algn="ctr">
                        <a:lnSpc>
                          <a:spcPct val="115000"/>
                        </a:lnSpc>
                        <a:spcAft>
                          <a:spcPts val="0"/>
                        </a:spcAft>
                      </a:pPr>
                      <a:r>
                        <a:rPr lang="en-US" sz="1200">
                          <a:effectLst/>
                        </a:rPr>
                        <a:t>1</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2</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3</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4 (20 % x 2)</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5= 3 x 4</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6= 4</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7= 5 +6</a:t>
                      </a:r>
                      <a:endParaRPr lang="id-ID" sz="12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1188">
                <a:tc>
                  <a:txBody>
                    <a:bodyPr/>
                    <a:lstStyle/>
                    <a:p>
                      <a:pPr algn="r">
                        <a:lnSpc>
                          <a:spcPct val="115000"/>
                        </a:lnSpc>
                        <a:spcAft>
                          <a:spcPts val="0"/>
                        </a:spcAft>
                      </a:pPr>
                      <a:r>
                        <a:rPr lang="en-US" sz="1200">
                          <a:effectLst/>
                        </a:rPr>
                        <a:t>2006</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125.000.000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200">
                          <a:effectLst/>
                        </a:rPr>
                        <a:t>&gt; 5</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25.000.000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125.000.000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125.000.000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2756">
                <a:tc>
                  <a:txBody>
                    <a:bodyPr/>
                    <a:lstStyle/>
                    <a:p>
                      <a:pPr algn="r">
                        <a:lnSpc>
                          <a:spcPct val="115000"/>
                        </a:lnSpc>
                        <a:spcAft>
                          <a:spcPts val="0"/>
                        </a:spcAft>
                      </a:pPr>
                      <a:r>
                        <a:rPr lang="en-US" sz="1200" dirty="0">
                          <a:effectLst/>
                        </a:rPr>
                        <a:t>2007</a:t>
                      </a:r>
                      <a:endParaRPr lang="id-ID" sz="1200" dirty="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150.000.000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200">
                          <a:effectLst/>
                        </a:rPr>
                        <a:t>&gt; 5</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30.000.000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150.000.000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a:t>
                      </a:r>
                      <a:r>
                        <a:rPr lang="id-ID" sz="1200">
                          <a:effectLst/>
                        </a:rPr>
                        <a:t>0</a:t>
                      </a:r>
                      <a:r>
                        <a:rPr lang="en-US" sz="1200">
                          <a:effectLst/>
                        </a:rPr>
                        <a:t>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150.000.000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4610">
                <a:tc>
                  <a:txBody>
                    <a:bodyPr/>
                    <a:lstStyle/>
                    <a:p>
                      <a:pPr algn="r">
                        <a:lnSpc>
                          <a:spcPct val="115000"/>
                        </a:lnSpc>
                        <a:spcAft>
                          <a:spcPts val="0"/>
                        </a:spcAft>
                      </a:pPr>
                      <a:r>
                        <a:rPr lang="en-US" sz="1200">
                          <a:effectLst/>
                        </a:rPr>
                        <a:t>2008</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160.000.000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200">
                          <a:effectLst/>
                        </a:rPr>
                        <a:t>&gt; 5</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32.000.000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160.000.000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0</a:t>
                      </a:r>
                      <a:r>
                        <a:rPr lang="en-US" sz="1200">
                          <a:effectLst/>
                        </a:rPr>
                        <a:t>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160.000.000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4610">
                <a:tc>
                  <a:txBody>
                    <a:bodyPr/>
                    <a:lstStyle/>
                    <a:p>
                      <a:pPr algn="r">
                        <a:lnSpc>
                          <a:spcPct val="115000"/>
                        </a:lnSpc>
                        <a:spcAft>
                          <a:spcPts val="0"/>
                        </a:spcAft>
                      </a:pPr>
                      <a:r>
                        <a:rPr lang="id-ID" sz="1200">
                          <a:effectLst/>
                        </a:rPr>
                        <a:t>200</a:t>
                      </a:r>
                      <a:r>
                        <a:rPr lang="en-US" sz="1200">
                          <a:effectLst/>
                        </a:rPr>
                        <a:t>9</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90.000.000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4</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18.000.000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72.000.000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18.000.000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90.000.000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9341">
                <a:tc>
                  <a:txBody>
                    <a:bodyPr/>
                    <a:lstStyle/>
                    <a:p>
                      <a:pPr algn="r">
                        <a:lnSpc>
                          <a:spcPct val="115000"/>
                        </a:lnSpc>
                        <a:spcAft>
                          <a:spcPts val="0"/>
                        </a:spcAft>
                      </a:pPr>
                      <a:r>
                        <a:rPr lang="id-ID" sz="1200">
                          <a:effectLst/>
                        </a:rPr>
                        <a:t>20</a:t>
                      </a:r>
                      <a:r>
                        <a:rPr lang="en-US" sz="1200">
                          <a:effectLst/>
                        </a:rPr>
                        <a:t>10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125.000.000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3</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25.000.000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75</a:t>
                      </a:r>
                      <a:r>
                        <a:rPr lang="id-ID" sz="1200">
                          <a:effectLst/>
                        </a:rPr>
                        <a:t>.000.000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25.000.000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100</a:t>
                      </a:r>
                      <a:r>
                        <a:rPr lang="id-ID" sz="1200">
                          <a:effectLst/>
                        </a:rPr>
                        <a:t>.000.000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4610">
                <a:tc>
                  <a:txBody>
                    <a:bodyPr/>
                    <a:lstStyle/>
                    <a:p>
                      <a:pPr algn="r">
                        <a:lnSpc>
                          <a:spcPct val="115000"/>
                        </a:lnSpc>
                        <a:spcAft>
                          <a:spcPts val="0"/>
                        </a:spcAft>
                      </a:pPr>
                      <a:r>
                        <a:rPr lang="id-ID" sz="1200">
                          <a:effectLst/>
                        </a:rPr>
                        <a:t>20</a:t>
                      </a:r>
                      <a:r>
                        <a:rPr lang="en-US" sz="1200">
                          <a:effectLst/>
                        </a:rPr>
                        <a:t>11</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150.000.000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2</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30.000.000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60</a:t>
                      </a:r>
                      <a:r>
                        <a:rPr lang="id-ID" sz="1200">
                          <a:effectLst/>
                        </a:rPr>
                        <a:t>.000.000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30.000.000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90</a:t>
                      </a:r>
                      <a:r>
                        <a:rPr lang="id-ID" sz="1200">
                          <a:effectLst/>
                        </a:rPr>
                        <a:t>.000.000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4610">
                <a:tc>
                  <a:txBody>
                    <a:bodyPr/>
                    <a:lstStyle/>
                    <a:p>
                      <a:pPr algn="r">
                        <a:lnSpc>
                          <a:spcPct val="115000"/>
                        </a:lnSpc>
                        <a:spcAft>
                          <a:spcPts val="0"/>
                        </a:spcAft>
                      </a:pPr>
                      <a:r>
                        <a:rPr lang="id-ID" sz="1200">
                          <a:effectLst/>
                        </a:rPr>
                        <a:t>20</a:t>
                      </a:r>
                      <a:r>
                        <a:rPr lang="en-US" sz="1200">
                          <a:effectLst/>
                        </a:rPr>
                        <a:t>12</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160.000.000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200">
                          <a:effectLst/>
                        </a:rPr>
                        <a:t>1</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32.000.000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32</a:t>
                      </a:r>
                      <a:r>
                        <a:rPr lang="id-ID" sz="1200">
                          <a:effectLst/>
                        </a:rPr>
                        <a:t>.000.000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200">
                          <a:effectLst/>
                        </a:rPr>
                        <a:t>32.000.000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64</a:t>
                      </a:r>
                      <a:r>
                        <a:rPr lang="id-ID" sz="1200">
                          <a:effectLst/>
                        </a:rPr>
                        <a:t>.000.000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742">
                <a:tc>
                  <a:txBody>
                    <a:bodyPr/>
                    <a:lstStyle/>
                    <a:p>
                      <a:pPr algn="r">
                        <a:lnSpc>
                          <a:spcPct val="115000"/>
                        </a:lnSpc>
                        <a:spcAft>
                          <a:spcPts val="0"/>
                        </a:spcAft>
                      </a:pPr>
                      <a:r>
                        <a:rPr lang="en-US" sz="1200">
                          <a:effectLst/>
                        </a:rPr>
                        <a:t>Jumlah</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r">
                        <a:lnSpc>
                          <a:spcPct val="115000"/>
                        </a:lnSpc>
                        <a:spcAft>
                          <a:spcPts val="0"/>
                        </a:spcAft>
                      </a:pPr>
                      <a:r>
                        <a:rPr lang="en-US" sz="1200">
                          <a:effectLst/>
                        </a:rPr>
                        <a:t> </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id-ID"/>
                    </a:p>
                  </a:txBody>
                  <a:tcPr/>
                </a:tc>
                <a:tc>
                  <a:txBody>
                    <a:bodyPr/>
                    <a:lstStyle/>
                    <a:p>
                      <a:pPr algn="r">
                        <a:lnSpc>
                          <a:spcPct val="115000"/>
                        </a:lnSpc>
                        <a:spcAft>
                          <a:spcPts val="0"/>
                        </a:spcAft>
                      </a:pPr>
                      <a:r>
                        <a:rPr lang="en-US" sz="1200">
                          <a:effectLst/>
                        </a:rPr>
                        <a:t>674.000.000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a:effectLst/>
                        </a:rPr>
                        <a:t>105.</a:t>
                      </a:r>
                      <a:r>
                        <a:rPr lang="id-ID" sz="1200">
                          <a:effectLst/>
                        </a:rPr>
                        <a:t>000.000</a:t>
                      </a:r>
                      <a:endParaRPr lang="id-ID" sz="12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200" dirty="0">
                          <a:effectLst/>
                        </a:rPr>
                        <a:t>779</a:t>
                      </a:r>
                      <a:r>
                        <a:rPr lang="id-ID" sz="1200" dirty="0">
                          <a:effectLst/>
                        </a:rPr>
                        <a:t>.000.000</a:t>
                      </a:r>
                      <a:endParaRPr lang="id-ID" sz="1200" dirty="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790312445"/>
              </p:ext>
            </p:extLst>
          </p:nvPr>
        </p:nvGraphicFramePr>
        <p:xfrm>
          <a:off x="533399" y="4953000"/>
          <a:ext cx="8070781" cy="533400"/>
        </p:xfrm>
        <a:graphic>
          <a:graphicData uri="http://schemas.openxmlformats.org/drawingml/2006/table">
            <a:tbl>
              <a:tblPr firstRow="1" firstCol="1" lastRow="1" lastCol="1" bandRow="1" bandCol="1">
                <a:tableStyleId>{5C22544A-7EE6-4342-B048-85BDC9FD1C3A}</a:tableStyleId>
              </a:tblPr>
              <a:tblGrid>
                <a:gridCol w="4554973"/>
                <a:gridCol w="1672129"/>
                <a:gridCol w="1843679"/>
              </a:tblGrid>
              <a:tr h="266700">
                <a:tc>
                  <a:txBody>
                    <a:bodyPr/>
                    <a:lstStyle/>
                    <a:p>
                      <a:pPr algn="just">
                        <a:lnSpc>
                          <a:spcPct val="115000"/>
                        </a:lnSpc>
                        <a:spcAft>
                          <a:spcPts val="0"/>
                        </a:spcAft>
                      </a:pPr>
                      <a:r>
                        <a:rPr lang="en-US" sz="1400" b="0" dirty="0" err="1">
                          <a:solidFill>
                            <a:schemeClr val="tx1"/>
                          </a:solidFill>
                          <a:effectLst/>
                        </a:rPr>
                        <a:t>Ekuitas</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en-US" sz="1400" b="0" dirty="0">
                          <a:solidFill>
                            <a:schemeClr val="tx1"/>
                          </a:solidFill>
                          <a:effectLst/>
                        </a:rPr>
                        <a:t>674.000.000</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400" b="0">
                          <a:solidFill>
                            <a:schemeClr val="tx1"/>
                          </a:solidFill>
                          <a:effectLst/>
                        </a:rPr>
                        <a:t> </a:t>
                      </a:r>
                      <a:endParaRPr lang="id-ID" sz="16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266700">
                <a:tc>
                  <a:txBody>
                    <a:bodyPr/>
                    <a:lstStyle/>
                    <a:p>
                      <a:pPr algn="just">
                        <a:lnSpc>
                          <a:spcPct val="115000"/>
                        </a:lnSpc>
                        <a:spcAft>
                          <a:spcPts val="0"/>
                        </a:spcAft>
                      </a:pPr>
                      <a:r>
                        <a:rPr lang="id-ID" sz="1400" b="0" dirty="0">
                          <a:solidFill>
                            <a:schemeClr val="tx1"/>
                          </a:solidFill>
                          <a:effectLst/>
                        </a:rPr>
                        <a:t>                      Akumulasi penyusutan</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400" b="0" dirty="0">
                          <a:solidFill>
                            <a:schemeClr val="tx1"/>
                          </a:solidFill>
                          <a:effectLst/>
                        </a:rPr>
                        <a:t> </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en-US" sz="1400" b="0" dirty="0">
                          <a:solidFill>
                            <a:schemeClr val="tx1"/>
                          </a:solidFill>
                          <a:effectLst/>
                        </a:rPr>
                        <a:t>674.000.000</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078053760"/>
              </p:ext>
            </p:extLst>
          </p:nvPr>
        </p:nvGraphicFramePr>
        <p:xfrm>
          <a:off x="533399" y="5867400"/>
          <a:ext cx="8070781" cy="533400"/>
        </p:xfrm>
        <a:graphic>
          <a:graphicData uri="http://schemas.openxmlformats.org/drawingml/2006/table">
            <a:tbl>
              <a:tblPr firstRow="1" firstCol="1" lastRow="1" lastCol="1" bandRow="1" bandCol="1">
                <a:tableStyleId>{5C22544A-7EE6-4342-B048-85BDC9FD1C3A}</a:tableStyleId>
              </a:tblPr>
              <a:tblGrid>
                <a:gridCol w="4554973"/>
                <a:gridCol w="1672129"/>
                <a:gridCol w="1843679"/>
              </a:tblGrid>
              <a:tr h="266700">
                <a:tc>
                  <a:txBody>
                    <a:bodyPr/>
                    <a:lstStyle/>
                    <a:p>
                      <a:pPr algn="just">
                        <a:lnSpc>
                          <a:spcPct val="115000"/>
                        </a:lnSpc>
                        <a:spcAft>
                          <a:spcPts val="0"/>
                        </a:spcAft>
                      </a:pPr>
                      <a:r>
                        <a:rPr lang="id-ID" sz="1400" b="0" dirty="0">
                          <a:solidFill>
                            <a:schemeClr val="tx1"/>
                          </a:solidFill>
                          <a:effectLst/>
                        </a:rPr>
                        <a:t>Beban Penyusutan</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en-US" sz="1400" b="0">
                          <a:solidFill>
                            <a:schemeClr val="tx1"/>
                          </a:solidFill>
                          <a:effectLst/>
                        </a:rPr>
                        <a:t>105.000.000</a:t>
                      </a:r>
                      <a:endParaRPr lang="id-ID" sz="16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400" b="0">
                          <a:solidFill>
                            <a:schemeClr val="tx1"/>
                          </a:solidFill>
                          <a:effectLst/>
                        </a:rPr>
                        <a:t> </a:t>
                      </a:r>
                      <a:endParaRPr lang="id-ID" sz="16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266700">
                <a:tc>
                  <a:txBody>
                    <a:bodyPr/>
                    <a:lstStyle/>
                    <a:p>
                      <a:pPr algn="just">
                        <a:lnSpc>
                          <a:spcPct val="115000"/>
                        </a:lnSpc>
                        <a:spcAft>
                          <a:spcPts val="0"/>
                        </a:spcAft>
                      </a:pPr>
                      <a:r>
                        <a:rPr lang="id-ID" sz="1400" b="0" dirty="0">
                          <a:solidFill>
                            <a:schemeClr val="tx1"/>
                          </a:solidFill>
                          <a:effectLst/>
                        </a:rPr>
                        <a:t>                      Akumulasi penyusutan</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400" b="0">
                          <a:solidFill>
                            <a:schemeClr val="tx1"/>
                          </a:solidFill>
                          <a:effectLst/>
                        </a:rPr>
                        <a:t> </a:t>
                      </a:r>
                      <a:endParaRPr lang="id-ID" sz="16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en-US" sz="1400" b="0" dirty="0">
                          <a:solidFill>
                            <a:schemeClr val="tx1"/>
                          </a:solidFill>
                          <a:effectLst/>
                        </a:rPr>
                        <a:t>105.000.000</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sp>
        <p:nvSpPr>
          <p:cNvPr id="13" name="TextBox 12"/>
          <p:cNvSpPr txBox="1"/>
          <p:nvPr/>
        </p:nvSpPr>
        <p:spPr>
          <a:xfrm>
            <a:off x="438150" y="4654748"/>
            <a:ext cx="5159746" cy="307777"/>
          </a:xfrm>
          <a:prstGeom prst="rect">
            <a:avLst/>
          </a:prstGeom>
          <a:noFill/>
        </p:spPr>
        <p:txBody>
          <a:bodyPr wrap="none" rtlCol="0">
            <a:spAutoFit/>
          </a:bodyPr>
          <a:lstStyle/>
          <a:p>
            <a:r>
              <a:rPr lang="id-ID" sz="1400" b="1" dirty="0" smtClean="0">
                <a:latin typeface="+mn-lt"/>
              </a:rPr>
              <a:t>Jurnal untuk mencatat </a:t>
            </a:r>
            <a:r>
              <a:rPr lang="id-ID" sz="1400" b="1" dirty="0">
                <a:latin typeface="+mn-lt"/>
              </a:rPr>
              <a:t>penyusutan tahun-tahun sebelumnya</a:t>
            </a:r>
          </a:p>
        </p:txBody>
      </p:sp>
      <p:sp>
        <p:nvSpPr>
          <p:cNvPr id="14" name="TextBox 13"/>
          <p:cNvSpPr txBox="1"/>
          <p:nvPr/>
        </p:nvSpPr>
        <p:spPr>
          <a:xfrm>
            <a:off x="428834" y="5581650"/>
            <a:ext cx="4031104" cy="307777"/>
          </a:xfrm>
          <a:prstGeom prst="rect">
            <a:avLst/>
          </a:prstGeom>
          <a:noFill/>
        </p:spPr>
        <p:txBody>
          <a:bodyPr wrap="none" rtlCol="0">
            <a:spAutoFit/>
          </a:bodyPr>
          <a:lstStyle/>
          <a:p>
            <a:r>
              <a:rPr lang="id-ID" sz="1400" b="1" dirty="0" smtClean="0">
                <a:latin typeface="+mn-lt"/>
              </a:rPr>
              <a:t>Jurnal untuk mencatat </a:t>
            </a:r>
            <a:r>
              <a:rPr lang="id-ID" sz="1400" b="1" dirty="0">
                <a:latin typeface="+mn-lt"/>
              </a:rPr>
              <a:t>penyusutan </a:t>
            </a:r>
            <a:r>
              <a:rPr lang="id-ID" sz="1400" b="1" dirty="0" smtClean="0">
                <a:latin typeface="+mn-lt"/>
              </a:rPr>
              <a:t>tahun 2013</a:t>
            </a:r>
            <a:endParaRPr lang="id-ID" sz="1400" b="1" dirty="0">
              <a:latin typeface="+mn-lt"/>
            </a:endParaRPr>
          </a:p>
        </p:txBody>
      </p:sp>
    </p:spTree>
    <p:extLst>
      <p:ext uri="{BB962C8B-B14F-4D97-AF65-F5344CB8AC3E}">
        <p14:creationId xmlns:p14="http://schemas.microsoft.com/office/powerpoint/2010/main" val="984133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Penyusutan</a:t>
            </a:r>
            <a:r>
              <a:rPr lang="en-US" dirty="0" smtClean="0"/>
              <a:t> </a:t>
            </a:r>
            <a:r>
              <a:rPr lang="en-US" dirty="0" err="1" smtClean="0"/>
              <a:t>Pertama</a:t>
            </a:r>
            <a:r>
              <a:rPr lang="en-US" dirty="0" smtClean="0"/>
              <a:t> Kali</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9" name="Subtitle 1"/>
          <p:cNvSpPr txBox="1">
            <a:spLocks/>
          </p:cNvSpPr>
          <p:nvPr/>
        </p:nvSpPr>
        <p:spPr>
          <a:xfrm>
            <a:off x="457199" y="1219200"/>
            <a:ext cx="8146981" cy="5334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lvl="2" algn="just">
              <a:tabLst>
                <a:tab pos="90488" algn="l"/>
              </a:tabLst>
            </a:pPr>
            <a:r>
              <a:rPr lang="id-ID" b="1" dirty="0" smtClean="0"/>
              <a:t>3. Aset yang diperoleh sebelum penyusunan neraca awal</a:t>
            </a:r>
            <a:endParaRPr lang="id-ID" dirty="0"/>
          </a:p>
        </p:txBody>
      </p:sp>
      <p:graphicFrame>
        <p:nvGraphicFramePr>
          <p:cNvPr id="10" name="Table 9"/>
          <p:cNvGraphicFramePr>
            <a:graphicFrameLocks noGrp="1"/>
          </p:cNvGraphicFramePr>
          <p:nvPr>
            <p:extLst>
              <p:ext uri="{D42A27DB-BD31-4B8C-83A1-F6EECF244321}">
                <p14:modId xmlns:p14="http://schemas.microsoft.com/office/powerpoint/2010/main" val="2326142912"/>
              </p:ext>
            </p:extLst>
          </p:nvPr>
        </p:nvGraphicFramePr>
        <p:xfrm>
          <a:off x="457200" y="1752600"/>
          <a:ext cx="8146981" cy="2418794"/>
        </p:xfrm>
        <a:graphic>
          <a:graphicData uri="http://schemas.openxmlformats.org/drawingml/2006/table">
            <a:tbl>
              <a:tblPr>
                <a:tableStyleId>{5C22544A-7EE6-4342-B048-85BDC9FD1C3A}</a:tableStyleId>
              </a:tblPr>
              <a:tblGrid>
                <a:gridCol w="1144211"/>
                <a:gridCol w="975038"/>
                <a:gridCol w="825031"/>
                <a:gridCol w="916701"/>
                <a:gridCol w="1191713"/>
                <a:gridCol w="1144211"/>
                <a:gridCol w="975038"/>
                <a:gridCol w="975038"/>
              </a:tblGrid>
              <a:tr h="399622">
                <a:tc rowSpan="2">
                  <a:txBody>
                    <a:bodyPr/>
                    <a:lstStyle/>
                    <a:p>
                      <a:pPr algn="ctr">
                        <a:lnSpc>
                          <a:spcPct val="115000"/>
                        </a:lnSpc>
                        <a:spcAft>
                          <a:spcPts val="0"/>
                        </a:spcAft>
                      </a:pPr>
                      <a:r>
                        <a:rPr lang="pt-BR" sz="1400" dirty="0">
                          <a:effectLst/>
                        </a:rPr>
                        <a:t>Tahun Neraca Awal</a:t>
                      </a:r>
                      <a:endParaRPr lang="id-ID" sz="1400" dirty="0">
                        <a:effectLst/>
                      </a:endParaRPr>
                    </a:p>
                    <a:p>
                      <a:pPr algn="ctr">
                        <a:lnSpc>
                          <a:spcPct val="115000"/>
                        </a:lnSpc>
                        <a:spcAft>
                          <a:spcPts val="0"/>
                        </a:spcAft>
                      </a:pPr>
                      <a:r>
                        <a:rPr lang="pt-BR" sz="1400" dirty="0">
                          <a:effectLst/>
                        </a:rPr>
                        <a:t>(akhir tahun)</a:t>
                      </a:r>
                      <a:endParaRPr lang="id-ID" sz="14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it-IT" sz="1400">
                          <a:effectLst/>
                        </a:rPr>
                        <a:t>Nilai </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fi-FI" sz="1400" dirty="0">
                          <a:effectLst/>
                        </a:rPr>
                        <a:t>Sisa Masa Manfaat saat neraca awal (tahun)</a:t>
                      </a:r>
                      <a:endParaRPr lang="id-ID" sz="14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id-ID" sz="1400">
                          <a:effectLst/>
                        </a:rPr>
                        <a:t>Masa Manfaat antara neraca awal  s.d. 1 Januari 2013</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15000"/>
                        </a:lnSpc>
                        <a:spcAft>
                          <a:spcPts val="0"/>
                        </a:spcAft>
                      </a:pPr>
                      <a:r>
                        <a:rPr lang="id-ID" sz="1400" dirty="0">
                          <a:effectLst/>
                        </a:rPr>
                        <a:t>Penyusutan per tahun</a:t>
                      </a:r>
                      <a:endParaRPr lang="id-ID" sz="14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lnSpc>
                          <a:spcPct val="115000"/>
                        </a:lnSpc>
                        <a:spcAft>
                          <a:spcPts val="0"/>
                        </a:spcAft>
                      </a:pPr>
                      <a:r>
                        <a:rPr lang="id-ID" sz="1400" dirty="0">
                          <a:effectLst/>
                        </a:rPr>
                        <a:t>Penyusutan Tahun 2013</a:t>
                      </a:r>
                    </a:p>
                    <a:p>
                      <a:pPr algn="ctr">
                        <a:lnSpc>
                          <a:spcPct val="115000"/>
                        </a:lnSpc>
                        <a:spcAft>
                          <a:spcPts val="0"/>
                        </a:spcAft>
                      </a:pPr>
                      <a:r>
                        <a:rPr lang="id-ID" sz="1400" dirty="0">
                          <a:effectLst/>
                        </a:rPr>
                        <a:t>(Tahun Pertama)</a:t>
                      </a:r>
                      <a:endParaRPr lang="id-ID" sz="14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id-ID"/>
                    </a:p>
                  </a:txBody>
                  <a:tcPr/>
                </a:tc>
                <a:tc hMerge="1">
                  <a:txBody>
                    <a:bodyPr/>
                    <a:lstStyle/>
                    <a:p>
                      <a:endParaRPr lang="id-ID"/>
                    </a:p>
                  </a:txBody>
                  <a:tcPr/>
                </a:tc>
              </a:tr>
              <a:tr h="743378">
                <a:tc vMerge="1">
                  <a:txBody>
                    <a:bodyPr/>
                    <a:lstStyle/>
                    <a:p>
                      <a:endParaRPr lang="id-ID"/>
                    </a:p>
                  </a:txBody>
                  <a:tcPr/>
                </a:tc>
                <a:tc vMerge="1">
                  <a:txBody>
                    <a:bodyPr/>
                    <a:lstStyle/>
                    <a:p>
                      <a:endParaRPr lang="id-ID"/>
                    </a:p>
                  </a:txBody>
                  <a:tcPr/>
                </a:tc>
                <a:tc vMerge="1">
                  <a:txBody>
                    <a:bodyPr/>
                    <a:lstStyle/>
                    <a:p>
                      <a:endParaRPr lang="id-ID"/>
                    </a:p>
                  </a:txBody>
                  <a:tcPr/>
                </a:tc>
                <a:tc vMerge="1">
                  <a:txBody>
                    <a:bodyPr/>
                    <a:lstStyle/>
                    <a:p>
                      <a:endParaRPr lang="id-ID"/>
                    </a:p>
                  </a:txBody>
                  <a:tcPr/>
                </a:tc>
                <a:tc vMerge="1">
                  <a:txBody>
                    <a:bodyPr/>
                    <a:lstStyle/>
                    <a:p>
                      <a:endParaRPr lang="id-ID"/>
                    </a:p>
                  </a:txBody>
                  <a:tcPr/>
                </a:tc>
                <a:tc>
                  <a:txBody>
                    <a:bodyPr/>
                    <a:lstStyle/>
                    <a:p>
                      <a:pPr algn="ctr">
                        <a:lnSpc>
                          <a:spcPct val="115000"/>
                        </a:lnSpc>
                        <a:spcAft>
                          <a:spcPts val="0"/>
                        </a:spcAft>
                      </a:pPr>
                      <a:r>
                        <a:rPr lang="id-ID" sz="1400">
                          <a:effectLst/>
                        </a:rPr>
                        <a:t>Koreksi Tahun-tahun sebelumnya</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400">
                          <a:effectLst/>
                        </a:rPr>
                        <a:t>Tahun  2013</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400">
                          <a:effectLst/>
                        </a:rPr>
                        <a:t>Jumlah</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744">
                <a:tc>
                  <a:txBody>
                    <a:bodyPr/>
                    <a:lstStyle/>
                    <a:p>
                      <a:pPr algn="ctr">
                        <a:lnSpc>
                          <a:spcPct val="115000"/>
                        </a:lnSpc>
                        <a:spcAft>
                          <a:spcPts val="0"/>
                        </a:spcAft>
                      </a:pPr>
                      <a:r>
                        <a:rPr lang="en-US" sz="1400">
                          <a:effectLst/>
                        </a:rPr>
                        <a:t>1</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2</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3</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4</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5 (30 % x 2)</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6= 4 x 5</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7=5</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effectLst/>
                        </a:rPr>
                        <a:t>7= 5 +6</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6546">
                <a:tc>
                  <a:txBody>
                    <a:bodyPr/>
                    <a:lstStyle/>
                    <a:p>
                      <a:pPr algn="l">
                        <a:lnSpc>
                          <a:spcPct val="115000"/>
                        </a:lnSpc>
                        <a:spcAft>
                          <a:spcPts val="0"/>
                        </a:spcAft>
                      </a:pPr>
                      <a:r>
                        <a:rPr lang="en-US" sz="1400" dirty="0">
                          <a:effectLst/>
                        </a:rPr>
                        <a:t>2005</a:t>
                      </a:r>
                      <a:endParaRPr lang="id-ID" sz="1400" dirty="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fi-FI" sz="1400">
                          <a:effectLst/>
                        </a:rPr>
                        <a:t>90.000.000 </a:t>
                      </a:r>
                      <a:endParaRPr lang="id-ID" sz="14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fi-FI" sz="1400">
                          <a:effectLst/>
                        </a:rPr>
                        <a:t> </a:t>
                      </a:r>
                      <a:endParaRPr lang="id-ID" sz="1400">
                        <a:effectLst/>
                      </a:endParaRPr>
                    </a:p>
                    <a:p>
                      <a:pPr algn="ctr">
                        <a:lnSpc>
                          <a:spcPct val="115000"/>
                        </a:lnSpc>
                        <a:spcAft>
                          <a:spcPts val="0"/>
                        </a:spcAft>
                      </a:pPr>
                      <a:r>
                        <a:rPr lang="fi-FI" sz="1400">
                          <a:effectLst/>
                        </a:rPr>
                        <a:t>3</a:t>
                      </a:r>
                      <a:endParaRPr lang="id-ID" sz="14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400">
                          <a:effectLst/>
                        </a:rPr>
                        <a:t>0</a:t>
                      </a:r>
                      <a:endParaRPr lang="id-ID" sz="14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fi-FI" sz="1400">
                          <a:effectLst/>
                        </a:rPr>
                        <a:t>     30.000.000 </a:t>
                      </a:r>
                      <a:endParaRPr lang="id-ID" sz="14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400">
                          <a:effectLst/>
                        </a:rPr>
                        <a:t>90.000.000</a:t>
                      </a:r>
                      <a:endParaRPr lang="id-ID" sz="14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id-ID" sz="1400">
                          <a:effectLst/>
                        </a:rPr>
                        <a:t>0</a:t>
                      </a:r>
                      <a:r>
                        <a:rPr lang="fi-FI" sz="1400">
                          <a:effectLst/>
                        </a:rPr>
                        <a:t> </a:t>
                      </a:r>
                      <a:endParaRPr lang="id-ID" sz="14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fi-FI" sz="1400" dirty="0">
                          <a:effectLst/>
                        </a:rPr>
                        <a:t>90.000.000 </a:t>
                      </a:r>
                      <a:endParaRPr lang="id-ID" sz="1400" dirty="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4258252589"/>
              </p:ext>
            </p:extLst>
          </p:nvPr>
        </p:nvGraphicFramePr>
        <p:xfrm>
          <a:off x="457200" y="4419600"/>
          <a:ext cx="8146979" cy="685800"/>
        </p:xfrm>
        <a:graphic>
          <a:graphicData uri="http://schemas.openxmlformats.org/drawingml/2006/table">
            <a:tbl>
              <a:tblPr firstRow="1" firstCol="1" lastRow="1" lastCol="1" bandRow="1" bandCol="1">
                <a:tableStyleId>{5C22544A-7EE6-4342-B048-85BDC9FD1C3A}</a:tableStyleId>
              </a:tblPr>
              <a:tblGrid>
                <a:gridCol w="4623961"/>
                <a:gridCol w="1761509"/>
                <a:gridCol w="1761509"/>
              </a:tblGrid>
              <a:tr h="342900">
                <a:tc>
                  <a:txBody>
                    <a:bodyPr/>
                    <a:lstStyle/>
                    <a:p>
                      <a:pPr algn="just">
                        <a:lnSpc>
                          <a:spcPct val="115000"/>
                        </a:lnSpc>
                        <a:spcAft>
                          <a:spcPts val="0"/>
                        </a:spcAft>
                      </a:pPr>
                      <a:r>
                        <a:rPr lang="id-ID" sz="1400" b="0" dirty="0">
                          <a:solidFill>
                            <a:schemeClr val="tx1"/>
                          </a:solidFill>
                          <a:effectLst/>
                        </a:rPr>
                        <a:t>Ekuitas</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400" b="0">
                          <a:solidFill>
                            <a:schemeClr val="tx1"/>
                          </a:solidFill>
                          <a:effectLst/>
                        </a:rPr>
                        <a:t>Rp 90.000.000</a:t>
                      </a:r>
                      <a:endParaRPr lang="id-ID" sz="16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400" b="0">
                          <a:solidFill>
                            <a:schemeClr val="tx1"/>
                          </a:solidFill>
                          <a:effectLst/>
                        </a:rPr>
                        <a:t> </a:t>
                      </a:r>
                      <a:endParaRPr lang="id-ID" sz="16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342900">
                <a:tc>
                  <a:txBody>
                    <a:bodyPr/>
                    <a:lstStyle/>
                    <a:p>
                      <a:pPr algn="just">
                        <a:lnSpc>
                          <a:spcPct val="115000"/>
                        </a:lnSpc>
                        <a:spcAft>
                          <a:spcPts val="0"/>
                        </a:spcAft>
                      </a:pPr>
                      <a:r>
                        <a:rPr lang="id-ID" sz="1400" b="0">
                          <a:solidFill>
                            <a:schemeClr val="tx1"/>
                          </a:solidFill>
                          <a:effectLst/>
                        </a:rPr>
                        <a:t>                      Akumulasi penyusutan</a:t>
                      </a:r>
                      <a:endParaRPr lang="id-ID" sz="16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400" b="0">
                          <a:solidFill>
                            <a:schemeClr val="tx1"/>
                          </a:solidFill>
                          <a:effectLst/>
                        </a:rPr>
                        <a:t> </a:t>
                      </a:r>
                      <a:endParaRPr lang="id-ID" sz="16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400" b="0" dirty="0">
                          <a:solidFill>
                            <a:schemeClr val="tx1"/>
                          </a:solidFill>
                          <a:effectLst/>
                        </a:rPr>
                        <a:t>Rp 90.000.000</a:t>
                      </a:r>
                      <a:endParaRPr lang="id-ID" sz="16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spTree>
    <p:extLst>
      <p:ext uri="{BB962C8B-B14F-4D97-AF65-F5344CB8AC3E}">
        <p14:creationId xmlns:p14="http://schemas.microsoft.com/office/powerpoint/2010/main" val="1536108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fontScale="77500" lnSpcReduction="20000"/>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Pemanfaatan</a:t>
            </a:r>
            <a:r>
              <a:rPr lang="en-US" dirty="0" smtClean="0"/>
              <a:t> </a:t>
            </a:r>
            <a:r>
              <a:rPr lang="en-US" dirty="0" err="1" smtClean="0"/>
              <a:t>Aset</a:t>
            </a:r>
            <a:r>
              <a:rPr lang="en-US" dirty="0" smtClean="0"/>
              <a:t> </a:t>
            </a:r>
            <a:r>
              <a:rPr lang="en-US" dirty="0" err="1" smtClean="0"/>
              <a:t>Tetap</a:t>
            </a:r>
            <a:r>
              <a:rPr lang="en-US" dirty="0" smtClean="0"/>
              <a:t> </a:t>
            </a:r>
          </a:p>
          <a:p>
            <a:pPr algn="ctr"/>
            <a:r>
              <a:rPr lang="en-US" dirty="0" smtClean="0"/>
              <a:t>yang </a:t>
            </a:r>
            <a:r>
              <a:rPr lang="en-US" dirty="0" err="1" smtClean="0"/>
              <a:t>Sudah</a:t>
            </a:r>
            <a:r>
              <a:rPr lang="en-US" dirty="0" smtClean="0"/>
              <a:t> </a:t>
            </a:r>
            <a:r>
              <a:rPr lang="en-US" dirty="0" err="1" smtClean="0"/>
              <a:t>Seluruh</a:t>
            </a:r>
            <a:r>
              <a:rPr lang="en-US" dirty="0" smtClean="0"/>
              <a:t> </a:t>
            </a:r>
            <a:r>
              <a:rPr lang="en-US" dirty="0" err="1" smtClean="0"/>
              <a:t>Nilainya</a:t>
            </a:r>
            <a:r>
              <a:rPr lang="en-US" dirty="0" smtClean="0"/>
              <a:t> </a:t>
            </a:r>
            <a:r>
              <a:rPr lang="en-US" dirty="0" err="1" smtClean="0"/>
              <a:t>Disusutkan</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10" name="Rectangle 3"/>
          <p:cNvSpPr txBox="1">
            <a:spLocks noChangeArrowheads="1"/>
          </p:cNvSpPr>
          <p:nvPr/>
        </p:nvSpPr>
        <p:spPr>
          <a:xfrm>
            <a:off x="403372" y="1219200"/>
            <a:ext cx="8207228" cy="441960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457200" indent="-457200">
              <a:spcBef>
                <a:spcPct val="0"/>
              </a:spcBef>
              <a:buFont typeface="Wingdings" pitchFamily="2" charset="2"/>
              <a:buChar char="v"/>
              <a:defRPr/>
            </a:pPr>
            <a:r>
              <a:rPr lang="id-ID" sz="2800" dirty="0" smtClean="0"/>
              <a:t>Walaupun suatu aset sudah disusutkan seluruh nilainya hingga nilai bukunya menjadi Rp0, mungkin secara teknis aset itu masih dapat dimanfaatkan. </a:t>
            </a:r>
          </a:p>
          <a:p>
            <a:pPr marL="457200" indent="-457200">
              <a:spcBef>
                <a:spcPct val="0"/>
              </a:spcBef>
              <a:buFont typeface="Wingdings" pitchFamily="2" charset="2"/>
              <a:buChar char="v"/>
              <a:defRPr/>
            </a:pPr>
            <a:r>
              <a:rPr lang="id-ID" sz="2800" dirty="0" smtClean="0"/>
              <a:t>Aset Tetap tersebut disajikan dengan menunjukkan baik nilai perolehan maupun akumulasi penyusutannya. </a:t>
            </a:r>
          </a:p>
          <a:p>
            <a:pPr marL="457200" indent="-457200">
              <a:spcBef>
                <a:spcPct val="0"/>
              </a:spcBef>
              <a:buFont typeface="Wingdings" pitchFamily="2" charset="2"/>
              <a:buChar char="v"/>
              <a:defRPr/>
            </a:pPr>
            <a:r>
              <a:rPr lang="id-ID" sz="2800" dirty="0" smtClean="0"/>
              <a:t>Aset Tetap tersebut dicatat dalam kelompok aset tetap yang bersangkutan dan dijelaskan dalam Catatan atas Laporan Keuangan</a:t>
            </a:r>
            <a:r>
              <a:rPr lang="en-US" sz="2800" dirty="0" smtClean="0"/>
              <a:t> </a:t>
            </a:r>
            <a:endParaRPr lang="en-US" sz="2800" dirty="0" smtClean="0"/>
          </a:p>
        </p:txBody>
      </p:sp>
    </p:spTree>
    <p:extLst>
      <p:ext uri="{BB962C8B-B14F-4D97-AF65-F5344CB8AC3E}">
        <p14:creationId xmlns:p14="http://schemas.microsoft.com/office/powerpoint/2010/main" val="908660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fontScale="77500" lnSpcReduction="20000"/>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Perbaikan</a:t>
            </a:r>
            <a:r>
              <a:rPr lang="en-US" dirty="0" smtClean="0"/>
              <a:t> </a:t>
            </a:r>
            <a:r>
              <a:rPr lang="en-US" dirty="0" err="1" smtClean="0"/>
              <a:t>Aset</a:t>
            </a:r>
            <a:r>
              <a:rPr lang="en-US" dirty="0" smtClean="0"/>
              <a:t> </a:t>
            </a:r>
            <a:r>
              <a:rPr lang="en-US" dirty="0" err="1" smtClean="0"/>
              <a:t>Tetap</a:t>
            </a:r>
            <a:r>
              <a:rPr lang="en-US" dirty="0" smtClean="0"/>
              <a:t> yang </a:t>
            </a:r>
            <a:r>
              <a:rPr lang="en-US" dirty="0" err="1" smtClean="0"/>
              <a:t>Menambah</a:t>
            </a:r>
            <a:r>
              <a:rPr lang="en-US" dirty="0" smtClean="0"/>
              <a:t> </a:t>
            </a:r>
            <a:r>
              <a:rPr lang="en-US" dirty="0" err="1" smtClean="0"/>
              <a:t>Masa</a:t>
            </a:r>
            <a:r>
              <a:rPr lang="en-US" dirty="0" smtClean="0"/>
              <a:t> </a:t>
            </a:r>
            <a:r>
              <a:rPr lang="en-US" dirty="0" err="1" smtClean="0"/>
              <a:t>Manfaat</a:t>
            </a:r>
            <a:r>
              <a:rPr lang="en-US" dirty="0" smtClean="0"/>
              <a:t> </a:t>
            </a:r>
          </a:p>
          <a:p>
            <a:pPr algn="ctr"/>
            <a:r>
              <a:rPr lang="en-US" dirty="0" err="1" smtClean="0"/>
              <a:t>atau</a:t>
            </a:r>
            <a:r>
              <a:rPr lang="en-US" dirty="0" smtClean="0"/>
              <a:t> </a:t>
            </a:r>
            <a:r>
              <a:rPr lang="en-US" dirty="0" err="1" smtClean="0"/>
              <a:t>Kapasitas</a:t>
            </a:r>
            <a:r>
              <a:rPr lang="en-US" dirty="0" smtClean="0"/>
              <a:t> </a:t>
            </a:r>
            <a:r>
              <a:rPr lang="en-US" dirty="0" err="1" smtClean="0"/>
              <a:t>Manfaat</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10" name="Rectangle 3"/>
          <p:cNvSpPr txBox="1">
            <a:spLocks noChangeArrowheads="1"/>
          </p:cNvSpPr>
          <p:nvPr/>
        </p:nvSpPr>
        <p:spPr>
          <a:xfrm>
            <a:off x="403371" y="1219200"/>
            <a:ext cx="8200809" cy="441960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457200" indent="-457200">
              <a:spcBef>
                <a:spcPct val="0"/>
              </a:spcBef>
              <a:buFont typeface="Wingdings" pitchFamily="2" charset="2"/>
              <a:buChar char="v"/>
              <a:defRPr/>
            </a:pPr>
            <a:r>
              <a:rPr lang="id-ID" sz="2800" dirty="0" smtClean="0"/>
              <a:t>Perbaikan yang dilakukan atas suatu aset tetap dapat menambah masa manfaat atau menambah kapasitas aset tetap yang bersangkutan. Pengeluaran yang dilakukan untuk perbaikan semacam ini disebut pengeluaran modal </a:t>
            </a:r>
            <a:r>
              <a:rPr lang="id-ID" sz="2800" i="1" dirty="0" smtClean="0"/>
              <a:t>(capital expenditure).</a:t>
            </a:r>
            <a:r>
              <a:rPr lang="id-ID" sz="2800" dirty="0" smtClean="0"/>
              <a:t> Pengeluaran seperti ini akan mempengaruhi nilai yang dapat disusutkan, perkiraan output dan bahkan masa manfaat aset tetap yang bersangkutan</a:t>
            </a:r>
            <a:endParaRPr lang="en-US" sz="2800" dirty="0" smtClean="0"/>
          </a:p>
        </p:txBody>
      </p:sp>
    </p:spTree>
    <p:extLst>
      <p:ext uri="{BB962C8B-B14F-4D97-AF65-F5344CB8AC3E}">
        <p14:creationId xmlns:p14="http://schemas.microsoft.com/office/powerpoint/2010/main" val="908660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282575" algn="ctr"/>
            <a:r>
              <a:rPr lang="en-US" dirty="0" err="1" smtClean="0"/>
              <a:t>Penyusutan</a:t>
            </a:r>
            <a:r>
              <a:rPr lang="en-US" dirty="0" smtClean="0"/>
              <a:t> </a:t>
            </a:r>
            <a:r>
              <a:rPr lang="en-US" dirty="0" err="1" smtClean="0"/>
              <a:t>atas</a:t>
            </a:r>
            <a:r>
              <a:rPr lang="en-US" dirty="0" smtClean="0"/>
              <a:t> </a:t>
            </a:r>
            <a:r>
              <a:rPr lang="en-US" dirty="0" err="1" smtClean="0"/>
              <a:t>Aset</a:t>
            </a:r>
            <a:r>
              <a:rPr lang="en-US" dirty="0" smtClean="0"/>
              <a:t> </a:t>
            </a:r>
            <a:r>
              <a:rPr lang="en-US" dirty="0" err="1" smtClean="0"/>
              <a:t>secara</a:t>
            </a:r>
            <a:r>
              <a:rPr lang="en-US" dirty="0" smtClean="0"/>
              <a:t> </a:t>
            </a:r>
            <a:r>
              <a:rPr lang="en-US" dirty="0" err="1" smtClean="0"/>
              <a:t>Berkelompok</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9" name="Rectangle 3"/>
          <p:cNvSpPr txBox="1">
            <a:spLocks noChangeArrowheads="1"/>
          </p:cNvSpPr>
          <p:nvPr/>
        </p:nvSpPr>
        <p:spPr>
          <a:xfrm>
            <a:off x="403372" y="1524000"/>
            <a:ext cx="8207228" cy="411480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spcBef>
                <a:spcPct val="0"/>
              </a:spcBef>
              <a:buNone/>
              <a:defRPr/>
            </a:pPr>
            <a:r>
              <a:rPr lang="id-ID" sz="2800" dirty="0" smtClean="0"/>
              <a:t>Penghitungan penyusutan untuk aset yang nilainya relatif kecil dapat dilakukan dengan mengelompokkan aset-aset tersebut kemudian menghitung besarnya penyusutan dari kelompok aset tersebut. Kelompok aset tersebut harus memiliki persamaan atribut misalnya masa manfaat yang sama</a:t>
            </a:r>
            <a:endParaRPr lang="en-US" sz="2800" dirty="0" smtClean="0"/>
          </a:p>
        </p:txBody>
      </p:sp>
    </p:spTree>
    <p:extLst>
      <p:ext uri="{BB962C8B-B14F-4D97-AF65-F5344CB8AC3E}">
        <p14:creationId xmlns:p14="http://schemas.microsoft.com/office/powerpoint/2010/main" val="3105804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fontScale="77500" lnSpcReduction="20000"/>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Perhitungan</a:t>
            </a:r>
            <a:r>
              <a:rPr lang="en-US" dirty="0" smtClean="0"/>
              <a:t> </a:t>
            </a:r>
            <a:r>
              <a:rPr lang="en-US" dirty="0" err="1" smtClean="0"/>
              <a:t>Penyusutan</a:t>
            </a:r>
            <a:r>
              <a:rPr lang="en-US" dirty="0" smtClean="0"/>
              <a:t> </a:t>
            </a:r>
            <a:r>
              <a:rPr lang="en-US" dirty="0" err="1" smtClean="0"/>
              <a:t>Aset</a:t>
            </a:r>
            <a:r>
              <a:rPr lang="en-US" dirty="0" smtClean="0"/>
              <a:t> </a:t>
            </a:r>
            <a:r>
              <a:rPr lang="en-US" dirty="0" err="1" smtClean="0"/>
              <a:t>Tetap</a:t>
            </a:r>
            <a:endParaRPr lang="en-US" dirty="0" smtClean="0"/>
          </a:p>
          <a:p>
            <a:pPr algn="ctr"/>
            <a:r>
              <a:rPr lang="en-US" dirty="0" smtClean="0"/>
              <a:t>Yang </a:t>
            </a:r>
            <a:r>
              <a:rPr lang="en-US" dirty="0" err="1" smtClean="0"/>
              <a:t>Diperoleh</a:t>
            </a:r>
            <a:r>
              <a:rPr lang="en-US" dirty="0" smtClean="0"/>
              <a:t> Tengah </a:t>
            </a:r>
            <a:r>
              <a:rPr lang="en-US" dirty="0" err="1" smtClean="0"/>
              <a:t>Tahun</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10" name="Rectangle 3"/>
          <p:cNvSpPr txBox="1">
            <a:spLocks noChangeArrowheads="1"/>
          </p:cNvSpPr>
          <p:nvPr/>
        </p:nvSpPr>
        <p:spPr>
          <a:xfrm>
            <a:off x="403372" y="990600"/>
            <a:ext cx="8207228" cy="55626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spcBef>
                <a:spcPct val="0"/>
              </a:spcBef>
              <a:defRPr/>
            </a:pPr>
            <a:r>
              <a:rPr lang="id-ID" sz="1600" dirty="0" smtClean="0"/>
              <a:t>Terdapat beberapa pendekatan:</a:t>
            </a:r>
          </a:p>
          <a:p>
            <a:pPr marL="361950" indent="-361950" algn="just">
              <a:spcBef>
                <a:spcPct val="0"/>
              </a:spcBef>
              <a:buFont typeface="+mj-lt"/>
              <a:buAutoNum type="arabicPeriod"/>
              <a:defRPr/>
            </a:pPr>
            <a:r>
              <a:rPr lang="en-US" sz="1600" b="1" dirty="0" err="1" smtClean="0"/>
              <a:t>Hari</a:t>
            </a:r>
            <a:r>
              <a:rPr lang="en-US" sz="1600" b="1" dirty="0" smtClean="0"/>
              <a:t> </a:t>
            </a:r>
            <a:r>
              <a:rPr lang="en-US" sz="1600" b="1" dirty="0" err="1" smtClean="0"/>
              <a:t>penggunaan</a:t>
            </a:r>
            <a:endParaRPr lang="en-US" sz="1600" b="1" dirty="0" smtClean="0"/>
          </a:p>
          <a:p>
            <a:pPr marL="361950" algn="just">
              <a:spcBef>
                <a:spcPct val="0"/>
              </a:spcBef>
              <a:defRPr/>
            </a:pPr>
            <a:r>
              <a:rPr lang="en-US" sz="1600" dirty="0" err="1" smtClean="0"/>
              <a:t>Dalam</a:t>
            </a:r>
            <a:r>
              <a:rPr lang="en-US" sz="1600" dirty="0" smtClean="0"/>
              <a:t> </a:t>
            </a:r>
            <a:r>
              <a:rPr lang="en-US" sz="1600" dirty="0" err="1" smtClean="0"/>
              <a:t>pendekatan</a:t>
            </a:r>
            <a:r>
              <a:rPr lang="en-US" sz="1600" dirty="0" smtClean="0"/>
              <a:t> </a:t>
            </a:r>
            <a:r>
              <a:rPr lang="en-US" sz="1600" dirty="0" err="1" smtClean="0"/>
              <a:t>ini</a:t>
            </a:r>
            <a:r>
              <a:rPr lang="en-US" sz="1600" dirty="0" smtClean="0"/>
              <a:t> </a:t>
            </a:r>
            <a:r>
              <a:rPr lang="en-US" sz="1600" dirty="0" err="1" smtClean="0"/>
              <a:t>digunakan</a:t>
            </a:r>
            <a:r>
              <a:rPr lang="en-US" sz="1600" dirty="0" smtClean="0"/>
              <a:t> </a:t>
            </a:r>
            <a:r>
              <a:rPr lang="en-US" sz="1600" dirty="0" err="1" smtClean="0"/>
              <a:t>hari</a:t>
            </a:r>
            <a:r>
              <a:rPr lang="en-US" sz="1600" dirty="0" smtClean="0"/>
              <a:t> </a:t>
            </a:r>
            <a:r>
              <a:rPr lang="en-US" sz="1600" dirty="0" err="1" smtClean="0"/>
              <a:t>aktual</a:t>
            </a:r>
            <a:r>
              <a:rPr lang="en-US" sz="1600" dirty="0" smtClean="0"/>
              <a:t> </a:t>
            </a:r>
            <a:r>
              <a:rPr lang="en-US" sz="1600" dirty="0" err="1" smtClean="0"/>
              <a:t>penggunaan</a:t>
            </a:r>
            <a:r>
              <a:rPr lang="en-US" sz="1600" dirty="0" smtClean="0"/>
              <a:t> </a:t>
            </a:r>
            <a:r>
              <a:rPr lang="en-US" sz="1600" dirty="0" err="1" smtClean="0"/>
              <a:t>aset</a:t>
            </a:r>
            <a:r>
              <a:rPr lang="en-US" sz="1600" dirty="0" smtClean="0"/>
              <a:t> </a:t>
            </a:r>
            <a:r>
              <a:rPr lang="en-US" sz="1600" dirty="0" err="1" smtClean="0"/>
              <a:t>tetap</a:t>
            </a:r>
            <a:r>
              <a:rPr lang="en-US" sz="1600" dirty="0" smtClean="0"/>
              <a:t> </a:t>
            </a:r>
            <a:r>
              <a:rPr lang="en-US" sz="1600" dirty="0" err="1" smtClean="0"/>
              <a:t>sebagai</a:t>
            </a:r>
            <a:r>
              <a:rPr lang="en-US" sz="1600" dirty="0" smtClean="0"/>
              <a:t> </a:t>
            </a:r>
            <a:r>
              <a:rPr lang="en-US" sz="1600" dirty="0" err="1" smtClean="0"/>
              <a:t>dasar</a:t>
            </a:r>
            <a:r>
              <a:rPr lang="en-US" sz="1600" dirty="0" smtClean="0"/>
              <a:t> </a:t>
            </a:r>
            <a:r>
              <a:rPr lang="en-US" sz="1600" dirty="0" err="1" smtClean="0"/>
              <a:t>perhitungan</a:t>
            </a:r>
            <a:r>
              <a:rPr lang="en-US" sz="1600" dirty="0" smtClean="0"/>
              <a:t>. </a:t>
            </a:r>
            <a:r>
              <a:rPr lang="en-US" sz="1600" dirty="0" err="1" smtClean="0"/>
              <a:t>Misalnya</a:t>
            </a:r>
            <a:r>
              <a:rPr lang="en-US" sz="1600" dirty="0" smtClean="0"/>
              <a:t>, </a:t>
            </a:r>
            <a:r>
              <a:rPr lang="en-US" sz="1600" dirty="0" err="1" smtClean="0"/>
              <a:t>jika</a:t>
            </a:r>
            <a:r>
              <a:rPr lang="en-US" sz="1600" dirty="0" smtClean="0"/>
              <a:t> </a:t>
            </a:r>
            <a:r>
              <a:rPr lang="en-US" sz="1600" dirty="0" err="1" smtClean="0"/>
              <a:t>suatu</a:t>
            </a:r>
            <a:r>
              <a:rPr lang="en-US" sz="1600" dirty="0" smtClean="0"/>
              <a:t> </a:t>
            </a:r>
            <a:r>
              <a:rPr lang="en-US" sz="1600" dirty="0" err="1" smtClean="0"/>
              <a:t>aset</a:t>
            </a:r>
            <a:r>
              <a:rPr lang="en-US" sz="1600" dirty="0" smtClean="0"/>
              <a:t> </a:t>
            </a:r>
            <a:r>
              <a:rPr lang="en-US" sz="1600" dirty="0" err="1" smtClean="0"/>
              <a:t>diperoleh</a:t>
            </a:r>
            <a:r>
              <a:rPr lang="en-US" sz="1600" dirty="0" smtClean="0"/>
              <a:t> </a:t>
            </a:r>
            <a:r>
              <a:rPr lang="en-US" sz="1600" dirty="0" err="1" smtClean="0"/>
              <a:t>tanggal</a:t>
            </a:r>
            <a:r>
              <a:rPr lang="en-US" sz="1600" dirty="0" smtClean="0"/>
              <a:t> 1 </a:t>
            </a:r>
            <a:r>
              <a:rPr lang="en-US" sz="1600" dirty="0" err="1" smtClean="0"/>
              <a:t>Oktober</a:t>
            </a:r>
            <a:r>
              <a:rPr lang="en-US" sz="1600" dirty="0" smtClean="0"/>
              <a:t> 20x1 </a:t>
            </a:r>
            <a:r>
              <a:rPr lang="en-US" sz="1600" dirty="0" err="1" smtClean="0"/>
              <a:t>maka</a:t>
            </a:r>
            <a:r>
              <a:rPr lang="en-US" sz="1600" dirty="0" smtClean="0"/>
              <a:t> </a:t>
            </a:r>
            <a:r>
              <a:rPr lang="en-US" sz="1600" dirty="0" err="1" smtClean="0"/>
              <a:t>beban</a:t>
            </a:r>
            <a:r>
              <a:rPr lang="en-US" sz="1600" dirty="0" smtClean="0"/>
              <a:t> </a:t>
            </a:r>
            <a:r>
              <a:rPr lang="en-US" sz="1600" dirty="0" err="1" smtClean="0"/>
              <a:t>penyusutan</a:t>
            </a:r>
            <a:r>
              <a:rPr lang="en-US" sz="1600" dirty="0" smtClean="0"/>
              <a:t> </a:t>
            </a:r>
            <a:r>
              <a:rPr lang="en-US" sz="1600" dirty="0" err="1" smtClean="0"/>
              <a:t>tahun</a:t>
            </a:r>
            <a:r>
              <a:rPr lang="en-US" sz="1600" dirty="0" smtClean="0"/>
              <a:t> yang </a:t>
            </a:r>
            <a:r>
              <a:rPr lang="en-US" sz="1600" dirty="0" err="1" smtClean="0"/>
              <a:t>bersangkutan</a:t>
            </a:r>
            <a:r>
              <a:rPr lang="en-US" sz="1600" dirty="0" smtClean="0"/>
              <a:t> </a:t>
            </a:r>
            <a:r>
              <a:rPr lang="en-US" sz="1600" dirty="0" err="1" smtClean="0"/>
              <a:t>dihitung</a:t>
            </a:r>
            <a:r>
              <a:rPr lang="en-US" sz="1600" dirty="0" smtClean="0"/>
              <a:t>  92 </a:t>
            </a:r>
            <a:r>
              <a:rPr lang="en-US" sz="1600" dirty="0" err="1" smtClean="0"/>
              <a:t>hari</a:t>
            </a:r>
            <a:r>
              <a:rPr lang="en-US" sz="1600" dirty="0" smtClean="0"/>
              <a:t> </a:t>
            </a:r>
            <a:r>
              <a:rPr lang="en-US" sz="1600" dirty="0" err="1" smtClean="0"/>
              <a:t>yaitu</a:t>
            </a:r>
            <a:r>
              <a:rPr lang="en-US" sz="1600" dirty="0" smtClean="0"/>
              <a:t> </a:t>
            </a:r>
            <a:r>
              <a:rPr lang="en-US" sz="1600" dirty="0" err="1" smtClean="0"/>
              <a:t>dari</a:t>
            </a:r>
            <a:r>
              <a:rPr lang="en-US" sz="1600" dirty="0" smtClean="0"/>
              <a:t> </a:t>
            </a:r>
            <a:r>
              <a:rPr lang="en-US" sz="1600" dirty="0" err="1" smtClean="0"/>
              <a:t>tanggal</a:t>
            </a:r>
            <a:r>
              <a:rPr lang="en-US" sz="1600" dirty="0" smtClean="0"/>
              <a:t> 1 </a:t>
            </a:r>
            <a:r>
              <a:rPr lang="en-US" sz="1600" dirty="0" err="1" smtClean="0"/>
              <a:t>Oktober</a:t>
            </a:r>
            <a:r>
              <a:rPr lang="en-US" sz="1600" dirty="0" smtClean="0"/>
              <a:t> </a:t>
            </a:r>
            <a:r>
              <a:rPr lang="en-US" sz="1600" dirty="0" err="1" smtClean="0"/>
              <a:t>ke</a:t>
            </a:r>
            <a:r>
              <a:rPr lang="en-US" sz="1600" dirty="0" smtClean="0"/>
              <a:t> 31 </a:t>
            </a:r>
            <a:r>
              <a:rPr lang="en-US" sz="1600" dirty="0" err="1" smtClean="0"/>
              <a:t>Desember</a:t>
            </a:r>
            <a:r>
              <a:rPr lang="en-US" sz="1600" dirty="0" smtClean="0"/>
              <a:t> 20x1.</a:t>
            </a:r>
          </a:p>
          <a:p>
            <a:pPr marL="361950" indent="-361950" algn="just">
              <a:spcBef>
                <a:spcPct val="0"/>
              </a:spcBef>
              <a:buFont typeface="+mj-lt"/>
              <a:buAutoNum type="arabicPeriod" startAt="2"/>
              <a:defRPr/>
            </a:pPr>
            <a:r>
              <a:rPr lang="en-US" sz="1600" b="1" dirty="0" err="1" smtClean="0"/>
              <a:t>Bulan</a:t>
            </a:r>
            <a:r>
              <a:rPr lang="en-US" sz="1600" b="1" dirty="0" smtClean="0"/>
              <a:t> </a:t>
            </a:r>
            <a:r>
              <a:rPr lang="en-US" sz="1600" b="1" dirty="0" err="1" smtClean="0"/>
              <a:t>penggunaan</a:t>
            </a:r>
            <a:endParaRPr lang="en-US" sz="1600" b="1" dirty="0" smtClean="0"/>
          </a:p>
          <a:p>
            <a:pPr marL="361950" algn="just">
              <a:spcBef>
                <a:spcPct val="0"/>
              </a:spcBef>
              <a:defRPr/>
            </a:pPr>
            <a:r>
              <a:rPr lang="en-US" sz="1600" dirty="0" err="1" smtClean="0"/>
              <a:t>Dengan</a:t>
            </a:r>
            <a:r>
              <a:rPr lang="en-US" sz="1600" dirty="0" smtClean="0"/>
              <a:t> </a:t>
            </a:r>
            <a:r>
              <a:rPr lang="en-US" sz="1600" dirty="0" err="1" smtClean="0"/>
              <a:t>pendekatan</a:t>
            </a:r>
            <a:r>
              <a:rPr lang="en-US" sz="1600" dirty="0" smtClean="0"/>
              <a:t> </a:t>
            </a:r>
            <a:r>
              <a:rPr lang="en-US" sz="1600" dirty="0" err="1" smtClean="0"/>
              <a:t>bulan</a:t>
            </a:r>
            <a:r>
              <a:rPr lang="en-US" sz="1600" dirty="0" smtClean="0"/>
              <a:t> </a:t>
            </a:r>
            <a:r>
              <a:rPr lang="en-US" sz="1600" dirty="0" err="1" smtClean="0"/>
              <a:t>penggunaan</a:t>
            </a:r>
            <a:r>
              <a:rPr lang="en-US" sz="1600" dirty="0" smtClean="0"/>
              <a:t> </a:t>
            </a:r>
            <a:r>
              <a:rPr lang="en-US" sz="1600" dirty="0" err="1" smtClean="0"/>
              <a:t>maka</a:t>
            </a:r>
            <a:r>
              <a:rPr lang="en-US" sz="1600" dirty="0" smtClean="0"/>
              <a:t> </a:t>
            </a:r>
            <a:r>
              <a:rPr lang="en-US" sz="1600" dirty="0" err="1" smtClean="0"/>
              <a:t>waktu</a:t>
            </a:r>
            <a:r>
              <a:rPr lang="en-US" sz="1600" dirty="0" smtClean="0"/>
              <a:t> </a:t>
            </a:r>
            <a:r>
              <a:rPr lang="en-US" sz="1600" dirty="0" err="1" smtClean="0"/>
              <a:t>penyusutan</a:t>
            </a:r>
            <a:r>
              <a:rPr lang="en-US" sz="1600" dirty="0" smtClean="0"/>
              <a:t> </a:t>
            </a:r>
            <a:r>
              <a:rPr lang="en-US" sz="1600" dirty="0" err="1" smtClean="0"/>
              <a:t>ditentukan</a:t>
            </a:r>
            <a:r>
              <a:rPr lang="en-US" sz="1600" dirty="0" smtClean="0"/>
              <a:t> </a:t>
            </a:r>
            <a:r>
              <a:rPr lang="en-US" sz="1600" dirty="0" err="1" smtClean="0"/>
              <a:t>berdasarkan</a:t>
            </a:r>
            <a:r>
              <a:rPr lang="en-US" sz="1600" dirty="0" smtClean="0"/>
              <a:t> </a:t>
            </a:r>
            <a:r>
              <a:rPr lang="en-US" sz="1600" dirty="0" err="1" smtClean="0"/>
              <a:t>bulan</a:t>
            </a:r>
            <a:r>
              <a:rPr lang="en-US" sz="1600" dirty="0" smtClean="0"/>
              <a:t> </a:t>
            </a:r>
            <a:r>
              <a:rPr lang="en-US" sz="1600" dirty="0" err="1" smtClean="0"/>
              <a:t>saat</a:t>
            </a:r>
            <a:r>
              <a:rPr lang="en-US" sz="1600" dirty="0" smtClean="0"/>
              <a:t> </a:t>
            </a:r>
            <a:r>
              <a:rPr lang="en-US" sz="1600" dirty="0" err="1" smtClean="0"/>
              <a:t>aset</a:t>
            </a:r>
            <a:r>
              <a:rPr lang="en-US" sz="1600" dirty="0" smtClean="0"/>
              <a:t> </a:t>
            </a:r>
            <a:r>
              <a:rPr lang="en-US" sz="1600" dirty="0" err="1" smtClean="0"/>
              <a:t>tersebut</a:t>
            </a:r>
            <a:r>
              <a:rPr lang="en-US" sz="1600" dirty="0" smtClean="0"/>
              <a:t> </a:t>
            </a:r>
            <a:r>
              <a:rPr lang="en-US" sz="1600" dirty="0" err="1" smtClean="0"/>
              <a:t>digunakan</a:t>
            </a:r>
            <a:r>
              <a:rPr lang="en-US" sz="1600" dirty="0" smtClean="0"/>
              <a:t>. </a:t>
            </a:r>
            <a:r>
              <a:rPr lang="en-US" sz="1600" dirty="0" err="1" smtClean="0"/>
              <a:t>Dalam</a:t>
            </a:r>
            <a:r>
              <a:rPr lang="en-US" sz="1600" dirty="0" smtClean="0"/>
              <a:t> </a:t>
            </a:r>
            <a:r>
              <a:rPr lang="en-US" sz="1600" dirty="0" err="1" smtClean="0"/>
              <a:t>contoh</a:t>
            </a:r>
            <a:r>
              <a:rPr lang="en-US" sz="1600" dirty="0" smtClean="0"/>
              <a:t> </a:t>
            </a:r>
            <a:r>
              <a:rPr lang="en-US" sz="1600" dirty="0" err="1" smtClean="0"/>
              <a:t>nomor</a:t>
            </a:r>
            <a:r>
              <a:rPr lang="en-US" sz="1600" dirty="0" smtClean="0"/>
              <a:t> 1 </a:t>
            </a:r>
            <a:r>
              <a:rPr lang="en-US" sz="1600" dirty="0" err="1" smtClean="0"/>
              <a:t>maka</a:t>
            </a:r>
            <a:r>
              <a:rPr lang="en-US" sz="1600" dirty="0" smtClean="0"/>
              <a:t> </a:t>
            </a:r>
            <a:r>
              <a:rPr lang="en-US" sz="1600" dirty="0" err="1" smtClean="0"/>
              <a:t>perolehan</a:t>
            </a:r>
            <a:r>
              <a:rPr lang="en-US" sz="1600" dirty="0" smtClean="0"/>
              <a:t> </a:t>
            </a:r>
            <a:r>
              <a:rPr lang="en-US" sz="1600" dirty="0" err="1" smtClean="0"/>
              <a:t>aset</a:t>
            </a:r>
            <a:r>
              <a:rPr lang="en-US" sz="1600" dirty="0" smtClean="0"/>
              <a:t> </a:t>
            </a:r>
            <a:r>
              <a:rPr lang="en-US" sz="1600" dirty="0" err="1" smtClean="0"/>
              <a:t>tetap</a:t>
            </a:r>
            <a:r>
              <a:rPr lang="en-US" sz="1600" dirty="0" smtClean="0"/>
              <a:t> </a:t>
            </a:r>
            <a:r>
              <a:rPr lang="en-US" sz="1600" dirty="0" err="1" smtClean="0"/>
              <a:t>tersebut</a:t>
            </a:r>
            <a:r>
              <a:rPr lang="en-US" sz="1600" dirty="0" smtClean="0"/>
              <a:t> </a:t>
            </a:r>
            <a:r>
              <a:rPr lang="en-US" sz="1600" dirty="0" err="1" smtClean="0"/>
              <a:t>dihitung</a:t>
            </a:r>
            <a:r>
              <a:rPr lang="en-US" sz="1600" dirty="0" smtClean="0"/>
              <a:t> </a:t>
            </a:r>
            <a:r>
              <a:rPr lang="en-US" sz="1600" dirty="0" err="1" smtClean="0"/>
              <a:t>tiga</a:t>
            </a:r>
            <a:r>
              <a:rPr lang="en-US" sz="1600" dirty="0" smtClean="0"/>
              <a:t> </a:t>
            </a:r>
            <a:r>
              <a:rPr lang="en-US" sz="1600" dirty="0" err="1" smtClean="0"/>
              <a:t>bulan</a:t>
            </a:r>
            <a:r>
              <a:rPr lang="en-US" sz="1600" dirty="0" smtClean="0"/>
              <a:t> </a:t>
            </a:r>
            <a:r>
              <a:rPr lang="en-US" sz="1600" dirty="0" err="1" smtClean="0"/>
              <a:t>yaitu</a:t>
            </a:r>
            <a:r>
              <a:rPr lang="en-US" sz="1600" dirty="0" smtClean="0"/>
              <a:t> </a:t>
            </a:r>
            <a:r>
              <a:rPr lang="en-US" sz="1600" dirty="0" err="1" smtClean="0"/>
              <a:t>bulan</a:t>
            </a:r>
            <a:r>
              <a:rPr lang="en-US" sz="1600" dirty="0" smtClean="0"/>
              <a:t> </a:t>
            </a:r>
            <a:r>
              <a:rPr lang="en-US" sz="1600" dirty="0" err="1" smtClean="0"/>
              <a:t>Oktober</a:t>
            </a:r>
            <a:r>
              <a:rPr lang="en-US" sz="1600" dirty="0" smtClean="0"/>
              <a:t>, November, </a:t>
            </a:r>
            <a:r>
              <a:rPr lang="en-US" sz="1600" dirty="0" err="1" smtClean="0"/>
              <a:t>dan</a:t>
            </a:r>
            <a:r>
              <a:rPr lang="en-US" sz="1600" dirty="0" smtClean="0"/>
              <a:t> </a:t>
            </a:r>
            <a:r>
              <a:rPr lang="en-US" sz="1600" dirty="0" err="1" smtClean="0"/>
              <a:t>Desember</a:t>
            </a:r>
            <a:r>
              <a:rPr lang="en-US" sz="1600" dirty="0" smtClean="0"/>
              <a:t>. </a:t>
            </a:r>
            <a:r>
              <a:rPr lang="en-US" sz="1600" dirty="0" err="1" smtClean="0"/>
              <a:t>Meskipun</a:t>
            </a:r>
            <a:r>
              <a:rPr lang="en-US" sz="1600" dirty="0" smtClean="0"/>
              <a:t> </a:t>
            </a:r>
            <a:r>
              <a:rPr lang="en-US" sz="1600" dirty="0" err="1" smtClean="0"/>
              <a:t>aset</a:t>
            </a:r>
            <a:r>
              <a:rPr lang="en-US" sz="1600" dirty="0" smtClean="0"/>
              <a:t> </a:t>
            </a:r>
            <a:r>
              <a:rPr lang="en-US" sz="1600" dirty="0" err="1" smtClean="0"/>
              <a:t>tetap</a:t>
            </a:r>
            <a:r>
              <a:rPr lang="en-US" sz="1600" dirty="0" smtClean="0"/>
              <a:t> </a:t>
            </a:r>
            <a:r>
              <a:rPr lang="en-US" sz="1600" dirty="0" err="1" smtClean="0"/>
              <a:t>tersebut</a:t>
            </a:r>
            <a:r>
              <a:rPr lang="en-US" sz="1600" dirty="0" smtClean="0"/>
              <a:t> </a:t>
            </a:r>
            <a:r>
              <a:rPr lang="en-US" sz="1600" dirty="0" err="1" smtClean="0"/>
              <a:t>diperoleh</a:t>
            </a:r>
            <a:r>
              <a:rPr lang="en-US" sz="1600" dirty="0" smtClean="0"/>
              <a:t> </a:t>
            </a:r>
            <a:r>
              <a:rPr lang="en-US" sz="1600" dirty="0" err="1" smtClean="0"/>
              <a:t>tanggal</a:t>
            </a:r>
            <a:r>
              <a:rPr lang="en-US" sz="1600" dirty="0" smtClean="0"/>
              <a:t> 30 </a:t>
            </a:r>
            <a:r>
              <a:rPr lang="en-US" sz="1600" dirty="0" err="1" smtClean="0"/>
              <a:t>Oktober</a:t>
            </a:r>
            <a:r>
              <a:rPr lang="en-US" sz="1600" dirty="0" smtClean="0"/>
              <a:t> </a:t>
            </a:r>
            <a:r>
              <a:rPr lang="en-US" sz="1600" dirty="0" err="1" smtClean="0"/>
              <a:t>maka</a:t>
            </a:r>
            <a:r>
              <a:rPr lang="en-US" sz="1600" dirty="0" smtClean="0"/>
              <a:t> </a:t>
            </a:r>
            <a:r>
              <a:rPr lang="en-US" sz="1600" dirty="0" err="1" smtClean="0"/>
              <a:t>waktu</a:t>
            </a:r>
            <a:r>
              <a:rPr lang="en-US" sz="1600" dirty="0" smtClean="0"/>
              <a:t> yang </a:t>
            </a:r>
            <a:r>
              <a:rPr lang="en-US" sz="1600" dirty="0" err="1" smtClean="0"/>
              <a:t>digunakan</a:t>
            </a:r>
            <a:r>
              <a:rPr lang="en-US" sz="1600" dirty="0" smtClean="0"/>
              <a:t> </a:t>
            </a:r>
            <a:r>
              <a:rPr lang="en-US" sz="1600" dirty="0" err="1" smtClean="0"/>
              <a:t>tetap</a:t>
            </a:r>
            <a:r>
              <a:rPr lang="en-US" sz="1600" dirty="0" smtClean="0"/>
              <a:t> </a:t>
            </a:r>
            <a:r>
              <a:rPr lang="en-US" sz="1600" dirty="0" err="1" smtClean="0"/>
              <a:t>tiga</a:t>
            </a:r>
            <a:r>
              <a:rPr lang="en-US" sz="1600" dirty="0" smtClean="0"/>
              <a:t> </a:t>
            </a:r>
            <a:r>
              <a:rPr lang="en-US" sz="1600" dirty="0" err="1" smtClean="0"/>
              <a:t>bulan</a:t>
            </a:r>
            <a:r>
              <a:rPr lang="en-US" sz="1600" dirty="0" smtClean="0"/>
              <a:t>.</a:t>
            </a:r>
          </a:p>
          <a:p>
            <a:pPr marL="342900" indent="-342900" algn="just">
              <a:spcBef>
                <a:spcPct val="0"/>
              </a:spcBef>
              <a:buFont typeface="+mj-lt"/>
              <a:buAutoNum type="arabicPeriod" startAt="3"/>
              <a:defRPr/>
            </a:pPr>
            <a:r>
              <a:rPr lang="en-US" sz="1600" b="1" dirty="0" smtClean="0"/>
              <a:t>Semester (</a:t>
            </a:r>
            <a:r>
              <a:rPr lang="en-US" sz="1600" b="1" dirty="0" err="1" smtClean="0"/>
              <a:t>tengah</a:t>
            </a:r>
            <a:r>
              <a:rPr lang="en-US" sz="1600" b="1" dirty="0" smtClean="0"/>
              <a:t> </a:t>
            </a:r>
            <a:r>
              <a:rPr lang="en-US" sz="1600" b="1" dirty="0" err="1" smtClean="0"/>
              <a:t>tahunan</a:t>
            </a:r>
            <a:r>
              <a:rPr lang="en-US" sz="1600" b="1" dirty="0" smtClean="0"/>
              <a:t>)</a:t>
            </a:r>
          </a:p>
          <a:p>
            <a:pPr marL="361950" algn="just">
              <a:spcBef>
                <a:spcPct val="0"/>
              </a:spcBef>
              <a:defRPr/>
            </a:pPr>
            <a:r>
              <a:rPr lang="en-US" sz="1600" dirty="0" err="1" smtClean="0"/>
              <a:t>Pendekatan</a:t>
            </a:r>
            <a:r>
              <a:rPr lang="en-US" sz="1600" dirty="0" smtClean="0"/>
              <a:t> </a:t>
            </a:r>
            <a:r>
              <a:rPr lang="en-US" sz="1600" dirty="0" err="1" smtClean="0"/>
              <a:t>tengah</a:t>
            </a:r>
            <a:r>
              <a:rPr lang="en-US" sz="1600" dirty="0" smtClean="0"/>
              <a:t> </a:t>
            </a:r>
            <a:r>
              <a:rPr lang="en-US" sz="1600" dirty="0" err="1" smtClean="0"/>
              <a:t>tahunan</a:t>
            </a:r>
            <a:r>
              <a:rPr lang="en-US" sz="1600" dirty="0" smtClean="0"/>
              <a:t> </a:t>
            </a:r>
            <a:r>
              <a:rPr lang="en-US" sz="1600" dirty="0" err="1" smtClean="0"/>
              <a:t>menggunakan</a:t>
            </a:r>
            <a:r>
              <a:rPr lang="en-US" sz="1600" dirty="0" smtClean="0"/>
              <a:t> </a:t>
            </a:r>
            <a:r>
              <a:rPr lang="en-US" sz="1600" dirty="0" err="1" smtClean="0"/>
              <a:t>waktu</a:t>
            </a:r>
            <a:r>
              <a:rPr lang="en-US" sz="1600" dirty="0" smtClean="0"/>
              <a:t> </a:t>
            </a:r>
            <a:r>
              <a:rPr lang="en-US" sz="1600" dirty="0" err="1" smtClean="0"/>
              <a:t>enam</a:t>
            </a:r>
            <a:r>
              <a:rPr lang="en-US" sz="1600" dirty="0" smtClean="0"/>
              <a:t> </a:t>
            </a:r>
            <a:r>
              <a:rPr lang="en-US" sz="1600" dirty="0" err="1" smtClean="0"/>
              <a:t>bulan</a:t>
            </a:r>
            <a:r>
              <a:rPr lang="en-US" sz="1600" dirty="0" smtClean="0"/>
              <a:t> </a:t>
            </a:r>
            <a:r>
              <a:rPr lang="en-US" sz="1600" dirty="0" err="1" smtClean="0"/>
              <a:t>sebagai</a:t>
            </a:r>
            <a:r>
              <a:rPr lang="en-US" sz="1600" dirty="0" smtClean="0"/>
              <a:t> </a:t>
            </a:r>
            <a:r>
              <a:rPr lang="en-US" sz="1600" dirty="0" err="1" smtClean="0"/>
              <a:t>titik</a:t>
            </a:r>
            <a:r>
              <a:rPr lang="en-US" sz="1600" dirty="0" smtClean="0"/>
              <a:t> </a:t>
            </a:r>
            <a:r>
              <a:rPr lang="en-US" sz="1600" dirty="0" err="1" smtClean="0"/>
              <a:t>penentuan</a:t>
            </a:r>
            <a:r>
              <a:rPr lang="en-US" sz="1600" dirty="0" smtClean="0"/>
              <a:t> </a:t>
            </a:r>
            <a:r>
              <a:rPr lang="en-US" sz="1600" dirty="0" err="1" smtClean="0"/>
              <a:t>waktu</a:t>
            </a:r>
            <a:r>
              <a:rPr lang="en-US" sz="1600" dirty="0" smtClean="0"/>
              <a:t> </a:t>
            </a:r>
            <a:r>
              <a:rPr lang="en-US" sz="1600" dirty="0" err="1" smtClean="0"/>
              <a:t>untuk</a:t>
            </a:r>
            <a:r>
              <a:rPr lang="en-US" sz="1600" dirty="0" smtClean="0"/>
              <a:t> </a:t>
            </a:r>
            <a:r>
              <a:rPr lang="en-US" sz="1600" dirty="0" err="1" smtClean="0"/>
              <a:t>menghitung</a:t>
            </a:r>
            <a:r>
              <a:rPr lang="en-US" sz="1600" dirty="0" smtClean="0"/>
              <a:t> </a:t>
            </a:r>
            <a:r>
              <a:rPr lang="en-US" sz="1600" dirty="0" err="1" smtClean="0"/>
              <a:t>besarnya</a:t>
            </a:r>
            <a:r>
              <a:rPr lang="en-US" sz="1600" dirty="0" smtClean="0"/>
              <a:t> </a:t>
            </a:r>
            <a:r>
              <a:rPr lang="en-US" sz="1600" dirty="0" err="1" smtClean="0"/>
              <a:t>penyusutan</a:t>
            </a:r>
            <a:r>
              <a:rPr lang="en-US" sz="1600" dirty="0" smtClean="0"/>
              <a:t>. </a:t>
            </a:r>
            <a:r>
              <a:rPr lang="en-US" sz="1600" dirty="0" err="1" smtClean="0"/>
              <a:t>Jika</a:t>
            </a:r>
            <a:r>
              <a:rPr lang="en-US" sz="1600" dirty="0" smtClean="0"/>
              <a:t> </a:t>
            </a:r>
            <a:r>
              <a:rPr lang="en-US" sz="1600" dirty="0" err="1" smtClean="0"/>
              <a:t>suatu</a:t>
            </a:r>
            <a:r>
              <a:rPr lang="en-US" sz="1600" dirty="0" smtClean="0"/>
              <a:t> </a:t>
            </a:r>
            <a:r>
              <a:rPr lang="en-US" sz="1600" dirty="0" err="1" smtClean="0"/>
              <a:t>aset</a:t>
            </a:r>
            <a:r>
              <a:rPr lang="en-US" sz="1600" dirty="0" smtClean="0"/>
              <a:t> </a:t>
            </a:r>
            <a:r>
              <a:rPr lang="en-US" sz="1600" dirty="0" err="1" smtClean="0"/>
              <a:t>diperoleh</a:t>
            </a:r>
            <a:r>
              <a:rPr lang="en-US" sz="1600" dirty="0" smtClean="0"/>
              <a:t> di semester </a:t>
            </a:r>
            <a:r>
              <a:rPr lang="en-US" sz="1600" dirty="0" err="1" smtClean="0"/>
              <a:t>pertama</a:t>
            </a:r>
            <a:r>
              <a:rPr lang="en-US" sz="1600" dirty="0" smtClean="0"/>
              <a:t> </a:t>
            </a:r>
            <a:r>
              <a:rPr lang="en-US" sz="1600" dirty="0" err="1" smtClean="0"/>
              <a:t>maka</a:t>
            </a:r>
            <a:r>
              <a:rPr lang="en-US" sz="1600" dirty="0" smtClean="0"/>
              <a:t> </a:t>
            </a:r>
            <a:r>
              <a:rPr lang="en-US" sz="1600" dirty="0" err="1" smtClean="0"/>
              <a:t>penyusutannya</a:t>
            </a:r>
            <a:r>
              <a:rPr lang="en-US" sz="1600" dirty="0" smtClean="0"/>
              <a:t> </a:t>
            </a:r>
            <a:r>
              <a:rPr lang="en-US" sz="1600" dirty="0" err="1" smtClean="0"/>
              <a:t>dihitung</a:t>
            </a:r>
            <a:r>
              <a:rPr lang="en-US" sz="1600" dirty="0" smtClean="0"/>
              <a:t> </a:t>
            </a:r>
            <a:r>
              <a:rPr lang="en-US" sz="1600" dirty="0" err="1" smtClean="0"/>
              <a:t>penuh</a:t>
            </a:r>
            <a:r>
              <a:rPr lang="en-US" sz="1600" dirty="0" smtClean="0"/>
              <a:t> </a:t>
            </a:r>
            <a:r>
              <a:rPr lang="en-US" sz="1600" dirty="0" err="1" smtClean="0"/>
              <a:t>satu</a:t>
            </a:r>
            <a:r>
              <a:rPr lang="en-US" sz="1600" dirty="0" smtClean="0"/>
              <a:t> </a:t>
            </a:r>
            <a:r>
              <a:rPr lang="en-US" sz="1600" dirty="0" err="1" smtClean="0"/>
              <a:t>tahun</a:t>
            </a:r>
            <a:r>
              <a:rPr lang="en-US" sz="1600" dirty="0" smtClean="0"/>
              <a:t> </a:t>
            </a:r>
            <a:r>
              <a:rPr lang="en-US" sz="1600" dirty="0" err="1" smtClean="0"/>
              <a:t>akan</a:t>
            </a:r>
            <a:r>
              <a:rPr lang="en-US" sz="1600" dirty="0" smtClean="0"/>
              <a:t> </a:t>
            </a:r>
            <a:r>
              <a:rPr lang="en-US" sz="1600" dirty="0" err="1" smtClean="0"/>
              <a:t>tetapi</a:t>
            </a:r>
            <a:r>
              <a:rPr lang="en-US" sz="1600" dirty="0" smtClean="0"/>
              <a:t> </a:t>
            </a:r>
            <a:r>
              <a:rPr lang="en-US" sz="1600" dirty="0" err="1" smtClean="0"/>
              <a:t>jika</a:t>
            </a:r>
            <a:r>
              <a:rPr lang="en-US" sz="1600" dirty="0" smtClean="0"/>
              <a:t> </a:t>
            </a:r>
            <a:r>
              <a:rPr lang="en-US" sz="1600" dirty="0" err="1" smtClean="0"/>
              <a:t>diperoleh</a:t>
            </a:r>
            <a:r>
              <a:rPr lang="en-US" sz="1600" dirty="0" smtClean="0"/>
              <a:t> </a:t>
            </a:r>
            <a:r>
              <a:rPr lang="en-US" sz="1600" dirty="0" err="1" smtClean="0"/>
              <a:t>pada</a:t>
            </a:r>
            <a:r>
              <a:rPr lang="en-US" sz="1600" dirty="0" smtClean="0"/>
              <a:t> semester </a:t>
            </a:r>
            <a:r>
              <a:rPr lang="en-US" sz="1600" dirty="0" err="1" smtClean="0"/>
              <a:t>kedua</a:t>
            </a:r>
            <a:r>
              <a:rPr lang="en-US" sz="1600" dirty="0" smtClean="0"/>
              <a:t> </a:t>
            </a:r>
            <a:r>
              <a:rPr lang="en-US" sz="1600" dirty="0" err="1" smtClean="0"/>
              <a:t>maka</a:t>
            </a:r>
            <a:r>
              <a:rPr lang="en-US" sz="1600" dirty="0" smtClean="0"/>
              <a:t> </a:t>
            </a:r>
            <a:r>
              <a:rPr lang="en-US" sz="1600" dirty="0" err="1" smtClean="0"/>
              <a:t>penyusutannya</a:t>
            </a:r>
            <a:r>
              <a:rPr lang="en-US" sz="1600" dirty="0" smtClean="0"/>
              <a:t> </a:t>
            </a:r>
            <a:r>
              <a:rPr lang="en-US" sz="1600" dirty="0" err="1" smtClean="0"/>
              <a:t>dihitung</a:t>
            </a:r>
            <a:r>
              <a:rPr lang="en-US" sz="1600" dirty="0" smtClean="0"/>
              <a:t> </a:t>
            </a:r>
            <a:r>
              <a:rPr lang="en-US" sz="1600" dirty="0" err="1" smtClean="0"/>
              <a:t>setengah</a:t>
            </a:r>
            <a:r>
              <a:rPr lang="en-US" sz="1600" dirty="0" smtClean="0"/>
              <a:t> </a:t>
            </a:r>
            <a:r>
              <a:rPr lang="en-US" sz="1600" dirty="0" err="1" smtClean="0"/>
              <a:t>tahun</a:t>
            </a:r>
            <a:r>
              <a:rPr lang="en-US" sz="1600" dirty="0" smtClean="0"/>
              <a:t>. Akan </a:t>
            </a:r>
            <a:r>
              <a:rPr lang="en-US" sz="1600" dirty="0" err="1" smtClean="0"/>
              <a:t>tetapi</a:t>
            </a:r>
            <a:r>
              <a:rPr lang="en-US" sz="1600" dirty="0" smtClean="0"/>
              <a:t> </a:t>
            </a:r>
            <a:r>
              <a:rPr lang="en-US" sz="1600" dirty="0" err="1" smtClean="0"/>
              <a:t>perhitungan</a:t>
            </a:r>
            <a:r>
              <a:rPr lang="en-US" sz="1600" dirty="0" smtClean="0"/>
              <a:t> semester di </a:t>
            </a:r>
            <a:r>
              <a:rPr lang="en-US" sz="1600" dirty="0" err="1" smtClean="0"/>
              <a:t>awal</a:t>
            </a:r>
            <a:r>
              <a:rPr lang="en-US" sz="1600" dirty="0" smtClean="0"/>
              <a:t> </a:t>
            </a:r>
            <a:r>
              <a:rPr lang="en-US" sz="1600" dirty="0" err="1" smtClean="0"/>
              <a:t>masa</a:t>
            </a:r>
            <a:r>
              <a:rPr lang="en-US" sz="1600" dirty="0" smtClean="0"/>
              <a:t> </a:t>
            </a:r>
            <a:r>
              <a:rPr lang="en-US" sz="1600" dirty="0" err="1" smtClean="0"/>
              <a:t>penyusutan</a:t>
            </a:r>
            <a:r>
              <a:rPr lang="en-US" sz="1600" dirty="0" smtClean="0"/>
              <a:t> </a:t>
            </a:r>
            <a:r>
              <a:rPr lang="en-US" sz="1600" dirty="0" err="1" smtClean="0"/>
              <a:t>diperhitungkan</a:t>
            </a:r>
            <a:r>
              <a:rPr lang="en-US" sz="1600" dirty="0" smtClean="0"/>
              <a:t> </a:t>
            </a:r>
            <a:r>
              <a:rPr lang="en-US" sz="1600" dirty="0" err="1" smtClean="0"/>
              <a:t>dengan</a:t>
            </a:r>
            <a:r>
              <a:rPr lang="en-US" sz="1600" dirty="0" smtClean="0"/>
              <a:t> semester di </a:t>
            </a:r>
            <a:r>
              <a:rPr lang="en-US" sz="1600" dirty="0" err="1" smtClean="0"/>
              <a:t>akhir</a:t>
            </a:r>
            <a:r>
              <a:rPr lang="en-US" sz="1600" dirty="0" smtClean="0"/>
              <a:t> </a:t>
            </a:r>
            <a:r>
              <a:rPr lang="en-US" sz="1600" dirty="0" err="1" smtClean="0"/>
              <a:t>tahun</a:t>
            </a:r>
            <a:r>
              <a:rPr lang="en-US" sz="1600" dirty="0" smtClean="0"/>
              <a:t> </a:t>
            </a:r>
            <a:r>
              <a:rPr lang="en-US" sz="1600" dirty="0" err="1" smtClean="0"/>
              <a:t>masa</a:t>
            </a:r>
            <a:r>
              <a:rPr lang="en-US" sz="1600" dirty="0" smtClean="0"/>
              <a:t> </a:t>
            </a:r>
            <a:r>
              <a:rPr lang="en-US" sz="1600" dirty="0" err="1" smtClean="0"/>
              <a:t>penyusutan</a:t>
            </a:r>
            <a:r>
              <a:rPr lang="en-US" sz="1600" dirty="0" smtClean="0"/>
              <a:t>.</a:t>
            </a:r>
          </a:p>
          <a:p>
            <a:pPr marL="342900" indent="-342900" algn="just">
              <a:spcBef>
                <a:spcPct val="0"/>
              </a:spcBef>
              <a:buFont typeface="+mj-lt"/>
              <a:buAutoNum type="arabicPeriod" startAt="4"/>
              <a:defRPr/>
            </a:pPr>
            <a:r>
              <a:rPr lang="en-US" sz="1600" b="1" dirty="0" err="1" smtClean="0"/>
              <a:t>Tahunan</a:t>
            </a:r>
            <a:endParaRPr lang="en-US" sz="1600" b="1" dirty="0" smtClean="0"/>
          </a:p>
          <a:p>
            <a:pPr marL="361950" algn="just">
              <a:spcBef>
                <a:spcPct val="0"/>
              </a:spcBef>
              <a:defRPr/>
            </a:pPr>
            <a:r>
              <a:rPr lang="en-US" sz="1600" dirty="0" err="1" smtClean="0"/>
              <a:t>Penyusutan</a:t>
            </a:r>
            <a:r>
              <a:rPr lang="en-US" sz="1600" dirty="0" smtClean="0"/>
              <a:t> </a:t>
            </a:r>
            <a:r>
              <a:rPr lang="en-US" sz="1600" dirty="0" err="1" smtClean="0"/>
              <a:t>dapat</a:t>
            </a:r>
            <a:r>
              <a:rPr lang="en-US" sz="1600" dirty="0" smtClean="0"/>
              <a:t> </a:t>
            </a:r>
            <a:r>
              <a:rPr lang="en-US" sz="1600" dirty="0" err="1" smtClean="0"/>
              <a:t>dihitung</a:t>
            </a:r>
            <a:r>
              <a:rPr lang="en-US" sz="1600" dirty="0" smtClean="0"/>
              <a:t> </a:t>
            </a:r>
            <a:r>
              <a:rPr lang="en-US" sz="1600" dirty="0" err="1" smtClean="0"/>
              <a:t>satu</a:t>
            </a:r>
            <a:r>
              <a:rPr lang="en-US" sz="1600" dirty="0" smtClean="0"/>
              <a:t> </a:t>
            </a:r>
            <a:r>
              <a:rPr lang="en-US" sz="1600" dirty="0" err="1" smtClean="0"/>
              <a:t>tahun</a:t>
            </a:r>
            <a:r>
              <a:rPr lang="en-US" sz="1600" dirty="0" smtClean="0"/>
              <a:t> </a:t>
            </a:r>
            <a:r>
              <a:rPr lang="en-US" sz="1600" dirty="0" err="1" smtClean="0"/>
              <a:t>penuh</a:t>
            </a:r>
            <a:r>
              <a:rPr lang="en-US" sz="1600" dirty="0" smtClean="0"/>
              <a:t> </a:t>
            </a:r>
            <a:r>
              <a:rPr lang="en-US" sz="1600" dirty="0" err="1" smtClean="0"/>
              <a:t>meskipun</a:t>
            </a:r>
            <a:r>
              <a:rPr lang="en-US" sz="1600" dirty="0" smtClean="0"/>
              <a:t> </a:t>
            </a:r>
            <a:r>
              <a:rPr lang="en-US" sz="1600" dirty="0" err="1" smtClean="0"/>
              <a:t>baru</a:t>
            </a:r>
            <a:r>
              <a:rPr lang="en-US" sz="1600" dirty="0" smtClean="0"/>
              <a:t> </a:t>
            </a:r>
            <a:r>
              <a:rPr lang="en-US" sz="1600" dirty="0" err="1" smtClean="0"/>
              <a:t>diperoleh</a:t>
            </a:r>
            <a:r>
              <a:rPr lang="en-US" sz="1600" dirty="0" smtClean="0"/>
              <a:t> </a:t>
            </a:r>
            <a:r>
              <a:rPr lang="en-US" sz="1600" dirty="0" err="1" smtClean="0"/>
              <a:t>satu</a:t>
            </a:r>
            <a:r>
              <a:rPr lang="en-US" sz="1600" dirty="0" smtClean="0"/>
              <a:t> </a:t>
            </a:r>
            <a:r>
              <a:rPr lang="en-US" sz="1600" dirty="0" err="1" smtClean="0"/>
              <a:t>atau</a:t>
            </a:r>
            <a:r>
              <a:rPr lang="en-US" sz="1600" dirty="0" smtClean="0"/>
              <a:t> </a:t>
            </a:r>
            <a:r>
              <a:rPr lang="en-US" sz="1600" dirty="0" err="1" smtClean="0"/>
              <a:t>dua</a:t>
            </a:r>
            <a:r>
              <a:rPr lang="en-US" sz="1600" dirty="0" smtClean="0"/>
              <a:t> </a:t>
            </a:r>
            <a:r>
              <a:rPr lang="en-US" sz="1600" dirty="0" err="1" smtClean="0"/>
              <a:t>bulan</a:t>
            </a:r>
            <a:r>
              <a:rPr lang="en-US" sz="1600" dirty="0" smtClean="0"/>
              <a:t> </a:t>
            </a:r>
            <a:r>
              <a:rPr lang="en-US" sz="1600" dirty="0" err="1" smtClean="0"/>
              <a:t>atau</a:t>
            </a:r>
            <a:r>
              <a:rPr lang="en-US" sz="1600" dirty="0" smtClean="0"/>
              <a:t> </a:t>
            </a:r>
            <a:r>
              <a:rPr lang="en-US" sz="1600" dirty="0" err="1" smtClean="0"/>
              <a:t>bahkan</a:t>
            </a:r>
            <a:r>
              <a:rPr lang="en-US" sz="1600" dirty="0" smtClean="0"/>
              <a:t> </a:t>
            </a:r>
            <a:r>
              <a:rPr lang="en-US" sz="1600" dirty="0" err="1" smtClean="0"/>
              <a:t>dua</a:t>
            </a:r>
            <a:r>
              <a:rPr lang="en-US" sz="1600" dirty="0" smtClean="0"/>
              <a:t> </a:t>
            </a:r>
            <a:r>
              <a:rPr lang="en-US" sz="1600" dirty="0" err="1" smtClean="0"/>
              <a:t>hari</a:t>
            </a:r>
            <a:r>
              <a:rPr lang="en-US" sz="1600" dirty="0" smtClean="0"/>
              <a:t>. </a:t>
            </a:r>
            <a:r>
              <a:rPr lang="en-US" sz="1600" dirty="0" err="1" smtClean="0"/>
              <a:t>Pendekatan</a:t>
            </a:r>
            <a:r>
              <a:rPr lang="en-US" sz="1600" dirty="0" smtClean="0"/>
              <a:t> </a:t>
            </a:r>
            <a:r>
              <a:rPr lang="en-US" sz="1600" dirty="0" err="1" smtClean="0"/>
              <a:t>ini</a:t>
            </a:r>
            <a:r>
              <a:rPr lang="en-US" sz="1600" dirty="0" smtClean="0"/>
              <a:t> </a:t>
            </a:r>
            <a:r>
              <a:rPr lang="en-US" sz="1600" dirty="0" err="1" smtClean="0"/>
              <a:t>disebut</a:t>
            </a:r>
            <a:r>
              <a:rPr lang="en-US" sz="1600" dirty="0" smtClean="0"/>
              <a:t> </a:t>
            </a:r>
            <a:r>
              <a:rPr lang="en-US" sz="1600" dirty="0" err="1" smtClean="0"/>
              <a:t>pendekatan</a:t>
            </a:r>
            <a:r>
              <a:rPr lang="en-US" sz="1600" dirty="0" smtClean="0"/>
              <a:t> </a:t>
            </a:r>
            <a:r>
              <a:rPr lang="en-US" sz="1600" dirty="0" err="1" smtClean="0"/>
              <a:t>tahunan</a:t>
            </a:r>
            <a:r>
              <a:rPr lang="en-US" sz="1600" dirty="0" smtClean="0"/>
              <a:t>.  </a:t>
            </a:r>
          </a:p>
          <a:p>
            <a:pPr marL="361950" algn="just">
              <a:spcBef>
                <a:spcPct val="0"/>
              </a:spcBef>
              <a:defRPr/>
            </a:pPr>
            <a:endParaRPr lang="id-ID" sz="1600" dirty="0" smtClean="0"/>
          </a:p>
          <a:p>
            <a:pPr algn="just">
              <a:spcBef>
                <a:spcPct val="0"/>
              </a:spcBef>
              <a:defRPr/>
            </a:pPr>
            <a:r>
              <a:rPr lang="en-US" sz="1600" dirty="0" err="1" smtClean="0"/>
              <a:t>Entitas</a:t>
            </a:r>
            <a:r>
              <a:rPr lang="en-US" sz="1600" dirty="0" smtClean="0"/>
              <a:t> </a:t>
            </a:r>
            <a:r>
              <a:rPr lang="en-US" sz="1600" dirty="0" err="1" smtClean="0"/>
              <a:t>pemerintah</a:t>
            </a:r>
            <a:r>
              <a:rPr lang="en-US" sz="1600" dirty="0" smtClean="0"/>
              <a:t> yang </a:t>
            </a:r>
            <a:r>
              <a:rPr lang="en-US" sz="1600" dirty="0" err="1" smtClean="0"/>
              <a:t>akan</a:t>
            </a:r>
            <a:r>
              <a:rPr lang="en-US" sz="1600" dirty="0" smtClean="0"/>
              <a:t> </a:t>
            </a:r>
            <a:r>
              <a:rPr lang="en-US" sz="1600" dirty="0" err="1" smtClean="0"/>
              <a:t>memperoleh</a:t>
            </a:r>
            <a:r>
              <a:rPr lang="en-US" sz="1600" dirty="0" smtClean="0"/>
              <a:t> </a:t>
            </a:r>
            <a:r>
              <a:rPr lang="en-US" sz="1600" dirty="0" err="1" smtClean="0"/>
              <a:t>aset</a:t>
            </a:r>
            <a:r>
              <a:rPr lang="en-US" sz="1600" dirty="0" smtClean="0"/>
              <a:t> </a:t>
            </a:r>
            <a:r>
              <a:rPr lang="en-US" sz="1600" dirty="0" err="1" smtClean="0"/>
              <a:t>tetap</a:t>
            </a:r>
            <a:r>
              <a:rPr lang="en-US" sz="1600" dirty="0" smtClean="0"/>
              <a:t> di </a:t>
            </a:r>
            <a:r>
              <a:rPr lang="en-US" sz="1600" dirty="0" err="1" smtClean="0"/>
              <a:t>tengah</a:t>
            </a:r>
            <a:r>
              <a:rPr lang="en-US" sz="1600" dirty="0" smtClean="0"/>
              <a:t> </a:t>
            </a:r>
            <a:r>
              <a:rPr lang="en-US" sz="1600" dirty="0" err="1" smtClean="0"/>
              <a:t>tahun</a:t>
            </a:r>
            <a:r>
              <a:rPr lang="en-US" sz="1600" dirty="0" smtClean="0"/>
              <a:t> </a:t>
            </a:r>
            <a:r>
              <a:rPr lang="en-US" sz="1600" dirty="0" err="1" smtClean="0"/>
              <a:t>dapat</a:t>
            </a:r>
            <a:r>
              <a:rPr lang="en-US" sz="1600" dirty="0" smtClean="0"/>
              <a:t> </a:t>
            </a:r>
            <a:r>
              <a:rPr lang="en-US" sz="1600" dirty="0" err="1" smtClean="0"/>
              <a:t>memilih</a:t>
            </a:r>
            <a:r>
              <a:rPr lang="en-US" sz="1600" dirty="0" smtClean="0"/>
              <a:t> </a:t>
            </a:r>
            <a:r>
              <a:rPr lang="en-US" sz="1600" dirty="0" err="1" smtClean="0"/>
              <a:t>pendekatan-pendekatan</a:t>
            </a:r>
            <a:r>
              <a:rPr lang="en-US" sz="1600" dirty="0" smtClean="0"/>
              <a:t> yang </a:t>
            </a:r>
            <a:r>
              <a:rPr lang="en-US" sz="1600" dirty="0" err="1" smtClean="0"/>
              <a:t>disebut</a:t>
            </a:r>
            <a:r>
              <a:rPr lang="en-US" sz="1600" dirty="0" smtClean="0"/>
              <a:t> di </a:t>
            </a:r>
            <a:r>
              <a:rPr lang="en-US" sz="1600" dirty="0" err="1" smtClean="0"/>
              <a:t>atas</a:t>
            </a:r>
            <a:r>
              <a:rPr lang="en-US" sz="1600" dirty="0" smtClean="0"/>
              <a:t> </a:t>
            </a:r>
            <a:r>
              <a:rPr lang="en-US" sz="1600" dirty="0" err="1" smtClean="0"/>
              <a:t>dalam</a:t>
            </a:r>
            <a:r>
              <a:rPr lang="en-US" sz="1600" dirty="0" smtClean="0"/>
              <a:t> </a:t>
            </a:r>
            <a:r>
              <a:rPr lang="en-US" sz="1600" dirty="0" err="1" smtClean="0"/>
              <a:t>menghitung</a:t>
            </a:r>
            <a:r>
              <a:rPr lang="en-US" sz="1600" dirty="0" smtClean="0"/>
              <a:t> </a:t>
            </a:r>
            <a:r>
              <a:rPr lang="en-US" sz="1600" dirty="0" err="1" smtClean="0"/>
              <a:t>besarnya</a:t>
            </a:r>
            <a:r>
              <a:rPr lang="en-US" sz="1600" dirty="0" smtClean="0"/>
              <a:t> </a:t>
            </a:r>
            <a:r>
              <a:rPr lang="en-US" sz="1600" dirty="0" err="1" smtClean="0"/>
              <a:t>penyusutan</a:t>
            </a:r>
            <a:r>
              <a:rPr lang="en-US" sz="1600" dirty="0" smtClean="0"/>
              <a:t>. Akan </a:t>
            </a:r>
            <a:r>
              <a:rPr lang="en-US" sz="1600" dirty="0" err="1" smtClean="0"/>
              <a:t>tetapi</a:t>
            </a:r>
            <a:r>
              <a:rPr lang="en-US" sz="1600" dirty="0" smtClean="0"/>
              <a:t> </a:t>
            </a:r>
            <a:r>
              <a:rPr lang="en-US" sz="1600" dirty="0" err="1" smtClean="0"/>
              <a:t>kebijakan</a:t>
            </a:r>
            <a:r>
              <a:rPr lang="en-US" sz="1600" dirty="0" smtClean="0"/>
              <a:t> yang </a:t>
            </a:r>
            <a:r>
              <a:rPr lang="en-US" sz="1600" dirty="0" err="1" smtClean="0"/>
              <a:t>manapun</a:t>
            </a:r>
            <a:r>
              <a:rPr lang="en-US" sz="1600" dirty="0" smtClean="0"/>
              <a:t> yang </a:t>
            </a:r>
            <a:r>
              <a:rPr lang="en-US" sz="1600" dirty="0" err="1" smtClean="0"/>
              <a:t>dipilih</a:t>
            </a:r>
            <a:r>
              <a:rPr lang="en-US" sz="1600" dirty="0" smtClean="0"/>
              <a:t> </a:t>
            </a:r>
            <a:r>
              <a:rPr lang="en-US" sz="1600" dirty="0" err="1" smtClean="0"/>
              <a:t>harus</a:t>
            </a:r>
            <a:r>
              <a:rPr lang="en-US" sz="1600" dirty="0" smtClean="0"/>
              <a:t> </a:t>
            </a:r>
            <a:r>
              <a:rPr lang="en-US" sz="1600" dirty="0" err="1" smtClean="0"/>
              <a:t>ditetapkan</a:t>
            </a:r>
            <a:r>
              <a:rPr lang="en-US" sz="1600" dirty="0" smtClean="0"/>
              <a:t> </a:t>
            </a:r>
            <a:r>
              <a:rPr lang="en-US" sz="1600" dirty="0" err="1" smtClean="0"/>
              <a:t>dalam</a:t>
            </a:r>
            <a:r>
              <a:rPr lang="en-US" sz="1600" dirty="0" smtClean="0"/>
              <a:t> </a:t>
            </a:r>
            <a:r>
              <a:rPr lang="en-US" sz="1600" dirty="0" err="1" smtClean="0"/>
              <a:t>kebijakan</a:t>
            </a:r>
            <a:r>
              <a:rPr lang="en-US" sz="1600" dirty="0" smtClean="0"/>
              <a:t> </a:t>
            </a:r>
            <a:r>
              <a:rPr lang="en-US" sz="1600" dirty="0" err="1" smtClean="0"/>
              <a:t>akuntansi</a:t>
            </a:r>
            <a:r>
              <a:rPr lang="en-US" sz="1600" dirty="0" smtClean="0"/>
              <a:t>.</a:t>
            </a:r>
          </a:p>
          <a:p>
            <a:pPr marL="457200" indent="-457200" algn="just">
              <a:spcBef>
                <a:spcPct val="0"/>
              </a:spcBef>
              <a:buFont typeface="Wingdings" pitchFamily="2" charset="2"/>
              <a:buChar char="v"/>
              <a:defRPr/>
            </a:pPr>
            <a:endParaRPr lang="en-US" sz="1600" dirty="0" smtClean="0"/>
          </a:p>
        </p:txBody>
      </p:sp>
    </p:spTree>
    <p:extLst>
      <p:ext uri="{BB962C8B-B14F-4D97-AF65-F5344CB8AC3E}">
        <p14:creationId xmlns:p14="http://schemas.microsoft.com/office/powerpoint/2010/main" val="3105804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fontScale="77500" lnSpcReduction="20000"/>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Penjualan</a:t>
            </a:r>
            <a:r>
              <a:rPr lang="en-US" dirty="0" smtClean="0"/>
              <a:t> </a:t>
            </a:r>
            <a:r>
              <a:rPr lang="en-US" dirty="0" err="1" smtClean="0"/>
              <a:t>Aset</a:t>
            </a:r>
            <a:r>
              <a:rPr lang="en-US" dirty="0" smtClean="0"/>
              <a:t> </a:t>
            </a:r>
            <a:r>
              <a:rPr lang="en-US" dirty="0" err="1" smtClean="0"/>
              <a:t>Tetap</a:t>
            </a:r>
            <a:r>
              <a:rPr lang="en-US" dirty="0" smtClean="0"/>
              <a:t> yang </a:t>
            </a:r>
            <a:r>
              <a:rPr lang="en-US" dirty="0" err="1" smtClean="0"/>
              <a:t>Telah</a:t>
            </a:r>
            <a:endParaRPr lang="en-US" dirty="0" smtClean="0"/>
          </a:p>
          <a:p>
            <a:pPr algn="ctr"/>
            <a:r>
              <a:rPr lang="en-US" dirty="0" err="1" smtClean="0"/>
              <a:t>Disusutkan</a:t>
            </a:r>
            <a:r>
              <a:rPr lang="en-US" dirty="0" smtClean="0"/>
              <a:t> </a:t>
            </a:r>
            <a:r>
              <a:rPr lang="en-US" dirty="0" err="1" smtClean="0"/>
              <a:t>Seluruhnya</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10" name="Rectangle 3"/>
          <p:cNvSpPr txBox="1">
            <a:spLocks noChangeArrowheads="1"/>
          </p:cNvSpPr>
          <p:nvPr/>
        </p:nvSpPr>
        <p:spPr>
          <a:xfrm>
            <a:off x="403371" y="1143000"/>
            <a:ext cx="8200809" cy="449580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spcBef>
                <a:spcPct val="0"/>
              </a:spcBef>
              <a:buNone/>
              <a:defRPr/>
            </a:pPr>
            <a:r>
              <a:rPr lang="id-ID" sz="2800" dirty="0" smtClean="0"/>
              <a:t>Dalam hal terjadi aset tetap yang telah disusutkan seluruhnya dilakukan penjualan, maka hasil penjualan tersebut dicatat sebagai surplus/defisit penjualan aset tetap pada Laporan Operasional</a:t>
            </a:r>
            <a:endParaRPr lang="en-US" sz="2800" dirty="0" smtClean="0"/>
          </a:p>
        </p:txBody>
      </p:sp>
    </p:spTree>
    <p:extLst>
      <p:ext uri="{BB962C8B-B14F-4D97-AF65-F5344CB8AC3E}">
        <p14:creationId xmlns:p14="http://schemas.microsoft.com/office/powerpoint/2010/main" val="4155855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fontScale="77500" lnSpcReduction="20000"/>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Perhitungan</a:t>
            </a:r>
            <a:r>
              <a:rPr lang="en-US" dirty="0" smtClean="0"/>
              <a:t> </a:t>
            </a:r>
            <a:r>
              <a:rPr lang="en-US" dirty="0" err="1" smtClean="0"/>
              <a:t>Penyusutan</a:t>
            </a:r>
            <a:r>
              <a:rPr lang="en-US" dirty="0" smtClean="0"/>
              <a:t> </a:t>
            </a:r>
            <a:r>
              <a:rPr lang="en-US" dirty="0" err="1" smtClean="0"/>
              <a:t>Aset</a:t>
            </a:r>
            <a:r>
              <a:rPr lang="en-US" dirty="0" smtClean="0"/>
              <a:t> </a:t>
            </a:r>
            <a:r>
              <a:rPr lang="en-US" dirty="0" err="1" smtClean="0"/>
              <a:t>Tetap</a:t>
            </a:r>
            <a:r>
              <a:rPr lang="en-US" dirty="0" smtClean="0"/>
              <a:t> yang</a:t>
            </a:r>
          </a:p>
          <a:p>
            <a:pPr algn="ctr"/>
            <a:r>
              <a:rPr lang="en-US" dirty="0" err="1" smtClean="0"/>
              <a:t>Dilepaskan</a:t>
            </a:r>
            <a:r>
              <a:rPr lang="en-US" dirty="0" smtClean="0"/>
              <a:t> di </a:t>
            </a:r>
            <a:r>
              <a:rPr lang="en-US" dirty="0" err="1" smtClean="0"/>
              <a:t>tengah</a:t>
            </a:r>
            <a:r>
              <a:rPr lang="en-US" dirty="0" smtClean="0"/>
              <a:t> </a:t>
            </a:r>
            <a:r>
              <a:rPr lang="en-US" dirty="0" err="1" smtClean="0"/>
              <a:t>Periode</a:t>
            </a:r>
            <a:r>
              <a:rPr lang="en-US" dirty="0" smtClean="0"/>
              <a:t> </a:t>
            </a:r>
            <a:r>
              <a:rPr lang="en-US" dirty="0" err="1" smtClean="0"/>
              <a:t>Akuntansi</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10" name="Rectangle 3"/>
          <p:cNvSpPr txBox="1">
            <a:spLocks noChangeArrowheads="1"/>
          </p:cNvSpPr>
          <p:nvPr/>
        </p:nvSpPr>
        <p:spPr>
          <a:xfrm>
            <a:off x="403371" y="1219200"/>
            <a:ext cx="8200809" cy="4419600"/>
          </a:xfrm>
          <a:prstGeom prst="rect">
            <a:avLst/>
          </a:prstGeom>
        </p:spPr>
        <p:txBody>
          <a:bodyPr vert="horz">
            <a:normAutofit fontScale="70000" lnSpcReduction="2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457200" indent="-457200">
              <a:lnSpc>
                <a:spcPct val="120000"/>
              </a:lnSpc>
              <a:spcBef>
                <a:spcPct val="0"/>
              </a:spcBef>
              <a:spcAft>
                <a:spcPts val="600"/>
              </a:spcAft>
              <a:buFont typeface="Wingdings" pitchFamily="2" charset="2"/>
              <a:buChar char="v"/>
              <a:defRPr/>
            </a:pPr>
            <a:r>
              <a:rPr lang="id-ID" sz="2800" dirty="0" smtClean="0"/>
              <a:t>Adakalanya suatu aset tetap dihapuskan dari neraca dikarenakan dijual/ dipertukarkan/diserahkan kepada entitas pelaporan lainnya. Permasalahan yang muncul adalah perhitungan beban penyusutannya. </a:t>
            </a:r>
          </a:p>
          <a:p>
            <a:pPr marL="457200" indent="-457200">
              <a:lnSpc>
                <a:spcPct val="120000"/>
              </a:lnSpc>
              <a:spcBef>
                <a:spcPct val="0"/>
              </a:spcBef>
              <a:spcAft>
                <a:spcPts val="600"/>
              </a:spcAft>
              <a:buFont typeface="Wingdings" pitchFamily="2" charset="2"/>
              <a:buChar char="v"/>
              <a:defRPr/>
            </a:pPr>
            <a:r>
              <a:rPr lang="id-ID" sz="2800" dirty="0" smtClean="0"/>
              <a:t>Misalnya, kebijakan akuntansi suatu entitas pelaporan atas penyusutan aset tetap dihitung berdasarkan periode semesteran. Suatu kendaraan bermotor mempunyai nilai perolehan sebesar Rp210.000.000. Akumulasi penyusutan kendaraan bermotor tersebut per 31 Desember 2013 adalah sebesar Rp60.000.000. Pada tanggal 15 Maret 2014, kendaraan bermotor diserahkan ke entitas lain. Terhadap transaksi tersebut, akumulasi penyusutan kendaraan bermotor yang dikeluarkan dari neraca adalah sebesar akumulasi penyusutan per periode terakhir sebelum tanggal pelepasan, yaitu sebesar Rp60.000.000.</a:t>
            </a:r>
            <a:endParaRPr lang="id-ID" sz="2800" dirty="0"/>
          </a:p>
        </p:txBody>
      </p:sp>
    </p:spTree>
    <p:extLst>
      <p:ext uri="{BB962C8B-B14F-4D97-AF65-F5344CB8AC3E}">
        <p14:creationId xmlns:p14="http://schemas.microsoft.com/office/powerpoint/2010/main" val="4155855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EEAFD037-3012-4AE8-A0CD-90F93CF80D3D}" type="slidenum">
              <a:rPr lang="en-GB" altLang="en-US" smtClean="0">
                <a:latin typeface="Cambria" pitchFamily="18" charset="0"/>
              </a:rPr>
              <a:pPr>
                <a:defRPr/>
              </a:pPr>
              <a:t>18</a:t>
            </a:fld>
            <a:endParaRPr lang="en-GB" altLang="en-US">
              <a:latin typeface="Cambria" pitchFamily="18" charset="0"/>
            </a:endParaRPr>
          </a:p>
        </p:txBody>
      </p:sp>
      <p:sp>
        <p:nvSpPr>
          <p:cNvPr id="6" name="Content Placeholder 2"/>
          <p:cNvSpPr txBox="1">
            <a:spLocks/>
          </p:cNvSpPr>
          <p:nvPr/>
        </p:nvSpPr>
        <p:spPr bwMode="auto">
          <a:xfrm>
            <a:off x="2577611" y="1371600"/>
            <a:ext cx="5499589" cy="5181600"/>
          </a:xfrm>
          <a:prstGeom prst="rect">
            <a:avLst/>
          </a:prstGeom>
          <a:noFill/>
          <a:ln w="9525">
            <a:noFill/>
            <a:miter lim="800000"/>
            <a:headEnd/>
            <a:tailEnd/>
          </a:ln>
        </p:spPr>
        <p:txBody>
          <a:bodyPr lIns="0" rIns="18288"/>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a:spcBef>
                <a:spcPct val="20000"/>
              </a:spcBef>
              <a:buClr>
                <a:srgbClr val="0BD0D9"/>
              </a:buClr>
              <a:buSzPct val="95000"/>
              <a:buFont typeface="Wingdings 2" pitchFamily="18" charset="2"/>
              <a:buNone/>
              <a:defRPr/>
            </a:pPr>
            <a:endParaRPr lang="en-US" sz="2400" b="1" dirty="0" smtClean="0">
              <a:latin typeface="Cambria" pitchFamily="18" charset="0"/>
            </a:endParaRPr>
          </a:p>
          <a:p>
            <a:pPr algn="ctr">
              <a:spcBef>
                <a:spcPct val="20000"/>
              </a:spcBef>
              <a:buClr>
                <a:srgbClr val="0BD0D9"/>
              </a:buClr>
              <a:buSzPct val="95000"/>
              <a:buFont typeface="Wingdings 2" pitchFamily="18" charset="2"/>
              <a:buNone/>
              <a:defRPr/>
            </a:pPr>
            <a:r>
              <a:rPr lang="en-US" sz="2400" b="1" dirty="0" smtClean="0">
                <a:latin typeface="Cambria" pitchFamily="18" charset="0"/>
              </a:rPr>
              <a:t>TERIMA KASIH</a:t>
            </a:r>
            <a:r>
              <a:rPr lang="id-ID" sz="2400" b="1" dirty="0" smtClean="0">
                <a:latin typeface="Cambria" pitchFamily="18" charset="0"/>
              </a:rPr>
              <a:t/>
            </a:r>
            <a:br>
              <a:rPr lang="id-ID" sz="2400" b="1" dirty="0" smtClean="0">
                <a:latin typeface="Cambria" pitchFamily="18" charset="0"/>
              </a:rPr>
            </a:br>
            <a:r>
              <a:rPr lang="id-ID" sz="2400" b="1" dirty="0" smtClean="0">
                <a:latin typeface="Cambria" pitchFamily="18" charset="0"/>
              </a:rPr>
              <a:t>ATAS PERHATIAN BAPAK IBU SEKALIAN</a:t>
            </a:r>
            <a:endParaRPr lang="en-US" sz="2400" b="1" dirty="0" smtClean="0">
              <a:latin typeface="Cambria" pitchFamily="18" charset="0"/>
            </a:endParaRPr>
          </a:p>
          <a:p>
            <a:pPr algn="ctr">
              <a:spcBef>
                <a:spcPct val="20000"/>
              </a:spcBef>
              <a:buClr>
                <a:srgbClr val="0BD0D9"/>
              </a:buClr>
              <a:buSzPct val="95000"/>
              <a:buFont typeface="Wingdings 2" pitchFamily="18" charset="2"/>
              <a:buNone/>
              <a:defRPr/>
            </a:pPr>
            <a:endParaRPr lang="en-US" altLang="en-US" sz="2000" b="1" dirty="0" smtClean="0">
              <a:latin typeface="Cambria" pitchFamily="18" charset="0"/>
            </a:endParaRPr>
          </a:p>
          <a:p>
            <a:pPr algn="r">
              <a:spcBef>
                <a:spcPct val="20000"/>
              </a:spcBef>
              <a:buClr>
                <a:srgbClr val="0BD0D9"/>
              </a:buClr>
              <a:buSzPct val="95000"/>
              <a:buFont typeface="Wingdings 2" pitchFamily="18" charset="2"/>
              <a:buNone/>
              <a:defRPr/>
            </a:pPr>
            <a:endParaRPr lang="en-US" altLang="en-US" sz="1400" b="1" dirty="0" smtClean="0">
              <a:latin typeface="Cambria" pitchFamily="18" charset="0"/>
            </a:endParaRPr>
          </a:p>
          <a:p>
            <a:pPr algn="r">
              <a:spcBef>
                <a:spcPct val="20000"/>
              </a:spcBef>
              <a:buClr>
                <a:srgbClr val="0BD0D9"/>
              </a:buClr>
              <a:buSzPct val="95000"/>
              <a:buFont typeface="Wingdings 2" pitchFamily="18" charset="2"/>
              <a:buNone/>
              <a:defRPr/>
            </a:pPr>
            <a:r>
              <a:rPr lang="en-US" altLang="en-US" sz="1400" b="1" dirty="0" err="1" smtClean="0">
                <a:latin typeface="Cambria" pitchFamily="18" charset="0"/>
              </a:rPr>
              <a:t>Komite</a:t>
            </a:r>
            <a:r>
              <a:rPr lang="en-US" altLang="en-US" sz="1400" b="1" dirty="0" smtClean="0">
                <a:latin typeface="Cambria" pitchFamily="18" charset="0"/>
              </a:rPr>
              <a:t> </a:t>
            </a:r>
            <a:r>
              <a:rPr lang="en-US" altLang="en-US" sz="1400" b="1" dirty="0" err="1" smtClean="0">
                <a:latin typeface="Cambria" pitchFamily="18" charset="0"/>
              </a:rPr>
              <a:t>Standar</a:t>
            </a:r>
            <a:r>
              <a:rPr lang="en-US" altLang="en-US" sz="1400" b="1" dirty="0" smtClean="0">
                <a:latin typeface="Cambria" pitchFamily="18" charset="0"/>
              </a:rPr>
              <a:t> </a:t>
            </a:r>
            <a:r>
              <a:rPr lang="en-US" altLang="en-US" sz="1400" b="1" dirty="0" err="1" smtClean="0">
                <a:latin typeface="Cambria" pitchFamily="18" charset="0"/>
              </a:rPr>
              <a:t>Akuntansi</a:t>
            </a:r>
            <a:r>
              <a:rPr lang="en-US" altLang="en-US" sz="1400" b="1" dirty="0" smtClean="0">
                <a:latin typeface="Cambria" pitchFamily="18" charset="0"/>
              </a:rPr>
              <a:t> </a:t>
            </a:r>
            <a:r>
              <a:rPr lang="en-US" altLang="en-US" sz="1400" b="1" dirty="0" err="1" smtClean="0">
                <a:latin typeface="Cambria" pitchFamily="18" charset="0"/>
              </a:rPr>
              <a:t>Pemerintahan</a:t>
            </a:r>
            <a:r>
              <a:rPr lang="en-US" altLang="en-US" sz="1400" b="1" dirty="0" smtClean="0">
                <a:latin typeface="Cambria" pitchFamily="18" charset="0"/>
              </a:rPr>
              <a:t> (KSAP)</a:t>
            </a:r>
            <a:br>
              <a:rPr lang="en-US" altLang="en-US" sz="1400" b="1" dirty="0" smtClean="0">
                <a:latin typeface="Cambria" pitchFamily="18" charset="0"/>
              </a:rPr>
            </a:br>
            <a:r>
              <a:rPr lang="en-US" altLang="en-US" sz="1400" b="1" dirty="0" err="1" smtClean="0">
                <a:latin typeface="Cambria" pitchFamily="18" charset="0"/>
              </a:rPr>
              <a:t>Gedung</a:t>
            </a:r>
            <a:r>
              <a:rPr lang="en-US" altLang="en-US" sz="1400" b="1" dirty="0" smtClean="0">
                <a:latin typeface="Cambria" pitchFamily="18" charset="0"/>
              </a:rPr>
              <a:t> </a:t>
            </a:r>
            <a:r>
              <a:rPr lang="en-US" altLang="en-US" sz="1400" b="1" dirty="0" err="1" smtClean="0">
                <a:latin typeface="Cambria" pitchFamily="18" charset="0"/>
              </a:rPr>
              <a:t>Prijadi</a:t>
            </a:r>
            <a:r>
              <a:rPr lang="en-US" altLang="en-US" sz="1400" b="1" dirty="0" smtClean="0">
                <a:latin typeface="Cambria" pitchFamily="18" charset="0"/>
              </a:rPr>
              <a:t> </a:t>
            </a:r>
            <a:r>
              <a:rPr lang="en-US" altLang="en-US" sz="1400" b="1" dirty="0" err="1" smtClean="0">
                <a:latin typeface="Cambria" pitchFamily="18" charset="0"/>
              </a:rPr>
              <a:t>Praptosuhardjo</a:t>
            </a:r>
            <a:r>
              <a:rPr lang="en-US" altLang="en-US" sz="1400" b="1" dirty="0" smtClean="0">
                <a:latin typeface="Cambria" pitchFamily="18" charset="0"/>
              </a:rPr>
              <a:t> III, Lt. 2, </a:t>
            </a:r>
            <a:r>
              <a:rPr lang="en-US" altLang="en-US" sz="1400" b="1" dirty="0" err="1" smtClean="0">
                <a:latin typeface="Cambria" pitchFamily="18" charset="0"/>
              </a:rPr>
              <a:t>Kementerian</a:t>
            </a:r>
            <a:r>
              <a:rPr lang="en-US" altLang="en-US" sz="1400" b="1" dirty="0" smtClean="0">
                <a:latin typeface="Cambria" pitchFamily="18" charset="0"/>
              </a:rPr>
              <a:t> </a:t>
            </a:r>
            <a:r>
              <a:rPr lang="en-US" altLang="en-US" sz="1400" b="1" dirty="0" err="1" smtClean="0">
                <a:latin typeface="Cambria" pitchFamily="18" charset="0"/>
              </a:rPr>
              <a:t>Keuangan</a:t>
            </a:r>
            <a:r>
              <a:rPr lang="en-US" altLang="en-US" sz="1400" b="1" dirty="0" smtClean="0">
                <a:latin typeface="Cambria" pitchFamily="18" charset="0"/>
              </a:rPr>
              <a:t/>
            </a:r>
            <a:br>
              <a:rPr lang="en-US" altLang="en-US" sz="1400" b="1" dirty="0" smtClean="0">
                <a:latin typeface="Cambria" pitchFamily="18" charset="0"/>
              </a:rPr>
            </a:br>
            <a:r>
              <a:rPr lang="en-US" altLang="en-US" sz="1400" b="1" dirty="0" smtClean="0">
                <a:latin typeface="Cambria" pitchFamily="18" charset="0"/>
              </a:rPr>
              <a:t>Jl. Budi </a:t>
            </a:r>
            <a:r>
              <a:rPr lang="en-US" altLang="en-US" sz="1400" b="1" dirty="0" err="1" smtClean="0">
                <a:latin typeface="Cambria" pitchFamily="18" charset="0"/>
              </a:rPr>
              <a:t>Utomo</a:t>
            </a:r>
            <a:r>
              <a:rPr lang="en-US" altLang="en-US" sz="1400" b="1" dirty="0" smtClean="0">
                <a:latin typeface="Cambria" pitchFamily="18" charset="0"/>
              </a:rPr>
              <a:t> No. 6, Jakarta</a:t>
            </a:r>
            <a:br>
              <a:rPr lang="en-US" altLang="en-US" sz="1400" b="1" dirty="0" smtClean="0">
                <a:latin typeface="Cambria" pitchFamily="18" charset="0"/>
              </a:rPr>
            </a:br>
            <a:r>
              <a:rPr lang="en-US" altLang="en-US" sz="1400" b="1" dirty="0" err="1" smtClean="0">
                <a:latin typeface="Cambria" pitchFamily="18" charset="0"/>
              </a:rPr>
              <a:t>Telepon</a:t>
            </a:r>
            <a:r>
              <a:rPr lang="en-US" altLang="en-US" sz="1400" b="1" dirty="0" smtClean="0">
                <a:latin typeface="Cambria" pitchFamily="18" charset="0"/>
              </a:rPr>
              <a:t>/Fax (021) 352 4551</a:t>
            </a:r>
            <a:br>
              <a:rPr lang="en-US" altLang="en-US" sz="1400" b="1" dirty="0" smtClean="0">
                <a:latin typeface="Cambria" pitchFamily="18" charset="0"/>
              </a:rPr>
            </a:br>
            <a:r>
              <a:rPr lang="en-US" altLang="en-US" sz="1400" b="1" dirty="0" smtClean="0">
                <a:latin typeface="Cambria" pitchFamily="18" charset="0"/>
              </a:rPr>
              <a:t>website : www.ksap.org </a:t>
            </a:r>
            <a:br>
              <a:rPr lang="en-US" altLang="en-US" sz="1400" b="1" dirty="0" smtClean="0">
                <a:latin typeface="Cambria" pitchFamily="18" charset="0"/>
              </a:rPr>
            </a:br>
            <a:r>
              <a:rPr lang="en-US" altLang="en-US" sz="1400" b="1" dirty="0" smtClean="0">
                <a:latin typeface="Cambria" pitchFamily="18" charset="0"/>
              </a:rPr>
              <a:t>Email: </a:t>
            </a:r>
            <a:r>
              <a:rPr lang="en-US" altLang="en-US" sz="1400" dirty="0" smtClean="0">
                <a:solidFill>
                  <a:srgbClr val="0000FF"/>
                </a:solidFill>
                <a:latin typeface="Cambria" pitchFamily="18" charset="0"/>
                <a:hlinkClick r:id="rId2"/>
              </a:rPr>
              <a:t>webmaster@ksap.org</a:t>
            </a:r>
            <a:endParaRPr lang="en-US" altLang="en-US" sz="1400" dirty="0" smtClean="0">
              <a:solidFill>
                <a:srgbClr val="0000FF"/>
              </a:solidFill>
              <a:latin typeface="Cambria" pitchFamily="18" charset="0"/>
            </a:endParaRPr>
          </a:p>
          <a:p>
            <a:pPr algn="r">
              <a:spcBef>
                <a:spcPct val="20000"/>
              </a:spcBef>
              <a:buClr>
                <a:srgbClr val="0BD0D9"/>
              </a:buClr>
              <a:buSzPct val="95000"/>
              <a:buFont typeface="Wingdings 2" pitchFamily="18" charset="2"/>
              <a:buNone/>
              <a:defRPr/>
            </a:pPr>
            <a:endParaRPr lang="en-US" altLang="en-US" sz="1400" b="1" dirty="0" smtClean="0">
              <a:latin typeface="Cambria" pitchFamily="18" charset="0"/>
            </a:endParaRPr>
          </a:p>
        </p:txBody>
      </p:sp>
    </p:spTree>
    <p:extLst>
      <p:ext uri="{BB962C8B-B14F-4D97-AF65-F5344CB8AC3E}">
        <p14:creationId xmlns:p14="http://schemas.microsoft.com/office/powerpoint/2010/main" val="3102951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5000"/>
            <a:ext cx="8077200" cy="709953"/>
          </a:xfrm>
          <a:solidFill>
            <a:srgbClr val="00B0F0"/>
          </a:solidFill>
        </p:spPr>
        <p:style>
          <a:lnRef idx="0">
            <a:schemeClr val="accent2"/>
          </a:lnRef>
          <a:fillRef idx="3">
            <a:schemeClr val="accent2"/>
          </a:fillRef>
          <a:effectRef idx="3">
            <a:schemeClr val="accent2"/>
          </a:effectRef>
          <a:fontRef idx="minor">
            <a:schemeClr val="lt1"/>
          </a:fontRef>
        </p:style>
        <p:txBody>
          <a:bodyPr anchor="ctr">
            <a:normAutofit/>
          </a:bodyPr>
          <a:lstStyle/>
          <a:p>
            <a:pPr algn="ctr"/>
            <a:r>
              <a:rPr lang="en-US" dirty="0" err="1" smtClean="0"/>
              <a:t>Materi</a:t>
            </a:r>
            <a:r>
              <a:rPr lang="en-US" dirty="0" smtClean="0"/>
              <a:t> </a:t>
            </a:r>
            <a:r>
              <a:rPr lang="en-US" dirty="0" err="1" smtClean="0"/>
              <a:t>Bahasan</a:t>
            </a:r>
            <a:endParaRPr lang="en-US" dirty="0"/>
          </a:p>
        </p:txBody>
      </p:sp>
      <p:sp>
        <p:nvSpPr>
          <p:cNvPr id="3" name="Content Placeholder 2"/>
          <p:cNvSpPr>
            <a:spLocks noGrp="1"/>
          </p:cNvSpPr>
          <p:nvPr>
            <p:ph sz="quarter" idx="1"/>
          </p:nvPr>
        </p:nvSpPr>
        <p:spPr>
          <a:xfrm>
            <a:off x="457200" y="1143000"/>
            <a:ext cx="8229600" cy="5105400"/>
          </a:xfrm>
        </p:spPr>
        <p:txBody>
          <a:bodyPr>
            <a:noAutofit/>
          </a:bodyPr>
          <a:lstStyle/>
          <a:p>
            <a:pPr marL="514350" indent="-514350">
              <a:buFont typeface="+mj-lt"/>
              <a:buAutoNum type="arabicPeriod"/>
            </a:pPr>
            <a:r>
              <a:rPr lang="en-US" sz="2200" dirty="0" err="1" smtClean="0"/>
              <a:t>Dasar</a:t>
            </a:r>
            <a:r>
              <a:rPr lang="en-US" sz="2200" dirty="0" smtClean="0"/>
              <a:t> </a:t>
            </a:r>
            <a:r>
              <a:rPr lang="en-US" sz="2200" dirty="0" err="1" smtClean="0"/>
              <a:t>Hukum</a:t>
            </a:r>
            <a:endParaRPr lang="en-US" sz="2200" dirty="0" smtClean="0"/>
          </a:p>
          <a:p>
            <a:pPr marL="514350" indent="-514350">
              <a:buFont typeface="+mj-lt"/>
              <a:buAutoNum type="arabicPeriod"/>
            </a:pPr>
            <a:r>
              <a:rPr lang="en-US" sz="2200" dirty="0" err="1" smtClean="0"/>
              <a:t>Definisi</a:t>
            </a:r>
            <a:r>
              <a:rPr lang="en-US" sz="2200" dirty="0" smtClean="0"/>
              <a:t> </a:t>
            </a:r>
            <a:r>
              <a:rPr lang="en-US" sz="2200" dirty="0" err="1" smtClean="0"/>
              <a:t>Penyusutan</a:t>
            </a:r>
            <a:endParaRPr lang="en-US" sz="2200" dirty="0"/>
          </a:p>
          <a:p>
            <a:pPr marL="514350" indent="-514350">
              <a:buFont typeface="+mj-lt"/>
              <a:buAutoNum type="arabicPeriod"/>
            </a:pPr>
            <a:r>
              <a:rPr lang="en-US" sz="2200" dirty="0" err="1" smtClean="0"/>
              <a:t>Prasyarat</a:t>
            </a:r>
            <a:r>
              <a:rPr lang="en-US" sz="2200" dirty="0" smtClean="0"/>
              <a:t> </a:t>
            </a:r>
            <a:r>
              <a:rPr lang="en-US" sz="2200" dirty="0" err="1" smtClean="0"/>
              <a:t>Penyusutan</a:t>
            </a:r>
            <a:endParaRPr lang="en-US" sz="2200" dirty="0"/>
          </a:p>
          <a:p>
            <a:pPr marL="514350" indent="-514350">
              <a:buFont typeface="+mj-lt"/>
              <a:buAutoNum type="arabicPeriod"/>
            </a:pPr>
            <a:r>
              <a:rPr lang="en-US" sz="2200" dirty="0" err="1" smtClean="0"/>
              <a:t>Metod</a:t>
            </a:r>
            <a:r>
              <a:rPr lang="en-US" sz="2200" dirty="0" err="1" smtClean="0"/>
              <a:t>e</a:t>
            </a:r>
            <a:r>
              <a:rPr lang="en-US" sz="2200" dirty="0" smtClean="0"/>
              <a:t> </a:t>
            </a:r>
            <a:r>
              <a:rPr lang="en-US" sz="2200" dirty="0" err="1" smtClean="0"/>
              <a:t>Penyusutan</a:t>
            </a:r>
            <a:endParaRPr lang="en-US" sz="2200" dirty="0" smtClean="0"/>
          </a:p>
          <a:p>
            <a:pPr marL="514350" indent="-514350">
              <a:buFont typeface="+mj-lt"/>
              <a:buAutoNum type="arabicPeriod"/>
            </a:pPr>
            <a:r>
              <a:rPr lang="en-US" sz="2200" dirty="0" err="1" smtClean="0"/>
              <a:t>Prosedur</a:t>
            </a:r>
            <a:r>
              <a:rPr lang="en-US" sz="2200" dirty="0" smtClean="0"/>
              <a:t> </a:t>
            </a:r>
            <a:r>
              <a:rPr lang="en-US" sz="2200" dirty="0" err="1" smtClean="0"/>
              <a:t>Penyusutan</a:t>
            </a:r>
            <a:endParaRPr lang="en-US" sz="2200" dirty="0"/>
          </a:p>
          <a:p>
            <a:pPr marL="514350" indent="-514350">
              <a:buFont typeface="+mj-lt"/>
              <a:buAutoNum type="arabicPeriod"/>
            </a:pPr>
            <a:r>
              <a:rPr lang="en-US" sz="2200" dirty="0" err="1" smtClean="0"/>
              <a:t>Penyusutan</a:t>
            </a:r>
            <a:r>
              <a:rPr lang="en-US" sz="2200" dirty="0" smtClean="0"/>
              <a:t> </a:t>
            </a:r>
            <a:r>
              <a:rPr lang="en-US" sz="2200" dirty="0" err="1" smtClean="0"/>
              <a:t>Pertama</a:t>
            </a:r>
            <a:r>
              <a:rPr lang="en-US" sz="2200" dirty="0" smtClean="0"/>
              <a:t> Kali</a:t>
            </a:r>
            <a:endParaRPr lang="en-US" sz="2200" dirty="0"/>
          </a:p>
          <a:p>
            <a:pPr marL="514350" indent="-514350">
              <a:buFont typeface="+mj-lt"/>
              <a:buAutoNum type="arabicPeriod"/>
            </a:pPr>
            <a:r>
              <a:rPr lang="en-US" sz="2200" dirty="0" err="1" smtClean="0"/>
              <a:t>Perbaikan</a:t>
            </a:r>
            <a:r>
              <a:rPr lang="en-US" sz="2200" dirty="0" smtClean="0"/>
              <a:t> </a:t>
            </a:r>
            <a:r>
              <a:rPr lang="en-US" sz="2200" dirty="0" err="1" smtClean="0"/>
              <a:t>Aset</a:t>
            </a:r>
            <a:r>
              <a:rPr lang="en-US" sz="2200" dirty="0" smtClean="0"/>
              <a:t> </a:t>
            </a:r>
            <a:r>
              <a:rPr lang="en-US" sz="2200" dirty="0" err="1" smtClean="0"/>
              <a:t>Tetap</a:t>
            </a:r>
            <a:r>
              <a:rPr lang="en-US" sz="2200" dirty="0" smtClean="0"/>
              <a:t> yang </a:t>
            </a:r>
            <a:r>
              <a:rPr lang="en-US" sz="2200" dirty="0" err="1" smtClean="0"/>
              <a:t>Menambah</a:t>
            </a:r>
            <a:r>
              <a:rPr lang="en-US" sz="2200" dirty="0" smtClean="0"/>
              <a:t> </a:t>
            </a:r>
            <a:r>
              <a:rPr lang="en-US" sz="2200" dirty="0" err="1" smtClean="0"/>
              <a:t>Masa</a:t>
            </a:r>
            <a:r>
              <a:rPr lang="en-US" sz="2200" dirty="0" smtClean="0"/>
              <a:t> </a:t>
            </a:r>
            <a:r>
              <a:rPr lang="en-US" sz="2200" dirty="0" err="1" smtClean="0"/>
              <a:t>Manfaat</a:t>
            </a:r>
            <a:endParaRPr lang="en-US" sz="2200" dirty="0" smtClean="0"/>
          </a:p>
          <a:p>
            <a:pPr marL="514350" indent="-514350">
              <a:buFont typeface="+mj-lt"/>
              <a:buAutoNum type="arabicPeriod"/>
            </a:pPr>
            <a:r>
              <a:rPr lang="en-US" sz="2200" dirty="0" err="1" smtClean="0"/>
              <a:t>Penyusutan</a:t>
            </a:r>
            <a:r>
              <a:rPr lang="en-US" sz="2200" dirty="0" smtClean="0"/>
              <a:t> </a:t>
            </a:r>
            <a:r>
              <a:rPr lang="en-US" sz="2200" dirty="0" err="1" smtClean="0"/>
              <a:t>Aset</a:t>
            </a:r>
            <a:r>
              <a:rPr lang="en-US" sz="2200" dirty="0" smtClean="0"/>
              <a:t> </a:t>
            </a:r>
            <a:r>
              <a:rPr lang="en-US" sz="2200" dirty="0" err="1" smtClean="0"/>
              <a:t>secara</a:t>
            </a:r>
            <a:r>
              <a:rPr lang="en-US" sz="2200" dirty="0" smtClean="0"/>
              <a:t> </a:t>
            </a:r>
            <a:r>
              <a:rPr lang="en-US" sz="2200" dirty="0" err="1" smtClean="0"/>
              <a:t>Berkelompok</a:t>
            </a:r>
            <a:endParaRPr lang="en-US" sz="2200" dirty="0"/>
          </a:p>
          <a:p>
            <a:pPr marL="514350" indent="-514350">
              <a:buFont typeface="+mj-lt"/>
              <a:buAutoNum type="arabicPeriod"/>
            </a:pPr>
            <a:r>
              <a:rPr lang="en-US" sz="2200" dirty="0" err="1" smtClean="0"/>
              <a:t>Perhitungan</a:t>
            </a:r>
            <a:r>
              <a:rPr lang="en-US" sz="2200" dirty="0" smtClean="0"/>
              <a:t> </a:t>
            </a:r>
            <a:r>
              <a:rPr lang="en-US" sz="2200" dirty="0" err="1"/>
              <a:t>Penyusutan</a:t>
            </a:r>
            <a:r>
              <a:rPr lang="en-US" sz="2200" dirty="0"/>
              <a:t> </a:t>
            </a:r>
            <a:r>
              <a:rPr lang="en-US" sz="2200" dirty="0" err="1"/>
              <a:t>Aset</a:t>
            </a:r>
            <a:r>
              <a:rPr lang="en-US" sz="2200" dirty="0"/>
              <a:t> </a:t>
            </a:r>
            <a:r>
              <a:rPr lang="en-US" sz="2200" dirty="0" err="1" smtClean="0"/>
              <a:t>Tetap</a:t>
            </a:r>
            <a:r>
              <a:rPr lang="en-US" sz="2200" dirty="0" smtClean="0"/>
              <a:t> yang </a:t>
            </a:r>
            <a:r>
              <a:rPr lang="en-US" sz="2200" dirty="0" err="1"/>
              <a:t>Diperoleh</a:t>
            </a:r>
            <a:r>
              <a:rPr lang="en-US" sz="2200" dirty="0"/>
              <a:t> Tengah </a:t>
            </a:r>
            <a:r>
              <a:rPr lang="en-US" sz="2200" dirty="0" err="1" smtClean="0"/>
              <a:t>Tahun</a:t>
            </a:r>
            <a:endParaRPr lang="en-US" sz="2200" dirty="0" smtClean="0"/>
          </a:p>
          <a:p>
            <a:pPr marL="514350" indent="-514350">
              <a:buFont typeface="+mj-lt"/>
              <a:buAutoNum type="arabicPeriod"/>
            </a:pPr>
            <a:r>
              <a:rPr lang="en-US" sz="2200" dirty="0" err="1" smtClean="0"/>
              <a:t>Penjualan</a:t>
            </a:r>
            <a:r>
              <a:rPr lang="en-US" sz="2200" dirty="0" smtClean="0"/>
              <a:t> </a:t>
            </a:r>
            <a:r>
              <a:rPr lang="en-US" sz="2200" dirty="0" err="1"/>
              <a:t>Aset</a:t>
            </a:r>
            <a:r>
              <a:rPr lang="en-US" sz="2200" dirty="0"/>
              <a:t> </a:t>
            </a:r>
            <a:r>
              <a:rPr lang="en-US" sz="2200" dirty="0" err="1"/>
              <a:t>Tetap</a:t>
            </a:r>
            <a:r>
              <a:rPr lang="en-US" sz="2200" dirty="0"/>
              <a:t> yang </a:t>
            </a:r>
            <a:r>
              <a:rPr lang="en-US" sz="2200" dirty="0" err="1" smtClean="0"/>
              <a:t>Telah</a:t>
            </a:r>
            <a:r>
              <a:rPr lang="en-US" sz="2200" dirty="0" smtClean="0"/>
              <a:t> </a:t>
            </a:r>
            <a:r>
              <a:rPr lang="en-US" sz="2200" dirty="0" err="1" smtClean="0"/>
              <a:t>Disusutkan</a:t>
            </a:r>
            <a:r>
              <a:rPr lang="en-US" sz="2200" dirty="0" smtClean="0"/>
              <a:t> </a:t>
            </a:r>
            <a:r>
              <a:rPr lang="en-US" sz="2200" dirty="0" err="1" smtClean="0"/>
              <a:t>Seluruhnya</a:t>
            </a:r>
            <a:endParaRPr lang="en-US" sz="2200" dirty="0"/>
          </a:p>
          <a:p>
            <a:pPr marL="514350" indent="-514350">
              <a:buFont typeface="+mj-lt"/>
              <a:buAutoNum type="arabicPeriod"/>
            </a:pPr>
            <a:r>
              <a:rPr lang="en-US" sz="2200" dirty="0" err="1" smtClean="0"/>
              <a:t>Perhitungan</a:t>
            </a:r>
            <a:r>
              <a:rPr lang="en-US" sz="2200" dirty="0" smtClean="0"/>
              <a:t> </a:t>
            </a:r>
            <a:r>
              <a:rPr lang="en-US" sz="2200" dirty="0" err="1"/>
              <a:t>Penyusutan</a:t>
            </a:r>
            <a:r>
              <a:rPr lang="en-US" sz="2200" dirty="0"/>
              <a:t> </a:t>
            </a:r>
            <a:r>
              <a:rPr lang="en-US" sz="2200" dirty="0" err="1"/>
              <a:t>Aset</a:t>
            </a:r>
            <a:r>
              <a:rPr lang="en-US" sz="2200" dirty="0"/>
              <a:t> </a:t>
            </a:r>
            <a:r>
              <a:rPr lang="en-US" sz="2200" dirty="0" err="1"/>
              <a:t>Tetap</a:t>
            </a:r>
            <a:r>
              <a:rPr lang="en-US" sz="2200" dirty="0"/>
              <a:t> </a:t>
            </a:r>
            <a:r>
              <a:rPr lang="en-US" sz="2200" dirty="0" smtClean="0"/>
              <a:t>yang </a:t>
            </a:r>
            <a:r>
              <a:rPr lang="en-US" sz="2200" dirty="0" err="1" smtClean="0"/>
              <a:t>Dilepaskan</a:t>
            </a:r>
            <a:r>
              <a:rPr lang="en-US" sz="2200" dirty="0" smtClean="0"/>
              <a:t> </a:t>
            </a:r>
            <a:r>
              <a:rPr lang="en-US" sz="2200" dirty="0"/>
              <a:t>di </a:t>
            </a:r>
            <a:r>
              <a:rPr lang="en-US" sz="2200" dirty="0" err="1"/>
              <a:t>tengah</a:t>
            </a:r>
            <a:r>
              <a:rPr lang="en-US" sz="2200" dirty="0"/>
              <a:t> </a:t>
            </a:r>
            <a:r>
              <a:rPr lang="en-US" sz="2200" dirty="0" err="1"/>
              <a:t>Periode</a:t>
            </a:r>
            <a:r>
              <a:rPr lang="en-US" sz="2200" dirty="0"/>
              <a:t> </a:t>
            </a:r>
            <a:r>
              <a:rPr lang="en-US" sz="2200" dirty="0" err="1"/>
              <a:t>Akuntansi</a:t>
            </a:r>
            <a:endParaRPr lang="en-US" sz="2200" dirty="0"/>
          </a:p>
          <a:p>
            <a:pPr marL="514350" indent="-514350">
              <a:buFont typeface="+mj-lt"/>
              <a:buAutoNum type="arabicPeriod"/>
            </a:pPr>
            <a:endParaRPr lang="en-US" sz="2200" dirty="0"/>
          </a:p>
          <a:p>
            <a:pPr marL="514350" indent="-514350">
              <a:buFont typeface="+mj-lt"/>
              <a:buAutoNum type="arabicPeriod"/>
            </a:pPr>
            <a:endParaRPr lang="en-US" sz="2200" dirty="0"/>
          </a:p>
          <a:p>
            <a:pPr marL="514350" indent="-514350">
              <a:buFont typeface="+mj-lt"/>
              <a:buAutoNum type="arabicPeriod"/>
            </a:pPr>
            <a:endParaRPr lang="en-US" sz="2200" dirty="0"/>
          </a:p>
          <a:p>
            <a:pPr marL="514350" indent="-514350">
              <a:buFont typeface="+mj-lt"/>
              <a:buAutoNum type="arabicPeriod"/>
            </a:pPr>
            <a:endParaRPr lang="en-US" sz="2200"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9" name="Picture 8"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4104209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570D1B70-8B5F-45C5-94E4-AE67E00BF315}" type="slidenum">
              <a:rPr lang="en-US" smtClean="0"/>
              <a:pPr/>
              <a:t>3</a:t>
            </a:fld>
            <a:endParaRPr lang="en-US" smtClean="0"/>
          </a:p>
        </p:txBody>
      </p:sp>
      <p:sp>
        <p:nvSpPr>
          <p:cNvPr id="7" name="Rectangle 6"/>
          <p:cNvSpPr/>
          <p:nvPr/>
        </p:nvSpPr>
        <p:spPr>
          <a:xfrm>
            <a:off x="403372" y="1828800"/>
            <a:ext cx="7978628" cy="2092881"/>
          </a:xfrm>
          <a:prstGeom prst="rect">
            <a:avLst/>
          </a:prstGeom>
        </p:spPr>
        <p:txBody>
          <a:bodyPr wrap="square">
            <a:spAutoFit/>
          </a:bodyPr>
          <a:lstStyle/>
          <a:p>
            <a:pPr marL="342900" indent="-342900">
              <a:spcAft>
                <a:spcPts val="600"/>
              </a:spcAft>
              <a:buFont typeface="Arial" pitchFamily="34" charset="0"/>
              <a:buChar char="•"/>
            </a:pPr>
            <a:r>
              <a:rPr lang="id-ID" sz="2400" dirty="0" smtClean="0">
                <a:ln w="10541" cmpd="sng">
                  <a:solidFill>
                    <a:schemeClr val="accent1">
                      <a:shade val="88000"/>
                      <a:satMod val="110000"/>
                    </a:schemeClr>
                  </a:solidFill>
                  <a:prstDash val="solid"/>
                </a:ln>
                <a:solidFill>
                  <a:srgbClr val="002060"/>
                </a:solidFill>
                <a:latin typeface="Arial" pitchFamily="34" charset="0"/>
                <a:cs typeface="Arial" pitchFamily="34" charset="0"/>
              </a:rPr>
              <a:t>Lampiran I PP No. 71 Tahun 2010 tentang Standar Akuntansi Pemerintahan (SAP): </a:t>
            </a:r>
          </a:p>
          <a:p>
            <a:pPr marL="800100" lvl="1" indent="-342900">
              <a:spcAft>
                <a:spcPts val="600"/>
              </a:spcAft>
              <a:buFont typeface="Arial" pitchFamily="34" charset="0"/>
              <a:buChar char="•"/>
            </a:pPr>
            <a:r>
              <a:rPr lang="id-ID" sz="2400" dirty="0" smtClean="0">
                <a:ln w="10541" cmpd="sng">
                  <a:solidFill>
                    <a:schemeClr val="accent1">
                      <a:shade val="88000"/>
                      <a:satMod val="110000"/>
                    </a:schemeClr>
                  </a:solidFill>
                  <a:prstDash val="solid"/>
                </a:ln>
                <a:solidFill>
                  <a:srgbClr val="002060"/>
                </a:solidFill>
                <a:latin typeface="Arial" pitchFamily="34" charset="0"/>
                <a:cs typeface="Arial" pitchFamily="34" charset="0"/>
              </a:rPr>
              <a:t>PSAP 07 tentang Akuntansi Aset Tetap, </a:t>
            </a:r>
          </a:p>
          <a:p>
            <a:pPr marL="342900" indent="-342900">
              <a:spcAft>
                <a:spcPts val="600"/>
              </a:spcAft>
              <a:buFont typeface="Arial" pitchFamily="34" charset="0"/>
              <a:buChar char="•"/>
            </a:pPr>
            <a:r>
              <a:rPr lang="id-ID" sz="2400" dirty="0" smtClean="0">
                <a:ln w="10541" cmpd="sng">
                  <a:solidFill>
                    <a:schemeClr val="accent1">
                      <a:shade val="88000"/>
                      <a:satMod val="110000"/>
                    </a:schemeClr>
                  </a:solidFill>
                  <a:prstDash val="solid"/>
                </a:ln>
                <a:solidFill>
                  <a:srgbClr val="002060"/>
                </a:solidFill>
                <a:latin typeface="Arial" pitchFamily="34" charset="0"/>
                <a:cs typeface="Arial" pitchFamily="34" charset="0"/>
              </a:rPr>
              <a:t>Buletin Teknis SAP No. 18 tentang Akuntansi Penyusutan</a:t>
            </a:r>
          </a:p>
        </p:txBody>
      </p:sp>
      <p:sp>
        <p:nvSpPr>
          <p:cNvPr id="8" name="Title 1"/>
          <p:cNvSpPr>
            <a:spLocks noGrp="1"/>
          </p:cNvSpPr>
          <p:nvPr>
            <p:ph type="title"/>
          </p:nvPr>
        </p:nvSpPr>
        <p:spPr>
          <a:xfrm>
            <a:off x="533400" y="185000"/>
            <a:ext cx="8077200" cy="709953"/>
          </a:xfrm>
          <a:solidFill>
            <a:srgbClr val="00B0F0"/>
          </a:solidFill>
        </p:spPr>
        <p:style>
          <a:lnRef idx="0">
            <a:schemeClr val="accent2"/>
          </a:lnRef>
          <a:fillRef idx="3">
            <a:schemeClr val="accent2"/>
          </a:fillRef>
          <a:effectRef idx="3">
            <a:schemeClr val="accent2"/>
          </a:effectRef>
          <a:fontRef idx="minor">
            <a:schemeClr val="lt1"/>
          </a:fontRef>
        </p:style>
        <p:txBody>
          <a:bodyPr anchor="ctr">
            <a:normAutofit/>
          </a:bodyPr>
          <a:lstStyle/>
          <a:p>
            <a:pPr algn="ctr"/>
            <a:r>
              <a:rPr lang="en-US" dirty="0" err="1" smtClean="0"/>
              <a:t>Dasar</a:t>
            </a:r>
            <a:r>
              <a:rPr lang="en-US" dirty="0" smtClean="0"/>
              <a:t> </a:t>
            </a:r>
            <a:r>
              <a:rPr lang="en-US" dirty="0" err="1" smtClean="0"/>
              <a:t>Hukum</a:t>
            </a:r>
            <a:endParaRPr lang="en-US" dirty="0"/>
          </a:p>
        </p:txBody>
      </p:sp>
      <p:grpSp>
        <p:nvGrpSpPr>
          <p:cNvPr id="9" name="Group 12"/>
          <p:cNvGrpSpPr>
            <a:grpSpLocks/>
          </p:cNvGrpSpPr>
          <p:nvPr/>
        </p:nvGrpSpPr>
        <p:grpSpPr bwMode="auto">
          <a:xfrm>
            <a:off x="403372" y="185001"/>
            <a:ext cx="801541" cy="709952"/>
            <a:chOff x="1347" y="1207"/>
            <a:chExt cx="1296" cy="1163"/>
          </a:xfrm>
        </p:grpSpPr>
        <p:pic>
          <p:nvPicPr>
            <p:cNvPr id="10"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1"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2" name="Picture 11"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4171012260"/>
      </p:ext>
    </p:extLst>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95400"/>
            <a:ext cx="7696200" cy="4937125"/>
          </a:xfrm>
        </p:spPr>
        <p:txBody>
          <a:bodyPr>
            <a:normAutofit lnSpcReduction="10000"/>
          </a:bodyPr>
          <a:lstStyle/>
          <a:p>
            <a:pPr marL="363538" indent="-363538" eaLnBrk="1" hangingPunct="1">
              <a:buSzPct val="75000"/>
              <a:buFont typeface="Wingdings" pitchFamily="2" charset="2"/>
              <a:buChar char="q"/>
              <a:defRPr/>
            </a:pPr>
            <a:r>
              <a:rPr lang="id-ID" sz="2800" dirty="0" smtClean="0"/>
              <a:t>Penyusutan adalah alokasi yang sistematis atas nilai suatu aset tetap yang dapat disusutkan </a:t>
            </a:r>
            <a:r>
              <a:rPr lang="id-ID" sz="2800" i="1" dirty="0" smtClean="0"/>
              <a:t>(depreciable assets) </a:t>
            </a:r>
            <a:r>
              <a:rPr lang="id-ID" sz="2800" dirty="0" smtClean="0"/>
              <a:t>selama masa manfaat aset yang bersangkutan.</a:t>
            </a:r>
            <a:r>
              <a:rPr lang="en-US" sz="2800" dirty="0" smtClean="0"/>
              <a:t> </a:t>
            </a:r>
          </a:p>
          <a:p>
            <a:pPr marL="363538" indent="-363538" eaLnBrk="1" hangingPunct="1">
              <a:buSzPct val="75000"/>
              <a:buFont typeface="Wingdings" pitchFamily="2" charset="2"/>
              <a:buChar char="q"/>
              <a:defRPr/>
            </a:pPr>
            <a:r>
              <a:rPr lang="en-US" sz="2800" dirty="0" err="1" smtClean="0"/>
              <a:t>Nilai</a:t>
            </a:r>
            <a:r>
              <a:rPr lang="en-US" sz="2800" dirty="0" smtClean="0"/>
              <a:t> </a:t>
            </a:r>
            <a:r>
              <a:rPr lang="en-US" sz="2800" dirty="0" err="1" smtClean="0"/>
              <a:t>penyusutan</a:t>
            </a:r>
            <a:r>
              <a:rPr lang="en-US" sz="2800" dirty="0" smtClean="0"/>
              <a:t> </a:t>
            </a:r>
            <a:r>
              <a:rPr lang="en-US" sz="2800" dirty="0" err="1" smtClean="0"/>
              <a:t>untuk</a:t>
            </a:r>
            <a:r>
              <a:rPr lang="en-US" sz="2800" dirty="0" smtClean="0"/>
              <a:t> </a:t>
            </a:r>
            <a:r>
              <a:rPr lang="en-US" sz="2800" dirty="0" err="1" smtClean="0"/>
              <a:t>masing-masing</a:t>
            </a:r>
            <a:r>
              <a:rPr lang="en-US" sz="2800" dirty="0" smtClean="0"/>
              <a:t> </a:t>
            </a:r>
            <a:r>
              <a:rPr lang="en-US" sz="2800" dirty="0" err="1" smtClean="0"/>
              <a:t>periode</a:t>
            </a:r>
            <a:r>
              <a:rPr lang="en-US" sz="2800" dirty="0" smtClean="0"/>
              <a:t> </a:t>
            </a:r>
            <a:r>
              <a:rPr lang="en-US" sz="2800" dirty="0" err="1" smtClean="0"/>
              <a:t>diakui</a:t>
            </a:r>
            <a:r>
              <a:rPr lang="en-US" sz="2800" dirty="0" smtClean="0"/>
              <a:t> </a:t>
            </a:r>
            <a:r>
              <a:rPr lang="en-US" sz="2800" dirty="0" err="1" smtClean="0"/>
              <a:t>sebagai</a:t>
            </a:r>
            <a:r>
              <a:rPr lang="en-US" sz="2800" dirty="0" smtClean="0"/>
              <a:t> </a:t>
            </a:r>
            <a:r>
              <a:rPr lang="en-US" sz="2800" dirty="0" err="1" smtClean="0"/>
              <a:t>pengurang</a:t>
            </a:r>
            <a:r>
              <a:rPr lang="en-US" sz="2800" dirty="0" smtClean="0"/>
              <a:t> </a:t>
            </a:r>
            <a:r>
              <a:rPr lang="en-US" sz="2800" dirty="0" err="1" smtClean="0"/>
              <a:t>nilai</a:t>
            </a:r>
            <a:r>
              <a:rPr lang="en-US" sz="2800" dirty="0" smtClean="0"/>
              <a:t> </a:t>
            </a:r>
            <a:r>
              <a:rPr lang="en-US" sz="2800" dirty="0" err="1" smtClean="0"/>
              <a:t>tercatat</a:t>
            </a:r>
            <a:r>
              <a:rPr lang="en-US" sz="2800" dirty="0" smtClean="0"/>
              <a:t> </a:t>
            </a:r>
            <a:r>
              <a:rPr lang="en-US" sz="2800" dirty="0" err="1" smtClean="0"/>
              <a:t>aset</a:t>
            </a:r>
            <a:r>
              <a:rPr lang="en-US" sz="2800" dirty="0" smtClean="0"/>
              <a:t> </a:t>
            </a:r>
            <a:r>
              <a:rPr lang="en-US" sz="2800" dirty="0" err="1" smtClean="0"/>
              <a:t>tetap</a:t>
            </a:r>
            <a:r>
              <a:rPr lang="en-US" sz="2800" dirty="0" smtClean="0"/>
              <a:t> </a:t>
            </a:r>
            <a:r>
              <a:rPr lang="en-US" sz="2800" dirty="0" err="1" smtClean="0"/>
              <a:t>dalam</a:t>
            </a:r>
            <a:r>
              <a:rPr lang="en-US" sz="2800" dirty="0" smtClean="0"/>
              <a:t> </a:t>
            </a:r>
            <a:r>
              <a:rPr lang="en-US" sz="2800" dirty="0" err="1" smtClean="0"/>
              <a:t>neraca</a:t>
            </a:r>
            <a:r>
              <a:rPr lang="en-US" sz="2800" dirty="0" smtClean="0"/>
              <a:t> </a:t>
            </a:r>
            <a:r>
              <a:rPr lang="en-US" sz="2800" dirty="0" err="1" smtClean="0"/>
              <a:t>dan</a:t>
            </a:r>
            <a:r>
              <a:rPr lang="en-US" sz="2800" dirty="0" smtClean="0"/>
              <a:t> </a:t>
            </a:r>
            <a:r>
              <a:rPr lang="en-US" sz="2800" dirty="0" err="1" smtClean="0"/>
              <a:t>beban</a:t>
            </a:r>
            <a:r>
              <a:rPr lang="en-US" sz="2800" dirty="0" smtClean="0"/>
              <a:t> </a:t>
            </a:r>
            <a:r>
              <a:rPr lang="en-US" sz="2800" dirty="0" err="1" smtClean="0"/>
              <a:t>penyusutan</a:t>
            </a:r>
            <a:r>
              <a:rPr lang="en-US" sz="2800" dirty="0" smtClean="0"/>
              <a:t> </a:t>
            </a:r>
            <a:r>
              <a:rPr lang="en-US" sz="2800" dirty="0" err="1" smtClean="0"/>
              <a:t>dalam</a:t>
            </a:r>
            <a:r>
              <a:rPr lang="en-US" sz="2800" dirty="0" smtClean="0"/>
              <a:t> </a:t>
            </a:r>
            <a:r>
              <a:rPr lang="en-US" sz="2800" dirty="0" err="1" smtClean="0"/>
              <a:t>laporan</a:t>
            </a:r>
            <a:r>
              <a:rPr lang="en-US" sz="2800" dirty="0" smtClean="0"/>
              <a:t> </a:t>
            </a:r>
            <a:r>
              <a:rPr lang="en-US" sz="2800" dirty="0" err="1" smtClean="0"/>
              <a:t>operasional</a:t>
            </a:r>
            <a:r>
              <a:rPr lang="en-US" sz="2800" dirty="0" smtClean="0"/>
              <a:t>.</a:t>
            </a:r>
          </a:p>
          <a:p>
            <a:pPr marL="363538" indent="-363538" eaLnBrk="1" hangingPunct="1">
              <a:buSzPct val="75000"/>
              <a:buFont typeface="Wingdings" pitchFamily="2" charset="2"/>
              <a:buChar char="q"/>
              <a:defRPr/>
            </a:pPr>
            <a:r>
              <a:rPr lang="id-ID" sz="2800" dirty="0" smtClean="0"/>
              <a:t>Selain tanah dan konstruksi dalam pengerjaan, seluruh aset tetap dapat disusutkan sesuai dengan sifat dan karakteristik aset tersebut</a:t>
            </a:r>
            <a:r>
              <a:rPr lang="en-US" sz="2800" dirty="0" smtClean="0"/>
              <a:t> </a:t>
            </a:r>
          </a:p>
          <a:p>
            <a:pPr eaLnBrk="1" hangingPunct="1">
              <a:buFont typeface="Wingdings 3" pitchFamily="18" charset="2"/>
              <a:buNone/>
              <a:defRPr/>
            </a:pPr>
            <a:endParaRPr lang="id-ID" dirty="0"/>
          </a:p>
        </p:txBody>
      </p:sp>
      <p:sp>
        <p:nvSpPr>
          <p:cNvPr id="68612"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570D1B70-8B5F-45C5-94E4-AE67E00BF315}" type="slidenum">
              <a:rPr lang="en-US" smtClean="0"/>
              <a:pPr/>
              <a:t>4</a:t>
            </a:fld>
            <a:endParaRPr lang="en-US" smtClean="0"/>
          </a:p>
        </p:txBody>
      </p:sp>
      <p:sp>
        <p:nvSpPr>
          <p:cNvPr id="11" name="Title 1"/>
          <p:cNvSpPr>
            <a:spLocks noGrp="1"/>
          </p:cNvSpPr>
          <p:nvPr>
            <p:ph type="title"/>
          </p:nvPr>
        </p:nvSpPr>
        <p:spPr>
          <a:xfrm>
            <a:off x="533400" y="185000"/>
            <a:ext cx="8077200" cy="709953"/>
          </a:xfrm>
          <a:solidFill>
            <a:srgbClr val="00B0F0"/>
          </a:solidFill>
        </p:spPr>
        <p:style>
          <a:lnRef idx="0">
            <a:schemeClr val="accent2"/>
          </a:lnRef>
          <a:fillRef idx="3">
            <a:schemeClr val="accent2"/>
          </a:fillRef>
          <a:effectRef idx="3">
            <a:schemeClr val="accent2"/>
          </a:effectRef>
          <a:fontRef idx="minor">
            <a:schemeClr val="lt1"/>
          </a:fontRef>
        </p:style>
        <p:txBody>
          <a:bodyPr anchor="ctr">
            <a:normAutofit/>
          </a:bodyPr>
          <a:lstStyle/>
          <a:p>
            <a:pPr algn="ctr"/>
            <a:r>
              <a:rPr lang="en-US" dirty="0" err="1" smtClean="0"/>
              <a:t>Definisi</a:t>
            </a:r>
            <a:endParaRPr lang="en-US" dirty="0"/>
          </a:p>
        </p:txBody>
      </p:sp>
      <p:grpSp>
        <p:nvGrpSpPr>
          <p:cNvPr id="12" name="Group 12"/>
          <p:cNvGrpSpPr>
            <a:grpSpLocks/>
          </p:cNvGrpSpPr>
          <p:nvPr/>
        </p:nvGrpSpPr>
        <p:grpSpPr bwMode="auto">
          <a:xfrm>
            <a:off x="403372" y="185001"/>
            <a:ext cx="801541" cy="709952"/>
            <a:chOff x="1347" y="1207"/>
            <a:chExt cx="1296" cy="1163"/>
          </a:xfrm>
        </p:grpSpPr>
        <p:pic>
          <p:nvPicPr>
            <p:cNvPr id="13"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4"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5" name="Picture 14"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413911099"/>
      </p:ext>
    </p:ext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Content Placeholder 2"/>
          <p:cNvSpPr>
            <a:spLocks noGrp="1"/>
          </p:cNvSpPr>
          <p:nvPr>
            <p:ph idx="1"/>
          </p:nvPr>
        </p:nvSpPr>
        <p:spPr>
          <a:xfrm>
            <a:off x="403372" y="1447800"/>
            <a:ext cx="8207228" cy="4022725"/>
          </a:xfrm>
        </p:spPr>
        <p:txBody>
          <a:bodyPr>
            <a:normAutofit/>
          </a:bodyPr>
          <a:lstStyle/>
          <a:p>
            <a:pPr marL="361950" indent="-361950" eaLnBrk="1" hangingPunct="1">
              <a:buSzPct val="80000"/>
              <a:buFont typeface="+mj-lt"/>
              <a:buAutoNum type="arabicPeriod"/>
            </a:pPr>
            <a:r>
              <a:rPr lang="en-US" sz="2800" dirty="0" err="1" smtClean="0"/>
              <a:t>Identifikasi</a:t>
            </a:r>
            <a:r>
              <a:rPr lang="en-US" sz="2800" dirty="0" smtClean="0"/>
              <a:t> </a:t>
            </a:r>
            <a:r>
              <a:rPr lang="en-US" sz="2800" dirty="0" err="1" smtClean="0"/>
              <a:t>aset</a:t>
            </a:r>
            <a:r>
              <a:rPr lang="en-US" sz="2800" dirty="0" smtClean="0"/>
              <a:t> yang </a:t>
            </a:r>
            <a:r>
              <a:rPr lang="id-ID" sz="2800" dirty="0" smtClean="0"/>
              <a:t>kapasitasnya</a:t>
            </a:r>
            <a:r>
              <a:rPr lang="en-US" sz="2800" dirty="0" smtClean="0"/>
              <a:t> </a:t>
            </a:r>
            <a:r>
              <a:rPr lang="en-US" sz="2800" dirty="0" err="1" smtClean="0"/>
              <a:t>menurun</a:t>
            </a:r>
            <a:endParaRPr lang="en-US" sz="2800" dirty="0" smtClean="0"/>
          </a:p>
          <a:p>
            <a:pPr marL="361950" indent="-361950" eaLnBrk="1" hangingPunct="1">
              <a:buSzPct val="80000"/>
              <a:buFont typeface="+mj-lt"/>
              <a:buAutoNum type="arabicPeriod"/>
            </a:pPr>
            <a:r>
              <a:rPr lang="id-ID" sz="2800" dirty="0" smtClean="0"/>
              <a:t>Nilai yang dapat disusutkan</a:t>
            </a:r>
          </a:p>
          <a:p>
            <a:pPr marL="361950" indent="-361950" eaLnBrk="1" hangingPunct="1">
              <a:buSzPct val="80000"/>
              <a:buFont typeface="+mj-lt"/>
              <a:buAutoNum type="arabicPeriod"/>
            </a:pPr>
            <a:r>
              <a:rPr lang="id-ID" sz="2800" dirty="0" smtClean="0"/>
              <a:t>Masa manfaat dan kapasitas aset tetap</a:t>
            </a:r>
            <a:endParaRPr lang="en-US" sz="2800" dirty="0" smtClean="0"/>
          </a:p>
        </p:txBody>
      </p:sp>
      <p:sp>
        <p:nvSpPr>
          <p:cNvPr id="69636"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D5DD228E-91A3-4D25-9E8C-0AF8E37CFB83}" type="slidenum">
              <a:rPr lang="en-US" smtClean="0"/>
              <a:pPr/>
              <a:t>5</a:t>
            </a:fld>
            <a:endParaRPr lang="en-US" smtClean="0"/>
          </a:p>
        </p:txBody>
      </p:sp>
      <p:sp>
        <p:nvSpPr>
          <p:cNvPr id="5"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Prasyarat</a:t>
            </a:r>
            <a:r>
              <a:rPr lang="en-US" dirty="0" smtClean="0"/>
              <a:t> </a:t>
            </a:r>
            <a:r>
              <a:rPr lang="en-US" dirty="0" err="1" smtClean="0"/>
              <a:t>Penyusutan</a:t>
            </a:r>
            <a:endParaRPr lang="en-US" dirty="0"/>
          </a:p>
        </p:txBody>
      </p:sp>
      <p:grpSp>
        <p:nvGrpSpPr>
          <p:cNvPr id="6" name="Group 12"/>
          <p:cNvGrpSpPr>
            <a:grpSpLocks/>
          </p:cNvGrpSpPr>
          <p:nvPr/>
        </p:nvGrpSpPr>
        <p:grpSpPr bwMode="auto">
          <a:xfrm>
            <a:off x="403372" y="185001"/>
            <a:ext cx="801541" cy="709952"/>
            <a:chOff x="1347" y="1207"/>
            <a:chExt cx="1296" cy="1163"/>
          </a:xfrm>
        </p:grpSpPr>
        <p:pic>
          <p:nvPicPr>
            <p:cNvPr id="7"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9" name="Picture 8"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864710922"/>
      </p:ext>
    </p:ext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3371" y="1295400"/>
            <a:ext cx="8200809" cy="4937125"/>
          </a:xfrm>
        </p:spPr>
        <p:txBody>
          <a:bodyPr>
            <a:normAutofit/>
          </a:bodyPr>
          <a:lstStyle/>
          <a:p>
            <a:pPr marL="514350" indent="-514350" eaLnBrk="1" hangingPunct="1">
              <a:buSzPct val="70000"/>
              <a:buFont typeface="+mj-lt"/>
              <a:buAutoNum type="arabicPeriod"/>
              <a:defRPr/>
            </a:pPr>
            <a:r>
              <a:rPr lang="en-US" sz="3000" dirty="0" err="1" smtClean="0"/>
              <a:t>Metode</a:t>
            </a:r>
            <a:r>
              <a:rPr lang="en-US" sz="3000" dirty="0" smtClean="0"/>
              <a:t> </a:t>
            </a:r>
            <a:r>
              <a:rPr lang="en-US" sz="3000" dirty="0" err="1" smtClean="0"/>
              <a:t>garis</a:t>
            </a:r>
            <a:r>
              <a:rPr lang="en-US" sz="3000" dirty="0" smtClean="0"/>
              <a:t> </a:t>
            </a:r>
            <a:r>
              <a:rPr lang="en-US" sz="3000" dirty="0" err="1" smtClean="0"/>
              <a:t>lurus</a:t>
            </a:r>
            <a:r>
              <a:rPr lang="en-US" sz="3000" dirty="0" smtClean="0"/>
              <a:t> (</a:t>
            </a:r>
            <a:r>
              <a:rPr lang="en-US" sz="3000" i="1" dirty="0" smtClean="0"/>
              <a:t>straight line method</a:t>
            </a:r>
            <a:r>
              <a:rPr lang="en-US" sz="3000" dirty="0" smtClean="0"/>
              <a:t>); </a:t>
            </a:r>
            <a:r>
              <a:rPr lang="en-US" sz="3000" dirty="0" err="1" smtClean="0"/>
              <a:t>atau</a:t>
            </a:r>
            <a:endParaRPr lang="en-US" sz="3000" dirty="0" smtClean="0"/>
          </a:p>
          <a:p>
            <a:pPr marL="514350" indent="-514350" eaLnBrk="1" hangingPunct="1">
              <a:buSzPct val="70000"/>
              <a:buFont typeface="+mj-lt"/>
              <a:buAutoNum type="arabicPeriod"/>
              <a:defRPr/>
            </a:pPr>
            <a:r>
              <a:rPr lang="en-US" sz="3000" dirty="0" err="1" smtClean="0"/>
              <a:t>Metode</a:t>
            </a:r>
            <a:r>
              <a:rPr lang="en-US" sz="3000" dirty="0" smtClean="0"/>
              <a:t> </a:t>
            </a:r>
            <a:r>
              <a:rPr lang="en-US" sz="3000" dirty="0" err="1" smtClean="0"/>
              <a:t>saldo</a:t>
            </a:r>
            <a:r>
              <a:rPr lang="en-US" sz="3000" dirty="0" smtClean="0"/>
              <a:t> </a:t>
            </a:r>
            <a:r>
              <a:rPr lang="en-US" sz="3000" dirty="0" err="1" smtClean="0"/>
              <a:t>menurun</a:t>
            </a:r>
            <a:r>
              <a:rPr lang="en-US" sz="3000" dirty="0" smtClean="0"/>
              <a:t> </a:t>
            </a:r>
            <a:r>
              <a:rPr lang="en-US" sz="3000" dirty="0" err="1" smtClean="0"/>
              <a:t>ganda</a:t>
            </a:r>
            <a:r>
              <a:rPr lang="en-US" sz="3000" dirty="0" smtClean="0"/>
              <a:t> (</a:t>
            </a:r>
            <a:r>
              <a:rPr lang="en-US" sz="3000" i="1" dirty="0" smtClean="0"/>
              <a:t>double declining method</a:t>
            </a:r>
            <a:r>
              <a:rPr lang="en-US" sz="3000" dirty="0" smtClean="0"/>
              <a:t>); </a:t>
            </a:r>
            <a:r>
              <a:rPr lang="en-US" sz="3000" dirty="0" err="1" smtClean="0"/>
              <a:t>atau</a:t>
            </a:r>
            <a:endParaRPr lang="en-US" sz="3000" dirty="0" smtClean="0"/>
          </a:p>
          <a:p>
            <a:pPr marL="514350" indent="-514350" eaLnBrk="1" hangingPunct="1">
              <a:buSzPct val="70000"/>
              <a:buFont typeface="+mj-lt"/>
              <a:buAutoNum type="arabicPeriod"/>
              <a:defRPr/>
            </a:pPr>
            <a:r>
              <a:rPr lang="en-US" sz="3000" dirty="0" err="1" smtClean="0"/>
              <a:t>Metode</a:t>
            </a:r>
            <a:r>
              <a:rPr lang="en-US" sz="3000" dirty="0" smtClean="0"/>
              <a:t> unit </a:t>
            </a:r>
            <a:r>
              <a:rPr lang="en-US" sz="3000" dirty="0" err="1" smtClean="0"/>
              <a:t>produksi</a:t>
            </a:r>
            <a:r>
              <a:rPr lang="en-US" sz="3000" dirty="0" smtClean="0"/>
              <a:t> (</a:t>
            </a:r>
            <a:r>
              <a:rPr lang="en-US" sz="3000" i="1" dirty="0" smtClean="0"/>
              <a:t>unit of production method</a:t>
            </a:r>
            <a:r>
              <a:rPr lang="en-US" sz="3000" dirty="0" smtClean="0"/>
              <a:t>)</a:t>
            </a:r>
          </a:p>
          <a:p>
            <a:pPr algn="just" eaLnBrk="1" hangingPunct="1">
              <a:buFont typeface="Wingdings 3" pitchFamily="18" charset="2"/>
              <a:buNone/>
              <a:defRPr/>
            </a:pPr>
            <a:endParaRPr lang="en-US" sz="3000" dirty="0" smtClean="0"/>
          </a:p>
          <a:p>
            <a:pPr algn="just" eaLnBrk="1" hangingPunct="1">
              <a:buFont typeface="Wingdings 3" pitchFamily="18" charset="2"/>
              <a:buNone/>
              <a:defRPr/>
            </a:pPr>
            <a:r>
              <a:rPr lang="en-US" sz="3000" dirty="0" smtClean="0"/>
              <a:t>	</a:t>
            </a:r>
            <a:r>
              <a:rPr lang="id-ID" sz="3000" dirty="0" smtClean="0"/>
              <a:t>Metode penyusutan yang digunakan harus dapat menggambarkan manfaat ekonomi atau kemungkinan jasa (</a:t>
            </a:r>
            <a:r>
              <a:rPr lang="id-ID" sz="3000" i="1" dirty="0" smtClean="0"/>
              <a:t>service potential</a:t>
            </a:r>
            <a:r>
              <a:rPr lang="id-ID" sz="3000" dirty="0" smtClean="0"/>
              <a:t>) yang akan mengalir ke pemerintah</a:t>
            </a:r>
            <a:endParaRPr lang="id-ID" dirty="0">
              <a:solidFill>
                <a:srgbClr val="FF0000"/>
              </a:solidFill>
            </a:endParaRPr>
          </a:p>
        </p:txBody>
      </p:sp>
      <p:sp>
        <p:nvSpPr>
          <p:cNvPr id="70660"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D8FFE849-DD21-48D5-A051-18FB7C6DEB49}" type="slidenum">
              <a:rPr lang="en-US" smtClean="0"/>
              <a:pPr/>
              <a:t>6</a:t>
            </a:fld>
            <a:endParaRPr lang="en-US" smtClean="0"/>
          </a:p>
        </p:txBody>
      </p:sp>
      <p:sp>
        <p:nvSpPr>
          <p:cNvPr id="11" name="Title 1"/>
          <p:cNvSpPr>
            <a:spLocks noGrp="1"/>
          </p:cNvSpPr>
          <p:nvPr>
            <p:ph type="title"/>
          </p:nvPr>
        </p:nvSpPr>
        <p:spPr>
          <a:xfrm>
            <a:off x="533400" y="185000"/>
            <a:ext cx="8077200" cy="709953"/>
          </a:xfrm>
          <a:solidFill>
            <a:srgbClr val="00B0F0"/>
          </a:solidFill>
        </p:spPr>
        <p:style>
          <a:lnRef idx="0">
            <a:schemeClr val="accent2"/>
          </a:lnRef>
          <a:fillRef idx="3">
            <a:schemeClr val="accent2"/>
          </a:fillRef>
          <a:effectRef idx="3">
            <a:schemeClr val="accent2"/>
          </a:effectRef>
          <a:fontRef idx="minor">
            <a:schemeClr val="lt1"/>
          </a:fontRef>
        </p:style>
        <p:txBody>
          <a:bodyPr anchor="ctr">
            <a:normAutofit/>
          </a:bodyPr>
          <a:lstStyle/>
          <a:p>
            <a:pPr algn="ctr"/>
            <a:r>
              <a:rPr lang="en-US" dirty="0" err="1" smtClean="0"/>
              <a:t>Metode</a:t>
            </a:r>
            <a:r>
              <a:rPr lang="en-US" dirty="0" smtClean="0"/>
              <a:t> </a:t>
            </a:r>
            <a:r>
              <a:rPr lang="en-US" dirty="0" err="1" smtClean="0"/>
              <a:t>Penyusutan</a:t>
            </a:r>
            <a:endParaRPr lang="en-US" dirty="0"/>
          </a:p>
        </p:txBody>
      </p:sp>
      <p:grpSp>
        <p:nvGrpSpPr>
          <p:cNvPr id="12" name="Group 12"/>
          <p:cNvGrpSpPr>
            <a:grpSpLocks/>
          </p:cNvGrpSpPr>
          <p:nvPr/>
        </p:nvGrpSpPr>
        <p:grpSpPr bwMode="auto">
          <a:xfrm>
            <a:off x="403372" y="185001"/>
            <a:ext cx="801541" cy="709952"/>
            <a:chOff x="1347" y="1207"/>
            <a:chExt cx="1296" cy="1163"/>
          </a:xfrm>
        </p:grpSpPr>
        <p:pic>
          <p:nvPicPr>
            <p:cNvPr id="13"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4"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5" name="Picture 14"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151934371"/>
      </p:ext>
    </p:extLst>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Prosedur</a:t>
            </a:r>
            <a:r>
              <a:rPr lang="en-US" dirty="0" smtClean="0"/>
              <a:t> </a:t>
            </a:r>
            <a:r>
              <a:rPr lang="en-US" dirty="0" err="1" smtClean="0"/>
              <a:t>Penyusutan</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9" name="Rectangle 3"/>
          <p:cNvSpPr txBox="1">
            <a:spLocks noChangeArrowheads="1"/>
          </p:cNvSpPr>
          <p:nvPr/>
        </p:nvSpPr>
        <p:spPr>
          <a:xfrm>
            <a:off x="457199" y="1295400"/>
            <a:ext cx="8146981" cy="434340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609600" indent="-609600">
              <a:lnSpc>
                <a:spcPct val="90000"/>
              </a:lnSpc>
              <a:buSzTx/>
              <a:buFont typeface="Wingdings" pitchFamily="2" charset="2"/>
              <a:buAutoNum type="arabicPeriod"/>
              <a:defRPr/>
            </a:pPr>
            <a:r>
              <a:rPr lang="id-ID" dirty="0" smtClean="0"/>
              <a:t>Identifikasi Aset Tetap yang  Dapat  Disusutkan</a:t>
            </a:r>
            <a:endParaRPr lang="en-US" dirty="0" smtClean="0"/>
          </a:p>
          <a:p>
            <a:pPr marL="609600" indent="-609600">
              <a:lnSpc>
                <a:spcPct val="90000"/>
              </a:lnSpc>
              <a:buSzTx/>
              <a:buFont typeface="Wingdings" pitchFamily="2" charset="2"/>
              <a:buAutoNum type="arabicPeriod"/>
              <a:defRPr/>
            </a:pPr>
            <a:r>
              <a:rPr lang="id-ID" dirty="0" smtClean="0"/>
              <a:t>Pengelompokan Aset</a:t>
            </a:r>
            <a:endParaRPr lang="en-US" dirty="0" smtClean="0"/>
          </a:p>
          <a:p>
            <a:pPr marL="609600" indent="-609600">
              <a:lnSpc>
                <a:spcPct val="90000"/>
              </a:lnSpc>
              <a:buSzTx/>
              <a:buFont typeface="Wingdings" pitchFamily="2" charset="2"/>
              <a:buAutoNum type="arabicPeriod"/>
              <a:defRPr/>
            </a:pPr>
            <a:r>
              <a:rPr lang="id-ID" dirty="0" smtClean="0"/>
              <a:t>Penetapan Nilai Aset Tetap  yang Wajar</a:t>
            </a:r>
          </a:p>
          <a:p>
            <a:pPr marL="609600" indent="-609600">
              <a:lnSpc>
                <a:spcPct val="90000"/>
              </a:lnSpc>
              <a:buSzTx/>
              <a:buFont typeface="Wingdings" pitchFamily="2" charset="2"/>
              <a:buAutoNum type="arabicPeriod"/>
              <a:defRPr/>
            </a:pPr>
            <a:r>
              <a:rPr lang="id-ID" dirty="0" smtClean="0"/>
              <a:t>Penetapan Nilai yang Dapat Disusutkan</a:t>
            </a:r>
            <a:endParaRPr lang="en-US" dirty="0" smtClean="0"/>
          </a:p>
          <a:p>
            <a:pPr marL="609600" indent="-609600">
              <a:lnSpc>
                <a:spcPct val="90000"/>
              </a:lnSpc>
              <a:buSzTx/>
              <a:buFont typeface="Wingdings" pitchFamily="2" charset="2"/>
              <a:buAutoNum type="arabicPeriod"/>
              <a:defRPr/>
            </a:pPr>
            <a:r>
              <a:rPr lang="id-ID" dirty="0" smtClean="0"/>
              <a:t>Penetapan Metode Penyusutan</a:t>
            </a:r>
          </a:p>
          <a:p>
            <a:pPr marL="609600" indent="-609600">
              <a:lnSpc>
                <a:spcPct val="90000"/>
              </a:lnSpc>
              <a:buSzTx/>
              <a:buFont typeface="Wingdings" pitchFamily="2" charset="2"/>
              <a:buAutoNum type="arabicPeriod"/>
              <a:defRPr/>
            </a:pPr>
            <a:r>
              <a:rPr lang="sv-SE" dirty="0" smtClean="0"/>
              <a:t>Perhitungan dan Pencatatan  Penyusutan</a:t>
            </a:r>
            <a:endParaRPr lang="id-ID" dirty="0" smtClean="0"/>
          </a:p>
          <a:p>
            <a:pPr marL="609600" indent="-609600">
              <a:lnSpc>
                <a:spcPct val="90000"/>
              </a:lnSpc>
              <a:buSzTx/>
              <a:buFont typeface="Wingdings" pitchFamily="2" charset="2"/>
              <a:buAutoNum type="arabicPeriod"/>
              <a:defRPr/>
            </a:pPr>
            <a:r>
              <a:rPr lang="id-ID" dirty="0" smtClean="0"/>
              <a:t>Penyajian Penyusutan</a:t>
            </a:r>
          </a:p>
          <a:p>
            <a:pPr marL="609600" indent="-609600">
              <a:lnSpc>
                <a:spcPct val="90000"/>
              </a:lnSpc>
              <a:buSzTx/>
              <a:buFont typeface="Wingdings" pitchFamily="2" charset="2"/>
              <a:buAutoNum type="arabicPeriod"/>
              <a:defRPr/>
            </a:pPr>
            <a:r>
              <a:rPr lang="en-US" dirty="0" err="1" smtClean="0"/>
              <a:t>Pengungkapkan</a:t>
            </a:r>
            <a:r>
              <a:rPr lang="en-US" dirty="0" smtClean="0"/>
              <a:t> </a:t>
            </a:r>
            <a:r>
              <a:rPr lang="en-US" dirty="0" err="1" smtClean="0"/>
              <a:t>Penyusutan</a:t>
            </a:r>
            <a:r>
              <a:rPr lang="en-US" dirty="0" smtClean="0"/>
              <a:t> </a:t>
            </a:r>
            <a:r>
              <a:rPr lang="en-US" dirty="0" err="1" smtClean="0"/>
              <a:t>dalam</a:t>
            </a:r>
            <a:r>
              <a:rPr lang="en-US" dirty="0" smtClean="0"/>
              <a:t> </a:t>
            </a:r>
            <a:r>
              <a:rPr lang="id-ID" dirty="0" smtClean="0"/>
              <a:t>CaLK</a:t>
            </a:r>
            <a:endParaRPr lang="en-US" dirty="0" smtClean="0"/>
          </a:p>
        </p:txBody>
      </p:sp>
    </p:spTree>
    <p:extLst>
      <p:ext uri="{BB962C8B-B14F-4D97-AF65-F5344CB8AC3E}">
        <p14:creationId xmlns:p14="http://schemas.microsoft.com/office/powerpoint/2010/main" val="745074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Penyusutan</a:t>
            </a:r>
            <a:r>
              <a:rPr lang="en-US" dirty="0" smtClean="0"/>
              <a:t> </a:t>
            </a:r>
            <a:r>
              <a:rPr lang="en-US" dirty="0" err="1" smtClean="0"/>
              <a:t>Pertama</a:t>
            </a:r>
            <a:r>
              <a:rPr lang="en-US" dirty="0" smtClean="0"/>
              <a:t> Kali</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9" name="Subtitle 1"/>
          <p:cNvSpPr txBox="1">
            <a:spLocks/>
          </p:cNvSpPr>
          <p:nvPr/>
        </p:nvSpPr>
        <p:spPr>
          <a:xfrm>
            <a:off x="457200" y="990600"/>
            <a:ext cx="8153400" cy="10668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r>
              <a:rPr lang="en-US" sz="1400" b="1" dirty="0" err="1" smtClean="0"/>
              <a:t>Contoh</a:t>
            </a:r>
            <a:r>
              <a:rPr lang="en-US" sz="1400" b="1" dirty="0" smtClean="0"/>
              <a:t> </a:t>
            </a:r>
            <a:r>
              <a:rPr lang="en-US" sz="1400" b="1" dirty="0" err="1" smtClean="0"/>
              <a:t>perhitungan</a:t>
            </a:r>
            <a:r>
              <a:rPr lang="en-US" sz="1400" b="1" dirty="0" smtClean="0"/>
              <a:t> </a:t>
            </a:r>
            <a:r>
              <a:rPr lang="en-US" sz="1400" b="1" dirty="0" err="1" smtClean="0"/>
              <a:t>penyusutan</a:t>
            </a:r>
            <a:r>
              <a:rPr lang="en-US" sz="1400" b="1" dirty="0" smtClean="0"/>
              <a:t> </a:t>
            </a:r>
            <a:r>
              <a:rPr lang="en-US" sz="1400" b="1" dirty="0" err="1" smtClean="0"/>
              <a:t>untuk</a:t>
            </a:r>
            <a:r>
              <a:rPr lang="en-US" sz="1400" b="1" dirty="0" smtClean="0"/>
              <a:t> </a:t>
            </a:r>
            <a:r>
              <a:rPr lang="en-US" sz="1400" b="1" dirty="0" err="1" smtClean="0"/>
              <a:t>pertamakali</a:t>
            </a:r>
            <a:r>
              <a:rPr lang="en-US" sz="1400" b="1" dirty="0" smtClean="0"/>
              <a:t> </a:t>
            </a:r>
            <a:r>
              <a:rPr lang="en-US" sz="1400" b="1" dirty="0" err="1" smtClean="0"/>
              <a:t>disajikan</a:t>
            </a:r>
            <a:r>
              <a:rPr lang="en-US" sz="1400" b="1" dirty="0" smtClean="0"/>
              <a:t> </a:t>
            </a:r>
            <a:r>
              <a:rPr lang="en-US" sz="1400" b="1" dirty="0" err="1" smtClean="0"/>
              <a:t>dalam</a:t>
            </a:r>
            <a:r>
              <a:rPr lang="en-US" sz="1400" b="1" dirty="0" smtClean="0"/>
              <a:t> </a:t>
            </a:r>
            <a:r>
              <a:rPr lang="en-US" sz="1400" b="1" dirty="0" err="1" smtClean="0"/>
              <a:t>ilustrasi</a:t>
            </a:r>
            <a:r>
              <a:rPr lang="en-US" sz="1400" b="1" dirty="0" smtClean="0"/>
              <a:t> </a:t>
            </a:r>
            <a:r>
              <a:rPr lang="en-US" sz="1400" b="1" dirty="0" err="1" smtClean="0"/>
              <a:t>berikut</a:t>
            </a:r>
            <a:r>
              <a:rPr lang="en-US" sz="1400" dirty="0" smtClean="0"/>
              <a:t>:</a:t>
            </a:r>
            <a:endParaRPr lang="id-ID" sz="1400" dirty="0" smtClean="0"/>
          </a:p>
          <a:p>
            <a:pPr algn="just"/>
            <a:r>
              <a:rPr lang="en-US" sz="1400" dirty="0" err="1" smtClean="0"/>
              <a:t>Pemda</a:t>
            </a:r>
            <a:r>
              <a:rPr lang="en-US" sz="1400" dirty="0" smtClean="0"/>
              <a:t> X </a:t>
            </a:r>
            <a:r>
              <a:rPr lang="en-US" sz="1400" dirty="0" err="1" smtClean="0"/>
              <a:t>menyusun</a:t>
            </a:r>
            <a:r>
              <a:rPr lang="en-US" sz="1400" dirty="0" smtClean="0"/>
              <a:t> </a:t>
            </a:r>
            <a:r>
              <a:rPr lang="en-US" sz="1400" dirty="0" err="1" smtClean="0"/>
              <a:t>neraca</a:t>
            </a:r>
            <a:r>
              <a:rPr lang="en-US" sz="1400" dirty="0" smtClean="0"/>
              <a:t> </a:t>
            </a:r>
            <a:r>
              <a:rPr lang="en-US" sz="1400" dirty="0" err="1" smtClean="0"/>
              <a:t>awal</a:t>
            </a:r>
            <a:r>
              <a:rPr lang="en-US" sz="1400" dirty="0" smtClean="0"/>
              <a:t> per 31 </a:t>
            </a:r>
            <a:r>
              <a:rPr lang="en-US" sz="1400" dirty="0" err="1" smtClean="0"/>
              <a:t>Desember</a:t>
            </a:r>
            <a:r>
              <a:rPr lang="en-US" sz="1400" dirty="0" smtClean="0"/>
              <a:t> 2005. </a:t>
            </a:r>
            <a:r>
              <a:rPr lang="en-US" sz="1400" dirty="0" err="1" smtClean="0"/>
              <a:t>Pada</a:t>
            </a:r>
            <a:r>
              <a:rPr lang="en-US" sz="1400" dirty="0" smtClean="0"/>
              <a:t> </a:t>
            </a:r>
            <a:r>
              <a:rPr lang="en-US" sz="1400" dirty="0" err="1" smtClean="0"/>
              <a:t>tahun</a:t>
            </a:r>
            <a:r>
              <a:rPr lang="en-US" sz="1400" dirty="0" smtClean="0"/>
              <a:t> 20</a:t>
            </a:r>
            <a:r>
              <a:rPr lang="id-ID" sz="1400" dirty="0" smtClean="0"/>
              <a:t>13</a:t>
            </a:r>
            <a:r>
              <a:rPr lang="en-US" sz="1400" dirty="0" smtClean="0"/>
              <a:t> </a:t>
            </a:r>
            <a:r>
              <a:rPr lang="en-US" sz="1400" dirty="0" err="1" smtClean="0"/>
              <a:t>untuk</a:t>
            </a:r>
            <a:r>
              <a:rPr lang="en-US" sz="1400" dirty="0" smtClean="0"/>
              <a:t> </a:t>
            </a:r>
            <a:r>
              <a:rPr lang="en-US" sz="1400" dirty="0" err="1" smtClean="0"/>
              <a:t>pertama</a:t>
            </a:r>
            <a:r>
              <a:rPr lang="en-US" sz="1400" dirty="0" smtClean="0"/>
              <a:t> </a:t>
            </a:r>
            <a:r>
              <a:rPr lang="en-US" sz="1400" dirty="0" err="1" smtClean="0"/>
              <a:t>kalinya</a:t>
            </a:r>
            <a:r>
              <a:rPr lang="en-US" sz="1400" dirty="0" smtClean="0"/>
              <a:t> </a:t>
            </a:r>
            <a:r>
              <a:rPr lang="en-US" sz="1400" dirty="0" err="1" smtClean="0"/>
              <a:t>Pemda</a:t>
            </a:r>
            <a:r>
              <a:rPr lang="en-US" sz="1400" dirty="0" smtClean="0"/>
              <a:t> X </a:t>
            </a:r>
            <a:r>
              <a:rPr lang="en-US" sz="1400" dirty="0" err="1" smtClean="0"/>
              <a:t>menerapkan</a:t>
            </a:r>
            <a:r>
              <a:rPr lang="en-US" sz="1400" dirty="0" smtClean="0"/>
              <a:t> </a:t>
            </a:r>
            <a:r>
              <a:rPr lang="id-ID" sz="1400" dirty="0" smtClean="0"/>
              <a:t>akuntansi berbasis akrual</a:t>
            </a:r>
            <a:r>
              <a:rPr lang="en-US" sz="1400" dirty="0" smtClean="0"/>
              <a:t> </a:t>
            </a:r>
            <a:r>
              <a:rPr lang="en-US" sz="1400" dirty="0" err="1" smtClean="0"/>
              <a:t>dan</a:t>
            </a:r>
            <a:r>
              <a:rPr lang="en-US" sz="1400" dirty="0" smtClean="0"/>
              <a:t> </a:t>
            </a:r>
            <a:r>
              <a:rPr lang="en-US" sz="1400" dirty="0" err="1" smtClean="0"/>
              <a:t>penyusutan</a:t>
            </a:r>
            <a:r>
              <a:rPr lang="en-US" sz="1400" dirty="0" smtClean="0"/>
              <a:t> </a:t>
            </a:r>
            <a:r>
              <a:rPr lang="en-US" sz="1400" dirty="0" err="1" smtClean="0"/>
              <a:t>aset</a:t>
            </a:r>
            <a:r>
              <a:rPr lang="en-US" sz="1400" dirty="0" smtClean="0"/>
              <a:t> </a:t>
            </a:r>
            <a:r>
              <a:rPr lang="en-US" sz="1400" dirty="0" err="1" smtClean="0"/>
              <a:t>tetap</a:t>
            </a:r>
            <a:r>
              <a:rPr lang="en-US" sz="1400" dirty="0" smtClean="0"/>
              <a:t> </a:t>
            </a:r>
            <a:r>
              <a:rPr lang="en-US" sz="1400" dirty="0" err="1" smtClean="0"/>
              <a:t>untuk</a:t>
            </a:r>
            <a:r>
              <a:rPr lang="en-US" sz="1400" dirty="0" smtClean="0"/>
              <a:t> </a:t>
            </a:r>
            <a:r>
              <a:rPr lang="en-US" sz="1400" dirty="0" err="1" smtClean="0"/>
              <a:t>pertama</a:t>
            </a:r>
            <a:r>
              <a:rPr lang="en-US" sz="1400" dirty="0" smtClean="0"/>
              <a:t> kali. Salah </a:t>
            </a:r>
            <a:r>
              <a:rPr lang="en-US" sz="1400" dirty="0" err="1" smtClean="0"/>
              <a:t>satu</a:t>
            </a:r>
            <a:r>
              <a:rPr lang="en-US" sz="1400" dirty="0" smtClean="0"/>
              <a:t> </a:t>
            </a:r>
            <a:r>
              <a:rPr lang="en-US" sz="1400" dirty="0" err="1" smtClean="0"/>
              <a:t>jenis</a:t>
            </a:r>
            <a:r>
              <a:rPr lang="en-US" sz="1400" dirty="0" smtClean="0"/>
              <a:t> </a:t>
            </a:r>
            <a:r>
              <a:rPr lang="en-US" sz="1400" dirty="0" err="1" smtClean="0"/>
              <a:t>aset</a:t>
            </a:r>
            <a:r>
              <a:rPr lang="en-US" sz="1400" dirty="0" smtClean="0"/>
              <a:t> yang </a:t>
            </a:r>
            <a:r>
              <a:rPr lang="en-US" sz="1400" dirty="0" err="1" smtClean="0"/>
              <a:t>dimiliki</a:t>
            </a:r>
            <a:r>
              <a:rPr lang="en-US" sz="1400" dirty="0" smtClean="0"/>
              <a:t> </a:t>
            </a:r>
            <a:r>
              <a:rPr lang="en-US" sz="1400" dirty="0" err="1" smtClean="0"/>
              <a:t>adalah</a:t>
            </a:r>
            <a:r>
              <a:rPr lang="en-US" sz="1400" dirty="0" smtClean="0"/>
              <a:t> </a:t>
            </a:r>
            <a:r>
              <a:rPr lang="en-US" sz="1400" dirty="0" err="1" smtClean="0"/>
              <a:t>mobil</a:t>
            </a:r>
            <a:r>
              <a:rPr lang="en-US" sz="1400" dirty="0" smtClean="0"/>
              <a:t> </a:t>
            </a:r>
            <a:r>
              <a:rPr lang="en-US" sz="1400" dirty="0" err="1" smtClean="0"/>
              <a:t>dengan</a:t>
            </a:r>
            <a:r>
              <a:rPr lang="en-US" sz="1400" dirty="0" smtClean="0"/>
              <a:t> </a:t>
            </a:r>
            <a:r>
              <a:rPr lang="en-US" sz="1400" dirty="0" err="1" smtClean="0"/>
              <a:t>rincian</a:t>
            </a:r>
            <a:r>
              <a:rPr lang="en-US" sz="1400" dirty="0" smtClean="0"/>
              <a:t> </a:t>
            </a:r>
            <a:r>
              <a:rPr lang="en-US" sz="1400" dirty="0" err="1" smtClean="0"/>
              <a:t>sebagai</a:t>
            </a:r>
            <a:r>
              <a:rPr lang="en-US" sz="1400" dirty="0" smtClean="0"/>
              <a:t> </a:t>
            </a:r>
            <a:r>
              <a:rPr lang="en-US" sz="1400" dirty="0" err="1" smtClean="0"/>
              <a:t>berikut</a:t>
            </a:r>
            <a:endParaRPr lang="id-ID" sz="1400" dirty="0"/>
          </a:p>
        </p:txBody>
      </p:sp>
      <p:graphicFrame>
        <p:nvGraphicFramePr>
          <p:cNvPr id="10" name="Table 9"/>
          <p:cNvGraphicFramePr>
            <a:graphicFrameLocks noGrp="1"/>
          </p:cNvGraphicFramePr>
          <p:nvPr>
            <p:extLst>
              <p:ext uri="{D42A27DB-BD31-4B8C-83A1-F6EECF244321}">
                <p14:modId xmlns:p14="http://schemas.microsoft.com/office/powerpoint/2010/main" val="50060052"/>
              </p:ext>
            </p:extLst>
          </p:nvPr>
        </p:nvGraphicFramePr>
        <p:xfrm>
          <a:off x="609599" y="2133600"/>
          <a:ext cx="7848601" cy="2804160"/>
        </p:xfrm>
        <a:graphic>
          <a:graphicData uri="http://schemas.openxmlformats.org/drawingml/2006/table">
            <a:tbl>
              <a:tblPr>
                <a:tableStyleId>{616DA210-FB5B-4158-B5E0-FEB733F419BA}</a:tableStyleId>
              </a:tblPr>
              <a:tblGrid>
                <a:gridCol w="2420509"/>
                <a:gridCol w="5428092"/>
              </a:tblGrid>
              <a:tr h="532059">
                <a:tc>
                  <a:txBody>
                    <a:bodyPr/>
                    <a:lstStyle/>
                    <a:p>
                      <a:pPr algn="ctr">
                        <a:lnSpc>
                          <a:spcPct val="115000"/>
                        </a:lnSpc>
                        <a:spcAft>
                          <a:spcPts val="0"/>
                        </a:spcAft>
                      </a:pPr>
                      <a:r>
                        <a:rPr lang="en-US" sz="1600" dirty="0" err="1">
                          <a:effectLst/>
                        </a:rPr>
                        <a:t>Tahun</a:t>
                      </a:r>
                      <a:r>
                        <a:rPr lang="en-US" sz="1600" dirty="0">
                          <a:effectLst/>
                        </a:rPr>
                        <a:t> </a:t>
                      </a:r>
                      <a:r>
                        <a:rPr lang="en-US" sz="1600" dirty="0" err="1">
                          <a:effectLst/>
                        </a:rPr>
                        <a:t>Perolehan</a:t>
                      </a:r>
                      <a:endParaRPr lang="id-ID" sz="1600" dirty="0">
                        <a:effectLst/>
                      </a:endParaRPr>
                    </a:p>
                    <a:p>
                      <a:pPr algn="ctr">
                        <a:lnSpc>
                          <a:spcPct val="115000"/>
                        </a:lnSpc>
                        <a:spcAft>
                          <a:spcPts val="0"/>
                        </a:spcAft>
                      </a:pPr>
                      <a:r>
                        <a:rPr lang="en-US" sz="1600" dirty="0">
                          <a:effectLst/>
                        </a:rPr>
                        <a:t>(</a:t>
                      </a:r>
                      <a:r>
                        <a:rPr lang="en-US" sz="1600" dirty="0" err="1">
                          <a:effectLst/>
                        </a:rPr>
                        <a:t>awal</a:t>
                      </a:r>
                      <a:r>
                        <a:rPr lang="en-US" sz="1600" dirty="0">
                          <a:effectLst/>
                        </a:rPr>
                        <a:t> </a:t>
                      </a:r>
                      <a:r>
                        <a:rPr lang="en-US" sz="1600" dirty="0" err="1">
                          <a:effectLst/>
                        </a:rPr>
                        <a:t>tahun</a:t>
                      </a:r>
                      <a:r>
                        <a:rPr lang="en-US" sz="1600" dirty="0">
                          <a:effectLst/>
                        </a:rPr>
                        <a:t>)</a:t>
                      </a:r>
                      <a:endParaRPr lang="id-ID" sz="1600" dirty="0">
                        <a:effectLst/>
                        <a:latin typeface="Times New Roman"/>
                        <a:ea typeface="Times New Roman"/>
                      </a:endParaRPr>
                    </a:p>
                  </a:txBody>
                  <a:tcPr marL="68580" marR="68580" marT="0" marB="0">
                    <a:solidFill>
                      <a:schemeClr val="tx2">
                        <a:lumMod val="20000"/>
                        <a:lumOff val="80000"/>
                      </a:schemeClr>
                    </a:solidFill>
                  </a:tcPr>
                </a:tc>
                <a:tc>
                  <a:txBody>
                    <a:bodyPr/>
                    <a:lstStyle/>
                    <a:p>
                      <a:pPr algn="ctr">
                        <a:lnSpc>
                          <a:spcPct val="115000"/>
                        </a:lnSpc>
                        <a:spcAft>
                          <a:spcPts val="0"/>
                        </a:spcAft>
                      </a:pPr>
                      <a:r>
                        <a:rPr lang="it-IT" sz="1600" dirty="0">
                          <a:effectLst/>
                        </a:rPr>
                        <a:t>Nilai di Neraca per 31 Desember 20</a:t>
                      </a:r>
                      <a:r>
                        <a:rPr lang="id-ID" sz="1600" dirty="0">
                          <a:effectLst/>
                        </a:rPr>
                        <a:t>13</a:t>
                      </a:r>
                    </a:p>
                    <a:p>
                      <a:pPr algn="ctr">
                        <a:lnSpc>
                          <a:spcPct val="115000"/>
                        </a:lnSpc>
                        <a:spcAft>
                          <a:spcPts val="0"/>
                        </a:spcAft>
                      </a:pPr>
                      <a:r>
                        <a:rPr lang="en-US" sz="1600" dirty="0">
                          <a:effectLst/>
                        </a:rPr>
                        <a:t>(</a:t>
                      </a:r>
                      <a:r>
                        <a:rPr lang="en-US" sz="1600" dirty="0" err="1">
                          <a:effectLst/>
                        </a:rPr>
                        <a:t>sebelum</a:t>
                      </a:r>
                      <a:r>
                        <a:rPr lang="en-US" sz="1600" dirty="0">
                          <a:effectLst/>
                        </a:rPr>
                        <a:t> </a:t>
                      </a:r>
                      <a:r>
                        <a:rPr lang="en-US" sz="1600" dirty="0" err="1">
                          <a:effectLst/>
                        </a:rPr>
                        <a:t>penyusutan</a:t>
                      </a:r>
                      <a:r>
                        <a:rPr lang="en-US" sz="1600" dirty="0">
                          <a:effectLst/>
                        </a:rPr>
                        <a:t>)</a:t>
                      </a:r>
                      <a:endParaRPr lang="id-ID" sz="1600" dirty="0">
                        <a:effectLst/>
                        <a:latin typeface="Times New Roman"/>
                        <a:ea typeface="Times New Roman"/>
                      </a:endParaRPr>
                    </a:p>
                  </a:txBody>
                  <a:tcPr marL="68580" marR="68580" marT="0" marB="0">
                    <a:solidFill>
                      <a:schemeClr val="tx2">
                        <a:lumMod val="20000"/>
                        <a:lumOff val="80000"/>
                      </a:schemeClr>
                    </a:solidFill>
                  </a:tcPr>
                </a:tc>
              </a:tr>
              <a:tr h="257343">
                <a:tc>
                  <a:txBody>
                    <a:bodyPr/>
                    <a:lstStyle/>
                    <a:p>
                      <a:pPr algn="ctr">
                        <a:lnSpc>
                          <a:spcPct val="115000"/>
                        </a:lnSpc>
                        <a:spcAft>
                          <a:spcPts val="0"/>
                        </a:spcAft>
                      </a:pPr>
                      <a:r>
                        <a:rPr lang="en-US" sz="1600">
                          <a:effectLst/>
                        </a:rPr>
                        <a:t>2006</a:t>
                      </a:r>
                      <a:endParaRPr lang="id-ID" sz="1600">
                        <a:effectLst/>
                        <a:latin typeface="Times New Roman"/>
                        <a:ea typeface="Times New Roman"/>
                      </a:endParaRPr>
                    </a:p>
                  </a:txBody>
                  <a:tcPr marL="68580" marR="68580" marT="0" marB="0" anchor="b">
                    <a:solidFill>
                      <a:schemeClr val="tx2">
                        <a:lumMod val="20000"/>
                        <a:lumOff val="80000"/>
                      </a:schemeClr>
                    </a:solidFill>
                  </a:tcPr>
                </a:tc>
                <a:tc>
                  <a:txBody>
                    <a:bodyPr/>
                    <a:lstStyle/>
                    <a:p>
                      <a:pPr algn="ctr">
                        <a:lnSpc>
                          <a:spcPct val="115000"/>
                        </a:lnSpc>
                        <a:spcAft>
                          <a:spcPts val="0"/>
                        </a:spcAft>
                      </a:pPr>
                      <a:r>
                        <a:rPr lang="en-US" sz="1600">
                          <a:effectLst/>
                        </a:rPr>
                        <a:t>125.000.000</a:t>
                      </a:r>
                      <a:endParaRPr lang="id-ID" sz="1600">
                        <a:effectLst/>
                        <a:latin typeface="Times New Roman"/>
                        <a:ea typeface="Times New Roman"/>
                      </a:endParaRPr>
                    </a:p>
                  </a:txBody>
                  <a:tcPr marL="68580" marR="68580" marT="0" marB="0" anchor="b">
                    <a:solidFill>
                      <a:schemeClr val="tx2">
                        <a:lumMod val="20000"/>
                        <a:lumOff val="80000"/>
                      </a:schemeClr>
                    </a:solidFill>
                  </a:tcPr>
                </a:tc>
              </a:tr>
              <a:tr h="257343">
                <a:tc>
                  <a:txBody>
                    <a:bodyPr/>
                    <a:lstStyle/>
                    <a:p>
                      <a:pPr algn="ctr">
                        <a:lnSpc>
                          <a:spcPct val="115000"/>
                        </a:lnSpc>
                        <a:spcAft>
                          <a:spcPts val="0"/>
                        </a:spcAft>
                      </a:pPr>
                      <a:r>
                        <a:rPr lang="en-US" sz="1600">
                          <a:effectLst/>
                        </a:rPr>
                        <a:t>2007</a:t>
                      </a:r>
                      <a:endParaRPr lang="id-ID" sz="1600">
                        <a:effectLst/>
                        <a:latin typeface="Times New Roman"/>
                        <a:ea typeface="Times New Roman"/>
                      </a:endParaRPr>
                    </a:p>
                  </a:txBody>
                  <a:tcPr marL="68580" marR="68580" marT="0" marB="0" anchor="b">
                    <a:solidFill>
                      <a:schemeClr val="tx2">
                        <a:lumMod val="20000"/>
                        <a:lumOff val="80000"/>
                      </a:schemeClr>
                    </a:solidFill>
                  </a:tcPr>
                </a:tc>
                <a:tc>
                  <a:txBody>
                    <a:bodyPr/>
                    <a:lstStyle/>
                    <a:p>
                      <a:pPr algn="ctr">
                        <a:lnSpc>
                          <a:spcPct val="115000"/>
                        </a:lnSpc>
                        <a:spcAft>
                          <a:spcPts val="0"/>
                        </a:spcAft>
                      </a:pPr>
                      <a:r>
                        <a:rPr lang="en-US" sz="1600">
                          <a:effectLst/>
                        </a:rPr>
                        <a:t>150.000.000</a:t>
                      </a:r>
                      <a:endParaRPr lang="id-ID" sz="1600">
                        <a:effectLst/>
                        <a:latin typeface="Times New Roman"/>
                        <a:ea typeface="Times New Roman"/>
                      </a:endParaRPr>
                    </a:p>
                  </a:txBody>
                  <a:tcPr marL="68580" marR="68580" marT="0" marB="0" anchor="b">
                    <a:solidFill>
                      <a:schemeClr val="tx2">
                        <a:lumMod val="20000"/>
                        <a:lumOff val="80000"/>
                      </a:schemeClr>
                    </a:solidFill>
                  </a:tcPr>
                </a:tc>
              </a:tr>
              <a:tr h="257343">
                <a:tc>
                  <a:txBody>
                    <a:bodyPr/>
                    <a:lstStyle/>
                    <a:p>
                      <a:pPr algn="ctr">
                        <a:lnSpc>
                          <a:spcPct val="115000"/>
                        </a:lnSpc>
                        <a:spcAft>
                          <a:spcPts val="0"/>
                        </a:spcAft>
                      </a:pPr>
                      <a:r>
                        <a:rPr lang="en-US" sz="1600">
                          <a:effectLst/>
                        </a:rPr>
                        <a:t>2008</a:t>
                      </a:r>
                      <a:endParaRPr lang="id-ID" sz="1600">
                        <a:effectLst/>
                        <a:latin typeface="Times New Roman"/>
                        <a:ea typeface="Times New Roman"/>
                      </a:endParaRPr>
                    </a:p>
                  </a:txBody>
                  <a:tcPr marL="68580" marR="68580" marT="0" marB="0" anchor="b">
                    <a:solidFill>
                      <a:schemeClr val="tx2">
                        <a:lumMod val="20000"/>
                        <a:lumOff val="80000"/>
                      </a:schemeClr>
                    </a:solidFill>
                  </a:tcPr>
                </a:tc>
                <a:tc>
                  <a:txBody>
                    <a:bodyPr/>
                    <a:lstStyle/>
                    <a:p>
                      <a:pPr algn="ctr">
                        <a:lnSpc>
                          <a:spcPct val="115000"/>
                        </a:lnSpc>
                        <a:spcAft>
                          <a:spcPts val="0"/>
                        </a:spcAft>
                      </a:pPr>
                      <a:r>
                        <a:rPr lang="en-US" sz="1600">
                          <a:effectLst/>
                        </a:rPr>
                        <a:t>160.000.000</a:t>
                      </a:r>
                      <a:endParaRPr lang="id-ID" sz="1600">
                        <a:effectLst/>
                        <a:latin typeface="Times New Roman"/>
                        <a:ea typeface="Times New Roman"/>
                      </a:endParaRPr>
                    </a:p>
                  </a:txBody>
                  <a:tcPr marL="68580" marR="68580" marT="0" marB="0" anchor="b">
                    <a:solidFill>
                      <a:schemeClr val="tx2">
                        <a:lumMod val="20000"/>
                        <a:lumOff val="80000"/>
                      </a:schemeClr>
                    </a:solidFill>
                  </a:tcPr>
                </a:tc>
              </a:tr>
              <a:tr h="257343">
                <a:tc>
                  <a:txBody>
                    <a:bodyPr/>
                    <a:lstStyle/>
                    <a:p>
                      <a:pPr algn="ctr">
                        <a:lnSpc>
                          <a:spcPct val="115000"/>
                        </a:lnSpc>
                        <a:spcAft>
                          <a:spcPts val="0"/>
                        </a:spcAft>
                      </a:pPr>
                      <a:r>
                        <a:rPr lang="en-US" sz="1600">
                          <a:effectLst/>
                        </a:rPr>
                        <a:t>2009</a:t>
                      </a:r>
                      <a:endParaRPr lang="id-ID" sz="1600">
                        <a:effectLst/>
                        <a:latin typeface="Times New Roman"/>
                        <a:ea typeface="Times New Roman"/>
                      </a:endParaRPr>
                    </a:p>
                  </a:txBody>
                  <a:tcPr marL="68580" marR="68580" marT="0" marB="0" anchor="b">
                    <a:solidFill>
                      <a:schemeClr val="tx2">
                        <a:lumMod val="20000"/>
                        <a:lumOff val="80000"/>
                      </a:schemeClr>
                    </a:solidFill>
                  </a:tcPr>
                </a:tc>
                <a:tc>
                  <a:txBody>
                    <a:bodyPr/>
                    <a:lstStyle/>
                    <a:p>
                      <a:pPr algn="ctr">
                        <a:lnSpc>
                          <a:spcPct val="115000"/>
                        </a:lnSpc>
                        <a:spcAft>
                          <a:spcPts val="0"/>
                        </a:spcAft>
                      </a:pPr>
                      <a:r>
                        <a:rPr lang="en-US" sz="1600" dirty="0">
                          <a:effectLst/>
                        </a:rPr>
                        <a:t>90.000.000</a:t>
                      </a:r>
                      <a:endParaRPr lang="id-ID" sz="1600" dirty="0">
                        <a:effectLst/>
                        <a:latin typeface="Times New Roman"/>
                        <a:ea typeface="Times New Roman"/>
                      </a:endParaRPr>
                    </a:p>
                  </a:txBody>
                  <a:tcPr marL="68580" marR="68580" marT="0" marB="0" anchor="b">
                    <a:solidFill>
                      <a:schemeClr val="tx2">
                        <a:lumMod val="20000"/>
                        <a:lumOff val="80000"/>
                      </a:schemeClr>
                    </a:solidFill>
                  </a:tcPr>
                </a:tc>
              </a:tr>
              <a:tr h="257343">
                <a:tc>
                  <a:txBody>
                    <a:bodyPr/>
                    <a:lstStyle/>
                    <a:p>
                      <a:pPr algn="ctr">
                        <a:lnSpc>
                          <a:spcPct val="115000"/>
                        </a:lnSpc>
                        <a:spcAft>
                          <a:spcPts val="0"/>
                        </a:spcAft>
                      </a:pPr>
                      <a:r>
                        <a:rPr lang="en-US" sz="1600">
                          <a:effectLst/>
                        </a:rPr>
                        <a:t>2010</a:t>
                      </a:r>
                      <a:endParaRPr lang="id-ID" sz="1600">
                        <a:effectLst/>
                        <a:latin typeface="Times New Roman"/>
                        <a:ea typeface="Times New Roman"/>
                      </a:endParaRPr>
                    </a:p>
                  </a:txBody>
                  <a:tcPr marL="68580" marR="68580" marT="0" marB="0" anchor="b">
                    <a:solidFill>
                      <a:schemeClr val="tx2">
                        <a:lumMod val="20000"/>
                        <a:lumOff val="80000"/>
                      </a:schemeClr>
                    </a:solidFill>
                  </a:tcPr>
                </a:tc>
                <a:tc>
                  <a:txBody>
                    <a:bodyPr/>
                    <a:lstStyle/>
                    <a:p>
                      <a:pPr algn="ctr">
                        <a:lnSpc>
                          <a:spcPct val="115000"/>
                        </a:lnSpc>
                        <a:spcAft>
                          <a:spcPts val="0"/>
                        </a:spcAft>
                      </a:pPr>
                      <a:r>
                        <a:rPr lang="en-US" sz="1600">
                          <a:effectLst/>
                        </a:rPr>
                        <a:t>125.000.000</a:t>
                      </a:r>
                      <a:endParaRPr lang="id-ID" sz="1600">
                        <a:effectLst/>
                        <a:latin typeface="Times New Roman"/>
                        <a:ea typeface="Times New Roman"/>
                      </a:endParaRPr>
                    </a:p>
                  </a:txBody>
                  <a:tcPr marL="68580" marR="68580" marT="0" marB="0" anchor="b">
                    <a:solidFill>
                      <a:schemeClr val="tx2">
                        <a:lumMod val="20000"/>
                        <a:lumOff val="80000"/>
                      </a:schemeClr>
                    </a:solidFill>
                  </a:tcPr>
                </a:tc>
              </a:tr>
              <a:tr h="257343">
                <a:tc>
                  <a:txBody>
                    <a:bodyPr/>
                    <a:lstStyle/>
                    <a:p>
                      <a:pPr algn="ctr">
                        <a:lnSpc>
                          <a:spcPct val="115000"/>
                        </a:lnSpc>
                        <a:spcAft>
                          <a:spcPts val="0"/>
                        </a:spcAft>
                      </a:pPr>
                      <a:r>
                        <a:rPr lang="en-US" sz="1600">
                          <a:effectLst/>
                        </a:rPr>
                        <a:t>2011</a:t>
                      </a:r>
                      <a:endParaRPr lang="id-ID" sz="1600">
                        <a:effectLst/>
                        <a:latin typeface="Times New Roman"/>
                        <a:ea typeface="Times New Roman"/>
                      </a:endParaRPr>
                    </a:p>
                  </a:txBody>
                  <a:tcPr marL="68580" marR="68580" marT="0" marB="0" anchor="b">
                    <a:solidFill>
                      <a:schemeClr val="tx2">
                        <a:lumMod val="20000"/>
                        <a:lumOff val="80000"/>
                      </a:schemeClr>
                    </a:solidFill>
                  </a:tcPr>
                </a:tc>
                <a:tc>
                  <a:txBody>
                    <a:bodyPr/>
                    <a:lstStyle/>
                    <a:p>
                      <a:pPr algn="ctr">
                        <a:lnSpc>
                          <a:spcPct val="115000"/>
                        </a:lnSpc>
                        <a:spcAft>
                          <a:spcPts val="0"/>
                        </a:spcAft>
                      </a:pPr>
                      <a:r>
                        <a:rPr lang="en-US" sz="1600">
                          <a:effectLst/>
                        </a:rPr>
                        <a:t>150.000.000</a:t>
                      </a:r>
                      <a:endParaRPr lang="id-ID" sz="1600">
                        <a:effectLst/>
                        <a:latin typeface="Times New Roman"/>
                        <a:ea typeface="Times New Roman"/>
                      </a:endParaRPr>
                    </a:p>
                  </a:txBody>
                  <a:tcPr marL="68580" marR="68580" marT="0" marB="0" anchor="b">
                    <a:solidFill>
                      <a:schemeClr val="tx2">
                        <a:lumMod val="20000"/>
                        <a:lumOff val="80000"/>
                      </a:schemeClr>
                    </a:solidFill>
                  </a:tcPr>
                </a:tc>
              </a:tr>
              <a:tr h="257343">
                <a:tc>
                  <a:txBody>
                    <a:bodyPr/>
                    <a:lstStyle/>
                    <a:p>
                      <a:pPr algn="ctr">
                        <a:lnSpc>
                          <a:spcPct val="115000"/>
                        </a:lnSpc>
                        <a:spcAft>
                          <a:spcPts val="0"/>
                        </a:spcAft>
                      </a:pPr>
                      <a:r>
                        <a:rPr lang="en-US" sz="1600">
                          <a:effectLst/>
                        </a:rPr>
                        <a:t>2012</a:t>
                      </a:r>
                      <a:endParaRPr lang="id-ID" sz="1600">
                        <a:effectLst/>
                        <a:latin typeface="Times New Roman"/>
                        <a:ea typeface="Times New Roman"/>
                      </a:endParaRPr>
                    </a:p>
                  </a:txBody>
                  <a:tcPr marL="68580" marR="68580" marT="0" marB="0" anchor="b">
                    <a:solidFill>
                      <a:schemeClr val="tx2">
                        <a:lumMod val="20000"/>
                        <a:lumOff val="80000"/>
                      </a:schemeClr>
                    </a:solidFill>
                  </a:tcPr>
                </a:tc>
                <a:tc>
                  <a:txBody>
                    <a:bodyPr/>
                    <a:lstStyle/>
                    <a:p>
                      <a:pPr algn="ctr">
                        <a:lnSpc>
                          <a:spcPct val="115000"/>
                        </a:lnSpc>
                        <a:spcAft>
                          <a:spcPts val="0"/>
                        </a:spcAft>
                      </a:pPr>
                      <a:r>
                        <a:rPr lang="en-US" sz="1600">
                          <a:effectLst/>
                        </a:rPr>
                        <a:t>160.000.000</a:t>
                      </a:r>
                      <a:endParaRPr lang="id-ID" sz="1600">
                        <a:effectLst/>
                        <a:latin typeface="Times New Roman"/>
                        <a:ea typeface="Times New Roman"/>
                      </a:endParaRPr>
                    </a:p>
                  </a:txBody>
                  <a:tcPr marL="68580" marR="68580" marT="0" marB="0" anchor="b">
                    <a:solidFill>
                      <a:schemeClr val="tx2">
                        <a:lumMod val="20000"/>
                        <a:lumOff val="80000"/>
                      </a:schemeClr>
                    </a:solidFill>
                  </a:tcPr>
                </a:tc>
              </a:tr>
              <a:tr h="257343">
                <a:tc>
                  <a:txBody>
                    <a:bodyPr/>
                    <a:lstStyle/>
                    <a:p>
                      <a:pPr algn="ctr">
                        <a:lnSpc>
                          <a:spcPct val="115000"/>
                        </a:lnSpc>
                        <a:spcAft>
                          <a:spcPts val="0"/>
                        </a:spcAft>
                      </a:pPr>
                      <a:r>
                        <a:rPr lang="en-US" sz="1600">
                          <a:effectLst/>
                        </a:rPr>
                        <a:t>2013</a:t>
                      </a:r>
                      <a:endParaRPr lang="id-ID" sz="1600">
                        <a:effectLst/>
                        <a:latin typeface="Times New Roman"/>
                        <a:ea typeface="Times New Roman"/>
                      </a:endParaRPr>
                    </a:p>
                  </a:txBody>
                  <a:tcPr marL="68580" marR="68580" marT="0" marB="0" anchor="b">
                    <a:solidFill>
                      <a:schemeClr val="tx2">
                        <a:lumMod val="20000"/>
                        <a:lumOff val="80000"/>
                      </a:schemeClr>
                    </a:solidFill>
                  </a:tcPr>
                </a:tc>
                <a:tc>
                  <a:txBody>
                    <a:bodyPr/>
                    <a:lstStyle/>
                    <a:p>
                      <a:pPr algn="ctr">
                        <a:lnSpc>
                          <a:spcPct val="115000"/>
                        </a:lnSpc>
                        <a:spcAft>
                          <a:spcPts val="0"/>
                        </a:spcAft>
                      </a:pPr>
                      <a:r>
                        <a:rPr lang="en-US" sz="1600" dirty="0">
                          <a:effectLst/>
                        </a:rPr>
                        <a:t>180.000.000</a:t>
                      </a:r>
                      <a:endParaRPr lang="id-ID" sz="1600" dirty="0">
                        <a:effectLst/>
                        <a:latin typeface="Times New Roman"/>
                        <a:ea typeface="Times New Roman"/>
                      </a:endParaRPr>
                    </a:p>
                  </a:txBody>
                  <a:tcPr marL="68580" marR="68580" marT="0" marB="0" anchor="b">
                    <a:solidFill>
                      <a:schemeClr val="tx2">
                        <a:lumMod val="20000"/>
                        <a:lumOff val="80000"/>
                      </a:schemeClr>
                    </a:solidFill>
                  </a:tcPr>
                </a:tc>
              </a:tr>
            </a:tbl>
          </a:graphicData>
        </a:graphic>
      </p:graphicFrame>
      <p:sp>
        <p:nvSpPr>
          <p:cNvPr id="11" name="Rectangle 10"/>
          <p:cNvSpPr/>
          <p:nvPr/>
        </p:nvSpPr>
        <p:spPr>
          <a:xfrm>
            <a:off x="584199" y="4953000"/>
            <a:ext cx="8026401" cy="1384995"/>
          </a:xfrm>
          <a:prstGeom prst="rect">
            <a:avLst/>
          </a:prstGeom>
        </p:spPr>
        <p:txBody>
          <a:bodyPr wrap="square">
            <a:spAutoFit/>
          </a:bodyPr>
          <a:lstStyle/>
          <a:p>
            <a:pPr algn="just"/>
            <a:r>
              <a:rPr lang="en-US" sz="1400" dirty="0" err="1">
                <a:latin typeface="+mn-lt"/>
              </a:rPr>
              <a:t>Umur</a:t>
            </a:r>
            <a:r>
              <a:rPr lang="en-US" sz="1400" dirty="0">
                <a:latin typeface="+mn-lt"/>
              </a:rPr>
              <a:t> </a:t>
            </a:r>
            <a:r>
              <a:rPr lang="en-US" sz="1400" dirty="0" err="1">
                <a:latin typeface="+mn-lt"/>
              </a:rPr>
              <a:t>atau</a:t>
            </a:r>
            <a:r>
              <a:rPr lang="en-US" sz="1400" dirty="0">
                <a:latin typeface="+mn-lt"/>
              </a:rPr>
              <a:t> </a:t>
            </a:r>
            <a:r>
              <a:rPr lang="en-US" sz="1400" dirty="0" err="1">
                <a:latin typeface="+mn-lt"/>
              </a:rPr>
              <a:t>masa</a:t>
            </a:r>
            <a:r>
              <a:rPr lang="en-US" sz="1400" dirty="0">
                <a:latin typeface="+mn-lt"/>
              </a:rPr>
              <a:t> </a:t>
            </a:r>
            <a:r>
              <a:rPr lang="en-US" sz="1400" dirty="0" err="1">
                <a:latin typeface="+mn-lt"/>
              </a:rPr>
              <a:t>manfaat</a:t>
            </a:r>
            <a:r>
              <a:rPr lang="en-US" sz="1400" dirty="0">
                <a:latin typeface="+mn-lt"/>
              </a:rPr>
              <a:t> </a:t>
            </a:r>
            <a:r>
              <a:rPr lang="en-US" sz="1400" dirty="0" err="1">
                <a:latin typeface="+mn-lt"/>
              </a:rPr>
              <a:t>mobil</a:t>
            </a:r>
            <a:r>
              <a:rPr lang="en-US" sz="1400" dirty="0">
                <a:latin typeface="+mn-lt"/>
              </a:rPr>
              <a:t> </a:t>
            </a:r>
            <a:r>
              <a:rPr lang="en-US" sz="1400" dirty="0" err="1">
                <a:latin typeface="+mn-lt"/>
              </a:rPr>
              <a:t>ditetapkan</a:t>
            </a:r>
            <a:r>
              <a:rPr lang="en-US" sz="1400" dirty="0">
                <a:latin typeface="+mn-lt"/>
              </a:rPr>
              <a:t> 5 (lima) </a:t>
            </a:r>
            <a:r>
              <a:rPr lang="en-US" sz="1400" dirty="0" err="1">
                <a:latin typeface="+mn-lt"/>
              </a:rPr>
              <a:t>tahun</a:t>
            </a:r>
            <a:r>
              <a:rPr lang="en-US" sz="1400" dirty="0">
                <a:latin typeface="+mn-lt"/>
              </a:rPr>
              <a:t>. </a:t>
            </a:r>
            <a:r>
              <a:rPr lang="en-US" sz="1400" dirty="0" err="1">
                <a:latin typeface="+mn-lt"/>
              </a:rPr>
              <a:t>Perhitungan</a:t>
            </a:r>
            <a:r>
              <a:rPr lang="en-US" sz="1400" dirty="0">
                <a:latin typeface="+mn-lt"/>
              </a:rPr>
              <a:t> </a:t>
            </a:r>
            <a:r>
              <a:rPr lang="en-US" sz="1400" dirty="0" err="1">
                <a:latin typeface="+mn-lt"/>
              </a:rPr>
              <a:t>penyusutan</a:t>
            </a:r>
            <a:r>
              <a:rPr lang="en-US" sz="1400" dirty="0">
                <a:latin typeface="+mn-lt"/>
              </a:rPr>
              <a:t>  </a:t>
            </a:r>
            <a:r>
              <a:rPr lang="en-US" sz="1400" dirty="0" err="1">
                <a:latin typeface="+mn-lt"/>
              </a:rPr>
              <a:t>aset</a:t>
            </a:r>
            <a:r>
              <a:rPr lang="en-US" sz="1400" dirty="0">
                <a:latin typeface="+mn-lt"/>
              </a:rPr>
              <a:t> </a:t>
            </a:r>
            <a:r>
              <a:rPr lang="en-US" sz="1400" dirty="0" err="1">
                <a:latin typeface="+mn-lt"/>
              </a:rPr>
              <a:t>tersebut</a:t>
            </a:r>
            <a:r>
              <a:rPr lang="en-US" sz="1400" dirty="0">
                <a:latin typeface="+mn-lt"/>
              </a:rPr>
              <a:t> </a:t>
            </a:r>
            <a:r>
              <a:rPr lang="en-US" sz="1400" dirty="0" err="1">
                <a:latin typeface="+mn-lt"/>
              </a:rPr>
              <a:t>untuk</a:t>
            </a:r>
            <a:r>
              <a:rPr lang="en-US" sz="1400" dirty="0">
                <a:latin typeface="+mn-lt"/>
              </a:rPr>
              <a:t> </a:t>
            </a:r>
            <a:r>
              <a:rPr lang="en-US" sz="1400" dirty="0" err="1">
                <a:latin typeface="+mn-lt"/>
              </a:rPr>
              <a:t>pertama</a:t>
            </a:r>
            <a:r>
              <a:rPr lang="en-US" sz="1400" dirty="0">
                <a:latin typeface="+mn-lt"/>
              </a:rPr>
              <a:t> </a:t>
            </a:r>
            <a:r>
              <a:rPr lang="en-US" sz="1400" dirty="0" err="1">
                <a:latin typeface="+mn-lt"/>
              </a:rPr>
              <a:t>kalinya</a:t>
            </a:r>
            <a:r>
              <a:rPr lang="en-US" sz="1400" dirty="0">
                <a:latin typeface="+mn-lt"/>
              </a:rPr>
              <a:t> </a:t>
            </a:r>
            <a:r>
              <a:rPr lang="en-US" sz="1400" dirty="0" err="1">
                <a:latin typeface="+mn-lt"/>
              </a:rPr>
              <a:t>dapat</a:t>
            </a:r>
            <a:r>
              <a:rPr lang="en-US" sz="1400" dirty="0">
                <a:latin typeface="+mn-lt"/>
              </a:rPr>
              <a:t> </a:t>
            </a:r>
            <a:r>
              <a:rPr lang="en-US" sz="1400" dirty="0" err="1">
                <a:latin typeface="+mn-lt"/>
              </a:rPr>
              <a:t>dikelompokkan</a:t>
            </a:r>
            <a:r>
              <a:rPr lang="en-US" sz="1400" dirty="0">
                <a:latin typeface="+mn-lt"/>
              </a:rPr>
              <a:t> </a:t>
            </a:r>
            <a:r>
              <a:rPr lang="en-US" sz="1400" dirty="0" err="1">
                <a:latin typeface="+mn-lt"/>
              </a:rPr>
              <a:t>menjadi</a:t>
            </a:r>
            <a:r>
              <a:rPr lang="en-US" sz="1400" dirty="0">
                <a:latin typeface="+mn-lt"/>
              </a:rPr>
              <a:t> 3 (</a:t>
            </a:r>
            <a:r>
              <a:rPr lang="en-US" sz="1400" dirty="0" err="1">
                <a:latin typeface="+mn-lt"/>
              </a:rPr>
              <a:t>tiga</a:t>
            </a:r>
            <a:r>
              <a:rPr lang="en-US" sz="1400" dirty="0">
                <a:latin typeface="+mn-lt"/>
              </a:rPr>
              <a:t>), </a:t>
            </a:r>
            <a:r>
              <a:rPr lang="en-US" sz="1400" dirty="0" err="1">
                <a:latin typeface="+mn-lt"/>
              </a:rPr>
              <a:t>yaitu</a:t>
            </a:r>
            <a:r>
              <a:rPr lang="en-US" sz="1400" dirty="0">
                <a:latin typeface="+mn-lt"/>
              </a:rPr>
              <a:t>:</a:t>
            </a:r>
            <a:endParaRPr lang="id-ID" sz="1400" dirty="0">
              <a:latin typeface="+mn-lt"/>
            </a:endParaRPr>
          </a:p>
          <a:p>
            <a:pPr marL="271463" lvl="1" indent="-271463" algn="just">
              <a:buFont typeface="+mj-lt"/>
              <a:buAutoNum type="arabicPeriod"/>
            </a:pPr>
            <a:r>
              <a:rPr lang="en-US" sz="1400" dirty="0" err="1">
                <a:latin typeface="+mn-lt"/>
              </a:rPr>
              <a:t>Aset</a:t>
            </a:r>
            <a:r>
              <a:rPr lang="en-US" sz="1400" dirty="0">
                <a:latin typeface="+mn-lt"/>
              </a:rPr>
              <a:t> yang </a:t>
            </a:r>
            <a:r>
              <a:rPr lang="en-US" sz="1400" dirty="0" err="1">
                <a:latin typeface="+mn-lt"/>
              </a:rPr>
              <a:t>Diperoleh</a:t>
            </a:r>
            <a:r>
              <a:rPr lang="en-US" sz="1400" dirty="0">
                <a:latin typeface="+mn-lt"/>
              </a:rPr>
              <a:t> </a:t>
            </a:r>
            <a:r>
              <a:rPr lang="en-US" sz="1400" dirty="0" err="1">
                <a:latin typeface="+mn-lt"/>
              </a:rPr>
              <a:t>Pada</a:t>
            </a:r>
            <a:r>
              <a:rPr lang="en-US" sz="1400" dirty="0">
                <a:latin typeface="+mn-lt"/>
              </a:rPr>
              <a:t> </a:t>
            </a:r>
            <a:r>
              <a:rPr lang="en-US" sz="1400" dirty="0" err="1">
                <a:latin typeface="+mn-lt"/>
              </a:rPr>
              <a:t>Tahun</a:t>
            </a:r>
            <a:r>
              <a:rPr lang="en-US" sz="1400" dirty="0">
                <a:latin typeface="+mn-lt"/>
              </a:rPr>
              <a:t> </a:t>
            </a:r>
            <a:r>
              <a:rPr lang="en-US" sz="1400" dirty="0" err="1">
                <a:latin typeface="+mn-lt"/>
              </a:rPr>
              <a:t>Dimulainya</a:t>
            </a:r>
            <a:r>
              <a:rPr lang="en-US" sz="1400" dirty="0">
                <a:latin typeface="+mn-lt"/>
              </a:rPr>
              <a:t> </a:t>
            </a:r>
            <a:r>
              <a:rPr lang="en-US" sz="1400" dirty="0" err="1">
                <a:latin typeface="+mn-lt"/>
              </a:rPr>
              <a:t>Penerapan</a:t>
            </a:r>
            <a:r>
              <a:rPr lang="en-US" sz="1400" dirty="0">
                <a:latin typeface="+mn-lt"/>
              </a:rPr>
              <a:t> </a:t>
            </a:r>
            <a:r>
              <a:rPr lang="en-US" sz="1400" dirty="0" err="1">
                <a:latin typeface="+mn-lt"/>
              </a:rPr>
              <a:t>Penyusutan</a:t>
            </a:r>
            <a:endParaRPr lang="id-ID" sz="1400" dirty="0">
              <a:latin typeface="+mn-lt"/>
            </a:endParaRPr>
          </a:p>
          <a:p>
            <a:pPr marL="271463" lvl="1" indent="-271463" algn="just">
              <a:buFont typeface="+mj-lt"/>
              <a:buAutoNum type="arabicPeriod"/>
            </a:pPr>
            <a:r>
              <a:rPr lang="id-ID" sz="1400" dirty="0">
                <a:latin typeface="+mn-lt"/>
              </a:rPr>
              <a:t>Aset yang diperoleh setelah penyusunan neraca awal hingga satu tahun sebelum dimulainya penerapan penyusutan</a:t>
            </a:r>
          </a:p>
          <a:p>
            <a:pPr marL="271463" lvl="1" indent="-271463" algn="just">
              <a:buFont typeface="+mj-lt"/>
              <a:buAutoNum type="arabicPeriod"/>
            </a:pPr>
            <a:r>
              <a:rPr lang="id-ID" sz="1400" dirty="0">
                <a:latin typeface="+mn-lt"/>
              </a:rPr>
              <a:t>Aset yang diperoleh sebelum penyusunan neraca awal</a:t>
            </a:r>
          </a:p>
        </p:txBody>
      </p:sp>
    </p:spTree>
    <p:extLst>
      <p:ext uri="{BB962C8B-B14F-4D97-AF65-F5344CB8AC3E}">
        <p14:creationId xmlns:p14="http://schemas.microsoft.com/office/powerpoint/2010/main" val="1927348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Penyusutan</a:t>
            </a:r>
            <a:r>
              <a:rPr lang="en-US" dirty="0" smtClean="0"/>
              <a:t> </a:t>
            </a:r>
            <a:r>
              <a:rPr lang="en-US" dirty="0" err="1" smtClean="0"/>
              <a:t>Pertama</a:t>
            </a:r>
            <a:r>
              <a:rPr lang="en-US" dirty="0" smtClean="0"/>
              <a:t> Kali</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9" name="Subtitle 1"/>
          <p:cNvSpPr txBox="1">
            <a:spLocks/>
          </p:cNvSpPr>
          <p:nvPr/>
        </p:nvSpPr>
        <p:spPr>
          <a:xfrm>
            <a:off x="403372" y="1524000"/>
            <a:ext cx="8207228" cy="5334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lvl="2" algn="just">
              <a:tabLst>
                <a:tab pos="90488" algn="l"/>
              </a:tabLst>
            </a:pPr>
            <a:r>
              <a:rPr lang="id-ID" b="1" dirty="0" smtClean="0"/>
              <a:t>1. </a:t>
            </a:r>
            <a:r>
              <a:rPr lang="en-US" b="1" dirty="0" err="1" smtClean="0"/>
              <a:t>Aset</a:t>
            </a:r>
            <a:r>
              <a:rPr lang="en-US" b="1" dirty="0" smtClean="0"/>
              <a:t> yang </a:t>
            </a:r>
            <a:r>
              <a:rPr lang="en-US" b="1" dirty="0" err="1" smtClean="0"/>
              <a:t>diperoleh</a:t>
            </a:r>
            <a:r>
              <a:rPr lang="en-US" b="1" dirty="0" smtClean="0"/>
              <a:t> </a:t>
            </a:r>
            <a:r>
              <a:rPr lang="en-US" b="1" dirty="0" err="1" smtClean="0"/>
              <a:t>pada</a:t>
            </a:r>
            <a:r>
              <a:rPr lang="en-US" b="1" dirty="0" smtClean="0"/>
              <a:t> </a:t>
            </a:r>
            <a:r>
              <a:rPr lang="en-US" b="1" dirty="0" err="1" smtClean="0"/>
              <a:t>tahun</a:t>
            </a:r>
            <a:r>
              <a:rPr lang="en-US" b="1" dirty="0" smtClean="0"/>
              <a:t> </a:t>
            </a:r>
            <a:r>
              <a:rPr lang="en-US" b="1" dirty="0" err="1" smtClean="0"/>
              <a:t>dimulainya</a:t>
            </a:r>
            <a:r>
              <a:rPr lang="en-US" b="1" dirty="0" smtClean="0"/>
              <a:t> </a:t>
            </a:r>
            <a:r>
              <a:rPr lang="en-US" b="1" dirty="0" err="1" smtClean="0"/>
              <a:t>penerapan</a:t>
            </a:r>
            <a:r>
              <a:rPr lang="en-US" b="1" dirty="0" smtClean="0"/>
              <a:t> </a:t>
            </a:r>
            <a:r>
              <a:rPr lang="en-US" b="1" dirty="0" err="1" smtClean="0"/>
              <a:t>penyusutan</a:t>
            </a:r>
            <a:endParaRPr lang="id-ID" dirty="0"/>
          </a:p>
        </p:txBody>
      </p:sp>
      <p:graphicFrame>
        <p:nvGraphicFramePr>
          <p:cNvPr id="10" name="Table 9"/>
          <p:cNvGraphicFramePr>
            <a:graphicFrameLocks noGrp="1"/>
          </p:cNvGraphicFramePr>
          <p:nvPr>
            <p:extLst>
              <p:ext uri="{D42A27DB-BD31-4B8C-83A1-F6EECF244321}">
                <p14:modId xmlns:p14="http://schemas.microsoft.com/office/powerpoint/2010/main" val="1746829422"/>
              </p:ext>
            </p:extLst>
          </p:nvPr>
        </p:nvGraphicFramePr>
        <p:xfrm>
          <a:off x="609600" y="2209800"/>
          <a:ext cx="7994581" cy="1428452"/>
        </p:xfrm>
        <a:graphic>
          <a:graphicData uri="http://schemas.openxmlformats.org/drawingml/2006/table">
            <a:tbl>
              <a:tblPr>
                <a:tableStyleId>{5C22544A-7EE6-4342-B048-85BDC9FD1C3A}</a:tableStyleId>
              </a:tblPr>
              <a:tblGrid>
                <a:gridCol w="2205792"/>
                <a:gridCol w="1734468"/>
                <a:gridCol w="2205792"/>
                <a:gridCol w="1848529"/>
              </a:tblGrid>
              <a:tr h="685800">
                <a:tc>
                  <a:txBody>
                    <a:bodyPr/>
                    <a:lstStyle/>
                    <a:p>
                      <a:pPr algn="ctr">
                        <a:lnSpc>
                          <a:spcPct val="115000"/>
                        </a:lnSpc>
                        <a:spcAft>
                          <a:spcPts val="0"/>
                        </a:spcAft>
                      </a:pPr>
                      <a:r>
                        <a:rPr lang="id-ID" sz="1600" dirty="0">
                          <a:effectLst/>
                        </a:rPr>
                        <a:t>Tahun Perolehan</a:t>
                      </a:r>
                    </a:p>
                    <a:p>
                      <a:pPr algn="ctr">
                        <a:lnSpc>
                          <a:spcPct val="115000"/>
                        </a:lnSpc>
                        <a:spcAft>
                          <a:spcPts val="0"/>
                        </a:spcAft>
                      </a:pPr>
                      <a:r>
                        <a:rPr lang="en-US" sz="1600" dirty="0">
                          <a:effectLst/>
                        </a:rPr>
                        <a:t>(</a:t>
                      </a:r>
                      <a:r>
                        <a:rPr lang="en-US" sz="1600" dirty="0" err="1">
                          <a:effectLst/>
                        </a:rPr>
                        <a:t>awal</a:t>
                      </a:r>
                      <a:r>
                        <a:rPr lang="en-US" sz="1600" dirty="0">
                          <a:effectLst/>
                        </a:rPr>
                        <a:t> </a:t>
                      </a:r>
                      <a:r>
                        <a:rPr lang="en-US" sz="1600" dirty="0" err="1">
                          <a:effectLst/>
                        </a:rPr>
                        <a:t>tahun</a:t>
                      </a:r>
                      <a:r>
                        <a:rPr lang="en-US" sz="1600" dirty="0">
                          <a:effectLst/>
                        </a:rPr>
                        <a:t>)</a:t>
                      </a:r>
                      <a:endParaRPr lang="id-ID" sz="16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t-IT" sz="1600" dirty="0">
                          <a:effectLst/>
                        </a:rPr>
                        <a:t>Nilai di Neraca</a:t>
                      </a:r>
                      <a:endParaRPr lang="id-ID" sz="1600" dirty="0">
                        <a:effectLst/>
                      </a:endParaRPr>
                    </a:p>
                    <a:p>
                      <a:pPr algn="ctr">
                        <a:lnSpc>
                          <a:spcPct val="115000"/>
                        </a:lnSpc>
                        <a:spcAft>
                          <a:spcPts val="0"/>
                        </a:spcAft>
                      </a:pPr>
                      <a:r>
                        <a:rPr lang="it-IT" sz="1600" dirty="0">
                          <a:effectLst/>
                        </a:rPr>
                        <a:t>(Sebelum penyusutan)</a:t>
                      </a:r>
                      <a:endParaRPr lang="id-ID" sz="16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600">
                          <a:effectLst/>
                        </a:rPr>
                        <a:t>Umur (Masa Manfaat)</a:t>
                      </a:r>
                      <a:endParaRPr lang="id-ID" sz="16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600">
                          <a:effectLst/>
                        </a:rPr>
                        <a:t>Penyusutan</a:t>
                      </a:r>
                      <a:endParaRPr lang="id-ID" sz="16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7115">
                <a:tc>
                  <a:txBody>
                    <a:bodyPr/>
                    <a:lstStyle/>
                    <a:p>
                      <a:pPr algn="ctr">
                        <a:lnSpc>
                          <a:spcPct val="115000"/>
                        </a:lnSpc>
                        <a:spcAft>
                          <a:spcPts val="0"/>
                        </a:spcAft>
                      </a:pPr>
                      <a:r>
                        <a:rPr lang="id-ID" sz="1600">
                          <a:effectLst/>
                        </a:rPr>
                        <a:t>1</a:t>
                      </a:r>
                      <a:endParaRPr lang="id-ID" sz="16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600">
                          <a:effectLst/>
                        </a:rPr>
                        <a:t>2</a:t>
                      </a:r>
                      <a:endParaRPr lang="id-ID" sz="16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600">
                          <a:effectLst/>
                        </a:rPr>
                        <a:t>3</a:t>
                      </a:r>
                      <a:endParaRPr lang="id-ID" sz="16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600">
                          <a:effectLst/>
                        </a:rPr>
                        <a:t>4 =(20 % x 2)</a:t>
                      </a:r>
                      <a:endParaRPr lang="id-ID" sz="16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1869">
                <a:tc>
                  <a:txBody>
                    <a:bodyPr/>
                    <a:lstStyle/>
                    <a:p>
                      <a:pPr algn="ctr">
                        <a:lnSpc>
                          <a:spcPct val="115000"/>
                        </a:lnSpc>
                        <a:spcAft>
                          <a:spcPts val="0"/>
                        </a:spcAft>
                      </a:pPr>
                      <a:r>
                        <a:rPr lang="id-ID" sz="1600">
                          <a:effectLst/>
                        </a:rPr>
                        <a:t>2013</a:t>
                      </a:r>
                      <a:endParaRPr lang="id-ID" sz="16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600">
                          <a:effectLst/>
                        </a:rPr>
                        <a:t>180.000.000</a:t>
                      </a:r>
                      <a:endParaRPr lang="id-ID" sz="16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600">
                          <a:effectLst/>
                        </a:rPr>
                        <a:t>5</a:t>
                      </a:r>
                      <a:endParaRPr lang="id-ID" sz="160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id-ID" sz="1600" dirty="0">
                          <a:effectLst/>
                        </a:rPr>
                        <a:t>36.0</a:t>
                      </a:r>
                      <a:r>
                        <a:rPr lang="en-US" sz="1600" dirty="0">
                          <a:effectLst/>
                        </a:rPr>
                        <a:t>00.000</a:t>
                      </a:r>
                      <a:endParaRPr lang="id-ID" sz="1600" dirty="0">
                        <a:effectLst/>
                        <a:latin typeface="Times New Roman"/>
                        <a:ea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001967654"/>
              </p:ext>
            </p:extLst>
          </p:nvPr>
        </p:nvGraphicFramePr>
        <p:xfrm>
          <a:off x="609600" y="4267200"/>
          <a:ext cx="7994580" cy="665988"/>
        </p:xfrm>
        <a:graphic>
          <a:graphicData uri="http://schemas.openxmlformats.org/drawingml/2006/table">
            <a:tbl>
              <a:tblPr firstRow="1" firstCol="1" lastRow="1" lastCol="1" bandRow="1" bandCol="1">
                <a:tableStyleId>{5C22544A-7EE6-4342-B048-85BDC9FD1C3A}</a:tableStyleId>
              </a:tblPr>
              <a:tblGrid>
                <a:gridCol w="4672158"/>
                <a:gridCol w="1661211"/>
                <a:gridCol w="1661211"/>
              </a:tblGrid>
              <a:tr h="332994">
                <a:tc>
                  <a:txBody>
                    <a:bodyPr/>
                    <a:lstStyle/>
                    <a:p>
                      <a:pPr algn="just">
                        <a:lnSpc>
                          <a:spcPct val="115000"/>
                        </a:lnSpc>
                        <a:spcAft>
                          <a:spcPts val="0"/>
                        </a:spcAft>
                      </a:pPr>
                      <a:r>
                        <a:rPr lang="id-ID" sz="1600" b="0" dirty="0">
                          <a:solidFill>
                            <a:schemeClr val="tx1"/>
                          </a:solidFill>
                          <a:effectLst/>
                        </a:rPr>
                        <a:t>Beban Penyusutan</a:t>
                      </a:r>
                      <a:endParaRPr lang="id-ID" sz="18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600" b="0">
                          <a:solidFill>
                            <a:schemeClr val="tx1"/>
                          </a:solidFill>
                          <a:effectLst/>
                        </a:rPr>
                        <a:t>Rp 36.000.000</a:t>
                      </a:r>
                      <a:endParaRPr lang="id-ID" sz="18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600" b="0">
                          <a:solidFill>
                            <a:schemeClr val="tx1"/>
                          </a:solidFill>
                          <a:effectLst/>
                        </a:rPr>
                        <a:t> </a:t>
                      </a:r>
                      <a:endParaRPr lang="id-ID" sz="18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332994">
                <a:tc>
                  <a:txBody>
                    <a:bodyPr/>
                    <a:lstStyle/>
                    <a:p>
                      <a:pPr algn="just">
                        <a:lnSpc>
                          <a:spcPct val="115000"/>
                        </a:lnSpc>
                        <a:spcAft>
                          <a:spcPts val="0"/>
                        </a:spcAft>
                      </a:pPr>
                      <a:r>
                        <a:rPr lang="id-ID" sz="1600" b="0" dirty="0">
                          <a:solidFill>
                            <a:schemeClr val="tx1"/>
                          </a:solidFill>
                          <a:effectLst/>
                        </a:rPr>
                        <a:t>                      Akumulasi penyusutan</a:t>
                      </a:r>
                      <a:endParaRPr lang="id-ID" sz="18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600" b="0">
                          <a:solidFill>
                            <a:schemeClr val="tx1"/>
                          </a:solidFill>
                          <a:effectLst/>
                        </a:rPr>
                        <a:t> </a:t>
                      </a:r>
                      <a:endParaRPr lang="id-ID" sz="1800" b="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id-ID" sz="1600" b="0" dirty="0">
                          <a:solidFill>
                            <a:schemeClr val="tx1"/>
                          </a:solidFill>
                          <a:effectLst/>
                        </a:rPr>
                        <a:t>Rp 36.000.000</a:t>
                      </a:r>
                      <a:endParaRPr lang="id-ID" sz="18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sp>
        <p:nvSpPr>
          <p:cNvPr id="12" name="Rectangle 1"/>
          <p:cNvSpPr>
            <a:spLocks noChangeArrowheads="1"/>
          </p:cNvSpPr>
          <p:nvPr/>
        </p:nvSpPr>
        <p:spPr bwMode="auto">
          <a:xfrm>
            <a:off x="609600" y="3886200"/>
            <a:ext cx="800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v-SE"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Jurnal</a:t>
            </a:r>
            <a:r>
              <a:rPr kumimoji="0" lang="sv-SE"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id-ID" sz="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586221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1698</TotalTime>
  <Words>1295</Words>
  <Application>Microsoft Office PowerPoint</Application>
  <PresentationFormat>On-screen Show (4:3)</PresentationFormat>
  <Paragraphs>275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Origin</vt:lpstr>
      <vt:lpstr>Akuntansi Penyusutan</vt:lpstr>
      <vt:lpstr>Materi Bahasan</vt:lpstr>
      <vt:lpstr>Dasar Hukum</vt:lpstr>
      <vt:lpstr>Definisi</vt:lpstr>
      <vt:lpstr>PowerPoint Presentation</vt:lpstr>
      <vt:lpstr>Metode Penyusutan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Akuntansi Aset Tetap Berbasis Akrual</dc:title>
  <dc:creator>Owner</dc:creator>
  <cp:lastModifiedBy>Joni Afandi</cp:lastModifiedBy>
  <cp:revision>71</cp:revision>
  <dcterms:created xsi:type="dcterms:W3CDTF">2015-03-18T00:38:45Z</dcterms:created>
  <dcterms:modified xsi:type="dcterms:W3CDTF">2015-11-18T05:08:47Z</dcterms:modified>
</cp:coreProperties>
</file>