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handoutMasterIdLst>
    <p:handoutMasterId r:id="rId43"/>
  </p:handoutMasterIdLst>
  <p:sldIdLst>
    <p:sldId id="283" r:id="rId2"/>
    <p:sldId id="340" r:id="rId3"/>
    <p:sldId id="341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49" r:id="rId12"/>
    <p:sldId id="350" r:id="rId13"/>
    <p:sldId id="351" r:id="rId14"/>
    <p:sldId id="352" r:id="rId15"/>
    <p:sldId id="353" r:id="rId16"/>
    <p:sldId id="354" r:id="rId17"/>
    <p:sldId id="355" r:id="rId18"/>
    <p:sldId id="356" r:id="rId19"/>
    <p:sldId id="357" r:id="rId20"/>
    <p:sldId id="358" r:id="rId21"/>
    <p:sldId id="359" r:id="rId22"/>
    <p:sldId id="360" r:id="rId23"/>
    <p:sldId id="361" r:id="rId24"/>
    <p:sldId id="362" r:id="rId25"/>
    <p:sldId id="363" r:id="rId26"/>
    <p:sldId id="364" r:id="rId27"/>
    <p:sldId id="365" r:id="rId28"/>
    <p:sldId id="366" r:id="rId29"/>
    <p:sldId id="367" r:id="rId30"/>
    <p:sldId id="368" r:id="rId31"/>
    <p:sldId id="369" r:id="rId32"/>
    <p:sldId id="370" r:id="rId33"/>
    <p:sldId id="371" r:id="rId34"/>
    <p:sldId id="372" r:id="rId35"/>
    <p:sldId id="373" r:id="rId36"/>
    <p:sldId id="374" r:id="rId37"/>
    <p:sldId id="375" r:id="rId38"/>
    <p:sldId id="376" r:id="rId39"/>
    <p:sldId id="377" r:id="rId40"/>
    <p:sldId id="317" r:id="rId41"/>
  </p:sldIdLst>
  <p:sldSz cx="9144000" cy="6858000" type="screen4x3"/>
  <p:notesSz cx="7099300" cy="1022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CCFFCC"/>
    <a:srgbClr val="00CC99"/>
    <a:srgbClr val="00CCFF"/>
    <a:srgbClr val="99FFCC"/>
    <a:srgbClr val="FFFFCC"/>
    <a:srgbClr val="99CC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2CF63E-1598-48AC-9E05-18DF065E6B83}" type="doc">
      <dgm:prSet loTypeId="urn:microsoft.com/office/officeart/2005/8/layout/radial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0DE29C-38CB-4C0C-A3BD-7B53748FF557}">
      <dgm:prSet phldrT="[Text]"/>
      <dgm:spPr/>
      <dgm:t>
        <a:bodyPr/>
        <a:lstStyle/>
        <a:p>
          <a:r>
            <a:rPr lang="en-US" b="1" dirty="0" err="1" smtClean="0">
              <a:solidFill>
                <a:schemeClr val="bg1"/>
              </a:solidFill>
            </a:rPr>
            <a:t>Ekuitas</a:t>
          </a:r>
          <a:r>
            <a:rPr lang="en-US" b="1" dirty="0" smtClean="0">
              <a:solidFill>
                <a:schemeClr val="bg1"/>
              </a:solidFill>
            </a:rPr>
            <a:t> </a:t>
          </a:r>
          <a:r>
            <a:rPr lang="en-US" b="1" dirty="0" err="1" smtClean="0">
              <a:solidFill>
                <a:schemeClr val="bg1"/>
              </a:solidFill>
            </a:rPr>
            <a:t>akhir</a:t>
          </a:r>
          <a:endParaRPr lang="en-US" b="1" dirty="0">
            <a:solidFill>
              <a:schemeClr val="bg1"/>
            </a:solidFill>
          </a:endParaRPr>
        </a:p>
      </dgm:t>
    </dgm:pt>
    <dgm:pt modelId="{A4F1A6D8-5D1E-4BC6-A58C-65CD1964D802}" type="parTrans" cxnId="{0DECE85B-8A94-414A-B7DA-60E1F096F82F}">
      <dgm:prSet/>
      <dgm:spPr/>
      <dgm:t>
        <a:bodyPr/>
        <a:lstStyle/>
        <a:p>
          <a:endParaRPr lang="en-US"/>
        </a:p>
      </dgm:t>
    </dgm:pt>
    <dgm:pt modelId="{9D3E63E0-902D-4C2B-9433-3A5D2B465104}" type="sibTrans" cxnId="{0DECE85B-8A94-414A-B7DA-60E1F096F82F}">
      <dgm:prSet/>
      <dgm:spPr/>
      <dgm:t>
        <a:bodyPr/>
        <a:lstStyle/>
        <a:p>
          <a:endParaRPr lang="en-US"/>
        </a:p>
      </dgm:t>
    </dgm:pt>
    <dgm:pt modelId="{EA6F677F-CD11-452B-94D9-59405A38A1E4}">
      <dgm:prSet phldrT="[Text]" custT="1"/>
      <dgm:spPr/>
      <dgm:t>
        <a:bodyPr/>
        <a:lstStyle/>
        <a:p>
          <a:r>
            <a:rPr lang="es-ES" sz="1800" b="1" dirty="0" err="1" smtClean="0">
              <a:solidFill>
                <a:schemeClr val="tx1"/>
              </a:solidFill>
            </a:rPr>
            <a:t>Ekuitas</a:t>
          </a:r>
          <a:r>
            <a:rPr lang="es-ES" sz="1800" b="1" dirty="0" smtClean="0">
              <a:solidFill>
                <a:schemeClr val="tx1"/>
              </a:solidFill>
            </a:rPr>
            <a:t> </a:t>
          </a:r>
          <a:r>
            <a:rPr lang="es-ES" sz="1800" b="1" dirty="0" err="1" smtClean="0">
              <a:solidFill>
                <a:schemeClr val="tx1"/>
              </a:solidFill>
            </a:rPr>
            <a:t>awal</a:t>
          </a:r>
          <a:endParaRPr lang="en-US" sz="1800" b="1" dirty="0">
            <a:solidFill>
              <a:schemeClr val="tx1"/>
            </a:solidFill>
          </a:endParaRPr>
        </a:p>
      </dgm:t>
    </dgm:pt>
    <dgm:pt modelId="{FB2A67F6-C7F2-4C20-846D-2D6AB7D7A784}" type="parTrans" cxnId="{DE86D6B1-9E11-4252-A065-429150BE7BA9}">
      <dgm:prSet/>
      <dgm:spPr/>
      <dgm:t>
        <a:bodyPr/>
        <a:lstStyle/>
        <a:p>
          <a:endParaRPr lang="en-US"/>
        </a:p>
      </dgm:t>
    </dgm:pt>
    <dgm:pt modelId="{E0E13FF1-E960-43F8-8244-63AE0A9F7D49}" type="sibTrans" cxnId="{DE86D6B1-9E11-4252-A065-429150BE7BA9}">
      <dgm:prSet/>
      <dgm:spPr/>
      <dgm:t>
        <a:bodyPr/>
        <a:lstStyle/>
        <a:p>
          <a:endParaRPr lang="en-US"/>
        </a:p>
      </dgm:t>
    </dgm:pt>
    <dgm:pt modelId="{F6277A3B-2F10-4D2A-B680-A8B0F9FF95FB}">
      <dgm:prSet custT="1"/>
      <dgm:spPr/>
      <dgm:t>
        <a:bodyPr/>
        <a:lstStyle/>
        <a:p>
          <a:r>
            <a:rPr lang="es-ES" sz="1800" b="1" dirty="0" err="1" smtClean="0">
              <a:solidFill>
                <a:schemeClr val="tx1"/>
              </a:solidFill>
            </a:rPr>
            <a:t>Dampak</a:t>
          </a:r>
          <a:r>
            <a:rPr lang="es-ES" sz="1800" b="1" dirty="0" smtClean="0">
              <a:solidFill>
                <a:schemeClr val="tx1"/>
              </a:solidFill>
            </a:rPr>
            <a:t> </a:t>
          </a:r>
          <a:r>
            <a:rPr lang="es-ES" sz="1800" b="1" dirty="0" err="1" smtClean="0">
              <a:solidFill>
                <a:schemeClr val="tx1"/>
              </a:solidFill>
            </a:rPr>
            <a:t>kumulatif</a:t>
          </a:r>
          <a:r>
            <a:rPr lang="es-ES" sz="1800" b="1" dirty="0" smtClean="0">
              <a:solidFill>
                <a:schemeClr val="tx1"/>
              </a:solidFill>
            </a:rPr>
            <a:t> </a:t>
          </a:r>
          <a:r>
            <a:rPr lang="es-ES" sz="1800" b="1" dirty="0" err="1" smtClean="0">
              <a:solidFill>
                <a:schemeClr val="tx1"/>
              </a:solidFill>
            </a:rPr>
            <a:t>perubahan</a:t>
          </a:r>
          <a:r>
            <a:rPr lang="es-ES" sz="1800" b="1" dirty="0" smtClean="0">
              <a:solidFill>
                <a:schemeClr val="tx1"/>
              </a:solidFill>
            </a:rPr>
            <a:t> </a:t>
          </a:r>
          <a:r>
            <a:rPr lang="es-ES" sz="1800" b="1" dirty="0" err="1" smtClean="0">
              <a:solidFill>
                <a:schemeClr val="tx1"/>
              </a:solidFill>
            </a:rPr>
            <a:t>kebijakan</a:t>
          </a:r>
          <a:r>
            <a:rPr lang="es-ES" sz="1800" b="1" dirty="0" smtClean="0">
              <a:solidFill>
                <a:schemeClr val="tx1"/>
              </a:solidFill>
            </a:rPr>
            <a:t>/</a:t>
          </a:r>
          <a:r>
            <a:rPr lang="es-ES" sz="1800" b="1" dirty="0" err="1" smtClean="0">
              <a:solidFill>
                <a:schemeClr val="tx1"/>
              </a:solidFill>
            </a:rPr>
            <a:t>kesalahan</a:t>
          </a:r>
          <a:r>
            <a:rPr lang="es-ES" sz="1800" b="1" dirty="0" smtClean="0">
              <a:solidFill>
                <a:schemeClr val="tx1"/>
              </a:solidFill>
            </a:rPr>
            <a:t> </a:t>
          </a:r>
          <a:r>
            <a:rPr lang="es-ES" sz="1800" b="1" dirty="0" err="1" smtClean="0">
              <a:solidFill>
                <a:schemeClr val="tx1"/>
              </a:solidFill>
            </a:rPr>
            <a:t>mendasar</a:t>
          </a:r>
          <a:endParaRPr lang="en-US" sz="1800" b="1" dirty="0">
            <a:solidFill>
              <a:schemeClr val="tx1"/>
            </a:solidFill>
          </a:endParaRPr>
        </a:p>
      </dgm:t>
    </dgm:pt>
    <dgm:pt modelId="{AF2311A1-9DF1-4EF1-995A-BF3B15BAC577}" type="parTrans" cxnId="{A7E04BA1-3BDC-4C7A-B5C0-8BBAC36FF858}">
      <dgm:prSet/>
      <dgm:spPr/>
      <dgm:t>
        <a:bodyPr/>
        <a:lstStyle/>
        <a:p>
          <a:endParaRPr lang="en-US"/>
        </a:p>
      </dgm:t>
    </dgm:pt>
    <dgm:pt modelId="{493EB60B-57E6-43B0-9ABD-65D5ABF3A429}" type="sibTrans" cxnId="{A7E04BA1-3BDC-4C7A-B5C0-8BBAC36FF858}">
      <dgm:prSet/>
      <dgm:spPr/>
      <dgm:t>
        <a:bodyPr/>
        <a:lstStyle/>
        <a:p>
          <a:endParaRPr lang="en-US"/>
        </a:p>
      </dgm:t>
    </dgm:pt>
    <dgm:pt modelId="{342C64D0-EC74-4831-8D5E-578D9B3DD257}">
      <dgm:prSet custT="1"/>
      <dgm:spPr>
        <a:solidFill>
          <a:srgbClr val="D1D1F0"/>
        </a:solidFill>
      </dgm:spPr>
      <dgm:t>
        <a:bodyPr/>
        <a:lstStyle/>
        <a:p>
          <a:r>
            <a:rPr lang="es-ES" sz="1800" b="1" dirty="0" smtClean="0">
              <a:solidFill>
                <a:schemeClr val="tx1"/>
              </a:solidFill>
            </a:rPr>
            <a:t>Surplus/</a:t>
          </a:r>
          <a:r>
            <a:rPr lang="es-ES" sz="1800" b="1" dirty="0" err="1" smtClean="0">
              <a:solidFill>
                <a:schemeClr val="tx1"/>
              </a:solidFill>
            </a:rPr>
            <a:t>defisit</a:t>
          </a:r>
          <a:r>
            <a:rPr lang="es-ES" sz="1800" b="1" dirty="0" smtClean="0">
              <a:solidFill>
                <a:schemeClr val="tx1"/>
              </a:solidFill>
            </a:rPr>
            <a:t> LO pada </a:t>
          </a:r>
          <a:r>
            <a:rPr lang="es-ES" sz="1800" b="1" dirty="0" err="1" smtClean="0">
              <a:solidFill>
                <a:schemeClr val="tx1"/>
              </a:solidFill>
            </a:rPr>
            <a:t>periode</a:t>
          </a:r>
          <a:r>
            <a:rPr lang="es-ES" sz="1800" b="1" dirty="0" smtClean="0">
              <a:solidFill>
                <a:schemeClr val="tx1"/>
              </a:solidFill>
            </a:rPr>
            <a:t> </a:t>
          </a:r>
          <a:r>
            <a:rPr lang="es-ES" sz="1800" b="1" dirty="0" err="1" smtClean="0">
              <a:solidFill>
                <a:schemeClr val="tx1"/>
              </a:solidFill>
            </a:rPr>
            <a:t>bersangkutan</a:t>
          </a:r>
          <a:r>
            <a:rPr lang="es-ES" sz="1800" b="1" dirty="0" smtClean="0">
              <a:solidFill>
                <a:schemeClr val="tx1"/>
              </a:solidFill>
            </a:rPr>
            <a:t> </a:t>
          </a:r>
        </a:p>
      </dgm:t>
    </dgm:pt>
    <dgm:pt modelId="{CA50C973-A72B-44B6-BD8D-BA06139D0FC2}" type="parTrans" cxnId="{210227FD-213E-4BA6-BF92-FFF08D404511}">
      <dgm:prSet/>
      <dgm:spPr>
        <a:solidFill>
          <a:srgbClr val="D1D1F0"/>
        </a:solidFill>
      </dgm:spPr>
      <dgm:t>
        <a:bodyPr/>
        <a:lstStyle/>
        <a:p>
          <a:endParaRPr lang="en-US"/>
        </a:p>
      </dgm:t>
    </dgm:pt>
    <dgm:pt modelId="{00D630E3-CB2C-4B50-951C-3CC82FDA905B}" type="sibTrans" cxnId="{210227FD-213E-4BA6-BF92-FFF08D404511}">
      <dgm:prSet/>
      <dgm:spPr/>
      <dgm:t>
        <a:bodyPr/>
        <a:lstStyle/>
        <a:p>
          <a:endParaRPr lang="en-US"/>
        </a:p>
      </dgm:t>
    </dgm:pt>
    <dgm:pt modelId="{B623A088-52AD-408F-B61A-3CD5F74073F9}" type="pres">
      <dgm:prSet presAssocID="{BF2CF63E-1598-48AC-9E05-18DF065E6B8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F09355-6767-41A5-ABF8-611C8592E9DC}" type="pres">
      <dgm:prSet presAssocID="{AB0DE29C-38CB-4C0C-A3BD-7B53748FF557}" presName="centerShape" presStyleLbl="node0" presStyleIdx="0" presStyleCnt="1"/>
      <dgm:spPr/>
      <dgm:t>
        <a:bodyPr/>
        <a:lstStyle/>
        <a:p>
          <a:endParaRPr lang="en-US"/>
        </a:p>
      </dgm:t>
    </dgm:pt>
    <dgm:pt modelId="{506D0868-69D6-4C93-A3E7-1BE5DBB90E38}" type="pres">
      <dgm:prSet presAssocID="{FB2A67F6-C7F2-4C20-846D-2D6AB7D7A784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FDF8A4B8-A9FC-461C-9EC2-F4601686F283}" type="pres">
      <dgm:prSet presAssocID="{EA6F677F-CD11-452B-94D9-59405A38A1E4}" presName="node" presStyleLbl="node1" presStyleIdx="0" presStyleCnt="3" custScaleX="162699" custScaleY="126459" custRadScaleRad="154402" custRadScaleInc="-441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C6AC3B-8BF8-4200-9FD6-52F06F4F27E6}" type="pres">
      <dgm:prSet presAssocID="{CA50C973-A72B-44B6-BD8D-BA06139D0FC2}" presName="parTrans" presStyleLbl="bgSibTrans2D1" presStyleIdx="1" presStyleCnt="3" custLinFactNeighborY="7778"/>
      <dgm:spPr/>
      <dgm:t>
        <a:bodyPr/>
        <a:lstStyle/>
        <a:p>
          <a:endParaRPr lang="en-US"/>
        </a:p>
      </dgm:t>
    </dgm:pt>
    <dgm:pt modelId="{42144B54-59A6-43C3-A052-B91B91E2E8B4}" type="pres">
      <dgm:prSet presAssocID="{342C64D0-EC74-4831-8D5E-578D9B3DD257}" presName="node" presStyleLbl="node1" presStyleIdx="1" presStyleCnt="3" custScaleX="1723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C42BFD-9B38-49AD-BFAA-DF3023C182D3}" type="pres">
      <dgm:prSet presAssocID="{AF2311A1-9DF1-4EF1-995A-BF3B15BAC577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C9318BBA-8225-4BE9-BB83-E770F0474FBB}" type="pres">
      <dgm:prSet presAssocID="{F6277A3B-2F10-4D2A-B680-A8B0F9FF95FB}" presName="node" presStyleLbl="node1" presStyleIdx="2" presStyleCnt="3" custScaleX="209054" custScaleY="139961" custRadScaleRad="165857" custRadScaleInc="451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9A0910-161A-4DEB-8A66-F50B52A01DE6}" type="presOf" srcId="{BF2CF63E-1598-48AC-9E05-18DF065E6B83}" destId="{B623A088-52AD-408F-B61A-3CD5F74073F9}" srcOrd="0" destOrd="0" presId="urn:microsoft.com/office/officeart/2005/8/layout/radial4"/>
    <dgm:cxn modelId="{A7E04BA1-3BDC-4C7A-B5C0-8BBAC36FF858}" srcId="{AB0DE29C-38CB-4C0C-A3BD-7B53748FF557}" destId="{F6277A3B-2F10-4D2A-B680-A8B0F9FF95FB}" srcOrd="2" destOrd="0" parTransId="{AF2311A1-9DF1-4EF1-995A-BF3B15BAC577}" sibTransId="{493EB60B-57E6-43B0-9ABD-65D5ABF3A429}"/>
    <dgm:cxn modelId="{17EF34ED-F18B-472C-85C1-74EC327B64B6}" type="presOf" srcId="{F6277A3B-2F10-4D2A-B680-A8B0F9FF95FB}" destId="{C9318BBA-8225-4BE9-BB83-E770F0474FBB}" srcOrd="0" destOrd="0" presId="urn:microsoft.com/office/officeart/2005/8/layout/radial4"/>
    <dgm:cxn modelId="{210227FD-213E-4BA6-BF92-FFF08D404511}" srcId="{AB0DE29C-38CB-4C0C-A3BD-7B53748FF557}" destId="{342C64D0-EC74-4831-8D5E-578D9B3DD257}" srcOrd="1" destOrd="0" parTransId="{CA50C973-A72B-44B6-BD8D-BA06139D0FC2}" sibTransId="{00D630E3-CB2C-4B50-951C-3CC82FDA905B}"/>
    <dgm:cxn modelId="{24B5D04F-BF5C-42A6-8BF6-5480E99B3830}" type="presOf" srcId="{AB0DE29C-38CB-4C0C-A3BD-7B53748FF557}" destId="{AAF09355-6767-41A5-ABF8-611C8592E9DC}" srcOrd="0" destOrd="0" presId="urn:microsoft.com/office/officeart/2005/8/layout/radial4"/>
    <dgm:cxn modelId="{DE86D6B1-9E11-4252-A065-429150BE7BA9}" srcId="{AB0DE29C-38CB-4C0C-A3BD-7B53748FF557}" destId="{EA6F677F-CD11-452B-94D9-59405A38A1E4}" srcOrd="0" destOrd="0" parTransId="{FB2A67F6-C7F2-4C20-846D-2D6AB7D7A784}" sibTransId="{E0E13FF1-E960-43F8-8244-63AE0A9F7D49}"/>
    <dgm:cxn modelId="{FCA6743B-9059-4592-9472-FF6D361AC71A}" type="presOf" srcId="{AF2311A1-9DF1-4EF1-995A-BF3B15BAC577}" destId="{A5C42BFD-9B38-49AD-BFAA-DF3023C182D3}" srcOrd="0" destOrd="0" presId="urn:microsoft.com/office/officeart/2005/8/layout/radial4"/>
    <dgm:cxn modelId="{613B4A6F-96F2-4A71-A857-DDB2A4E02FBA}" type="presOf" srcId="{FB2A67F6-C7F2-4C20-846D-2D6AB7D7A784}" destId="{506D0868-69D6-4C93-A3E7-1BE5DBB90E38}" srcOrd="0" destOrd="0" presId="urn:microsoft.com/office/officeart/2005/8/layout/radial4"/>
    <dgm:cxn modelId="{22B794D2-012B-4357-BAB2-8D35B10555D5}" type="presOf" srcId="{EA6F677F-CD11-452B-94D9-59405A38A1E4}" destId="{FDF8A4B8-A9FC-461C-9EC2-F4601686F283}" srcOrd="0" destOrd="0" presId="urn:microsoft.com/office/officeart/2005/8/layout/radial4"/>
    <dgm:cxn modelId="{ED8E1CD5-8130-49E2-B44B-1CB7B333254B}" type="presOf" srcId="{342C64D0-EC74-4831-8D5E-578D9B3DD257}" destId="{42144B54-59A6-43C3-A052-B91B91E2E8B4}" srcOrd="0" destOrd="0" presId="urn:microsoft.com/office/officeart/2005/8/layout/radial4"/>
    <dgm:cxn modelId="{0DECE85B-8A94-414A-B7DA-60E1F096F82F}" srcId="{BF2CF63E-1598-48AC-9E05-18DF065E6B83}" destId="{AB0DE29C-38CB-4C0C-A3BD-7B53748FF557}" srcOrd="0" destOrd="0" parTransId="{A4F1A6D8-5D1E-4BC6-A58C-65CD1964D802}" sibTransId="{9D3E63E0-902D-4C2B-9433-3A5D2B465104}"/>
    <dgm:cxn modelId="{94BEF3DD-A558-4F81-943D-3E44C2CB4DB4}" type="presOf" srcId="{CA50C973-A72B-44B6-BD8D-BA06139D0FC2}" destId="{B2C6AC3B-8BF8-4200-9FD6-52F06F4F27E6}" srcOrd="0" destOrd="0" presId="urn:microsoft.com/office/officeart/2005/8/layout/radial4"/>
    <dgm:cxn modelId="{EBFA3FCC-03E6-460D-B0EA-379EC8A7069D}" type="presParOf" srcId="{B623A088-52AD-408F-B61A-3CD5F74073F9}" destId="{AAF09355-6767-41A5-ABF8-611C8592E9DC}" srcOrd="0" destOrd="0" presId="urn:microsoft.com/office/officeart/2005/8/layout/radial4"/>
    <dgm:cxn modelId="{39341AFD-A474-4BE2-8EC4-A3614C839302}" type="presParOf" srcId="{B623A088-52AD-408F-B61A-3CD5F74073F9}" destId="{506D0868-69D6-4C93-A3E7-1BE5DBB90E38}" srcOrd="1" destOrd="0" presId="urn:microsoft.com/office/officeart/2005/8/layout/radial4"/>
    <dgm:cxn modelId="{DFDA81AE-0001-4529-B696-8D6A217D2BFC}" type="presParOf" srcId="{B623A088-52AD-408F-B61A-3CD5F74073F9}" destId="{FDF8A4B8-A9FC-461C-9EC2-F4601686F283}" srcOrd="2" destOrd="0" presId="urn:microsoft.com/office/officeart/2005/8/layout/radial4"/>
    <dgm:cxn modelId="{8B3680F6-9C62-4AA0-8899-162A158F6DCF}" type="presParOf" srcId="{B623A088-52AD-408F-B61A-3CD5F74073F9}" destId="{B2C6AC3B-8BF8-4200-9FD6-52F06F4F27E6}" srcOrd="3" destOrd="0" presId="urn:microsoft.com/office/officeart/2005/8/layout/radial4"/>
    <dgm:cxn modelId="{DB6F07EF-659C-4E22-9731-A2786BD35890}" type="presParOf" srcId="{B623A088-52AD-408F-B61A-3CD5F74073F9}" destId="{42144B54-59A6-43C3-A052-B91B91E2E8B4}" srcOrd="4" destOrd="0" presId="urn:microsoft.com/office/officeart/2005/8/layout/radial4"/>
    <dgm:cxn modelId="{E636F115-8E61-41BB-9826-51C43ECC35FD}" type="presParOf" srcId="{B623A088-52AD-408F-B61A-3CD5F74073F9}" destId="{A5C42BFD-9B38-49AD-BFAA-DF3023C182D3}" srcOrd="5" destOrd="0" presId="urn:microsoft.com/office/officeart/2005/8/layout/radial4"/>
    <dgm:cxn modelId="{DC39F10A-3F2F-407C-B034-471AEEE267B8}" type="presParOf" srcId="{B623A088-52AD-408F-B61A-3CD5F74073F9}" destId="{C9318BBA-8225-4BE9-BB83-E770F0474FBB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331184-D39D-49BF-AACE-33EDC21E65D6}" type="doc">
      <dgm:prSet loTypeId="urn:microsoft.com/office/officeart/2005/8/layout/hProcess9" loCatId="process" qsTypeId="urn:microsoft.com/office/officeart/2005/8/quickstyle/simple1" qsCatId="simple" csTypeId="urn:microsoft.com/office/officeart/2005/8/colors/accent2_5" csCatId="accent2" phldr="1"/>
      <dgm:spPr/>
    </dgm:pt>
    <dgm:pt modelId="{1FD9829E-0488-447F-9F21-CF996EE88FBD}">
      <dgm:prSet/>
      <dgm:spPr/>
      <dgm:t>
        <a:bodyPr/>
        <a:lstStyle/>
        <a:p>
          <a:pPr rtl="0"/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PP 24/2005 CTA</a:t>
          </a:r>
        </a:p>
        <a:p>
          <a:r>
            <a:rPr lang="en-US" b="1" dirty="0" err="1" smtClean="0"/>
            <a:t>Opsional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706BF84B-BE18-4C91-87A7-30D5BED8AE85}" type="parTrans" cxnId="{7100AB45-F716-4990-AD46-B1A1E16DE6D2}">
      <dgm:prSet/>
      <dgm:spPr/>
      <dgm:t>
        <a:bodyPr/>
        <a:lstStyle/>
        <a:p>
          <a:endParaRPr lang="en-US"/>
        </a:p>
      </dgm:t>
    </dgm:pt>
    <dgm:pt modelId="{BC5B596F-4D8E-40E7-9B6C-0DE6155E0DFA}" type="sibTrans" cxnId="{7100AB45-F716-4990-AD46-B1A1E16DE6D2}">
      <dgm:prSet/>
      <dgm:spPr/>
      <dgm:t>
        <a:bodyPr/>
        <a:lstStyle/>
        <a:p>
          <a:endParaRPr lang="en-US"/>
        </a:p>
      </dgm:t>
    </dgm:pt>
    <dgm:pt modelId="{3263F108-9861-4BD0-A4A8-CD17E10FEC66}">
      <dgm:prSet/>
      <dgm:spPr/>
      <dgm:t>
        <a:bodyPr/>
        <a:lstStyle/>
        <a:p>
          <a:r>
            <a:rPr kumimoji="0" lang="en-US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  <a:cs typeface="Arial" charset="0"/>
            </a:rPr>
            <a:t>PP 71/2010 AKRUAL </a:t>
          </a:r>
        </a:p>
        <a:p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Melaporkan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 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perubahan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 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ekuitas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 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dan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 surplus/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defisit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 </a:t>
          </a:r>
          <a:endParaRPr kumimoji="0" lang="en-US" b="1" i="0" u="none" strike="noStrike" cap="none" normalizeH="0" baseline="0" dirty="0" smtClean="0">
            <a:ln/>
            <a:solidFill>
              <a:schemeClr val="bg1"/>
            </a:solidFill>
            <a:effectLst/>
            <a:latin typeface="Arial" charset="0"/>
            <a:cs typeface="Arial" charset="0"/>
          </a:endParaRPr>
        </a:p>
      </dgm:t>
    </dgm:pt>
    <dgm:pt modelId="{44F2AEE0-8615-4ACD-BDCA-62683EEA8D87}" type="parTrans" cxnId="{39C27508-912F-4A11-8B92-4AFB8D0D7473}">
      <dgm:prSet/>
      <dgm:spPr/>
      <dgm:t>
        <a:bodyPr/>
        <a:lstStyle/>
        <a:p>
          <a:endParaRPr lang="en-US"/>
        </a:p>
      </dgm:t>
    </dgm:pt>
    <dgm:pt modelId="{49A4603D-6F34-4D57-81B3-CBFD4100BED7}" type="sibTrans" cxnId="{39C27508-912F-4A11-8B92-4AFB8D0D7473}">
      <dgm:prSet/>
      <dgm:spPr/>
      <dgm:t>
        <a:bodyPr/>
        <a:lstStyle/>
        <a:p>
          <a:endParaRPr lang="en-US"/>
        </a:p>
      </dgm:t>
    </dgm:pt>
    <dgm:pt modelId="{84C8694A-6672-4A45-8ABD-2F98E4AD00E2}" type="pres">
      <dgm:prSet presAssocID="{24331184-D39D-49BF-AACE-33EDC21E65D6}" presName="CompostProcess" presStyleCnt="0">
        <dgm:presLayoutVars>
          <dgm:dir/>
          <dgm:resizeHandles val="exact"/>
        </dgm:presLayoutVars>
      </dgm:prSet>
      <dgm:spPr/>
    </dgm:pt>
    <dgm:pt modelId="{AA744743-6787-4944-B524-AACD73FBCB87}" type="pres">
      <dgm:prSet presAssocID="{24331184-D39D-49BF-AACE-33EDC21E65D6}" presName="arrow" presStyleLbl="bgShp" presStyleIdx="0" presStyleCnt="1"/>
      <dgm:spPr/>
    </dgm:pt>
    <dgm:pt modelId="{42BEA6DF-767C-4954-A5C5-6AB93DE184FD}" type="pres">
      <dgm:prSet presAssocID="{24331184-D39D-49BF-AACE-33EDC21E65D6}" presName="linearProcess" presStyleCnt="0"/>
      <dgm:spPr/>
    </dgm:pt>
    <dgm:pt modelId="{0264D9DF-5121-43FE-9FFD-3B0862C420F1}" type="pres">
      <dgm:prSet presAssocID="{3263F108-9861-4BD0-A4A8-CD17E10FEC66}" presName="textNode" presStyleLbl="node1" presStyleIdx="0" presStyleCnt="2" custLinFactX="95703" custLinFactNeighborX="100000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52D426-E07F-4CB8-9849-838BFE49241F}" type="pres">
      <dgm:prSet presAssocID="{49A4603D-6F34-4D57-81B3-CBFD4100BED7}" presName="sibTrans" presStyleCnt="0"/>
      <dgm:spPr/>
    </dgm:pt>
    <dgm:pt modelId="{FEDE9A82-7111-4CB7-8C77-27366B0D02A6}" type="pres">
      <dgm:prSet presAssocID="{1FD9829E-0488-447F-9F21-CF996EE88FBD}" presName="textNode" presStyleLbl="node1" presStyleIdx="1" presStyleCnt="2" custScaleX="51538" custLinFactX="-100000" custLinFactNeighborX="-107249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651AAA-53AE-4A6A-A25F-4FDDCDB991F2}" type="presOf" srcId="{3263F108-9861-4BD0-A4A8-CD17E10FEC66}" destId="{0264D9DF-5121-43FE-9FFD-3B0862C420F1}" srcOrd="0" destOrd="0" presId="urn:microsoft.com/office/officeart/2005/8/layout/hProcess9"/>
    <dgm:cxn modelId="{B5C9EC1C-24F6-4266-857B-21966AF50D38}" type="presOf" srcId="{1FD9829E-0488-447F-9F21-CF996EE88FBD}" destId="{FEDE9A82-7111-4CB7-8C77-27366B0D02A6}" srcOrd="0" destOrd="0" presId="urn:microsoft.com/office/officeart/2005/8/layout/hProcess9"/>
    <dgm:cxn modelId="{39C27508-912F-4A11-8B92-4AFB8D0D7473}" srcId="{24331184-D39D-49BF-AACE-33EDC21E65D6}" destId="{3263F108-9861-4BD0-A4A8-CD17E10FEC66}" srcOrd="0" destOrd="0" parTransId="{44F2AEE0-8615-4ACD-BDCA-62683EEA8D87}" sibTransId="{49A4603D-6F34-4D57-81B3-CBFD4100BED7}"/>
    <dgm:cxn modelId="{7100AB45-F716-4990-AD46-B1A1E16DE6D2}" srcId="{24331184-D39D-49BF-AACE-33EDC21E65D6}" destId="{1FD9829E-0488-447F-9F21-CF996EE88FBD}" srcOrd="1" destOrd="0" parTransId="{706BF84B-BE18-4C91-87A7-30D5BED8AE85}" sibTransId="{BC5B596F-4D8E-40E7-9B6C-0DE6155E0DFA}"/>
    <dgm:cxn modelId="{791A4E73-541E-4941-A46F-E61088FCA5E6}" type="presOf" srcId="{24331184-D39D-49BF-AACE-33EDC21E65D6}" destId="{84C8694A-6672-4A45-8ABD-2F98E4AD00E2}" srcOrd="0" destOrd="0" presId="urn:microsoft.com/office/officeart/2005/8/layout/hProcess9"/>
    <dgm:cxn modelId="{6A1ABB41-04EF-4179-8875-BC28870E188E}" type="presParOf" srcId="{84C8694A-6672-4A45-8ABD-2F98E4AD00E2}" destId="{AA744743-6787-4944-B524-AACD73FBCB87}" srcOrd="0" destOrd="0" presId="urn:microsoft.com/office/officeart/2005/8/layout/hProcess9"/>
    <dgm:cxn modelId="{CED886EF-E63E-4463-85B6-5C86A96257DF}" type="presParOf" srcId="{84C8694A-6672-4A45-8ABD-2F98E4AD00E2}" destId="{42BEA6DF-767C-4954-A5C5-6AB93DE184FD}" srcOrd="1" destOrd="0" presId="urn:microsoft.com/office/officeart/2005/8/layout/hProcess9"/>
    <dgm:cxn modelId="{2DF6888B-E220-4E30-A534-E27EC311CCCC}" type="presParOf" srcId="{42BEA6DF-767C-4954-A5C5-6AB93DE184FD}" destId="{0264D9DF-5121-43FE-9FFD-3B0862C420F1}" srcOrd="0" destOrd="0" presId="urn:microsoft.com/office/officeart/2005/8/layout/hProcess9"/>
    <dgm:cxn modelId="{C4655999-B751-40A2-AF12-0DC2695E6DC6}" type="presParOf" srcId="{42BEA6DF-767C-4954-A5C5-6AB93DE184FD}" destId="{E252D426-E07F-4CB8-9849-838BFE49241F}" srcOrd="1" destOrd="0" presId="urn:microsoft.com/office/officeart/2005/8/layout/hProcess9"/>
    <dgm:cxn modelId="{C9897AF1-63A4-4C88-AC84-171B9746BF73}" type="presParOf" srcId="{42BEA6DF-767C-4954-A5C5-6AB93DE184FD}" destId="{FEDE9A82-7111-4CB7-8C77-27366B0D02A6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A77C53-22A3-42BE-B1B6-CC4207043FA3}" type="doc">
      <dgm:prSet loTypeId="urn:microsoft.com/office/officeart/2005/8/layout/cycle4#1" loCatId="matrix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6C1BD08-54ED-48C4-9876-E6CCADA2716A}">
      <dgm:prSet phldrT="[Text]" custT="1"/>
      <dgm:spPr/>
      <dgm:t>
        <a:bodyPr/>
        <a:lstStyle/>
        <a:p>
          <a:r>
            <a:rPr lang="es-ES" sz="1800" b="1" dirty="0" err="1" smtClean="0">
              <a:solidFill>
                <a:schemeClr val="tx1"/>
              </a:solidFill>
            </a:rPr>
            <a:t>Pendapatan</a:t>
          </a:r>
          <a:r>
            <a:rPr lang="es-ES" sz="1800" b="1" dirty="0" smtClean="0">
              <a:solidFill>
                <a:schemeClr val="tx1"/>
              </a:solidFill>
            </a:rPr>
            <a:t>-LO (</a:t>
          </a:r>
          <a:r>
            <a:rPr lang="es-ES" sz="1800" b="1" dirty="0" err="1" smtClean="0">
              <a:solidFill>
                <a:schemeClr val="tx1"/>
              </a:solidFill>
            </a:rPr>
            <a:t>dari</a:t>
          </a:r>
          <a:r>
            <a:rPr lang="es-ES" sz="1800" b="1" dirty="0" smtClean="0">
              <a:solidFill>
                <a:schemeClr val="tx1"/>
              </a:solidFill>
            </a:rPr>
            <a:t> </a:t>
          </a:r>
          <a:r>
            <a:rPr lang="es-ES" sz="1800" b="1" dirty="0" err="1" smtClean="0">
              <a:solidFill>
                <a:schemeClr val="tx1"/>
              </a:solidFill>
            </a:rPr>
            <a:t>kegiatan</a:t>
          </a:r>
          <a:r>
            <a:rPr lang="es-ES" sz="1800" b="1" dirty="0" smtClean="0">
              <a:solidFill>
                <a:schemeClr val="tx1"/>
              </a:solidFill>
            </a:rPr>
            <a:t> </a:t>
          </a:r>
          <a:r>
            <a:rPr lang="es-ES" sz="1800" b="1" dirty="0" err="1" smtClean="0">
              <a:solidFill>
                <a:schemeClr val="tx1"/>
              </a:solidFill>
            </a:rPr>
            <a:t>operasional</a:t>
          </a:r>
          <a:r>
            <a:rPr lang="es-ES" sz="1800" b="1" dirty="0" smtClean="0">
              <a:solidFill>
                <a:schemeClr val="tx1"/>
              </a:solidFill>
            </a:rPr>
            <a:t>)</a:t>
          </a:r>
        </a:p>
        <a:p>
          <a:endParaRPr lang="es-ES" sz="1600" b="1" dirty="0" smtClean="0">
            <a:solidFill>
              <a:schemeClr val="tx1"/>
            </a:solidFill>
          </a:endParaRPr>
        </a:p>
        <a:p>
          <a:endParaRPr lang="en-US" sz="1600" b="1" dirty="0"/>
        </a:p>
      </dgm:t>
    </dgm:pt>
    <dgm:pt modelId="{4C7A61B0-ADCB-4B56-BFC4-4ECBF5D82C97}" type="parTrans" cxnId="{3455A9B4-6B51-4EA4-81DB-8338F4A3124F}">
      <dgm:prSet/>
      <dgm:spPr/>
      <dgm:t>
        <a:bodyPr/>
        <a:lstStyle/>
        <a:p>
          <a:endParaRPr lang="en-US" sz="1600"/>
        </a:p>
      </dgm:t>
    </dgm:pt>
    <dgm:pt modelId="{02ECBA45-3C08-4667-8449-697C89247187}" type="sibTrans" cxnId="{3455A9B4-6B51-4EA4-81DB-8338F4A3124F}">
      <dgm:prSet/>
      <dgm:spPr/>
      <dgm:t>
        <a:bodyPr/>
        <a:lstStyle/>
        <a:p>
          <a:endParaRPr lang="en-US" sz="1600"/>
        </a:p>
      </dgm:t>
    </dgm:pt>
    <dgm:pt modelId="{9522BAA4-0FF5-464C-B528-4D8B96564F2C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600" b="1" dirty="0" err="1" smtClean="0"/>
            <a:t>Hak</a:t>
          </a:r>
          <a:r>
            <a:rPr lang="en-US" sz="1600" b="1" dirty="0" smtClean="0"/>
            <a:t> </a:t>
          </a:r>
          <a:r>
            <a:rPr lang="en-US" sz="1600" b="1" dirty="0" err="1" smtClean="0"/>
            <a:t>pemerintah</a:t>
          </a:r>
          <a:endParaRPr lang="en-US" sz="1600" b="1" dirty="0"/>
        </a:p>
      </dgm:t>
    </dgm:pt>
    <dgm:pt modelId="{3EAF241B-C9CB-4A67-B8DF-EB0AACBE6863}" type="parTrans" cxnId="{32E6DEF3-4428-4807-A8F3-8FF6A99737CD}">
      <dgm:prSet/>
      <dgm:spPr/>
      <dgm:t>
        <a:bodyPr/>
        <a:lstStyle/>
        <a:p>
          <a:endParaRPr lang="en-US" sz="1600"/>
        </a:p>
      </dgm:t>
    </dgm:pt>
    <dgm:pt modelId="{C17E3E83-491E-43B8-B2CB-911803C13BEF}" type="sibTrans" cxnId="{32E6DEF3-4428-4807-A8F3-8FF6A99737CD}">
      <dgm:prSet/>
      <dgm:spPr/>
      <dgm:t>
        <a:bodyPr/>
        <a:lstStyle/>
        <a:p>
          <a:endParaRPr lang="en-US" sz="1600"/>
        </a:p>
      </dgm:t>
    </dgm:pt>
    <dgm:pt modelId="{B3BAAE7F-68F4-4EBE-82B2-55DDD0E35D6D}">
      <dgm:prSet phldrT="[Text]" custT="1"/>
      <dgm:spPr/>
      <dgm:t>
        <a:bodyPr/>
        <a:lstStyle/>
        <a:p>
          <a:r>
            <a:rPr lang="es-ES" sz="1800" b="1" dirty="0" smtClean="0">
              <a:solidFill>
                <a:schemeClr val="tx1"/>
              </a:solidFill>
            </a:rPr>
            <a:t>Beban (</a:t>
          </a:r>
          <a:r>
            <a:rPr lang="es-ES" sz="1800" b="1" dirty="0" err="1" smtClean="0">
              <a:solidFill>
                <a:schemeClr val="tx1"/>
              </a:solidFill>
            </a:rPr>
            <a:t>dari</a:t>
          </a:r>
          <a:r>
            <a:rPr lang="es-ES" sz="1800" b="1" dirty="0" smtClean="0">
              <a:solidFill>
                <a:schemeClr val="tx1"/>
              </a:solidFill>
            </a:rPr>
            <a:t> </a:t>
          </a:r>
          <a:r>
            <a:rPr lang="es-ES" sz="1800" b="1" dirty="0" err="1" smtClean="0">
              <a:solidFill>
                <a:schemeClr val="tx1"/>
              </a:solidFill>
            </a:rPr>
            <a:t>kegiatan</a:t>
          </a:r>
          <a:r>
            <a:rPr lang="es-ES" sz="1800" b="1" dirty="0" smtClean="0">
              <a:solidFill>
                <a:schemeClr val="tx1"/>
              </a:solidFill>
            </a:rPr>
            <a:t> </a:t>
          </a:r>
          <a:r>
            <a:rPr lang="es-ES" sz="1800" b="1" dirty="0" err="1" smtClean="0">
              <a:solidFill>
                <a:schemeClr val="tx1"/>
              </a:solidFill>
            </a:rPr>
            <a:t>operasional</a:t>
          </a:r>
          <a:r>
            <a:rPr lang="es-ES" sz="1800" b="1" dirty="0" smtClean="0">
              <a:solidFill>
                <a:schemeClr val="tx1"/>
              </a:solidFill>
            </a:rPr>
            <a:t>)</a:t>
          </a:r>
        </a:p>
        <a:p>
          <a:endParaRPr lang="es-ES" sz="1800" b="1" dirty="0" smtClean="0">
            <a:solidFill>
              <a:schemeClr val="tx1"/>
            </a:solidFill>
          </a:endParaRPr>
        </a:p>
        <a:p>
          <a:r>
            <a:rPr lang="id-ID" sz="1800" b="1" dirty="0" smtClean="0">
              <a:solidFill>
                <a:schemeClr val="tx1"/>
              </a:solidFill>
            </a:rPr>
            <a:t> </a:t>
          </a:r>
          <a:endParaRPr lang="en-US" sz="1800" b="1" dirty="0"/>
        </a:p>
      </dgm:t>
    </dgm:pt>
    <dgm:pt modelId="{8FDA39AC-2904-48E7-97AB-B9B98669C6BD}" type="parTrans" cxnId="{056F0F3B-781D-4EC4-9258-729E253774B8}">
      <dgm:prSet/>
      <dgm:spPr/>
      <dgm:t>
        <a:bodyPr/>
        <a:lstStyle/>
        <a:p>
          <a:endParaRPr lang="en-US" sz="1600"/>
        </a:p>
      </dgm:t>
    </dgm:pt>
    <dgm:pt modelId="{900BC512-7548-4E34-BDA7-017FA1ED8BF6}" type="sibTrans" cxnId="{056F0F3B-781D-4EC4-9258-729E253774B8}">
      <dgm:prSet/>
      <dgm:spPr/>
      <dgm:t>
        <a:bodyPr/>
        <a:lstStyle/>
        <a:p>
          <a:endParaRPr lang="en-US" sz="1600"/>
        </a:p>
      </dgm:t>
    </dgm:pt>
    <dgm:pt modelId="{FDD35E1C-9D7D-4CB5-BDD5-5CC90FB6000C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rgbClr val="98BDD6"/>
        </a:solidFill>
      </dgm:spPr>
      <dgm:t>
        <a:bodyPr/>
        <a:lstStyle/>
        <a:p>
          <a:r>
            <a:rPr lang="en-US" sz="1600" b="1" dirty="0" err="1" smtClean="0">
              <a:solidFill>
                <a:schemeClr val="tx1"/>
              </a:solidFill>
            </a:rPr>
            <a:t>Penurunan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manfaat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ekonomi</a:t>
          </a:r>
          <a:r>
            <a:rPr lang="en-US" sz="1600" b="1" dirty="0" smtClean="0">
              <a:solidFill>
                <a:schemeClr val="tx1"/>
              </a:solidFill>
            </a:rPr>
            <a:t>/</a:t>
          </a:r>
          <a:r>
            <a:rPr lang="en-US" sz="1600" b="1" dirty="0" err="1" smtClean="0">
              <a:solidFill>
                <a:schemeClr val="tx1"/>
              </a:solidFill>
            </a:rPr>
            <a:t>potensi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jasa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dalam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periode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pelaporan</a:t>
          </a:r>
          <a:endParaRPr lang="en-US" sz="1600" b="1" dirty="0">
            <a:solidFill>
              <a:schemeClr val="tx1"/>
            </a:solidFill>
          </a:endParaRPr>
        </a:p>
      </dgm:t>
    </dgm:pt>
    <dgm:pt modelId="{3B8F34F7-BC4D-48E1-8844-C0BFCEEC4CED}" type="parTrans" cxnId="{A2A4AAA0-2214-4BFF-8152-96D27616CB53}">
      <dgm:prSet/>
      <dgm:spPr/>
      <dgm:t>
        <a:bodyPr/>
        <a:lstStyle/>
        <a:p>
          <a:endParaRPr lang="en-US" sz="1600"/>
        </a:p>
      </dgm:t>
    </dgm:pt>
    <dgm:pt modelId="{3AC38F65-DC3A-4597-8DBE-9D19EF174B3E}" type="sibTrans" cxnId="{A2A4AAA0-2214-4BFF-8152-96D27616CB53}">
      <dgm:prSet/>
      <dgm:spPr/>
      <dgm:t>
        <a:bodyPr/>
        <a:lstStyle/>
        <a:p>
          <a:endParaRPr lang="en-US" sz="1600"/>
        </a:p>
      </dgm:t>
    </dgm:pt>
    <dgm:pt modelId="{38F1A460-4ACE-4A49-9030-F7FF3E601BEA}">
      <dgm:prSet phldrT="[Text]" custT="1"/>
      <dgm:spPr>
        <a:solidFill>
          <a:srgbClr val="77BFC5"/>
        </a:solidFill>
      </dgm:spPr>
      <dgm:t>
        <a:bodyPr/>
        <a:lstStyle/>
        <a:p>
          <a:endParaRPr lang="en-US" sz="1800" b="1" dirty="0" smtClean="0">
            <a:solidFill>
              <a:schemeClr val="tx1"/>
            </a:solidFill>
          </a:endParaRPr>
        </a:p>
        <a:p>
          <a:endParaRPr lang="en-US" sz="1800" b="1" dirty="0" smtClean="0">
            <a:solidFill>
              <a:schemeClr val="tx1"/>
            </a:solidFill>
          </a:endParaRPr>
        </a:p>
        <a:p>
          <a:endParaRPr lang="en-US" sz="1800" b="1" dirty="0" smtClean="0">
            <a:solidFill>
              <a:schemeClr val="tx1"/>
            </a:solidFill>
          </a:endParaRPr>
        </a:p>
        <a:p>
          <a:r>
            <a:rPr lang="en-US" sz="1800" b="1" dirty="0" err="1" smtClean="0">
              <a:solidFill>
                <a:schemeClr val="tx1"/>
              </a:solidFill>
            </a:rPr>
            <a:t>Pos</a:t>
          </a:r>
          <a:r>
            <a:rPr lang="en-US" sz="1800" b="1" dirty="0" smtClean="0">
              <a:solidFill>
                <a:schemeClr val="tx1"/>
              </a:solidFill>
            </a:rPr>
            <a:t> </a:t>
          </a:r>
          <a:r>
            <a:rPr lang="en-US" sz="1800" b="1" dirty="0" err="1" smtClean="0">
              <a:solidFill>
                <a:schemeClr val="tx1"/>
              </a:solidFill>
            </a:rPr>
            <a:t>Luar</a:t>
          </a:r>
          <a:r>
            <a:rPr lang="en-US" sz="1800" b="1" dirty="0" smtClean="0">
              <a:solidFill>
                <a:schemeClr val="tx1"/>
              </a:solidFill>
            </a:rPr>
            <a:t> </a:t>
          </a:r>
          <a:r>
            <a:rPr lang="en-US" sz="1800" b="1" dirty="0" err="1" smtClean="0">
              <a:solidFill>
                <a:schemeClr val="tx1"/>
              </a:solidFill>
            </a:rPr>
            <a:t>Biasa</a:t>
          </a:r>
          <a:endParaRPr lang="en-US" sz="1800" b="1" dirty="0"/>
        </a:p>
      </dgm:t>
    </dgm:pt>
    <dgm:pt modelId="{E91C9489-166E-4C66-B1FE-0A49465431A7}" type="parTrans" cxnId="{9A376AD4-D709-43AB-885D-1A8DE15EC23B}">
      <dgm:prSet/>
      <dgm:spPr/>
      <dgm:t>
        <a:bodyPr/>
        <a:lstStyle/>
        <a:p>
          <a:endParaRPr lang="en-US" sz="1600"/>
        </a:p>
      </dgm:t>
    </dgm:pt>
    <dgm:pt modelId="{4CA273A1-4728-4407-A14C-A0117DA013BE}" type="sibTrans" cxnId="{9A376AD4-D709-43AB-885D-1A8DE15EC23B}">
      <dgm:prSet/>
      <dgm:spPr/>
      <dgm:t>
        <a:bodyPr/>
        <a:lstStyle/>
        <a:p>
          <a:endParaRPr lang="en-US" sz="1600"/>
        </a:p>
      </dgm:t>
    </dgm:pt>
    <dgm:pt modelId="{4FE601D2-2D1D-40F0-84F9-777E7B647FBB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solidFill>
          <a:srgbClr val="77BFC5"/>
        </a:solidFill>
      </dgm:spPr>
      <dgm:t>
        <a:bodyPr/>
        <a:lstStyle/>
        <a:p>
          <a:pPr algn="r"/>
          <a:r>
            <a:rPr lang="en-US" sz="1600" b="1" dirty="0" err="1" smtClean="0">
              <a:solidFill>
                <a:schemeClr val="tx1"/>
              </a:solidFill>
            </a:rPr>
            <a:t>Pendapatan</a:t>
          </a:r>
          <a:r>
            <a:rPr lang="en-US" sz="1600" b="1" dirty="0" smtClean="0">
              <a:solidFill>
                <a:schemeClr val="tx1"/>
              </a:solidFill>
            </a:rPr>
            <a:t>/</a:t>
          </a:r>
          <a:r>
            <a:rPr lang="en-US" sz="1600" b="1" dirty="0" err="1" smtClean="0">
              <a:solidFill>
                <a:schemeClr val="tx1"/>
              </a:solidFill>
            </a:rPr>
            <a:t>Beban</a:t>
          </a:r>
          <a:r>
            <a:rPr lang="en-US" sz="1600" b="1" dirty="0" smtClean="0">
              <a:solidFill>
                <a:schemeClr val="tx1"/>
              </a:solidFill>
            </a:rPr>
            <a:t>  </a:t>
          </a:r>
          <a:r>
            <a:rPr lang="en-US" sz="1600" b="1" dirty="0" err="1" smtClean="0">
              <a:solidFill>
                <a:schemeClr val="tx1"/>
              </a:solidFill>
            </a:rPr>
            <a:t>yg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bukan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merupakan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operasi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biasa</a:t>
          </a:r>
          <a:endParaRPr lang="en-US" sz="1600" b="1" dirty="0">
            <a:solidFill>
              <a:schemeClr val="tx1"/>
            </a:solidFill>
          </a:endParaRPr>
        </a:p>
      </dgm:t>
    </dgm:pt>
    <dgm:pt modelId="{D5456A83-87DF-4C46-86E4-7AE0E3C31309}" type="parTrans" cxnId="{76CB7047-338B-4B53-960C-5359D0D41F69}">
      <dgm:prSet/>
      <dgm:spPr/>
      <dgm:t>
        <a:bodyPr/>
        <a:lstStyle/>
        <a:p>
          <a:endParaRPr lang="en-US" sz="1600"/>
        </a:p>
      </dgm:t>
    </dgm:pt>
    <dgm:pt modelId="{1CFF2C35-D67A-43EB-9AE9-05B8319BAF29}" type="sibTrans" cxnId="{76CB7047-338B-4B53-960C-5359D0D41F69}">
      <dgm:prSet/>
      <dgm:spPr/>
      <dgm:t>
        <a:bodyPr/>
        <a:lstStyle/>
        <a:p>
          <a:endParaRPr lang="en-US" sz="1600"/>
        </a:p>
      </dgm:t>
    </dgm:pt>
    <dgm:pt modelId="{54E1ADD8-F3E2-42B2-9C42-A4E4C6976640}">
      <dgm:prSet phldrT="[Text]" custT="1"/>
      <dgm:spPr>
        <a:solidFill>
          <a:srgbClr val="D1D1F0"/>
        </a:solidFill>
      </dgm:spPr>
      <dgm:t>
        <a:bodyPr/>
        <a:lstStyle/>
        <a:p>
          <a:endParaRPr lang="en-US" sz="1800" b="1" dirty="0" smtClean="0">
            <a:solidFill>
              <a:schemeClr val="tx1"/>
            </a:solidFill>
          </a:endParaRPr>
        </a:p>
        <a:p>
          <a:endParaRPr lang="en-US" sz="1800" b="1" dirty="0" smtClean="0">
            <a:solidFill>
              <a:schemeClr val="tx1"/>
            </a:solidFill>
          </a:endParaRPr>
        </a:p>
        <a:p>
          <a:endParaRPr lang="en-US" sz="1800" b="1" dirty="0" smtClean="0">
            <a:solidFill>
              <a:schemeClr val="tx1"/>
            </a:solidFill>
          </a:endParaRPr>
        </a:p>
        <a:p>
          <a:r>
            <a:rPr lang="id-ID" sz="1800" b="1" dirty="0" smtClean="0">
              <a:solidFill>
                <a:schemeClr val="tx1"/>
              </a:solidFill>
            </a:rPr>
            <a:t>Kegiatan Non Operasional </a:t>
          </a:r>
          <a:endParaRPr lang="en-US" sz="1800" b="1" dirty="0">
            <a:solidFill>
              <a:schemeClr val="tx1"/>
            </a:solidFill>
          </a:endParaRPr>
        </a:p>
      </dgm:t>
    </dgm:pt>
    <dgm:pt modelId="{2C63A027-184C-416F-98E1-B52AA61209EA}" type="parTrans" cxnId="{27E49DB5-C8B1-4D43-8B52-081ED333EB10}">
      <dgm:prSet/>
      <dgm:spPr/>
      <dgm:t>
        <a:bodyPr/>
        <a:lstStyle/>
        <a:p>
          <a:endParaRPr lang="en-US" sz="1600"/>
        </a:p>
      </dgm:t>
    </dgm:pt>
    <dgm:pt modelId="{E72BF566-4BB0-4C79-9C8B-584F4102348D}" type="sibTrans" cxnId="{27E49DB5-C8B1-4D43-8B52-081ED333EB10}">
      <dgm:prSet/>
      <dgm:spPr/>
      <dgm:t>
        <a:bodyPr/>
        <a:lstStyle/>
        <a:p>
          <a:endParaRPr lang="en-US" sz="1600"/>
        </a:p>
      </dgm:t>
    </dgm:pt>
    <dgm:pt modelId="{9510FB34-6804-46F5-A28D-D53FCE3D65E1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solidFill>
          <a:srgbClr val="D1D1F0"/>
        </a:solidFill>
      </dgm:spPr>
      <dgm:t>
        <a:bodyPr/>
        <a:lstStyle/>
        <a:p>
          <a:r>
            <a:rPr lang="en-US" sz="1600" b="1" dirty="0" err="1" smtClean="0">
              <a:solidFill>
                <a:schemeClr val="tx1"/>
              </a:solidFill>
            </a:rPr>
            <a:t>Sifatnya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tidak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rutin</a:t>
          </a:r>
          <a:r>
            <a:rPr lang="en-US" sz="1600" b="1" dirty="0" smtClean="0">
              <a:solidFill>
                <a:schemeClr val="tx1"/>
              </a:solidFill>
            </a:rPr>
            <a:t>, </a:t>
          </a:r>
          <a:r>
            <a:rPr lang="en-US" sz="1600" b="1" dirty="0" err="1" smtClean="0">
              <a:solidFill>
                <a:schemeClr val="tx1"/>
              </a:solidFill>
            </a:rPr>
            <a:t>termasuk</a:t>
          </a:r>
          <a:r>
            <a:rPr lang="en-US" sz="1600" b="1" dirty="0" smtClean="0">
              <a:solidFill>
                <a:schemeClr val="tx1"/>
              </a:solidFill>
            </a:rPr>
            <a:t> surplus/</a:t>
          </a:r>
          <a:r>
            <a:rPr lang="en-US" sz="1600" b="1" dirty="0" err="1" smtClean="0">
              <a:solidFill>
                <a:schemeClr val="tx1"/>
              </a:solidFill>
            </a:rPr>
            <a:t>defisit</a:t>
          </a:r>
          <a:r>
            <a:rPr lang="en-US" sz="1600" b="1" dirty="0" smtClean="0">
              <a:solidFill>
                <a:schemeClr val="tx1"/>
              </a:solidFill>
            </a:rPr>
            <a:t>  </a:t>
          </a:r>
          <a:r>
            <a:rPr lang="en-US" sz="1600" b="1" dirty="0" err="1" smtClean="0">
              <a:solidFill>
                <a:schemeClr val="tx1"/>
              </a:solidFill>
            </a:rPr>
            <a:t>dari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penjualan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aset</a:t>
          </a:r>
          <a:r>
            <a:rPr lang="en-US" sz="1600" b="1" dirty="0" smtClean="0">
              <a:solidFill>
                <a:schemeClr val="tx1"/>
              </a:solidFill>
            </a:rPr>
            <a:t> non </a:t>
          </a:r>
          <a:r>
            <a:rPr lang="en-US" sz="1600" b="1" dirty="0" err="1" smtClean="0">
              <a:solidFill>
                <a:schemeClr val="tx1"/>
              </a:solidFill>
            </a:rPr>
            <a:t>lancar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dan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penyelesaian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kewajiban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jangka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panjang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endParaRPr lang="en-US" sz="1600" b="1" dirty="0">
            <a:solidFill>
              <a:schemeClr val="tx1"/>
            </a:solidFill>
          </a:endParaRPr>
        </a:p>
      </dgm:t>
    </dgm:pt>
    <dgm:pt modelId="{A53479F3-2581-4F15-B374-0CD8F8055D34}" type="parTrans" cxnId="{86B0F429-908F-4250-A772-450F25416F8A}">
      <dgm:prSet/>
      <dgm:spPr/>
      <dgm:t>
        <a:bodyPr/>
        <a:lstStyle/>
        <a:p>
          <a:endParaRPr lang="en-US" sz="1600"/>
        </a:p>
      </dgm:t>
    </dgm:pt>
    <dgm:pt modelId="{0CBBE4EE-7108-4110-B6A3-F611C0B14AA7}" type="sibTrans" cxnId="{86B0F429-908F-4250-A772-450F25416F8A}">
      <dgm:prSet/>
      <dgm:spPr/>
      <dgm:t>
        <a:bodyPr/>
        <a:lstStyle/>
        <a:p>
          <a:endParaRPr lang="en-US" sz="1600"/>
        </a:p>
      </dgm:t>
    </dgm:pt>
    <dgm:pt modelId="{F8991861-1876-4514-99B3-DB8D43283BCD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600" b="1" dirty="0" err="1" smtClean="0"/>
            <a:t>Diakui</a:t>
          </a:r>
          <a:r>
            <a:rPr lang="en-US" sz="1600" b="1" dirty="0" smtClean="0"/>
            <a:t> </a:t>
          </a:r>
          <a:r>
            <a:rPr lang="en-US" sz="1600" b="1" dirty="0" err="1" smtClean="0"/>
            <a:t>sebagai</a:t>
          </a:r>
          <a:r>
            <a:rPr lang="en-US" sz="1600" b="1" dirty="0" smtClean="0"/>
            <a:t> </a:t>
          </a:r>
          <a:r>
            <a:rPr lang="en-US" sz="1600" b="1" dirty="0" err="1" smtClean="0"/>
            <a:t>penambah</a:t>
          </a:r>
          <a:r>
            <a:rPr lang="en-US" sz="1600" b="1" dirty="0" smtClean="0"/>
            <a:t> </a:t>
          </a:r>
          <a:r>
            <a:rPr lang="en-US" sz="1600" b="1" dirty="0" err="1" smtClean="0"/>
            <a:t>ekuitas</a:t>
          </a:r>
          <a:endParaRPr lang="en-US" sz="1600" b="1" dirty="0"/>
        </a:p>
      </dgm:t>
    </dgm:pt>
    <dgm:pt modelId="{45B62BA3-58FA-4F95-B67B-3015300E416A}" type="parTrans" cxnId="{B05A7AFB-2B66-47F6-9171-CE1847301E61}">
      <dgm:prSet/>
      <dgm:spPr/>
      <dgm:t>
        <a:bodyPr/>
        <a:lstStyle/>
        <a:p>
          <a:endParaRPr lang="en-US"/>
        </a:p>
      </dgm:t>
    </dgm:pt>
    <dgm:pt modelId="{737FD183-C8BA-444C-9FB1-5D6685CADE6E}" type="sibTrans" cxnId="{B05A7AFB-2B66-47F6-9171-CE1847301E61}">
      <dgm:prSet/>
      <dgm:spPr/>
      <dgm:t>
        <a:bodyPr/>
        <a:lstStyle/>
        <a:p>
          <a:endParaRPr lang="en-US"/>
        </a:p>
      </dgm:t>
    </dgm:pt>
    <dgm:pt modelId="{AAA258BF-86A0-4A96-8205-6AB5898AF364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600" b="1" dirty="0" err="1" smtClean="0"/>
            <a:t>Dalam</a:t>
          </a:r>
          <a:r>
            <a:rPr lang="en-US" sz="1600" b="1" dirty="0" smtClean="0"/>
            <a:t> </a:t>
          </a:r>
          <a:r>
            <a:rPr lang="en-US" sz="1600" b="1" dirty="0" err="1" smtClean="0"/>
            <a:t>periode</a:t>
          </a:r>
          <a:r>
            <a:rPr lang="en-US" sz="1600" b="1" dirty="0" smtClean="0"/>
            <a:t> </a:t>
          </a:r>
          <a:r>
            <a:rPr lang="en-US" sz="1600" b="1" dirty="0" err="1" smtClean="0"/>
            <a:t>tahun</a:t>
          </a:r>
          <a:r>
            <a:rPr lang="en-US" sz="1600" b="1" dirty="0" smtClean="0"/>
            <a:t> </a:t>
          </a:r>
          <a:r>
            <a:rPr lang="en-US" sz="1600" b="1" dirty="0" err="1" smtClean="0"/>
            <a:t>anggaran</a:t>
          </a:r>
          <a:r>
            <a:rPr lang="en-US" sz="1600" b="1" dirty="0" smtClean="0"/>
            <a:t> </a:t>
          </a:r>
          <a:r>
            <a:rPr lang="en-US" sz="1600" b="1" dirty="0" err="1" smtClean="0"/>
            <a:t>yg</a:t>
          </a:r>
          <a:r>
            <a:rPr lang="en-US" sz="1600" b="1" dirty="0" smtClean="0"/>
            <a:t> </a:t>
          </a:r>
          <a:r>
            <a:rPr lang="en-US" sz="1600" b="1" dirty="0" err="1" smtClean="0"/>
            <a:t>bersangkutan</a:t>
          </a:r>
          <a:endParaRPr lang="en-US" sz="1600" b="1" dirty="0"/>
        </a:p>
      </dgm:t>
    </dgm:pt>
    <dgm:pt modelId="{581D732E-4726-424A-977B-8F799B882DCC}" type="parTrans" cxnId="{A4107330-948A-42D6-9F59-608BAA6A260C}">
      <dgm:prSet/>
      <dgm:spPr/>
      <dgm:t>
        <a:bodyPr/>
        <a:lstStyle/>
        <a:p>
          <a:endParaRPr lang="en-US"/>
        </a:p>
      </dgm:t>
    </dgm:pt>
    <dgm:pt modelId="{EDD498A0-1F5E-4857-8FF2-91BE58292F7F}" type="sibTrans" cxnId="{A4107330-948A-42D6-9F59-608BAA6A260C}">
      <dgm:prSet/>
      <dgm:spPr/>
      <dgm:t>
        <a:bodyPr/>
        <a:lstStyle/>
        <a:p>
          <a:endParaRPr lang="en-US"/>
        </a:p>
      </dgm:t>
    </dgm:pt>
    <dgm:pt modelId="{86C104B1-6848-4C36-87D1-6A1E61482DB5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600" b="1" dirty="0" err="1" smtClean="0"/>
            <a:t>Tidak</a:t>
          </a:r>
          <a:r>
            <a:rPr lang="en-US" sz="1600" b="1" dirty="0" smtClean="0"/>
            <a:t> </a:t>
          </a:r>
          <a:r>
            <a:rPr lang="en-US" sz="1600" b="1" dirty="0" err="1" smtClean="0"/>
            <a:t>perlu</a:t>
          </a:r>
          <a:r>
            <a:rPr lang="en-US" sz="1600" b="1" dirty="0" smtClean="0"/>
            <a:t>  </a:t>
          </a:r>
          <a:r>
            <a:rPr lang="en-US" sz="1600" b="1" dirty="0" err="1" smtClean="0"/>
            <a:t>dibayar</a:t>
          </a:r>
          <a:r>
            <a:rPr lang="en-US" sz="1600" b="1" dirty="0" smtClean="0"/>
            <a:t> </a:t>
          </a:r>
          <a:r>
            <a:rPr lang="en-US" sz="1600" b="1" dirty="0" err="1" smtClean="0"/>
            <a:t>kembali</a:t>
          </a:r>
          <a:endParaRPr lang="en-US" sz="1600" b="1" dirty="0"/>
        </a:p>
      </dgm:t>
    </dgm:pt>
    <dgm:pt modelId="{5EB7DCDF-93D2-4776-ADA8-5F33271A2D4F}" type="parTrans" cxnId="{0A48F882-BE50-4587-8313-37235B014C39}">
      <dgm:prSet/>
      <dgm:spPr/>
      <dgm:t>
        <a:bodyPr/>
        <a:lstStyle/>
        <a:p>
          <a:endParaRPr lang="en-US"/>
        </a:p>
      </dgm:t>
    </dgm:pt>
    <dgm:pt modelId="{18DA6505-3F40-4604-AE73-CB1F9657C0A6}" type="sibTrans" cxnId="{0A48F882-BE50-4587-8313-37235B014C39}">
      <dgm:prSet/>
      <dgm:spPr/>
      <dgm:t>
        <a:bodyPr/>
        <a:lstStyle/>
        <a:p>
          <a:endParaRPr lang="en-US"/>
        </a:p>
      </dgm:t>
    </dgm:pt>
    <dgm:pt modelId="{1E39DDD1-F98B-4FBF-A6DA-9407D09FFBAF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rgbClr val="98BDD6"/>
        </a:solidFill>
      </dgm:spPr>
      <dgm:t>
        <a:bodyPr/>
        <a:lstStyle/>
        <a:p>
          <a:r>
            <a:rPr lang="en-US" sz="1600" b="1" dirty="0" err="1" smtClean="0">
              <a:solidFill>
                <a:schemeClr val="tx1"/>
              </a:solidFill>
            </a:rPr>
            <a:t>menurunkan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ekuitas</a:t>
          </a:r>
          <a:endParaRPr lang="en-US" sz="1600" b="1" dirty="0">
            <a:solidFill>
              <a:schemeClr val="tx1"/>
            </a:solidFill>
          </a:endParaRPr>
        </a:p>
      </dgm:t>
    </dgm:pt>
    <dgm:pt modelId="{E7589C01-DC13-4B97-A72B-274AFF12835F}" type="parTrans" cxnId="{43CD3282-9E8B-43E2-B18F-1001B58C15FE}">
      <dgm:prSet/>
      <dgm:spPr/>
      <dgm:t>
        <a:bodyPr/>
        <a:lstStyle/>
        <a:p>
          <a:endParaRPr lang="en-US"/>
        </a:p>
      </dgm:t>
    </dgm:pt>
    <dgm:pt modelId="{0C183CAD-32DD-43C6-84AB-EB1845AAC7F3}" type="sibTrans" cxnId="{43CD3282-9E8B-43E2-B18F-1001B58C15FE}">
      <dgm:prSet/>
      <dgm:spPr/>
      <dgm:t>
        <a:bodyPr/>
        <a:lstStyle/>
        <a:p>
          <a:endParaRPr lang="en-US"/>
        </a:p>
      </dgm:t>
    </dgm:pt>
    <dgm:pt modelId="{09915775-B2D2-4B2E-88C6-1ECC5586BA91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rgbClr val="98BDD6"/>
        </a:solidFill>
      </dgm:spPr>
      <dgm:t>
        <a:bodyPr/>
        <a:lstStyle/>
        <a:p>
          <a:r>
            <a:rPr lang="en-US" sz="1600" b="1" dirty="0" err="1" smtClean="0">
              <a:solidFill>
                <a:schemeClr val="tx1"/>
              </a:solidFill>
            </a:rPr>
            <a:t>berupa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pengeluaran</a:t>
          </a:r>
          <a:r>
            <a:rPr lang="en-US" sz="1600" b="1" dirty="0" smtClean="0">
              <a:solidFill>
                <a:schemeClr val="tx1"/>
              </a:solidFill>
            </a:rPr>
            <a:t>/ </a:t>
          </a:r>
          <a:r>
            <a:rPr lang="en-US" sz="1600" b="1" dirty="0" err="1" smtClean="0">
              <a:solidFill>
                <a:schemeClr val="tx1"/>
              </a:solidFill>
            </a:rPr>
            <a:t>konsumsi</a:t>
          </a:r>
          <a:r>
            <a:rPr lang="en-US" sz="1600" b="1" dirty="0" smtClean="0">
              <a:solidFill>
                <a:schemeClr val="tx1"/>
              </a:solidFill>
            </a:rPr>
            <a:t>                                                </a:t>
          </a:r>
          <a:r>
            <a:rPr lang="en-US" sz="1600" b="1" dirty="0" err="1" smtClean="0">
              <a:solidFill>
                <a:schemeClr val="tx1"/>
              </a:solidFill>
            </a:rPr>
            <a:t>aset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atau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timbulnya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kewajiban</a:t>
          </a:r>
          <a:endParaRPr lang="en-US" sz="1600" b="1" dirty="0">
            <a:solidFill>
              <a:schemeClr val="tx1"/>
            </a:solidFill>
          </a:endParaRPr>
        </a:p>
      </dgm:t>
    </dgm:pt>
    <dgm:pt modelId="{50030DD6-5105-4970-99D9-7BCFE35E053F}" type="parTrans" cxnId="{6B52D01E-36B9-4489-961B-786F25EEC602}">
      <dgm:prSet/>
      <dgm:spPr/>
      <dgm:t>
        <a:bodyPr/>
        <a:lstStyle/>
        <a:p>
          <a:endParaRPr lang="en-US"/>
        </a:p>
      </dgm:t>
    </dgm:pt>
    <dgm:pt modelId="{4411413D-17A6-4AEA-AD7F-3D86A0142DD6}" type="sibTrans" cxnId="{6B52D01E-36B9-4489-961B-786F25EEC602}">
      <dgm:prSet/>
      <dgm:spPr/>
      <dgm:t>
        <a:bodyPr/>
        <a:lstStyle/>
        <a:p>
          <a:endParaRPr lang="en-US"/>
        </a:p>
      </dgm:t>
    </dgm:pt>
    <dgm:pt modelId="{98F5D13E-3440-4434-B4AE-6BAE18031753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solidFill>
          <a:srgbClr val="77BFC5"/>
        </a:solidFill>
      </dgm:spPr>
      <dgm:t>
        <a:bodyPr/>
        <a:lstStyle/>
        <a:p>
          <a:pPr algn="r"/>
          <a:r>
            <a:rPr lang="en-US" sz="1600" b="1" dirty="0" err="1" smtClean="0">
              <a:solidFill>
                <a:schemeClr val="tx1"/>
              </a:solidFill>
            </a:rPr>
            <a:t>Tidak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diharapkan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sering</a:t>
          </a:r>
          <a:r>
            <a:rPr lang="en-US" sz="1600" b="1" dirty="0" smtClean="0">
              <a:solidFill>
                <a:schemeClr val="tx1"/>
              </a:solidFill>
            </a:rPr>
            <a:t>/</a:t>
          </a:r>
          <a:r>
            <a:rPr lang="en-US" sz="1600" b="1" dirty="0" err="1" smtClean="0">
              <a:solidFill>
                <a:schemeClr val="tx1"/>
              </a:solidFill>
            </a:rPr>
            <a:t>rutin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terjadi</a:t>
          </a:r>
          <a:endParaRPr lang="en-US" sz="1600" b="1" dirty="0">
            <a:solidFill>
              <a:schemeClr val="tx1"/>
            </a:solidFill>
          </a:endParaRPr>
        </a:p>
      </dgm:t>
    </dgm:pt>
    <dgm:pt modelId="{7584909C-AC92-46BB-9700-E9176E24146A}" type="parTrans" cxnId="{15DF7C09-5E8C-4D4E-AE8A-874FD00B5CBC}">
      <dgm:prSet/>
      <dgm:spPr/>
      <dgm:t>
        <a:bodyPr/>
        <a:lstStyle/>
        <a:p>
          <a:endParaRPr lang="en-US"/>
        </a:p>
      </dgm:t>
    </dgm:pt>
    <dgm:pt modelId="{D9BB8310-1A80-435B-9F5F-392A9F2035D4}" type="sibTrans" cxnId="{15DF7C09-5E8C-4D4E-AE8A-874FD00B5CBC}">
      <dgm:prSet/>
      <dgm:spPr/>
      <dgm:t>
        <a:bodyPr/>
        <a:lstStyle/>
        <a:p>
          <a:endParaRPr lang="en-US"/>
        </a:p>
      </dgm:t>
    </dgm:pt>
    <dgm:pt modelId="{C4925958-E009-411A-AD17-D71087AAF01A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solidFill>
          <a:srgbClr val="77BFC5"/>
        </a:solidFill>
      </dgm:spPr>
      <dgm:t>
        <a:bodyPr/>
        <a:lstStyle/>
        <a:p>
          <a:pPr algn="r"/>
          <a:r>
            <a:rPr lang="en-US" sz="1600" b="1" dirty="0" smtClean="0">
              <a:solidFill>
                <a:schemeClr val="tx1"/>
              </a:solidFill>
            </a:rPr>
            <a:t>Di </a:t>
          </a:r>
          <a:r>
            <a:rPr lang="en-US" sz="1600" b="1" dirty="0" err="1" smtClean="0">
              <a:solidFill>
                <a:schemeClr val="tx1"/>
              </a:solidFill>
            </a:rPr>
            <a:t>luar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kendali</a:t>
          </a:r>
          <a:r>
            <a:rPr lang="en-US" sz="1600" b="1" dirty="0" smtClean="0">
              <a:solidFill>
                <a:schemeClr val="tx1"/>
              </a:solidFill>
            </a:rPr>
            <a:t>/ </a:t>
          </a:r>
          <a:r>
            <a:rPr lang="en-US" sz="1600" b="1" dirty="0" err="1" smtClean="0">
              <a:solidFill>
                <a:schemeClr val="tx1"/>
              </a:solidFill>
            </a:rPr>
            <a:t>pengaruh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entitas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ybs</a:t>
          </a:r>
          <a:endParaRPr lang="en-US" sz="1600" b="1" dirty="0">
            <a:solidFill>
              <a:schemeClr val="tx1"/>
            </a:solidFill>
          </a:endParaRPr>
        </a:p>
      </dgm:t>
    </dgm:pt>
    <dgm:pt modelId="{B24C9543-0350-464F-AE46-5DE7BA67C424}" type="parTrans" cxnId="{34B5375B-08B3-414E-A441-3E3A465DE2A1}">
      <dgm:prSet/>
      <dgm:spPr/>
      <dgm:t>
        <a:bodyPr/>
        <a:lstStyle/>
        <a:p>
          <a:endParaRPr lang="en-US"/>
        </a:p>
      </dgm:t>
    </dgm:pt>
    <dgm:pt modelId="{B8D38ADD-B670-475C-A258-F1C51BF5D6F1}" type="sibTrans" cxnId="{34B5375B-08B3-414E-A441-3E3A465DE2A1}">
      <dgm:prSet/>
      <dgm:spPr/>
      <dgm:t>
        <a:bodyPr/>
        <a:lstStyle/>
        <a:p>
          <a:endParaRPr lang="en-US"/>
        </a:p>
      </dgm:t>
    </dgm:pt>
    <dgm:pt modelId="{CF80A919-249F-48F1-8DDB-B910CB327A9F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solidFill>
          <a:srgbClr val="77BFC5"/>
        </a:solidFill>
      </dgm:spPr>
      <dgm:t>
        <a:bodyPr/>
        <a:lstStyle/>
        <a:p>
          <a:pPr algn="r"/>
          <a:r>
            <a:rPr lang="en-US" sz="1600" b="1" dirty="0" err="1" smtClean="0">
              <a:solidFill>
                <a:schemeClr val="tx1"/>
              </a:solidFill>
            </a:rPr>
            <a:t>Sifat</a:t>
          </a:r>
          <a:r>
            <a:rPr lang="en-US" sz="1600" b="1" dirty="0" smtClean="0">
              <a:solidFill>
                <a:schemeClr val="tx1"/>
              </a:solidFill>
            </a:rPr>
            <a:t> &amp; </a:t>
          </a:r>
          <a:r>
            <a:rPr lang="en-US" sz="1600" b="1" dirty="0" err="1" smtClean="0">
              <a:solidFill>
                <a:schemeClr val="tx1"/>
              </a:solidFill>
            </a:rPr>
            <a:t>jumlah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diungkap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dalam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CalK</a:t>
          </a:r>
          <a:endParaRPr lang="en-US" sz="1600" b="1" dirty="0">
            <a:solidFill>
              <a:schemeClr val="tx1"/>
            </a:solidFill>
          </a:endParaRPr>
        </a:p>
      </dgm:t>
    </dgm:pt>
    <dgm:pt modelId="{43202080-81D3-40E6-8583-35EBBAC13DED}" type="parTrans" cxnId="{9CAF1BEC-D135-4923-99DE-E8817E6B3CF4}">
      <dgm:prSet/>
      <dgm:spPr/>
      <dgm:t>
        <a:bodyPr/>
        <a:lstStyle/>
        <a:p>
          <a:endParaRPr lang="en-US"/>
        </a:p>
      </dgm:t>
    </dgm:pt>
    <dgm:pt modelId="{8430297A-A7FE-4CA1-BED5-89083B7AC574}" type="sibTrans" cxnId="{9CAF1BEC-D135-4923-99DE-E8817E6B3CF4}">
      <dgm:prSet/>
      <dgm:spPr/>
      <dgm:t>
        <a:bodyPr/>
        <a:lstStyle/>
        <a:p>
          <a:endParaRPr lang="en-US"/>
        </a:p>
      </dgm:t>
    </dgm:pt>
    <dgm:pt modelId="{7002FBE6-C684-4D29-ADB3-3CE48F64F729}" type="pres">
      <dgm:prSet presAssocID="{86A77C53-22A3-42BE-B1B6-CC4207043FA3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E80E84-ABC2-4242-878B-97F4915E36E1}" type="pres">
      <dgm:prSet presAssocID="{86A77C53-22A3-42BE-B1B6-CC4207043FA3}" presName="children" presStyleCnt="0"/>
      <dgm:spPr/>
    </dgm:pt>
    <dgm:pt modelId="{A1C7A3CE-199B-4DAE-A512-2CBE2DB3C4C3}" type="pres">
      <dgm:prSet presAssocID="{86A77C53-22A3-42BE-B1B6-CC4207043FA3}" presName="child1group" presStyleCnt="0"/>
      <dgm:spPr/>
    </dgm:pt>
    <dgm:pt modelId="{932C0D2C-3217-41E6-9C5C-563785447E6B}" type="pres">
      <dgm:prSet presAssocID="{86A77C53-22A3-42BE-B1B6-CC4207043FA3}" presName="child1" presStyleLbl="bgAcc1" presStyleIdx="0" presStyleCnt="4" custScaleX="102456" custScaleY="129568" custLinFactNeighborX="-21883" custLinFactNeighborY="21505"/>
      <dgm:spPr/>
      <dgm:t>
        <a:bodyPr/>
        <a:lstStyle/>
        <a:p>
          <a:endParaRPr lang="en-US"/>
        </a:p>
      </dgm:t>
    </dgm:pt>
    <dgm:pt modelId="{B6B63F4A-C177-43E3-822C-44D8CB985D54}" type="pres">
      <dgm:prSet presAssocID="{86A77C53-22A3-42BE-B1B6-CC4207043FA3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C1E970-9558-4793-BADF-0A7AA7ACA46F}" type="pres">
      <dgm:prSet presAssocID="{86A77C53-22A3-42BE-B1B6-CC4207043FA3}" presName="child2group" presStyleCnt="0"/>
      <dgm:spPr/>
    </dgm:pt>
    <dgm:pt modelId="{519C2883-1D03-4A20-BBDA-EB351C7610BB}" type="pres">
      <dgm:prSet presAssocID="{86A77C53-22A3-42BE-B1B6-CC4207043FA3}" presName="child2" presStyleLbl="bgAcc1" presStyleIdx="1" presStyleCnt="4" custScaleX="119929" custScaleY="133037" custLinFactNeighborX="17154" custLinFactNeighborY="22964"/>
      <dgm:spPr/>
      <dgm:t>
        <a:bodyPr/>
        <a:lstStyle/>
        <a:p>
          <a:endParaRPr lang="en-US"/>
        </a:p>
      </dgm:t>
    </dgm:pt>
    <dgm:pt modelId="{A4B35A62-E770-4B2F-A931-4FCDC6792DD6}" type="pres">
      <dgm:prSet presAssocID="{86A77C53-22A3-42BE-B1B6-CC4207043FA3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619305-D3F4-45A6-B4A3-811D05065F50}" type="pres">
      <dgm:prSet presAssocID="{86A77C53-22A3-42BE-B1B6-CC4207043FA3}" presName="child3group" presStyleCnt="0"/>
      <dgm:spPr/>
    </dgm:pt>
    <dgm:pt modelId="{9232875D-6D18-4049-B1F3-BF0069430E1A}" type="pres">
      <dgm:prSet presAssocID="{86A77C53-22A3-42BE-B1B6-CC4207043FA3}" presName="child3" presStyleLbl="bgAcc1" presStyleIdx="2" presStyleCnt="4" custScaleX="128779" custScaleY="156623" custLinFactNeighborX="12729" custLinFactNeighborY="-23595"/>
      <dgm:spPr/>
      <dgm:t>
        <a:bodyPr/>
        <a:lstStyle/>
        <a:p>
          <a:endParaRPr lang="en-US"/>
        </a:p>
      </dgm:t>
    </dgm:pt>
    <dgm:pt modelId="{8D35A2AB-A194-4A2D-8B92-6526D3B4B6A9}" type="pres">
      <dgm:prSet presAssocID="{86A77C53-22A3-42BE-B1B6-CC4207043FA3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8AEA41-19A5-4FB4-B4A5-B94855E3FE95}" type="pres">
      <dgm:prSet presAssocID="{86A77C53-22A3-42BE-B1B6-CC4207043FA3}" presName="child4group" presStyleCnt="0"/>
      <dgm:spPr/>
    </dgm:pt>
    <dgm:pt modelId="{9E8FB5EF-5392-4E72-A012-DBAE2943B52B}" type="pres">
      <dgm:prSet presAssocID="{86A77C53-22A3-42BE-B1B6-CC4207043FA3}" presName="child4" presStyleLbl="bgAcc1" presStyleIdx="3" presStyleCnt="4" custScaleX="135764" custScaleY="140120" custLinFactNeighborX="-7534" custLinFactNeighborY="-13948"/>
      <dgm:spPr/>
      <dgm:t>
        <a:bodyPr/>
        <a:lstStyle/>
        <a:p>
          <a:endParaRPr lang="en-US"/>
        </a:p>
      </dgm:t>
    </dgm:pt>
    <dgm:pt modelId="{DEFA9ADE-B323-486F-B740-57E57D675427}" type="pres">
      <dgm:prSet presAssocID="{86A77C53-22A3-42BE-B1B6-CC4207043FA3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E6E58F-1FAF-4956-AB79-EDD07DE10C61}" type="pres">
      <dgm:prSet presAssocID="{86A77C53-22A3-42BE-B1B6-CC4207043FA3}" presName="childPlaceholder" presStyleCnt="0"/>
      <dgm:spPr/>
    </dgm:pt>
    <dgm:pt modelId="{C63AAE71-3365-474E-9A3F-8D30E1E4A13B}" type="pres">
      <dgm:prSet presAssocID="{86A77C53-22A3-42BE-B1B6-CC4207043FA3}" presName="circle" presStyleCnt="0"/>
      <dgm:spPr/>
    </dgm:pt>
    <dgm:pt modelId="{B2E0F058-5B9B-4FAF-9A3D-08D5397D332E}" type="pres">
      <dgm:prSet presAssocID="{86A77C53-22A3-42BE-B1B6-CC4207043FA3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CC595F-3B3A-4DDE-B4FF-DBDAB5BF97E7}" type="pres">
      <dgm:prSet presAssocID="{86A77C53-22A3-42BE-B1B6-CC4207043FA3}" presName="quadrant2" presStyleLbl="node1" presStyleIdx="1" presStyleCnt="4" custLinFactNeighborX="-3719" custLinFactNeighborY="-7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121E68-2912-48D4-BED4-D284F63C79BE}" type="pres">
      <dgm:prSet presAssocID="{86A77C53-22A3-42BE-B1B6-CC4207043FA3}" presName="quadrant3" presStyleLbl="node1" presStyleIdx="2" presStyleCnt="4" custLinFactNeighborX="-3719" custLinFactNeighborY="-462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A63626-4C72-4FA1-94E6-0DCA2376268E}" type="pres">
      <dgm:prSet presAssocID="{86A77C53-22A3-42BE-B1B6-CC4207043FA3}" presName="quadrant4" presStyleLbl="node1" presStyleIdx="3" presStyleCnt="4" custLinFactNeighborY="-462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C71F98-2153-40A5-8FB6-422508F200CF}" type="pres">
      <dgm:prSet presAssocID="{86A77C53-22A3-42BE-B1B6-CC4207043FA3}" presName="quadrantPlaceholder" presStyleCnt="0"/>
      <dgm:spPr/>
    </dgm:pt>
    <dgm:pt modelId="{1404213E-C5CB-494F-AF76-4E33F6C3717B}" type="pres">
      <dgm:prSet presAssocID="{86A77C53-22A3-42BE-B1B6-CC4207043FA3}" presName="center1" presStyleLbl="fgShp" presStyleIdx="0" presStyleCnt="2" custScaleX="208866" custScaleY="214956" custLinFactNeighborY="13306"/>
      <dgm:spPr/>
    </dgm:pt>
    <dgm:pt modelId="{8AA832D9-7AEF-4A7C-8054-D3E3D1AC70D7}" type="pres">
      <dgm:prSet presAssocID="{86A77C53-22A3-42BE-B1B6-CC4207043FA3}" presName="center2" presStyleLbl="fgShp" presStyleIdx="1" presStyleCnt="2" custScaleX="192166" custScaleY="214853"/>
      <dgm:spPr/>
    </dgm:pt>
  </dgm:ptLst>
  <dgm:cxnLst>
    <dgm:cxn modelId="{B05A7AFB-2B66-47F6-9171-CE1847301E61}" srcId="{A6C1BD08-54ED-48C4-9876-E6CCADA2716A}" destId="{F8991861-1876-4514-99B3-DB8D43283BCD}" srcOrd="1" destOrd="0" parTransId="{45B62BA3-58FA-4F95-B67B-3015300E416A}" sibTransId="{737FD183-C8BA-444C-9FB1-5D6685CADE6E}"/>
    <dgm:cxn modelId="{BDB61324-7AFA-429F-975A-A1B55F45DA13}" type="presOf" srcId="{F8991861-1876-4514-99B3-DB8D43283BCD}" destId="{B6B63F4A-C177-43E3-822C-44D8CB985D54}" srcOrd="1" destOrd="1" presId="urn:microsoft.com/office/officeart/2005/8/layout/cycle4#1"/>
    <dgm:cxn modelId="{6A0DE985-FE47-4EB1-A8BE-A980E44E0FCB}" type="presOf" srcId="{38F1A460-4ACE-4A49-9030-F7FF3E601BEA}" destId="{19121E68-2912-48D4-BED4-D284F63C79BE}" srcOrd="0" destOrd="0" presId="urn:microsoft.com/office/officeart/2005/8/layout/cycle4#1"/>
    <dgm:cxn modelId="{27E49DB5-C8B1-4D43-8B52-081ED333EB10}" srcId="{86A77C53-22A3-42BE-B1B6-CC4207043FA3}" destId="{54E1ADD8-F3E2-42B2-9C42-A4E4C6976640}" srcOrd="3" destOrd="0" parTransId="{2C63A027-184C-416F-98E1-B52AA61209EA}" sibTransId="{E72BF566-4BB0-4C79-9C8B-584F4102348D}"/>
    <dgm:cxn modelId="{D4222436-96E7-48FD-BBA9-9AABD05DD79A}" type="presOf" srcId="{FDD35E1C-9D7D-4CB5-BDD5-5CC90FB6000C}" destId="{A4B35A62-E770-4B2F-A931-4FCDC6792DD6}" srcOrd="1" destOrd="0" presId="urn:microsoft.com/office/officeart/2005/8/layout/cycle4#1"/>
    <dgm:cxn modelId="{E159E2C4-5AFE-432F-9A34-393F376314D5}" type="presOf" srcId="{9522BAA4-0FF5-464C-B528-4D8B96564F2C}" destId="{932C0D2C-3217-41E6-9C5C-563785447E6B}" srcOrd="0" destOrd="0" presId="urn:microsoft.com/office/officeart/2005/8/layout/cycle4#1"/>
    <dgm:cxn modelId="{0A48F882-BE50-4587-8313-37235B014C39}" srcId="{A6C1BD08-54ED-48C4-9876-E6CCADA2716A}" destId="{86C104B1-6848-4C36-87D1-6A1E61482DB5}" srcOrd="3" destOrd="0" parTransId="{5EB7DCDF-93D2-4776-ADA8-5F33271A2D4F}" sibTransId="{18DA6505-3F40-4604-AE73-CB1F9657C0A6}"/>
    <dgm:cxn modelId="{CB2431E4-9C71-4551-A9F6-B826594C3421}" type="presOf" srcId="{9510FB34-6804-46F5-A28D-D53FCE3D65E1}" destId="{DEFA9ADE-B323-486F-B740-57E57D675427}" srcOrd="1" destOrd="0" presId="urn:microsoft.com/office/officeart/2005/8/layout/cycle4#1"/>
    <dgm:cxn modelId="{86B0F429-908F-4250-A772-450F25416F8A}" srcId="{54E1ADD8-F3E2-42B2-9C42-A4E4C6976640}" destId="{9510FB34-6804-46F5-A28D-D53FCE3D65E1}" srcOrd="0" destOrd="0" parTransId="{A53479F3-2581-4F15-B374-0CD8F8055D34}" sibTransId="{0CBBE4EE-7108-4110-B6A3-F611C0B14AA7}"/>
    <dgm:cxn modelId="{6B52D01E-36B9-4489-961B-786F25EEC602}" srcId="{B3BAAE7F-68F4-4EBE-82B2-55DDD0E35D6D}" destId="{09915775-B2D2-4B2E-88C6-1ECC5586BA91}" srcOrd="2" destOrd="0" parTransId="{50030DD6-5105-4970-99D9-7BCFE35E053F}" sibTransId="{4411413D-17A6-4AEA-AD7F-3D86A0142DD6}"/>
    <dgm:cxn modelId="{9A376AD4-D709-43AB-885D-1A8DE15EC23B}" srcId="{86A77C53-22A3-42BE-B1B6-CC4207043FA3}" destId="{38F1A460-4ACE-4A49-9030-F7FF3E601BEA}" srcOrd="2" destOrd="0" parTransId="{E91C9489-166E-4C66-B1FE-0A49465431A7}" sibTransId="{4CA273A1-4728-4407-A14C-A0117DA013BE}"/>
    <dgm:cxn modelId="{3C9404BD-CF6E-4B24-8777-B52D1EC73997}" type="presOf" srcId="{1E39DDD1-F98B-4FBF-A6DA-9407D09FFBAF}" destId="{519C2883-1D03-4A20-BBDA-EB351C7610BB}" srcOrd="0" destOrd="1" presId="urn:microsoft.com/office/officeart/2005/8/layout/cycle4#1"/>
    <dgm:cxn modelId="{FEAEA6D4-423E-4311-B135-74DFD31238C4}" type="presOf" srcId="{9522BAA4-0FF5-464C-B528-4D8B96564F2C}" destId="{B6B63F4A-C177-43E3-822C-44D8CB985D54}" srcOrd="1" destOrd="0" presId="urn:microsoft.com/office/officeart/2005/8/layout/cycle4#1"/>
    <dgm:cxn modelId="{46ADAEF9-63E8-45ED-BF08-119C1B1B55F3}" type="presOf" srcId="{09915775-B2D2-4B2E-88C6-1ECC5586BA91}" destId="{A4B35A62-E770-4B2F-A931-4FCDC6792DD6}" srcOrd="1" destOrd="2" presId="urn:microsoft.com/office/officeart/2005/8/layout/cycle4#1"/>
    <dgm:cxn modelId="{1AF9C328-C5D8-461E-95BC-EB19D3572EFB}" type="presOf" srcId="{1E39DDD1-F98B-4FBF-A6DA-9407D09FFBAF}" destId="{A4B35A62-E770-4B2F-A931-4FCDC6792DD6}" srcOrd="1" destOrd="1" presId="urn:microsoft.com/office/officeart/2005/8/layout/cycle4#1"/>
    <dgm:cxn modelId="{5B76339E-E987-44C3-B149-11E61D154204}" type="presOf" srcId="{AAA258BF-86A0-4A96-8205-6AB5898AF364}" destId="{B6B63F4A-C177-43E3-822C-44D8CB985D54}" srcOrd="1" destOrd="2" presId="urn:microsoft.com/office/officeart/2005/8/layout/cycle4#1"/>
    <dgm:cxn modelId="{65FF87AA-EC2E-4174-89C2-699D947E7CE3}" type="presOf" srcId="{A6C1BD08-54ED-48C4-9876-E6CCADA2716A}" destId="{B2E0F058-5B9B-4FAF-9A3D-08D5397D332E}" srcOrd="0" destOrd="0" presId="urn:microsoft.com/office/officeart/2005/8/layout/cycle4#1"/>
    <dgm:cxn modelId="{32E6DEF3-4428-4807-A8F3-8FF6A99737CD}" srcId="{A6C1BD08-54ED-48C4-9876-E6CCADA2716A}" destId="{9522BAA4-0FF5-464C-B528-4D8B96564F2C}" srcOrd="0" destOrd="0" parTransId="{3EAF241B-C9CB-4A67-B8DF-EB0AACBE6863}" sibTransId="{C17E3E83-491E-43B8-B2CB-911803C13BEF}"/>
    <dgm:cxn modelId="{A2A4AAA0-2214-4BFF-8152-96D27616CB53}" srcId="{B3BAAE7F-68F4-4EBE-82B2-55DDD0E35D6D}" destId="{FDD35E1C-9D7D-4CB5-BDD5-5CC90FB6000C}" srcOrd="0" destOrd="0" parTransId="{3B8F34F7-BC4D-48E1-8844-C0BFCEEC4CED}" sibTransId="{3AC38F65-DC3A-4597-8DBE-9D19EF174B3E}"/>
    <dgm:cxn modelId="{43CD3282-9E8B-43E2-B18F-1001B58C15FE}" srcId="{B3BAAE7F-68F4-4EBE-82B2-55DDD0E35D6D}" destId="{1E39DDD1-F98B-4FBF-A6DA-9407D09FFBAF}" srcOrd="1" destOrd="0" parTransId="{E7589C01-DC13-4B97-A72B-274AFF12835F}" sibTransId="{0C183CAD-32DD-43C6-84AB-EB1845AAC7F3}"/>
    <dgm:cxn modelId="{9CAF1BEC-D135-4923-99DE-E8817E6B3CF4}" srcId="{38F1A460-4ACE-4A49-9030-F7FF3E601BEA}" destId="{CF80A919-249F-48F1-8DDB-B910CB327A9F}" srcOrd="3" destOrd="0" parTransId="{43202080-81D3-40E6-8583-35EBBAC13DED}" sibTransId="{8430297A-A7FE-4CA1-BED5-89083B7AC574}"/>
    <dgm:cxn modelId="{7457FA34-4110-4039-A225-C3C8491CC936}" type="presOf" srcId="{FDD35E1C-9D7D-4CB5-BDD5-5CC90FB6000C}" destId="{519C2883-1D03-4A20-BBDA-EB351C7610BB}" srcOrd="0" destOrd="0" presId="urn:microsoft.com/office/officeart/2005/8/layout/cycle4#1"/>
    <dgm:cxn modelId="{A8CDC944-CE5E-4086-BB87-46C27D87B490}" type="presOf" srcId="{98F5D13E-3440-4434-B4AE-6BAE18031753}" destId="{9232875D-6D18-4049-B1F3-BF0069430E1A}" srcOrd="0" destOrd="1" presId="urn:microsoft.com/office/officeart/2005/8/layout/cycle4#1"/>
    <dgm:cxn modelId="{687CA2A4-2BA6-4AA6-9E67-EC9180EC70B9}" type="presOf" srcId="{86C104B1-6848-4C36-87D1-6A1E61482DB5}" destId="{932C0D2C-3217-41E6-9C5C-563785447E6B}" srcOrd="0" destOrd="3" presId="urn:microsoft.com/office/officeart/2005/8/layout/cycle4#1"/>
    <dgm:cxn modelId="{93A1EAD6-2E90-445D-9E20-DF32E0B6D125}" type="presOf" srcId="{C4925958-E009-411A-AD17-D71087AAF01A}" destId="{8D35A2AB-A194-4A2D-8B92-6526D3B4B6A9}" srcOrd="1" destOrd="2" presId="urn:microsoft.com/office/officeart/2005/8/layout/cycle4#1"/>
    <dgm:cxn modelId="{5625F710-4EE0-4CB5-98FD-B6B23E85E60A}" type="presOf" srcId="{86A77C53-22A3-42BE-B1B6-CC4207043FA3}" destId="{7002FBE6-C684-4D29-ADB3-3CE48F64F729}" srcOrd="0" destOrd="0" presId="urn:microsoft.com/office/officeart/2005/8/layout/cycle4#1"/>
    <dgm:cxn modelId="{8412B330-9EF3-430D-B915-D66D8CB807F9}" type="presOf" srcId="{CF80A919-249F-48F1-8DDB-B910CB327A9F}" destId="{9232875D-6D18-4049-B1F3-BF0069430E1A}" srcOrd="0" destOrd="3" presId="urn:microsoft.com/office/officeart/2005/8/layout/cycle4#1"/>
    <dgm:cxn modelId="{056F0F3B-781D-4EC4-9258-729E253774B8}" srcId="{86A77C53-22A3-42BE-B1B6-CC4207043FA3}" destId="{B3BAAE7F-68F4-4EBE-82B2-55DDD0E35D6D}" srcOrd="1" destOrd="0" parTransId="{8FDA39AC-2904-48E7-97AB-B9B98669C6BD}" sibTransId="{900BC512-7548-4E34-BDA7-017FA1ED8BF6}"/>
    <dgm:cxn modelId="{B3C609BD-4A53-4259-AA5A-7B3A56E3B2EA}" type="presOf" srcId="{CF80A919-249F-48F1-8DDB-B910CB327A9F}" destId="{8D35A2AB-A194-4A2D-8B92-6526D3B4B6A9}" srcOrd="1" destOrd="3" presId="urn:microsoft.com/office/officeart/2005/8/layout/cycle4#1"/>
    <dgm:cxn modelId="{46AC557E-FEAC-483C-8FAE-5681A654836E}" type="presOf" srcId="{4FE601D2-2D1D-40F0-84F9-777E7B647FBB}" destId="{8D35A2AB-A194-4A2D-8B92-6526D3B4B6A9}" srcOrd="1" destOrd="0" presId="urn:microsoft.com/office/officeart/2005/8/layout/cycle4#1"/>
    <dgm:cxn modelId="{171DF5EB-54AA-4733-882A-CBAD73BFC26B}" type="presOf" srcId="{86C104B1-6848-4C36-87D1-6A1E61482DB5}" destId="{B6B63F4A-C177-43E3-822C-44D8CB985D54}" srcOrd="1" destOrd="3" presId="urn:microsoft.com/office/officeart/2005/8/layout/cycle4#1"/>
    <dgm:cxn modelId="{34B5375B-08B3-414E-A441-3E3A465DE2A1}" srcId="{38F1A460-4ACE-4A49-9030-F7FF3E601BEA}" destId="{C4925958-E009-411A-AD17-D71087AAF01A}" srcOrd="2" destOrd="0" parTransId="{B24C9543-0350-464F-AE46-5DE7BA67C424}" sibTransId="{B8D38ADD-B670-475C-A258-F1C51BF5D6F1}"/>
    <dgm:cxn modelId="{FDBE7E33-F0CF-412B-851D-9A22B597C738}" type="presOf" srcId="{4FE601D2-2D1D-40F0-84F9-777E7B647FBB}" destId="{9232875D-6D18-4049-B1F3-BF0069430E1A}" srcOrd="0" destOrd="0" presId="urn:microsoft.com/office/officeart/2005/8/layout/cycle4#1"/>
    <dgm:cxn modelId="{35DC5E13-45F6-410A-A1F5-C743031D36A2}" type="presOf" srcId="{F8991861-1876-4514-99B3-DB8D43283BCD}" destId="{932C0D2C-3217-41E6-9C5C-563785447E6B}" srcOrd="0" destOrd="1" presId="urn:microsoft.com/office/officeart/2005/8/layout/cycle4#1"/>
    <dgm:cxn modelId="{15DF7C09-5E8C-4D4E-AE8A-874FD00B5CBC}" srcId="{38F1A460-4ACE-4A49-9030-F7FF3E601BEA}" destId="{98F5D13E-3440-4434-B4AE-6BAE18031753}" srcOrd="1" destOrd="0" parTransId="{7584909C-AC92-46BB-9700-E9176E24146A}" sibTransId="{D9BB8310-1A80-435B-9F5F-392A9F2035D4}"/>
    <dgm:cxn modelId="{76CB7047-338B-4B53-960C-5359D0D41F69}" srcId="{38F1A460-4ACE-4A49-9030-F7FF3E601BEA}" destId="{4FE601D2-2D1D-40F0-84F9-777E7B647FBB}" srcOrd="0" destOrd="0" parTransId="{D5456A83-87DF-4C46-86E4-7AE0E3C31309}" sibTransId="{1CFF2C35-D67A-43EB-9AE9-05B8319BAF29}"/>
    <dgm:cxn modelId="{D1C5E095-78FB-4657-B545-BF3DD0CACC58}" type="presOf" srcId="{54E1ADD8-F3E2-42B2-9C42-A4E4C6976640}" destId="{B4A63626-4C72-4FA1-94E6-0DCA2376268E}" srcOrd="0" destOrd="0" presId="urn:microsoft.com/office/officeart/2005/8/layout/cycle4#1"/>
    <dgm:cxn modelId="{0264E820-70CB-4F85-A46C-4D0D4DAFA903}" type="presOf" srcId="{C4925958-E009-411A-AD17-D71087AAF01A}" destId="{9232875D-6D18-4049-B1F3-BF0069430E1A}" srcOrd="0" destOrd="2" presId="urn:microsoft.com/office/officeart/2005/8/layout/cycle4#1"/>
    <dgm:cxn modelId="{F2C547CB-F062-45B0-A438-25F364315B48}" type="presOf" srcId="{98F5D13E-3440-4434-B4AE-6BAE18031753}" destId="{8D35A2AB-A194-4A2D-8B92-6526D3B4B6A9}" srcOrd="1" destOrd="1" presId="urn:microsoft.com/office/officeart/2005/8/layout/cycle4#1"/>
    <dgm:cxn modelId="{9E1ACFED-9F50-4F97-A46D-2642A5063DF9}" type="presOf" srcId="{9510FB34-6804-46F5-A28D-D53FCE3D65E1}" destId="{9E8FB5EF-5392-4E72-A012-DBAE2943B52B}" srcOrd="0" destOrd="0" presId="urn:microsoft.com/office/officeart/2005/8/layout/cycle4#1"/>
    <dgm:cxn modelId="{4E33221F-62A3-4640-9667-70544E0FBC7E}" type="presOf" srcId="{AAA258BF-86A0-4A96-8205-6AB5898AF364}" destId="{932C0D2C-3217-41E6-9C5C-563785447E6B}" srcOrd="0" destOrd="2" presId="urn:microsoft.com/office/officeart/2005/8/layout/cycle4#1"/>
    <dgm:cxn modelId="{3455A9B4-6B51-4EA4-81DB-8338F4A3124F}" srcId="{86A77C53-22A3-42BE-B1B6-CC4207043FA3}" destId="{A6C1BD08-54ED-48C4-9876-E6CCADA2716A}" srcOrd="0" destOrd="0" parTransId="{4C7A61B0-ADCB-4B56-BFC4-4ECBF5D82C97}" sibTransId="{02ECBA45-3C08-4667-8449-697C89247187}"/>
    <dgm:cxn modelId="{C3A96C96-01C9-461A-81B3-9B5203B12D3C}" type="presOf" srcId="{B3BAAE7F-68F4-4EBE-82B2-55DDD0E35D6D}" destId="{16CC595F-3B3A-4DDE-B4FF-DBDAB5BF97E7}" srcOrd="0" destOrd="0" presId="urn:microsoft.com/office/officeart/2005/8/layout/cycle4#1"/>
    <dgm:cxn modelId="{A4107330-948A-42D6-9F59-608BAA6A260C}" srcId="{A6C1BD08-54ED-48C4-9876-E6CCADA2716A}" destId="{AAA258BF-86A0-4A96-8205-6AB5898AF364}" srcOrd="2" destOrd="0" parTransId="{581D732E-4726-424A-977B-8F799B882DCC}" sibTransId="{EDD498A0-1F5E-4857-8FF2-91BE58292F7F}"/>
    <dgm:cxn modelId="{B50B79A9-A510-4870-BD68-196D0B7BBEF1}" type="presOf" srcId="{09915775-B2D2-4B2E-88C6-1ECC5586BA91}" destId="{519C2883-1D03-4A20-BBDA-EB351C7610BB}" srcOrd="0" destOrd="2" presId="urn:microsoft.com/office/officeart/2005/8/layout/cycle4#1"/>
    <dgm:cxn modelId="{4868CC55-4E67-4CC5-9F39-F424B229FF2C}" type="presParOf" srcId="{7002FBE6-C684-4D29-ADB3-3CE48F64F729}" destId="{B9E80E84-ABC2-4242-878B-97F4915E36E1}" srcOrd="0" destOrd="0" presId="urn:microsoft.com/office/officeart/2005/8/layout/cycle4#1"/>
    <dgm:cxn modelId="{C666797B-329F-4578-BC7C-D7FCDDB6C045}" type="presParOf" srcId="{B9E80E84-ABC2-4242-878B-97F4915E36E1}" destId="{A1C7A3CE-199B-4DAE-A512-2CBE2DB3C4C3}" srcOrd="0" destOrd="0" presId="urn:microsoft.com/office/officeart/2005/8/layout/cycle4#1"/>
    <dgm:cxn modelId="{73AF71C9-539E-469A-87AF-3C063712D09B}" type="presParOf" srcId="{A1C7A3CE-199B-4DAE-A512-2CBE2DB3C4C3}" destId="{932C0D2C-3217-41E6-9C5C-563785447E6B}" srcOrd="0" destOrd="0" presId="urn:microsoft.com/office/officeart/2005/8/layout/cycle4#1"/>
    <dgm:cxn modelId="{1FE25618-B645-456D-92BE-6287F04A2707}" type="presParOf" srcId="{A1C7A3CE-199B-4DAE-A512-2CBE2DB3C4C3}" destId="{B6B63F4A-C177-43E3-822C-44D8CB985D54}" srcOrd="1" destOrd="0" presId="urn:microsoft.com/office/officeart/2005/8/layout/cycle4#1"/>
    <dgm:cxn modelId="{32A112C7-6521-4D92-86FF-F7599FD8D58D}" type="presParOf" srcId="{B9E80E84-ABC2-4242-878B-97F4915E36E1}" destId="{A3C1E970-9558-4793-BADF-0A7AA7ACA46F}" srcOrd="1" destOrd="0" presId="urn:microsoft.com/office/officeart/2005/8/layout/cycle4#1"/>
    <dgm:cxn modelId="{BBD794CB-2961-4125-83AF-A46ACF566856}" type="presParOf" srcId="{A3C1E970-9558-4793-BADF-0A7AA7ACA46F}" destId="{519C2883-1D03-4A20-BBDA-EB351C7610BB}" srcOrd="0" destOrd="0" presId="urn:microsoft.com/office/officeart/2005/8/layout/cycle4#1"/>
    <dgm:cxn modelId="{D3DA12B5-E9AD-4127-8991-9A03909193F1}" type="presParOf" srcId="{A3C1E970-9558-4793-BADF-0A7AA7ACA46F}" destId="{A4B35A62-E770-4B2F-A931-4FCDC6792DD6}" srcOrd="1" destOrd="0" presId="urn:microsoft.com/office/officeart/2005/8/layout/cycle4#1"/>
    <dgm:cxn modelId="{E3F814E1-0305-4718-9E59-2BC94DAF8356}" type="presParOf" srcId="{B9E80E84-ABC2-4242-878B-97F4915E36E1}" destId="{AE619305-D3F4-45A6-B4A3-811D05065F50}" srcOrd="2" destOrd="0" presId="urn:microsoft.com/office/officeart/2005/8/layout/cycle4#1"/>
    <dgm:cxn modelId="{C3455C79-F6B1-45BB-AE43-3F55B26D8D63}" type="presParOf" srcId="{AE619305-D3F4-45A6-B4A3-811D05065F50}" destId="{9232875D-6D18-4049-B1F3-BF0069430E1A}" srcOrd="0" destOrd="0" presId="urn:microsoft.com/office/officeart/2005/8/layout/cycle4#1"/>
    <dgm:cxn modelId="{13670542-4DFD-4DE1-87EF-02D6A3BC6D09}" type="presParOf" srcId="{AE619305-D3F4-45A6-B4A3-811D05065F50}" destId="{8D35A2AB-A194-4A2D-8B92-6526D3B4B6A9}" srcOrd="1" destOrd="0" presId="urn:microsoft.com/office/officeart/2005/8/layout/cycle4#1"/>
    <dgm:cxn modelId="{2E76DE3D-26E8-41E5-83DC-2C518ED3315D}" type="presParOf" srcId="{B9E80E84-ABC2-4242-878B-97F4915E36E1}" destId="{A98AEA41-19A5-4FB4-B4A5-B94855E3FE95}" srcOrd="3" destOrd="0" presId="urn:microsoft.com/office/officeart/2005/8/layout/cycle4#1"/>
    <dgm:cxn modelId="{9C5532CB-2157-4868-BA04-0F4B1191D823}" type="presParOf" srcId="{A98AEA41-19A5-4FB4-B4A5-B94855E3FE95}" destId="{9E8FB5EF-5392-4E72-A012-DBAE2943B52B}" srcOrd="0" destOrd="0" presId="urn:microsoft.com/office/officeart/2005/8/layout/cycle4#1"/>
    <dgm:cxn modelId="{1C683FF3-C5BD-489B-B16F-B1AE6C6CE79C}" type="presParOf" srcId="{A98AEA41-19A5-4FB4-B4A5-B94855E3FE95}" destId="{DEFA9ADE-B323-486F-B740-57E57D675427}" srcOrd="1" destOrd="0" presId="urn:microsoft.com/office/officeart/2005/8/layout/cycle4#1"/>
    <dgm:cxn modelId="{4F6E40CC-642E-463D-B9A8-2A5401DB76C2}" type="presParOf" srcId="{B9E80E84-ABC2-4242-878B-97F4915E36E1}" destId="{D7E6E58F-1FAF-4956-AB79-EDD07DE10C61}" srcOrd="4" destOrd="0" presId="urn:microsoft.com/office/officeart/2005/8/layout/cycle4#1"/>
    <dgm:cxn modelId="{7254A021-F70C-4680-BE38-532A6ACD3E6C}" type="presParOf" srcId="{7002FBE6-C684-4D29-ADB3-3CE48F64F729}" destId="{C63AAE71-3365-474E-9A3F-8D30E1E4A13B}" srcOrd="1" destOrd="0" presId="urn:microsoft.com/office/officeart/2005/8/layout/cycle4#1"/>
    <dgm:cxn modelId="{C65ED9E8-0747-4B15-8B7A-47BBF24C5CE4}" type="presParOf" srcId="{C63AAE71-3365-474E-9A3F-8D30E1E4A13B}" destId="{B2E0F058-5B9B-4FAF-9A3D-08D5397D332E}" srcOrd="0" destOrd="0" presId="urn:microsoft.com/office/officeart/2005/8/layout/cycle4#1"/>
    <dgm:cxn modelId="{55E81ABF-F307-4A59-9EF0-1CD254F0AD1C}" type="presParOf" srcId="{C63AAE71-3365-474E-9A3F-8D30E1E4A13B}" destId="{16CC595F-3B3A-4DDE-B4FF-DBDAB5BF97E7}" srcOrd="1" destOrd="0" presId="urn:microsoft.com/office/officeart/2005/8/layout/cycle4#1"/>
    <dgm:cxn modelId="{6D1B0A79-AB85-4A75-BA3B-20BD61A45F93}" type="presParOf" srcId="{C63AAE71-3365-474E-9A3F-8D30E1E4A13B}" destId="{19121E68-2912-48D4-BED4-D284F63C79BE}" srcOrd="2" destOrd="0" presId="urn:microsoft.com/office/officeart/2005/8/layout/cycle4#1"/>
    <dgm:cxn modelId="{903D6264-1330-424D-8105-6E7C27DAB174}" type="presParOf" srcId="{C63AAE71-3365-474E-9A3F-8D30E1E4A13B}" destId="{B4A63626-4C72-4FA1-94E6-0DCA2376268E}" srcOrd="3" destOrd="0" presId="urn:microsoft.com/office/officeart/2005/8/layout/cycle4#1"/>
    <dgm:cxn modelId="{AE27FC1F-3B8B-48F8-9461-A81FCC011784}" type="presParOf" srcId="{C63AAE71-3365-474E-9A3F-8D30E1E4A13B}" destId="{26C71F98-2153-40A5-8FB6-422508F200CF}" srcOrd="4" destOrd="0" presId="urn:microsoft.com/office/officeart/2005/8/layout/cycle4#1"/>
    <dgm:cxn modelId="{DA2594CB-C179-4C84-9518-16C691551863}" type="presParOf" srcId="{7002FBE6-C684-4D29-ADB3-3CE48F64F729}" destId="{1404213E-C5CB-494F-AF76-4E33F6C3717B}" srcOrd="2" destOrd="0" presId="urn:microsoft.com/office/officeart/2005/8/layout/cycle4#1"/>
    <dgm:cxn modelId="{98CA9582-8E3A-49ED-B108-EAC0A7AACE2F}" type="presParOf" srcId="{7002FBE6-C684-4D29-ADB3-3CE48F64F729}" destId="{8AA832D9-7AEF-4A7C-8054-D3E3D1AC70D7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75F0E87-83D1-4A88-83F4-F585E71BF4F8}" type="doc">
      <dgm:prSet loTypeId="urn:microsoft.com/office/officeart/2005/8/layout/cycle4#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5B8C13-6D3D-49A8-937D-B4A88501D168}">
      <dgm:prSet phldrT="[Text]" custT="1"/>
      <dgm:spPr>
        <a:solidFill>
          <a:srgbClr val="DAEDEF"/>
        </a:solidFill>
      </dgm:spPr>
      <dgm:t>
        <a:bodyPr/>
        <a:lstStyle/>
        <a:p>
          <a:r>
            <a:rPr lang="en-US" sz="800" dirty="0" smtClean="0"/>
            <a:t>.</a:t>
          </a:r>
          <a:endParaRPr lang="en-US" sz="800" dirty="0"/>
        </a:p>
      </dgm:t>
    </dgm:pt>
    <dgm:pt modelId="{3E0496FA-4537-494B-A6B1-BC10758CDB34}" type="parTrans" cxnId="{D5AA04DB-ED06-4FB2-AB91-F9F39BC6C76C}">
      <dgm:prSet/>
      <dgm:spPr/>
      <dgm:t>
        <a:bodyPr/>
        <a:lstStyle/>
        <a:p>
          <a:endParaRPr lang="en-US"/>
        </a:p>
      </dgm:t>
    </dgm:pt>
    <dgm:pt modelId="{4D7516CB-7F11-4633-84D4-EE38B3B30DAD}" type="sibTrans" cxnId="{D5AA04DB-ED06-4FB2-AB91-F9F39BC6C76C}">
      <dgm:prSet/>
      <dgm:spPr/>
      <dgm:t>
        <a:bodyPr/>
        <a:lstStyle/>
        <a:p>
          <a:endParaRPr lang="en-US"/>
        </a:p>
      </dgm:t>
    </dgm:pt>
    <dgm:pt modelId="{E855296C-AC84-4888-9AA0-3B88E35C2FF5}">
      <dgm:prSet phldrT="[Text]" custT="1"/>
      <dgm:spPr>
        <a:solidFill>
          <a:srgbClr val="DAEDEF">
            <a:alpha val="89804"/>
          </a:srgb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600" b="1" dirty="0" err="1" smtClean="0"/>
            <a:t>Pada</a:t>
          </a:r>
          <a:r>
            <a:rPr lang="en-US" sz="1600" b="1" dirty="0" smtClean="0"/>
            <a:t> </a:t>
          </a:r>
          <a:r>
            <a:rPr lang="en-US" sz="1600" b="1" dirty="0" err="1" smtClean="0"/>
            <a:t>saat</a:t>
          </a:r>
          <a:r>
            <a:rPr lang="en-US" sz="1600" b="1" dirty="0" smtClean="0"/>
            <a:t> </a:t>
          </a:r>
          <a:r>
            <a:rPr lang="en-US" sz="1600" b="1" dirty="0" err="1" smtClean="0"/>
            <a:t>timbul</a:t>
          </a:r>
          <a:r>
            <a:rPr lang="en-US" sz="1600" b="1" dirty="0" smtClean="0"/>
            <a:t> </a:t>
          </a:r>
          <a:r>
            <a:rPr lang="en-US" sz="1600" b="1" dirty="0" err="1" smtClean="0"/>
            <a:t>hak</a:t>
          </a:r>
          <a:r>
            <a:rPr lang="en-US" sz="1600" b="1" dirty="0" smtClean="0"/>
            <a:t> </a:t>
          </a:r>
          <a:r>
            <a:rPr lang="en-US" sz="1600" b="1" dirty="0" err="1" smtClean="0"/>
            <a:t>atas</a:t>
          </a:r>
          <a:r>
            <a:rPr lang="en-US" sz="1600" b="1" dirty="0" smtClean="0"/>
            <a:t> </a:t>
          </a:r>
          <a:r>
            <a:rPr lang="en-US" sz="1600" b="1" dirty="0" err="1" smtClean="0"/>
            <a:t>pendapatan</a:t>
          </a:r>
          <a:r>
            <a:rPr lang="en-US" sz="1600" b="1" dirty="0" smtClean="0"/>
            <a:t> (</a:t>
          </a:r>
          <a:r>
            <a:rPr lang="en-US" sz="1600" b="1" dirty="0" err="1" smtClean="0"/>
            <a:t>hak</a:t>
          </a:r>
          <a:r>
            <a:rPr lang="en-US" sz="1600" b="1" dirty="0" smtClean="0"/>
            <a:t> </a:t>
          </a:r>
          <a:r>
            <a:rPr lang="en-US" sz="1600" b="1" dirty="0" err="1" smtClean="0"/>
            <a:t>untuk</a:t>
          </a:r>
          <a:r>
            <a:rPr lang="en-US" sz="1600" b="1" dirty="0" smtClean="0"/>
            <a:t> </a:t>
          </a:r>
          <a:r>
            <a:rPr lang="en-US" sz="1600" b="1" dirty="0" err="1" smtClean="0"/>
            <a:t>menagih</a:t>
          </a:r>
          <a:r>
            <a:rPr lang="en-US" sz="1600" b="1" dirty="0" smtClean="0"/>
            <a:t>) </a:t>
          </a:r>
          <a:r>
            <a:rPr lang="en-US" sz="1600" b="1" dirty="0" err="1" smtClean="0"/>
            <a:t>atau</a:t>
          </a:r>
          <a:endParaRPr lang="en-US" sz="1600" dirty="0"/>
        </a:p>
      </dgm:t>
    </dgm:pt>
    <dgm:pt modelId="{08A5DB35-8194-4DDC-BC01-73F7AB16463B}" type="parTrans" cxnId="{8A3B5ABB-807E-4F1D-8105-C65FF04A58D4}">
      <dgm:prSet/>
      <dgm:spPr/>
      <dgm:t>
        <a:bodyPr/>
        <a:lstStyle/>
        <a:p>
          <a:endParaRPr lang="en-US"/>
        </a:p>
      </dgm:t>
    </dgm:pt>
    <dgm:pt modelId="{50A4FE30-BC4B-4B8D-B291-82B12A17A802}" type="sibTrans" cxnId="{8A3B5ABB-807E-4F1D-8105-C65FF04A58D4}">
      <dgm:prSet/>
      <dgm:spPr/>
      <dgm:t>
        <a:bodyPr/>
        <a:lstStyle/>
        <a:p>
          <a:endParaRPr lang="en-US"/>
        </a:p>
      </dgm:t>
    </dgm:pt>
    <dgm:pt modelId="{B31906E5-4CDD-4291-A5D4-B4BB377FEF67}">
      <dgm:prSet phldrT="[Text]" custT="1"/>
      <dgm:spPr>
        <a:solidFill>
          <a:srgbClr val="98BDD6"/>
        </a:solidFill>
      </dgm:spPr>
      <dgm:t>
        <a:bodyPr/>
        <a:lstStyle/>
        <a:p>
          <a:r>
            <a:rPr lang="en-US" sz="800" dirty="0" smtClean="0"/>
            <a:t>.</a:t>
          </a:r>
          <a:endParaRPr lang="en-US" sz="800" dirty="0"/>
        </a:p>
      </dgm:t>
    </dgm:pt>
    <dgm:pt modelId="{0C071940-D72B-4D5F-B5F9-523FCF17C570}" type="parTrans" cxnId="{D89B6139-FD54-44BB-98C4-E33C38DFF477}">
      <dgm:prSet/>
      <dgm:spPr/>
      <dgm:t>
        <a:bodyPr/>
        <a:lstStyle/>
        <a:p>
          <a:endParaRPr lang="en-US"/>
        </a:p>
      </dgm:t>
    </dgm:pt>
    <dgm:pt modelId="{E47DC168-CC1F-4A06-8DA9-DA9400E18129}" type="sibTrans" cxnId="{D89B6139-FD54-44BB-98C4-E33C38DFF477}">
      <dgm:prSet/>
      <dgm:spPr/>
      <dgm:t>
        <a:bodyPr/>
        <a:lstStyle/>
        <a:p>
          <a:endParaRPr lang="en-US"/>
        </a:p>
      </dgm:t>
    </dgm:pt>
    <dgm:pt modelId="{25BADCA0-3622-49BB-AA61-E2162205C348}">
      <dgm:prSet phldrT="[Text]" custT="1"/>
      <dgm:spPr>
        <a:solidFill>
          <a:srgbClr val="98BDD6">
            <a:alpha val="89804"/>
          </a:srgbClr>
        </a:solidFill>
      </dgm:spPr>
      <dgm:t>
        <a:bodyPr/>
        <a:lstStyle/>
        <a:p>
          <a:endParaRPr lang="en-US" sz="1600" dirty="0"/>
        </a:p>
      </dgm:t>
    </dgm:pt>
    <dgm:pt modelId="{2CF88E81-C896-4914-9114-135DE8C4EDE5}" type="parTrans" cxnId="{547015C5-A765-4E61-B553-51920F1D2EE1}">
      <dgm:prSet/>
      <dgm:spPr/>
      <dgm:t>
        <a:bodyPr/>
        <a:lstStyle/>
        <a:p>
          <a:endParaRPr lang="en-US"/>
        </a:p>
      </dgm:t>
    </dgm:pt>
    <dgm:pt modelId="{F259A087-66E0-4484-A17B-C77A648BA0A2}" type="sibTrans" cxnId="{547015C5-A765-4E61-B553-51920F1D2EE1}">
      <dgm:prSet/>
      <dgm:spPr/>
      <dgm:t>
        <a:bodyPr/>
        <a:lstStyle/>
        <a:p>
          <a:endParaRPr lang="en-US"/>
        </a:p>
      </dgm:t>
    </dgm:pt>
    <dgm:pt modelId="{FB048DE2-4D0B-4FE0-8CDD-754DC25E0837}">
      <dgm:prSet phldrT="[Text]" custT="1"/>
      <dgm:spPr>
        <a:solidFill>
          <a:srgbClr val="77BFC5"/>
        </a:solidFill>
      </dgm:spPr>
      <dgm:t>
        <a:bodyPr/>
        <a:lstStyle/>
        <a:p>
          <a:r>
            <a:rPr lang="en-US" sz="800" dirty="0" smtClean="0"/>
            <a:t>.</a:t>
          </a:r>
          <a:endParaRPr lang="en-US" sz="800" dirty="0"/>
        </a:p>
      </dgm:t>
    </dgm:pt>
    <dgm:pt modelId="{39B7A40C-D85F-4670-835D-19110AA6E7DA}" type="parTrans" cxnId="{36DBE0AD-BB7B-440F-8C27-91A926260D04}">
      <dgm:prSet/>
      <dgm:spPr/>
      <dgm:t>
        <a:bodyPr/>
        <a:lstStyle/>
        <a:p>
          <a:endParaRPr lang="en-US"/>
        </a:p>
      </dgm:t>
    </dgm:pt>
    <dgm:pt modelId="{62249445-1079-417B-A885-B39A25847658}" type="sibTrans" cxnId="{36DBE0AD-BB7B-440F-8C27-91A926260D04}">
      <dgm:prSet/>
      <dgm:spPr/>
      <dgm:t>
        <a:bodyPr/>
        <a:lstStyle/>
        <a:p>
          <a:endParaRPr lang="en-US"/>
        </a:p>
      </dgm:t>
    </dgm:pt>
    <dgm:pt modelId="{78E7540E-D99B-453A-99AE-EE8ED4ADE57A}">
      <dgm:prSet phldrT="[Text]"/>
      <dgm:spPr>
        <a:solidFill>
          <a:srgbClr val="77BFC5">
            <a:alpha val="90000"/>
          </a:srgbClr>
        </a:solidFill>
      </dgm:spPr>
      <dgm:t>
        <a:bodyPr/>
        <a:lstStyle/>
        <a:p>
          <a:endParaRPr lang="en-US" dirty="0"/>
        </a:p>
      </dgm:t>
    </dgm:pt>
    <dgm:pt modelId="{8B982954-1E2D-4F3A-A611-C28825FAFB4E}" type="parTrans" cxnId="{EB61C0F9-ECD8-43DB-BAED-EC5E14D38E17}">
      <dgm:prSet/>
      <dgm:spPr/>
      <dgm:t>
        <a:bodyPr/>
        <a:lstStyle/>
        <a:p>
          <a:endParaRPr lang="en-US"/>
        </a:p>
      </dgm:t>
    </dgm:pt>
    <dgm:pt modelId="{E891A9E9-0CE0-447C-85FE-3A43A4590054}" type="sibTrans" cxnId="{EB61C0F9-ECD8-43DB-BAED-EC5E14D38E17}">
      <dgm:prSet/>
      <dgm:spPr/>
      <dgm:t>
        <a:bodyPr/>
        <a:lstStyle/>
        <a:p>
          <a:endParaRPr lang="en-US"/>
        </a:p>
      </dgm:t>
    </dgm:pt>
    <dgm:pt modelId="{5A03DF49-4E1C-424D-94FC-3E9913B8FF83}">
      <dgm:prSet phldrT="[Text]" custT="1"/>
      <dgm:spPr>
        <a:solidFill>
          <a:srgbClr val="D1D1F0"/>
        </a:solidFill>
      </dgm:spPr>
      <dgm:t>
        <a:bodyPr/>
        <a:lstStyle/>
        <a:p>
          <a:r>
            <a:rPr lang="en-US" sz="800" dirty="0" smtClean="0"/>
            <a:t>.</a:t>
          </a:r>
          <a:endParaRPr lang="en-US" sz="800" dirty="0"/>
        </a:p>
      </dgm:t>
    </dgm:pt>
    <dgm:pt modelId="{7E791FDE-63EE-4D73-830C-3A821BBC5D53}" type="parTrans" cxnId="{72D1C29B-DE36-4FF4-8048-FF0AF7C6FF3E}">
      <dgm:prSet/>
      <dgm:spPr/>
      <dgm:t>
        <a:bodyPr/>
        <a:lstStyle/>
        <a:p>
          <a:endParaRPr lang="en-US"/>
        </a:p>
      </dgm:t>
    </dgm:pt>
    <dgm:pt modelId="{79A8E091-448C-4BA3-A972-B44C583372E5}" type="sibTrans" cxnId="{72D1C29B-DE36-4FF4-8048-FF0AF7C6FF3E}">
      <dgm:prSet/>
      <dgm:spPr/>
      <dgm:t>
        <a:bodyPr/>
        <a:lstStyle/>
        <a:p>
          <a:endParaRPr lang="en-US"/>
        </a:p>
      </dgm:t>
    </dgm:pt>
    <dgm:pt modelId="{637066C4-617E-4F2F-8876-16B6D6BAB7E1}">
      <dgm:prSet phldrT="[Text]" custT="1"/>
      <dgm:spPr>
        <a:solidFill>
          <a:srgbClr val="D1D1F0">
            <a:alpha val="89804"/>
          </a:srgbClr>
        </a:solidFill>
      </dgm:spPr>
      <dgm:t>
        <a:bodyPr/>
        <a:lstStyle/>
        <a:p>
          <a:endParaRPr lang="en-US" sz="1600" dirty="0"/>
        </a:p>
      </dgm:t>
    </dgm:pt>
    <dgm:pt modelId="{5BCE314C-2ECB-418A-ADED-4F3DFD36E725}" type="parTrans" cxnId="{219BA079-87D0-4CC5-97BA-8AFB3FC94D45}">
      <dgm:prSet/>
      <dgm:spPr/>
      <dgm:t>
        <a:bodyPr/>
        <a:lstStyle/>
        <a:p>
          <a:endParaRPr lang="en-US"/>
        </a:p>
      </dgm:t>
    </dgm:pt>
    <dgm:pt modelId="{4BE247EA-1B58-4869-9FD5-67A39F2724B3}" type="sibTrans" cxnId="{219BA079-87D0-4CC5-97BA-8AFB3FC94D45}">
      <dgm:prSet/>
      <dgm:spPr/>
      <dgm:t>
        <a:bodyPr/>
        <a:lstStyle/>
        <a:p>
          <a:endParaRPr lang="en-US"/>
        </a:p>
      </dgm:t>
    </dgm:pt>
    <dgm:pt modelId="{76C8A4C1-6FCA-484E-8374-A54B5055EE30}">
      <dgm:prSet custT="1"/>
      <dgm:spPr>
        <a:solidFill>
          <a:srgbClr val="DAEDEF">
            <a:alpha val="89804"/>
          </a:srgbClr>
        </a:solidFill>
      </dgm:spPr>
      <dgm:t>
        <a:bodyPr/>
        <a:lstStyle/>
        <a:p>
          <a:pPr>
            <a:spcAft>
              <a:spcPct val="15000"/>
            </a:spcAft>
          </a:pPr>
          <a:r>
            <a:rPr lang="en-US" sz="1600" b="1" dirty="0" err="1" smtClean="0"/>
            <a:t>Pada</a:t>
          </a:r>
          <a:r>
            <a:rPr lang="en-US" sz="1600" b="1" dirty="0" smtClean="0"/>
            <a:t> </a:t>
          </a:r>
          <a:r>
            <a:rPr lang="en-US" sz="1600" b="1" dirty="0" err="1" smtClean="0"/>
            <a:t>saat</a:t>
          </a:r>
          <a:r>
            <a:rPr lang="en-US" sz="1600" b="1" dirty="0" smtClean="0"/>
            <a:t> </a:t>
          </a:r>
          <a:r>
            <a:rPr lang="en-US" sz="1600" b="1" dirty="0" err="1" smtClean="0"/>
            <a:t>pendapatan</a:t>
          </a:r>
          <a:r>
            <a:rPr lang="en-US" sz="1600" b="1" dirty="0" smtClean="0"/>
            <a:t> </a:t>
          </a:r>
          <a:r>
            <a:rPr lang="en-US" sz="1600" b="1" dirty="0" err="1" smtClean="0"/>
            <a:t>direalisasi</a:t>
          </a:r>
          <a:endParaRPr lang="en-US" sz="1600" b="1" dirty="0"/>
        </a:p>
      </dgm:t>
    </dgm:pt>
    <dgm:pt modelId="{2C671A34-4330-42BD-9532-031194F318F5}" type="parTrans" cxnId="{8E09A32D-B19B-4B8B-8D74-057FB357E84F}">
      <dgm:prSet/>
      <dgm:spPr/>
      <dgm:t>
        <a:bodyPr/>
        <a:lstStyle/>
        <a:p>
          <a:endParaRPr lang="en-US"/>
        </a:p>
      </dgm:t>
    </dgm:pt>
    <dgm:pt modelId="{22877BC4-C28E-40FB-8AB8-0DE8BFF47913}" type="sibTrans" cxnId="{8E09A32D-B19B-4B8B-8D74-057FB357E84F}">
      <dgm:prSet/>
      <dgm:spPr/>
      <dgm:t>
        <a:bodyPr/>
        <a:lstStyle/>
        <a:p>
          <a:endParaRPr lang="en-US"/>
        </a:p>
      </dgm:t>
    </dgm:pt>
    <dgm:pt modelId="{F0725AFB-89BC-4F88-A19C-23281721A67F}" type="pres">
      <dgm:prSet presAssocID="{F75F0E87-83D1-4A88-83F4-F585E71BF4F8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CF792F-72A4-4960-B839-04D5525F821C}" type="pres">
      <dgm:prSet presAssocID="{F75F0E87-83D1-4A88-83F4-F585E71BF4F8}" presName="children" presStyleCnt="0"/>
      <dgm:spPr/>
    </dgm:pt>
    <dgm:pt modelId="{930AF747-A459-4CE2-960C-BB11B969905D}" type="pres">
      <dgm:prSet presAssocID="{F75F0E87-83D1-4A88-83F4-F585E71BF4F8}" presName="child1group" presStyleCnt="0"/>
      <dgm:spPr/>
    </dgm:pt>
    <dgm:pt modelId="{78AEDCF5-98C9-4D1C-9E80-6EC94214CC45}" type="pres">
      <dgm:prSet presAssocID="{F75F0E87-83D1-4A88-83F4-F585E71BF4F8}" presName="child1" presStyleLbl="bgAcc1" presStyleIdx="0" presStyleCnt="4" custScaleX="120245" custScaleY="117436" custLinFactNeighborX="-16149" custLinFactNeighborY="10638"/>
      <dgm:spPr/>
      <dgm:t>
        <a:bodyPr/>
        <a:lstStyle/>
        <a:p>
          <a:endParaRPr lang="en-US"/>
        </a:p>
      </dgm:t>
    </dgm:pt>
    <dgm:pt modelId="{0F881C21-A90A-46D6-9D07-1C323B16B8E3}" type="pres">
      <dgm:prSet presAssocID="{F75F0E87-83D1-4A88-83F4-F585E71BF4F8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4A9674-A04B-4E9A-9E91-CB8E7C42F08A}" type="pres">
      <dgm:prSet presAssocID="{F75F0E87-83D1-4A88-83F4-F585E71BF4F8}" presName="child2group" presStyleCnt="0"/>
      <dgm:spPr/>
    </dgm:pt>
    <dgm:pt modelId="{807AE6DC-FDEA-4DDC-86AA-EFBBC92EF417}" type="pres">
      <dgm:prSet presAssocID="{F75F0E87-83D1-4A88-83F4-F585E71BF4F8}" presName="child2" presStyleLbl="bgAcc1" presStyleIdx="1" presStyleCnt="4" custScaleX="114915" custScaleY="115542" custLinFactNeighborX="17717" custLinFactNeighborY="9691"/>
      <dgm:spPr/>
      <dgm:t>
        <a:bodyPr/>
        <a:lstStyle/>
        <a:p>
          <a:endParaRPr lang="en-US"/>
        </a:p>
      </dgm:t>
    </dgm:pt>
    <dgm:pt modelId="{E32DC1FE-F7E4-4DE8-80D9-A4C3BED67F02}" type="pres">
      <dgm:prSet presAssocID="{F75F0E87-83D1-4A88-83F4-F585E71BF4F8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13E878-1997-4EE3-8649-45490B86A01E}" type="pres">
      <dgm:prSet presAssocID="{F75F0E87-83D1-4A88-83F4-F585E71BF4F8}" presName="child3group" presStyleCnt="0"/>
      <dgm:spPr/>
    </dgm:pt>
    <dgm:pt modelId="{F0174F1A-A88E-45E3-BA8E-10E010B5E8E8}" type="pres">
      <dgm:prSet presAssocID="{F75F0E87-83D1-4A88-83F4-F585E71BF4F8}" presName="child3" presStyleLbl="bgAcc1" presStyleIdx="2" presStyleCnt="4" custScaleX="114253" custScaleY="132795" custLinFactNeighborX="20559" custLinFactNeighborY="-10638"/>
      <dgm:spPr/>
      <dgm:t>
        <a:bodyPr/>
        <a:lstStyle/>
        <a:p>
          <a:endParaRPr lang="en-US"/>
        </a:p>
      </dgm:t>
    </dgm:pt>
    <dgm:pt modelId="{A350A192-9440-4A2E-A1E9-213BAAEAF8B0}" type="pres">
      <dgm:prSet presAssocID="{F75F0E87-83D1-4A88-83F4-F585E71BF4F8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F54526-9E2F-45CB-9947-AEBD52E6428D}" type="pres">
      <dgm:prSet presAssocID="{F75F0E87-83D1-4A88-83F4-F585E71BF4F8}" presName="child4group" presStyleCnt="0"/>
      <dgm:spPr/>
    </dgm:pt>
    <dgm:pt modelId="{C68B7A0F-633D-4141-8227-9160A953271E}" type="pres">
      <dgm:prSet presAssocID="{F75F0E87-83D1-4A88-83F4-F585E71BF4F8}" presName="child4" presStyleLbl="bgAcc1" presStyleIdx="3" presStyleCnt="4" custScaleX="119743" custScaleY="130823" custLinFactNeighborX="-17368" custLinFactNeighborY="-9652"/>
      <dgm:spPr/>
      <dgm:t>
        <a:bodyPr/>
        <a:lstStyle/>
        <a:p>
          <a:endParaRPr lang="en-US"/>
        </a:p>
      </dgm:t>
    </dgm:pt>
    <dgm:pt modelId="{DE0B8153-26C0-44F2-9466-E863DD1EAF65}" type="pres">
      <dgm:prSet presAssocID="{F75F0E87-83D1-4A88-83F4-F585E71BF4F8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7E877B-A15F-46FD-9580-6C8357771E95}" type="pres">
      <dgm:prSet presAssocID="{F75F0E87-83D1-4A88-83F4-F585E71BF4F8}" presName="childPlaceholder" presStyleCnt="0"/>
      <dgm:spPr/>
    </dgm:pt>
    <dgm:pt modelId="{131229C0-6E89-42E8-82BD-8B4AA1FFB962}" type="pres">
      <dgm:prSet presAssocID="{F75F0E87-83D1-4A88-83F4-F585E71BF4F8}" presName="circle" presStyleCnt="0"/>
      <dgm:spPr/>
    </dgm:pt>
    <dgm:pt modelId="{AE6900A4-F4EE-42A6-B828-9BB5CB97F4E4}" type="pres">
      <dgm:prSet presAssocID="{F75F0E87-83D1-4A88-83F4-F585E71BF4F8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82175E-A673-46F1-BBBB-A75352DAE3C3}" type="pres">
      <dgm:prSet presAssocID="{F75F0E87-83D1-4A88-83F4-F585E71BF4F8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FA66F-0998-41B7-A863-E020C7634131}" type="pres">
      <dgm:prSet presAssocID="{F75F0E87-83D1-4A88-83F4-F585E71BF4F8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A4C8AA-CCD4-471B-8222-57D68F5671BF}" type="pres">
      <dgm:prSet presAssocID="{F75F0E87-83D1-4A88-83F4-F585E71BF4F8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D5829D-D168-4A0A-9DA6-BFB933A71AA1}" type="pres">
      <dgm:prSet presAssocID="{F75F0E87-83D1-4A88-83F4-F585E71BF4F8}" presName="quadrantPlaceholder" presStyleCnt="0"/>
      <dgm:spPr/>
    </dgm:pt>
    <dgm:pt modelId="{FF7FE4E6-63D1-4790-9363-56A46617F97F}" type="pres">
      <dgm:prSet presAssocID="{F75F0E87-83D1-4A88-83F4-F585E71BF4F8}" presName="center1" presStyleLbl="fgShp" presStyleIdx="0" presStyleCnt="2"/>
      <dgm:spPr/>
    </dgm:pt>
    <dgm:pt modelId="{6C298BF0-F0CC-44A4-BFD6-A8F4A04B546C}" type="pres">
      <dgm:prSet presAssocID="{F75F0E87-83D1-4A88-83F4-F585E71BF4F8}" presName="center2" presStyleLbl="fgShp" presStyleIdx="1" presStyleCnt="2"/>
      <dgm:spPr/>
    </dgm:pt>
  </dgm:ptLst>
  <dgm:cxnLst>
    <dgm:cxn modelId="{219BA079-87D0-4CC5-97BA-8AFB3FC94D45}" srcId="{5A03DF49-4E1C-424D-94FC-3E9913B8FF83}" destId="{637066C4-617E-4F2F-8876-16B6D6BAB7E1}" srcOrd="0" destOrd="0" parTransId="{5BCE314C-2ECB-418A-ADED-4F3DFD36E725}" sibTransId="{4BE247EA-1B58-4869-9FD5-67A39F2724B3}"/>
    <dgm:cxn modelId="{B98C4BC3-519E-4BE5-A9EF-BD2E5EF7FD19}" type="presOf" srcId="{76C8A4C1-6FCA-484E-8374-A54B5055EE30}" destId="{78AEDCF5-98C9-4D1C-9E80-6EC94214CC45}" srcOrd="0" destOrd="1" presId="urn:microsoft.com/office/officeart/2005/8/layout/cycle4#2"/>
    <dgm:cxn modelId="{B4224237-74FD-4A6A-8E73-F88C5A6CB8F2}" type="presOf" srcId="{E855296C-AC84-4888-9AA0-3B88E35C2FF5}" destId="{78AEDCF5-98C9-4D1C-9E80-6EC94214CC45}" srcOrd="0" destOrd="0" presId="urn:microsoft.com/office/officeart/2005/8/layout/cycle4#2"/>
    <dgm:cxn modelId="{B6309AA1-AEA1-417C-981F-3B243B9C89DC}" type="presOf" srcId="{FB048DE2-4D0B-4FE0-8CDD-754DC25E0837}" destId="{300FA66F-0998-41B7-A863-E020C7634131}" srcOrd="0" destOrd="0" presId="urn:microsoft.com/office/officeart/2005/8/layout/cycle4#2"/>
    <dgm:cxn modelId="{7875F46B-632F-460E-8110-4FDCDE26CAD1}" type="presOf" srcId="{78E7540E-D99B-453A-99AE-EE8ED4ADE57A}" destId="{A350A192-9440-4A2E-A1E9-213BAAEAF8B0}" srcOrd="1" destOrd="0" presId="urn:microsoft.com/office/officeart/2005/8/layout/cycle4#2"/>
    <dgm:cxn modelId="{8A3B5ABB-807E-4F1D-8105-C65FF04A58D4}" srcId="{445B8C13-6D3D-49A8-937D-B4A88501D168}" destId="{E855296C-AC84-4888-9AA0-3B88E35C2FF5}" srcOrd="0" destOrd="0" parTransId="{08A5DB35-8194-4DDC-BC01-73F7AB16463B}" sibTransId="{50A4FE30-BC4B-4B8D-B291-82B12A17A802}"/>
    <dgm:cxn modelId="{2F3E4F27-811D-456D-80AF-884FFC402697}" type="presOf" srcId="{637066C4-617E-4F2F-8876-16B6D6BAB7E1}" destId="{DE0B8153-26C0-44F2-9466-E863DD1EAF65}" srcOrd="1" destOrd="0" presId="urn:microsoft.com/office/officeart/2005/8/layout/cycle4#2"/>
    <dgm:cxn modelId="{7ECD5DB5-8630-4E56-BA6E-1F20591DDA83}" type="presOf" srcId="{F75F0E87-83D1-4A88-83F4-F585E71BF4F8}" destId="{F0725AFB-89BC-4F88-A19C-23281721A67F}" srcOrd="0" destOrd="0" presId="urn:microsoft.com/office/officeart/2005/8/layout/cycle4#2"/>
    <dgm:cxn modelId="{36DBE0AD-BB7B-440F-8C27-91A926260D04}" srcId="{F75F0E87-83D1-4A88-83F4-F585E71BF4F8}" destId="{FB048DE2-4D0B-4FE0-8CDD-754DC25E0837}" srcOrd="2" destOrd="0" parTransId="{39B7A40C-D85F-4670-835D-19110AA6E7DA}" sibTransId="{62249445-1079-417B-A885-B39A25847658}"/>
    <dgm:cxn modelId="{A6EC0088-939A-419B-B680-A8BC07455652}" type="presOf" srcId="{25BADCA0-3622-49BB-AA61-E2162205C348}" destId="{807AE6DC-FDEA-4DDC-86AA-EFBBC92EF417}" srcOrd="0" destOrd="0" presId="urn:microsoft.com/office/officeart/2005/8/layout/cycle4#2"/>
    <dgm:cxn modelId="{1C6EC4A3-5485-48E6-8EEE-4180DF1A331B}" type="presOf" srcId="{25BADCA0-3622-49BB-AA61-E2162205C348}" destId="{E32DC1FE-F7E4-4DE8-80D9-A4C3BED67F02}" srcOrd="1" destOrd="0" presId="urn:microsoft.com/office/officeart/2005/8/layout/cycle4#2"/>
    <dgm:cxn modelId="{D89B6139-FD54-44BB-98C4-E33C38DFF477}" srcId="{F75F0E87-83D1-4A88-83F4-F585E71BF4F8}" destId="{B31906E5-4CDD-4291-A5D4-B4BB377FEF67}" srcOrd="1" destOrd="0" parTransId="{0C071940-D72B-4D5F-B5F9-523FCF17C570}" sibTransId="{E47DC168-CC1F-4A06-8DA9-DA9400E18129}"/>
    <dgm:cxn modelId="{DB0F52EF-3ADC-4AFE-8999-9258B82AF5FF}" type="presOf" srcId="{637066C4-617E-4F2F-8876-16B6D6BAB7E1}" destId="{C68B7A0F-633D-4141-8227-9160A953271E}" srcOrd="0" destOrd="0" presId="urn:microsoft.com/office/officeart/2005/8/layout/cycle4#2"/>
    <dgm:cxn modelId="{FE829DFA-E63C-42B1-A9B0-6179CE5BB830}" type="presOf" srcId="{E855296C-AC84-4888-9AA0-3B88E35C2FF5}" destId="{0F881C21-A90A-46D6-9D07-1C323B16B8E3}" srcOrd="1" destOrd="0" presId="urn:microsoft.com/office/officeart/2005/8/layout/cycle4#2"/>
    <dgm:cxn modelId="{347B7B1F-91C4-4BC0-BFCA-A9513099AA96}" type="presOf" srcId="{5A03DF49-4E1C-424D-94FC-3E9913B8FF83}" destId="{71A4C8AA-CCD4-471B-8222-57D68F5671BF}" srcOrd="0" destOrd="0" presId="urn:microsoft.com/office/officeart/2005/8/layout/cycle4#2"/>
    <dgm:cxn modelId="{72D1C29B-DE36-4FF4-8048-FF0AF7C6FF3E}" srcId="{F75F0E87-83D1-4A88-83F4-F585E71BF4F8}" destId="{5A03DF49-4E1C-424D-94FC-3E9913B8FF83}" srcOrd="3" destOrd="0" parTransId="{7E791FDE-63EE-4D73-830C-3A821BBC5D53}" sibTransId="{79A8E091-448C-4BA3-A972-B44C583372E5}"/>
    <dgm:cxn modelId="{010C93EC-5AE6-47C0-A88D-E6AD1F924A55}" type="presOf" srcId="{B31906E5-4CDD-4291-A5D4-B4BB377FEF67}" destId="{0882175E-A673-46F1-BBBB-A75352DAE3C3}" srcOrd="0" destOrd="0" presId="urn:microsoft.com/office/officeart/2005/8/layout/cycle4#2"/>
    <dgm:cxn modelId="{D5AA04DB-ED06-4FB2-AB91-F9F39BC6C76C}" srcId="{F75F0E87-83D1-4A88-83F4-F585E71BF4F8}" destId="{445B8C13-6D3D-49A8-937D-B4A88501D168}" srcOrd="0" destOrd="0" parTransId="{3E0496FA-4537-494B-A6B1-BC10758CDB34}" sibTransId="{4D7516CB-7F11-4633-84D4-EE38B3B30DAD}"/>
    <dgm:cxn modelId="{38F4A6DC-E0A0-4FB2-A1C8-D71BF5AC4C2C}" type="presOf" srcId="{78E7540E-D99B-453A-99AE-EE8ED4ADE57A}" destId="{F0174F1A-A88E-45E3-BA8E-10E010B5E8E8}" srcOrd="0" destOrd="0" presId="urn:microsoft.com/office/officeart/2005/8/layout/cycle4#2"/>
    <dgm:cxn modelId="{8E09A32D-B19B-4B8B-8D74-057FB357E84F}" srcId="{445B8C13-6D3D-49A8-937D-B4A88501D168}" destId="{76C8A4C1-6FCA-484E-8374-A54B5055EE30}" srcOrd="1" destOrd="0" parTransId="{2C671A34-4330-42BD-9532-031194F318F5}" sibTransId="{22877BC4-C28E-40FB-8AB8-0DE8BFF47913}"/>
    <dgm:cxn modelId="{547015C5-A765-4E61-B553-51920F1D2EE1}" srcId="{B31906E5-4CDD-4291-A5D4-B4BB377FEF67}" destId="{25BADCA0-3622-49BB-AA61-E2162205C348}" srcOrd="0" destOrd="0" parTransId="{2CF88E81-C896-4914-9114-135DE8C4EDE5}" sibTransId="{F259A087-66E0-4484-A17B-C77A648BA0A2}"/>
    <dgm:cxn modelId="{EB61C0F9-ECD8-43DB-BAED-EC5E14D38E17}" srcId="{FB048DE2-4D0B-4FE0-8CDD-754DC25E0837}" destId="{78E7540E-D99B-453A-99AE-EE8ED4ADE57A}" srcOrd="0" destOrd="0" parTransId="{8B982954-1E2D-4F3A-A611-C28825FAFB4E}" sibTransId="{E891A9E9-0CE0-447C-85FE-3A43A4590054}"/>
    <dgm:cxn modelId="{A97990B1-5039-4926-90F0-CA2BDE702B5E}" type="presOf" srcId="{76C8A4C1-6FCA-484E-8374-A54B5055EE30}" destId="{0F881C21-A90A-46D6-9D07-1C323B16B8E3}" srcOrd="1" destOrd="1" presId="urn:microsoft.com/office/officeart/2005/8/layout/cycle4#2"/>
    <dgm:cxn modelId="{5BD57770-B080-420E-8A5E-FE08D6175FD3}" type="presOf" srcId="{445B8C13-6D3D-49A8-937D-B4A88501D168}" destId="{AE6900A4-F4EE-42A6-B828-9BB5CB97F4E4}" srcOrd="0" destOrd="0" presId="urn:microsoft.com/office/officeart/2005/8/layout/cycle4#2"/>
    <dgm:cxn modelId="{C60220EE-B9EE-48F3-B853-A02BD2395C92}" type="presParOf" srcId="{F0725AFB-89BC-4F88-A19C-23281721A67F}" destId="{E3CF792F-72A4-4960-B839-04D5525F821C}" srcOrd="0" destOrd="0" presId="urn:microsoft.com/office/officeart/2005/8/layout/cycle4#2"/>
    <dgm:cxn modelId="{E97D4A17-0A32-4527-B567-917DC6F75C46}" type="presParOf" srcId="{E3CF792F-72A4-4960-B839-04D5525F821C}" destId="{930AF747-A459-4CE2-960C-BB11B969905D}" srcOrd="0" destOrd="0" presId="urn:microsoft.com/office/officeart/2005/8/layout/cycle4#2"/>
    <dgm:cxn modelId="{8A0ACDFD-9F31-4F86-98FC-A74C0DD9E9CA}" type="presParOf" srcId="{930AF747-A459-4CE2-960C-BB11B969905D}" destId="{78AEDCF5-98C9-4D1C-9E80-6EC94214CC45}" srcOrd="0" destOrd="0" presId="urn:microsoft.com/office/officeart/2005/8/layout/cycle4#2"/>
    <dgm:cxn modelId="{45B2B5F3-AEA1-4C70-8E4F-34916F772C3D}" type="presParOf" srcId="{930AF747-A459-4CE2-960C-BB11B969905D}" destId="{0F881C21-A90A-46D6-9D07-1C323B16B8E3}" srcOrd="1" destOrd="0" presId="urn:microsoft.com/office/officeart/2005/8/layout/cycle4#2"/>
    <dgm:cxn modelId="{206B0732-98DE-4030-862F-DD3ECE040E78}" type="presParOf" srcId="{E3CF792F-72A4-4960-B839-04D5525F821C}" destId="{F34A9674-A04B-4E9A-9E91-CB8E7C42F08A}" srcOrd="1" destOrd="0" presId="urn:microsoft.com/office/officeart/2005/8/layout/cycle4#2"/>
    <dgm:cxn modelId="{73DFE8E6-48F8-4B63-B27D-66EBA16B1D8A}" type="presParOf" srcId="{F34A9674-A04B-4E9A-9E91-CB8E7C42F08A}" destId="{807AE6DC-FDEA-4DDC-86AA-EFBBC92EF417}" srcOrd="0" destOrd="0" presId="urn:microsoft.com/office/officeart/2005/8/layout/cycle4#2"/>
    <dgm:cxn modelId="{59FC4D23-E52B-482C-A3C4-60C530E118C7}" type="presParOf" srcId="{F34A9674-A04B-4E9A-9E91-CB8E7C42F08A}" destId="{E32DC1FE-F7E4-4DE8-80D9-A4C3BED67F02}" srcOrd="1" destOrd="0" presId="urn:microsoft.com/office/officeart/2005/8/layout/cycle4#2"/>
    <dgm:cxn modelId="{C1EA0E17-D5CF-43D7-9AD8-B00DCCBDA378}" type="presParOf" srcId="{E3CF792F-72A4-4960-B839-04D5525F821C}" destId="{B513E878-1997-4EE3-8649-45490B86A01E}" srcOrd="2" destOrd="0" presId="urn:microsoft.com/office/officeart/2005/8/layout/cycle4#2"/>
    <dgm:cxn modelId="{F5E16664-1C82-48A5-A49E-CC426B7058F4}" type="presParOf" srcId="{B513E878-1997-4EE3-8649-45490B86A01E}" destId="{F0174F1A-A88E-45E3-BA8E-10E010B5E8E8}" srcOrd="0" destOrd="0" presId="urn:microsoft.com/office/officeart/2005/8/layout/cycle4#2"/>
    <dgm:cxn modelId="{55F0A262-20A7-41A6-A11A-7D0B900D56AD}" type="presParOf" srcId="{B513E878-1997-4EE3-8649-45490B86A01E}" destId="{A350A192-9440-4A2E-A1E9-213BAAEAF8B0}" srcOrd="1" destOrd="0" presId="urn:microsoft.com/office/officeart/2005/8/layout/cycle4#2"/>
    <dgm:cxn modelId="{86C169F6-A49A-48F7-8B8B-D2E09A40DC09}" type="presParOf" srcId="{E3CF792F-72A4-4960-B839-04D5525F821C}" destId="{00F54526-9E2F-45CB-9947-AEBD52E6428D}" srcOrd="3" destOrd="0" presId="urn:microsoft.com/office/officeart/2005/8/layout/cycle4#2"/>
    <dgm:cxn modelId="{6A5A1CBA-785A-4E73-AE2A-2CA910AB7058}" type="presParOf" srcId="{00F54526-9E2F-45CB-9947-AEBD52E6428D}" destId="{C68B7A0F-633D-4141-8227-9160A953271E}" srcOrd="0" destOrd="0" presId="urn:microsoft.com/office/officeart/2005/8/layout/cycle4#2"/>
    <dgm:cxn modelId="{329D4347-EE1A-46A6-AECA-D7B9EC380E9A}" type="presParOf" srcId="{00F54526-9E2F-45CB-9947-AEBD52E6428D}" destId="{DE0B8153-26C0-44F2-9466-E863DD1EAF65}" srcOrd="1" destOrd="0" presId="urn:microsoft.com/office/officeart/2005/8/layout/cycle4#2"/>
    <dgm:cxn modelId="{590DC078-B2E9-402A-AC80-884B69B65AF3}" type="presParOf" srcId="{E3CF792F-72A4-4960-B839-04D5525F821C}" destId="{0E7E877B-A15F-46FD-9580-6C8357771E95}" srcOrd="4" destOrd="0" presId="urn:microsoft.com/office/officeart/2005/8/layout/cycle4#2"/>
    <dgm:cxn modelId="{FE97C5D2-55C7-4B78-BCF6-93ED50EF40BB}" type="presParOf" srcId="{F0725AFB-89BC-4F88-A19C-23281721A67F}" destId="{131229C0-6E89-42E8-82BD-8B4AA1FFB962}" srcOrd="1" destOrd="0" presId="urn:microsoft.com/office/officeart/2005/8/layout/cycle4#2"/>
    <dgm:cxn modelId="{D0ECB0CE-C056-4A5E-B1C2-B52B7B40FE76}" type="presParOf" srcId="{131229C0-6E89-42E8-82BD-8B4AA1FFB962}" destId="{AE6900A4-F4EE-42A6-B828-9BB5CB97F4E4}" srcOrd="0" destOrd="0" presId="urn:microsoft.com/office/officeart/2005/8/layout/cycle4#2"/>
    <dgm:cxn modelId="{D3277246-23C7-4D7F-9FDC-2B2F2AB764AC}" type="presParOf" srcId="{131229C0-6E89-42E8-82BD-8B4AA1FFB962}" destId="{0882175E-A673-46F1-BBBB-A75352DAE3C3}" srcOrd="1" destOrd="0" presId="urn:microsoft.com/office/officeart/2005/8/layout/cycle4#2"/>
    <dgm:cxn modelId="{B194762E-2BFD-43C6-BA3E-6EFDA581D621}" type="presParOf" srcId="{131229C0-6E89-42E8-82BD-8B4AA1FFB962}" destId="{300FA66F-0998-41B7-A863-E020C7634131}" srcOrd="2" destOrd="0" presId="urn:microsoft.com/office/officeart/2005/8/layout/cycle4#2"/>
    <dgm:cxn modelId="{47D530E1-2D5E-4430-A820-06F0E8A4A399}" type="presParOf" srcId="{131229C0-6E89-42E8-82BD-8B4AA1FFB962}" destId="{71A4C8AA-CCD4-471B-8222-57D68F5671BF}" srcOrd="3" destOrd="0" presId="urn:microsoft.com/office/officeart/2005/8/layout/cycle4#2"/>
    <dgm:cxn modelId="{E75F8357-E8BB-4136-9312-81851E008F69}" type="presParOf" srcId="{131229C0-6E89-42E8-82BD-8B4AA1FFB962}" destId="{74D5829D-D168-4A0A-9DA6-BFB933A71AA1}" srcOrd="4" destOrd="0" presId="urn:microsoft.com/office/officeart/2005/8/layout/cycle4#2"/>
    <dgm:cxn modelId="{A8B278AB-EFDA-461D-9979-582408FD167B}" type="presParOf" srcId="{F0725AFB-89BC-4F88-A19C-23281721A67F}" destId="{FF7FE4E6-63D1-4790-9363-56A46617F97F}" srcOrd="2" destOrd="0" presId="urn:microsoft.com/office/officeart/2005/8/layout/cycle4#2"/>
    <dgm:cxn modelId="{94A3A4BA-7932-40E1-AF8D-9F146DCD7324}" type="presParOf" srcId="{F0725AFB-89BC-4F88-A19C-23281721A67F}" destId="{6C298BF0-F0CC-44A4-BFD6-A8F4A04B546C}" srcOrd="3" destOrd="0" presId="urn:microsoft.com/office/officeart/2005/8/layout/cycle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75F0E87-83D1-4A88-83F4-F585E71BF4F8}" type="doc">
      <dgm:prSet loTypeId="urn:microsoft.com/office/officeart/2005/8/layout/cycle4#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5B8C13-6D3D-49A8-937D-B4A88501D168}">
      <dgm:prSet phldrT="[Text]" custT="1"/>
      <dgm:spPr>
        <a:solidFill>
          <a:srgbClr val="DAEDEF"/>
        </a:solidFill>
      </dgm:spPr>
      <dgm:t>
        <a:bodyPr/>
        <a:lstStyle/>
        <a:p>
          <a:r>
            <a:rPr lang="en-US" sz="800" dirty="0" smtClean="0"/>
            <a:t>.</a:t>
          </a:r>
          <a:endParaRPr lang="en-US" sz="800" dirty="0"/>
        </a:p>
      </dgm:t>
    </dgm:pt>
    <dgm:pt modelId="{3E0496FA-4537-494B-A6B1-BC10758CDB34}" type="parTrans" cxnId="{D5AA04DB-ED06-4FB2-AB91-F9F39BC6C76C}">
      <dgm:prSet/>
      <dgm:spPr/>
      <dgm:t>
        <a:bodyPr/>
        <a:lstStyle/>
        <a:p>
          <a:endParaRPr lang="en-US"/>
        </a:p>
      </dgm:t>
    </dgm:pt>
    <dgm:pt modelId="{4D7516CB-7F11-4633-84D4-EE38B3B30DAD}" type="sibTrans" cxnId="{D5AA04DB-ED06-4FB2-AB91-F9F39BC6C76C}">
      <dgm:prSet/>
      <dgm:spPr/>
      <dgm:t>
        <a:bodyPr/>
        <a:lstStyle/>
        <a:p>
          <a:endParaRPr lang="en-US"/>
        </a:p>
      </dgm:t>
    </dgm:pt>
    <dgm:pt modelId="{E855296C-AC84-4888-9AA0-3B88E35C2FF5}">
      <dgm:prSet phldrT="[Text]" custT="1"/>
      <dgm:spPr>
        <a:solidFill>
          <a:srgbClr val="DAEDEF">
            <a:alpha val="89804"/>
          </a:srgbClr>
        </a:solidFill>
      </dgm:spPr>
      <dgm:t>
        <a:bodyPr/>
        <a:lstStyle/>
        <a:p>
          <a:r>
            <a:rPr lang="en-US" sz="1600" b="1" dirty="0" err="1" smtClean="0">
              <a:solidFill>
                <a:schemeClr val="tx1"/>
              </a:solidFill>
            </a:rPr>
            <a:t>Saat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timbul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kewajiban</a:t>
          </a:r>
          <a:endParaRPr lang="en-US" sz="1600" dirty="0"/>
        </a:p>
      </dgm:t>
    </dgm:pt>
    <dgm:pt modelId="{08A5DB35-8194-4DDC-BC01-73F7AB16463B}" type="parTrans" cxnId="{8A3B5ABB-807E-4F1D-8105-C65FF04A58D4}">
      <dgm:prSet/>
      <dgm:spPr/>
      <dgm:t>
        <a:bodyPr/>
        <a:lstStyle/>
        <a:p>
          <a:endParaRPr lang="en-US"/>
        </a:p>
      </dgm:t>
    </dgm:pt>
    <dgm:pt modelId="{50A4FE30-BC4B-4B8D-B291-82B12A17A802}" type="sibTrans" cxnId="{8A3B5ABB-807E-4F1D-8105-C65FF04A58D4}">
      <dgm:prSet/>
      <dgm:spPr/>
      <dgm:t>
        <a:bodyPr/>
        <a:lstStyle/>
        <a:p>
          <a:endParaRPr lang="en-US"/>
        </a:p>
      </dgm:t>
    </dgm:pt>
    <dgm:pt modelId="{B31906E5-4CDD-4291-A5D4-B4BB377FEF67}">
      <dgm:prSet phldrT="[Text]" custT="1"/>
      <dgm:spPr>
        <a:solidFill>
          <a:srgbClr val="98BDD6"/>
        </a:solidFill>
      </dgm:spPr>
      <dgm:t>
        <a:bodyPr/>
        <a:lstStyle/>
        <a:p>
          <a:r>
            <a:rPr lang="en-US" sz="800" dirty="0" smtClean="0"/>
            <a:t>.</a:t>
          </a:r>
          <a:endParaRPr lang="en-US" sz="800" dirty="0"/>
        </a:p>
      </dgm:t>
    </dgm:pt>
    <dgm:pt modelId="{0C071940-D72B-4D5F-B5F9-523FCF17C570}" type="parTrans" cxnId="{D89B6139-FD54-44BB-98C4-E33C38DFF477}">
      <dgm:prSet/>
      <dgm:spPr/>
      <dgm:t>
        <a:bodyPr/>
        <a:lstStyle/>
        <a:p>
          <a:endParaRPr lang="en-US"/>
        </a:p>
      </dgm:t>
    </dgm:pt>
    <dgm:pt modelId="{E47DC168-CC1F-4A06-8DA9-DA9400E18129}" type="sibTrans" cxnId="{D89B6139-FD54-44BB-98C4-E33C38DFF477}">
      <dgm:prSet/>
      <dgm:spPr/>
      <dgm:t>
        <a:bodyPr/>
        <a:lstStyle/>
        <a:p>
          <a:endParaRPr lang="en-US"/>
        </a:p>
      </dgm:t>
    </dgm:pt>
    <dgm:pt modelId="{25BADCA0-3622-49BB-AA61-E2162205C348}">
      <dgm:prSet phldrT="[Text]" custT="1"/>
      <dgm:spPr>
        <a:solidFill>
          <a:srgbClr val="98BDD6">
            <a:alpha val="89804"/>
          </a:srgbClr>
        </a:solidFill>
      </dgm:spPr>
      <dgm:t>
        <a:bodyPr/>
        <a:lstStyle/>
        <a:p>
          <a:endParaRPr lang="en-US" sz="1600" dirty="0"/>
        </a:p>
      </dgm:t>
    </dgm:pt>
    <dgm:pt modelId="{2CF88E81-C896-4914-9114-135DE8C4EDE5}" type="parTrans" cxnId="{547015C5-A765-4E61-B553-51920F1D2EE1}">
      <dgm:prSet/>
      <dgm:spPr/>
      <dgm:t>
        <a:bodyPr/>
        <a:lstStyle/>
        <a:p>
          <a:endParaRPr lang="en-US"/>
        </a:p>
      </dgm:t>
    </dgm:pt>
    <dgm:pt modelId="{F259A087-66E0-4484-A17B-C77A648BA0A2}" type="sibTrans" cxnId="{547015C5-A765-4E61-B553-51920F1D2EE1}">
      <dgm:prSet/>
      <dgm:spPr/>
      <dgm:t>
        <a:bodyPr/>
        <a:lstStyle/>
        <a:p>
          <a:endParaRPr lang="en-US"/>
        </a:p>
      </dgm:t>
    </dgm:pt>
    <dgm:pt modelId="{FB048DE2-4D0B-4FE0-8CDD-754DC25E0837}">
      <dgm:prSet phldrT="[Text]" custT="1"/>
      <dgm:spPr>
        <a:solidFill>
          <a:srgbClr val="77BFC5"/>
        </a:solidFill>
      </dgm:spPr>
      <dgm:t>
        <a:bodyPr/>
        <a:lstStyle/>
        <a:p>
          <a:r>
            <a:rPr lang="en-US" sz="800" dirty="0" smtClean="0"/>
            <a:t>.</a:t>
          </a:r>
          <a:endParaRPr lang="en-US" sz="800" dirty="0"/>
        </a:p>
      </dgm:t>
    </dgm:pt>
    <dgm:pt modelId="{39B7A40C-D85F-4670-835D-19110AA6E7DA}" type="parTrans" cxnId="{36DBE0AD-BB7B-440F-8C27-91A926260D04}">
      <dgm:prSet/>
      <dgm:spPr/>
      <dgm:t>
        <a:bodyPr/>
        <a:lstStyle/>
        <a:p>
          <a:endParaRPr lang="en-US"/>
        </a:p>
      </dgm:t>
    </dgm:pt>
    <dgm:pt modelId="{62249445-1079-417B-A885-B39A25847658}" type="sibTrans" cxnId="{36DBE0AD-BB7B-440F-8C27-91A926260D04}">
      <dgm:prSet/>
      <dgm:spPr/>
      <dgm:t>
        <a:bodyPr/>
        <a:lstStyle/>
        <a:p>
          <a:endParaRPr lang="en-US"/>
        </a:p>
      </dgm:t>
    </dgm:pt>
    <dgm:pt modelId="{78E7540E-D99B-453A-99AE-EE8ED4ADE57A}">
      <dgm:prSet phldrT="[Text]" custT="1"/>
      <dgm:spPr>
        <a:solidFill>
          <a:srgbClr val="77BFC5">
            <a:alpha val="90000"/>
          </a:srgbClr>
        </a:solidFill>
      </dgm:spPr>
      <dgm:t>
        <a:bodyPr/>
        <a:lstStyle/>
        <a:p>
          <a:r>
            <a:rPr lang="en-US" sz="2000" b="1" dirty="0" err="1" smtClean="0">
              <a:solidFill>
                <a:schemeClr val="tx1"/>
              </a:solidFill>
            </a:rPr>
            <a:t>Menurut</a:t>
          </a:r>
          <a:r>
            <a:rPr lang="en-US" sz="2000" b="1" dirty="0" smtClean="0">
              <a:solidFill>
                <a:schemeClr val="tx1"/>
              </a:solidFill>
            </a:rPr>
            <a:t> </a:t>
          </a:r>
          <a:r>
            <a:rPr lang="en-US" sz="2000" b="1" dirty="0" err="1" smtClean="0">
              <a:solidFill>
                <a:schemeClr val="tx1"/>
              </a:solidFill>
            </a:rPr>
            <a:t>klasifikasi</a:t>
          </a:r>
          <a:r>
            <a:rPr lang="en-US" sz="2000" b="1" dirty="0" smtClean="0">
              <a:solidFill>
                <a:schemeClr val="tx1"/>
              </a:solidFill>
            </a:rPr>
            <a:t> </a:t>
          </a:r>
          <a:r>
            <a:rPr lang="en-US" sz="2000" b="1" dirty="0" err="1" smtClean="0">
              <a:solidFill>
                <a:schemeClr val="tx1"/>
              </a:solidFill>
            </a:rPr>
            <a:t>ekonomi</a:t>
          </a:r>
          <a:endParaRPr lang="en-US" sz="2700" dirty="0"/>
        </a:p>
      </dgm:t>
    </dgm:pt>
    <dgm:pt modelId="{8B982954-1E2D-4F3A-A611-C28825FAFB4E}" type="parTrans" cxnId="{EB61C0F9-ECD8-43DB-BAED-EC5E14D38E17}">
      <dgm:prSet/>
      <dgm:spPr/>
      <dgm:t>
        <a:bodyPr/>
        <a:lstStyle/>
        <a:p>
          <a:endParaRPr lang="en-US"/>
        </a:p>
      </dgm:t>
    </dgm:pt>
    <dgm:pt modelId="{E891A9E9-0CE0-447C-85FE-3A43A4590054}" type="sibTrans" cxnId="{EB61C0F9-ECD8-43DB-BAED-EC5E14D38E17}">
      <dgm:prSet/>
      <dgm:spPr/>
      <dgm:t>
        <a:bodyPr/>
        <a:lstStyle/>
        <a:p>
          <a:endParaRPr lang="en-US"/>
        </a:p>
      </dgm:t>
    </dgm:pt>
    <dgm:pt modelId="{5A03DF49-4E1C-424D-94FC-3E9913B8FF83}">
      <dgm:prSet phldrT="[Text]" custT="1"/>
      <dgm:spPr>
        <a:solidFill>
          <a:srgbClr val="D1D1F0"/>
        </a:solidFill>
      </dgm:spPr>
      <dgm:t>
        <a:bodyPr/>
        <a:lstStyle/>
        <a:p>
          <a:r>
            <a:rPr lang="en-US" sz="800" dirty="0" smtClean="0"/>
            <a:t>.</a:t>
          </a:r>
          <a:endParaRPr lang="en-US" sz="800" dirty="0"/>
        </a:p>
      </dgm:t>
    </dgm:pt>
    <dgm:pt modelId="{7E791FDE-63EE-4D73-830C-3A821BBC5D53}" type="parTrans" cxnId="{72D1C29B-DE36-4FF4-8048-FF0AF7C6FF3E}">
      <dgm:prSet/>
      <dgm:spPr/>
      <dgm:t>
        <a:bodyPr/>
        <a:lstStyle/>
        <a:p>
          <a:endParaRPr lang="en-US"/>
        </a:p>
      </dgm:t>
    </dgm:pt>
    <dgm:pt modelId="{79A8E091-448C-4BA3-A972-B44C583372E5}" type="sibTrans" cxnId="{72D1C29B-DE36-4FF4-8048-FF0AF7C6FF3E}">
      <dgm:prSet/>
      <dgm:spPr/>
      <dgm:t>
        <a:bodyPr/>
        <a:lstStyle/>
        <a:p>
          <a:endParaRPr lang="en-US"/>
        </a:p>
      </dgm:t>
    </dgm:pt>
    <dgm:pt modelId="{637066C4-617E-4F2F-8876-16B6D6BAB7E1}">
      <dgm:prSet phldrT="[Text]" custT="1"/>
      <dgm:spPr>
        <a:solidFill>
          <a:srgbClr val="D1D1F0">
            <a:alpha val="89804"/>
          </a:srgbClr>
        </a:solidFill>
      </dgm:spPr>
      <dgm:t>
        <a:bodyPr/>
        <a:lstStyle/>
        <a:p>
          <a:endParaRPr lang="en-US" sz="1600" dirty="0"/>
        </a:p>
      </dgm:t>
    </dgm:pt>
    <dgm:pt modelId="{5BCE314C-2ECB-418A-ADED-4F3DFD36E725}" type="parTrans" cxnId="{219BA079-87D0-4CC5-97BA-8AFB3FC94D45}">
      <dgm:prSet/>
      <dgm:spPr/>
      <dgm:t>
        <a:bodyPr/>
        <a:lstStyle/>
        <a:p>
          <a:endParaRPr lang="en-US"/>
        </a:p>
      </dgm:t>
    </dgm:pt>
    <dgm:pt modelId="{4BE247EA-1B58-4869-9FD5-67A39F2724B3}" type="sibTrans" cxnId="{219BA079-87D0-4CC5-97BA-8AFB3FC94D45}">
      <dgm:prSet/>
      <dgm:spPr/>
      <dgm:t>
        <a:bodyPr/>
        <a:lstStyle/>
        <a:p>
          <a:endParaRPr lang="en-US"/>
        </a:p>
      </dgm:t>
    </dgm:pt>
    <dgm:pt modelId="{B8748E3A-1370-4D69-8B76-2BE2F42F2FAA}">
      <dgm:prSet custT="1"/>
      <dgm:spPr/>
      <dgm:t>
        <a:bodyPr/>
        <a:lstStyle/>
        <a:p>
          <a:r>
            <a:rPr lang="en-US" sz="1600" b="1" dirty="0" err="1" smtClean="0">
              <a:solidFill>
                <a:schemeClr val="tx1"/>
              </a:solidFill>
            </a:rPr>
            <a:t>Terjadinya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konsumsi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aset</a:t>
          </a:r>
          <a:endParaRPr lang="en-US" sz="1600" b="1" dirty="0">
            <a:solidFill>
              <a:schemeClr val="tx1"/>
            </a:solidFill>
          </a:endParaRPr>
        </a:p>
      </dgm:t>
    </dgm:pt>
    <dgm:pt modelId="{5E37A610-27C8-448E-A6DD-15AC075D925E}" type="parTrans" cxnId="{F48CA1A4-E1D9-4792-A529-9D452F73FA09}">
      <dgm:prSet/>
      <dgm:spPr/>
      <dgm:t>
        <a:bodyPr/>
        <a:lstStyle/>
        <a:p>
          <a:endParaRPr lang="en-US"/>
        </a:p>
      </dgm:t>
    </dgm:pt>
    <dgm:pt modelId="{52A09F83-FFAF-45C3-8277-3E9B46A3D43D}" type="sibTrans" cxnId="{F48CA1A4-E1D9-4792-A529-9D452F73FA09}">
      <dgm:prSet/>
      <dgm:spPr/>
      <dgm:t>
        <a:bodyPr/>
        <a:lstStyle/>
        <a:p>
          <a:endParaRPr lang="en-US"/>
        </a:p>
      </dgm:t>
    </dgm:pt>
    <dgm:pt modelId="{8444B85F-C5B5-4E64-9CED-0F081147818B}">
      <dgm:prSet custT="1"/>
      <dgm:spPr/>
      <dgm:t>
        <a:bodyPr/>
        <a:lstStyle/>
        <a:p>
          <a:r>
            <a:rPr lang="en-US" sz="1600" b="1" dirty="0" err="1" smtClean="0">
              <a:solidFill>
                <a:schemeClr val="tx1"/>
              </a:solidFill>
            </a:rPr>
            <a:t>Terjadinya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penurunan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manfaat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ekonomi</a:t>
          </a:r>
          <a:r>
            <a:rPr lang="en-US" sz="1600" b="1" dirty="0" smtClean="0">
              <a:solidFill>
                <a:schemeClr val="tx1"/>
              </a:solidFill>
            </a:rPr>
            <a:t>/</a:t>
          </a:r>
          <a:r>
            <a:rPr lang="en-US" sz="1600" b="1" dirty="0" err="1" smtClean="0">
              <a:solidFill>
                <a:schemeClr val="tx1"/>
              </a:solidFill>
            </a:rPr>
            <a:t>potensi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jasa</a:t>
          </a:r>
          <a:endParaRPr lang="en-US" sz="1600" b="1" dirty="0">
            <a:solidFill>
              <a:schemeClr val="tx1"/>
            </a:solidFill>
          </a:endParaRPr>
        </a:p>
      </dgm:t>
    </dgm:pt>
    <dgm:pt modelId="{C318FE0B-9C8E-48A5-9EA7-0FE213EC53E0}" type="parTrans" cxnId="{4525BE93-2A4D-4E81-8FF5-26744478E60E}">
      <dgm:prSet/>
      <dgm:spPr/>
      <dgm:t>
        <a:bodyPr/>
        <a:lstStyle/>
        <a:p>
          <a:endParaRPr lang="en-US"/>
        </a:p>
      </dgm:t>
    </dgm:pt>
    <dgm:pt modelId="{8B8B2274-2E3F-4A06-8BBE-769572EE7228}" type="sibTrans" cxnId="{4525BE93-2A4D-4E81-8FF5-26744478E60E}">
      <dgm:prSet/>
      <dgm:spPr/>
      <dgm:t>
        <a:bodyPr/>
        <a:lstStyle/>
        <a:p>
          <a:endParaRPr lang="en-US"/>
        </a:p>
      </dgm:t>
    </dgm:pt>
    <dgm:pt modelId="{2A67E0F8-9543-4CFF-A36D-088E1177EB36}">
      <dgm:prSet custT="1"/>
      <dgm:spPr/>
      <dgm:t>
        <a:bodyPr/>
        <a:lstStyle/>
        <a:p>
          <a:r>
            <a:rPr lang="en-US" sz="1600" b="1" dirty="0" err="1" smtClean="0">
              <a:solidFill>
                <a:schemeClr val="tx1"/>
              </a:solidFill>
            </a:rPr>
            <a:t>Penyusutan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dapat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dilakukan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dengan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metode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garis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lurus</a:t>
          </a:r>
          <a:r>
            <a:rPr lang="en-US" sz="1600" b="1" dirty="0" smtClean="0">
              <a:solidFill>
                <a:schemeClr val="tx1"/>
              </a:solidFill>
            </a:rPr>
            <a:t>, </a:t>
          </a:r>
          <a:r>
            <a:rPr lang="en-US" sz="1600" b="1" dirty="0" err="1" smtClean="0">
              <a:solidFill>
                <a:schemeClr val="tx1"/>
              </a:solidFill>
            </a:rPr>
            <a:t>saldo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menurun</a:t>
          </a:r>
          <a:r>
            <a:rPr lang="en-US" sz="1600" b="1" dirty="0" smtClean="0">
              <a:solidFill>
                <a:schemeClr val="tx1"/>
              </a:solidFill>
            </a:rPr>
            <a:t>, </a:t>
          </a:r>
          <a:r>
            <a:rPr lang="en-US" sz="1600" b="1" dirty="0" err="1" smtClean="0">
              <a:solidFill>
                <a:schemeClr val="tx1"/>
              </a:solidFill>
            </a:rPr>
            <a:t>dan</a:t>
          </a:r>
          <a:r>
            <a:rPr lang="en-US" sz="1600" b="1" dirty="0" smtClean="0">
              <a:solidFill>
                <a:schemeClr val="tx1"/>
              </a:solidFill>
            </a:rPr>
            <a:t> unit </a:t>
          </a:r>
          <a:r>
            <a:rPr lang="en-US" sz="1600" b="1" dirty="0" err="1" smtClean="0">
              <a:solidFill>
                <a:schemeClr val="tx1"/>
              </a:solidFill>
            </a:rPr>
            <a:t>produksi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endParaRPr lang="en-US" sz="1600" b="1" dirty="0">
            <a:solidFill>
              <a:schemeClr val="tx1"/>
            </a:solidFill>
          </a:endParaRPr>
        </a:p>
      </dgm:t>
    </dgm:pt>
    <dgm:pt modelId="{94E3F503-1CBC-4E8C-A9B2-1489E55C39E3}" type="parTrans" cxnId="{1E6406F3-7821-4699-9944-1DA243FBF4D3}">
      <dgm:prSet/>
      <dgm:spPr/>
      <dgm:t>
        <a:bodyPr/>
        <a:lstStyle/>
        <a:p>
          <a:endParaRPr lang="en-US"/>
        </a:p>
      </dgm:t>
    </dgm:pt>
    <dgm:pt modelId="{BB3EA89A-25D7-47D7-86E6-5EECF106E5D8}" type="sibTrans" cxnId="{1E6406F3-7821-4699-9944-1DA243FBF4D3}">
      <dgm:prSet/>
      <dgm:spPr/>
      <dgm:t>
        <a:bodyPr/>
        <a:lstStyle/>
        <a:p>
          <a:endParaRPr lang="en-US"/>
        </a:p>
      </dgm:t>
    </dgm:pt>
    <dgm:pt modelId="{F0725AFB-89BC-4F88-A19C-23281721A67F}" type="pres">
      <dgm:prSet presAssocID="{F75F0E87-83D1-4A88-83F4-F585E71BF4F8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CF792F-72A4-4960-B839-04D5525F821C}" type="pres">
      <dgm:prSet presAssocID="{F75F0E87-83D1-4A88-83F4-F585E71BF4F8}" presName="children" presStyleCnt="0"/>
      <dgm:spPr/>
    </dgm:pt>
    <dgm:pt modelId="{930AF747-A459-4CE2-960C-BB11B969905D}" type="pres">
      <dgm:prSet presAssocID="{F75F0E87-83D1-4A88-83F4-F585E71BF4F8}" presName="child1group" presStyleCnt="0"/>
      <dgm:spPr/>
    </dgm:pt>
    <dgm:pt modelId="{78AEDCF5-98C9-4D1C-9E80-6EC94214CC45}" type="pres">
      <dgm:prSet presAssocID="{F75F0E87-83D1-4A88-83F4-F585E71BF4F8}" presName="child1" presStyleLbl="bgAcc1" presStyleIdx="0" presStyleCnt="4" custScaleX="120245" custScaleY="117436" custLinFactNeighborX="-16149" custLinFactNeighborY="12336"/>
      <dgm:spPr/>
      <dgm:t>
        <a:bodyPr/>
        <a:lstStyle/>
        <a:p>
          <a:endParaRPr lang="en-US"/>
        </a:p>
      </dgm:t>
    </dgm:pt>
    <dgm:pt modelId="{0F881C21-A90A-46D6-9D07-1C323B16B8E3}" type="pres">
      <dgm:prSet presAssocID="{F75F0E87-83D1-4A88-83F4-F585E71BF4F8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4A9674-A04B-4E9A-9E91-CB8E7C42F08A}" type="pres">
      <dgm:prSet presAssocID="{F75F0E87-83D1-4A88-83F4-F585E71BF4F8}" presName="child2group" presStyleCnt="0"/>
      <dgm:spPr/>
    </dgm:pt>
    <dgm:pt modelId="{807AE6DC-FDEA-4DDC-86AA-EFBBC92EF417}" type="pres">
      <dgm:prSet presAssocID="{F75F0E87-83D1-4A88-83F4-F585E71BF4F8}" presName="child2" presStyleLbl="bgAcc1" presStyleIdx="1" presStyleCnt="4" custScaleX="114915" custScaleY="115542" custLinFactNeighborX="17167" custLinFactNeighborY="11389"/>
      <dgm:spPr/>
      <dgm:t>
        <a:bodyPr/>
        <a:lstStyle/>
        <a:p>
          <a:endParaRPr lang="en-US"/>
        </a:p>
      </dgm:t>
    </dgm:pt>
    <dgm:pt modelId="{E32DC1FE-F7E4-4DE8-80D9-A4C3BED67F02}" type="pres">
      <dgm:prSet presAssocID="{F75F0E87-83D1-4A88-83F4-F585E71BF4F8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13E878-1997-4EE3-8649-45490B86A01E}" type="pres">
      <dgm:prSet presAssocID="{F75F0E87-83D1-4A88-83F4-F585E71BF4F8}" presName="child3group" presStyleCnt="0"/>
      <dgm:spPr/>
    </dgm:pt>
    <dgm:pt modelId="{F0174F1A-A88E-45E3-BA8E-10E010B5E8E8}" type="pres">
      <dgm:prSet presAssocID="{F75F0E87-83D1-4A88-83F4-F585E71BF4F8}" presName="child3" presStyleLbl="bgAcc1" presStyleIdx="2" presStyleCnt="4" custScaleX="114253" custScaleY="132795" custLinFactNeighborX="18186" custLinFactNeighborY="-12336"/>
      <dgm:spPr/>
      <dgm:t>
        <a:bodyPr/>
        <a:lstStyle/>
        <a:p>
          <a:endParaRPr lang="en-US"/>
        </a:p>
      </dgm:t>
    </dgm:pt>
    <dgm:pt modelId="{A350A192-9440-4A2E-A1E9-213BAAEAF8B0}" type="pres">
      <dgm:prSet presAssocID="{F75F0E87-83D1-4A88-83F4-F585E71BF4F8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F54526-9E2F-45CB-9947-AEBD52E6428D}" type="pres">
      <dgm:prSet presAssocID="{F75F0E87-83D1-4A88-83F4-F585E71BF4F8}" presName="child4group" presStyleCnt="0"/>
      <dgm:spPr/>
    </dgm:pt>
    <dgm:pt modelId="{C68B7A0F-633D-4141-8227-9160A953271E}" type="pres">
      <dgm:prSet presAssocID="{F75F0E87-83D1-4A88-83F4-F585E71BF4F8}" presName="child4" presStyleLbl="bgAcc1" presStyleIdx="3" presStyleCnt="4" custScaleX="119743" custScaleY="130823" custLinFactNeighborX="-17368" custLinFactNeighborY="-11350"/>
      <dgm:spPr/>
      <dgm:t>
        <a:bodyPr/>
        <a:lstStyle/>
        <a:p>
          <a:endParaRPr lang="en-US"/>
        </a:p>
      </dgm:t>
    </dgm:pt>
    <dgm:pt modelId="{DE0B8153-26C0-44F2-9466-E863DD1EAF65}" type="pres">
      <dgm:prSet presAssocID="{F75F0E87-83D1-4A88-83F4-F585E71BF4F8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7E877B-A15F-46FD-9580-6C8357771E95}" type="pres">
      <dgm:prSet presAssocID="{F75F0E87-83D1-4A88-83F4-F585E71BF4F8}" presName="childPlaceholder" presStyleCnt="0"/>
      <dgm:spPr/>
    </dgm:pt>
    <dgm:pt modelId="{131229C0-6E89-42E8-82BD-8B4AA1FFB962}" type="pres">
      <dgm:prSet presAssocID="{F75F0E87-83D1-4A88-83F4-F585E71BF4F8}" presName="circle" presStyleCnt="0"/>
      <dgm:spPr/>
    </dgm:pt>
    <dgm:pt modelId="{AE6900A4-F4EE-42A6-B828-9BB5CB97F4E4}" type="pres">
      <dgm:prSet presAssocID="{F75F0E87-83D1-4A88-83F4-F585E71BF4F8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82175E-A673-46F1-BBBB-A75352DAE3C3}" type="pres">
      <dgm:prSet presAssocID="{F75F0E87-83D1-4A88-83F4-F585E71BF4F8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FA66F-0998-41B7-A863-E020C7634131}" type="pres">
      <dgm:prSet presAssocID="{F75F0E87-83D1-4A88-83F4-F585E71BF4F8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A4C8AA-CCD4-471B-8222-57D68F5671BF}" type="pres">
      <dgm:prSet presAssocID="{F75F0E87-83D1-4A88-83F4-F585E71BF4F8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D5829D-D168-4A0A-9DA6-BFB933A71AA1}" type="pres">
      <dgm:prSet presAssocID="{F75F0E87-83D1-4A88-83F4-F585E71BF4F8}" presName="quadrantPlaceholder" presStyleCnt="0"/>
      <dgm:spPr/>
    </dgm:pt>
    <dgm:pt modelId="{FF7FE4E6-63D1-4790-9363-56A46617F97F}" type="pres">
      <dgm:prSet presAssocID="{F75F0E87-83D1-4A88-83F4-F585E71BF4F8}" presName="center1" presStyleLbl="fgShp" presStyleIdx="0" presStyleCnt="2"/>
      <dgm:spPr/>
    </dgm:pt>
    <dgm:pt modelId="{6C298BF0-F0CC-44A4-BFD6-A8F4A04B546C}" type="pres">
      <dgm:prSet presAssocID="{F75F0E87-83D1-4A88-83F4-F585E71BF4F8}" presName="center2" presStyleLbl="fgShp" presStyleIdx="1" presStyleCnt="2"/>
      <dgm:spPr/>
    </dgm:pt>
  </dgm:ptLst>
  <dgm:cxnLst>
    <dgm:cxn modelId="{DD839ECA-A905-4A75-BE27-8FDFD38553D9}" type="presOf" srcId="{78E7540E-D99B-453A-99AE-EE8ED4ADE57A}" destId="{A350A192-9440-4A2E-A1E9-213BAAEAF8B0}" srcOrd="1" destOrd="0" presId="urn:microsoft.com/office/officeart/2005/8/layout/cycle4#3"/>
    <dgm:cxn modelId="{D1EEE972-4C80-4FB4-82F8-2585CE55921E}" type="presOf" srcId="{8444B85F-C5B5-4E64-9CED-0F081147818B}" destId="{0F881C21-A90A-46D6-9D07-1C323B16B8E3}" srcOrd="1" destOrd="2" presId="urn:microsoft.com/office/officeart/2005/8/layout/cycle4#3"/>
    <dgm:cxn modelId="{68516B7D-BB61-46C3-9602-FDF59F80D60C}" type="presOf" srcId="{2A67E0F8-9543-4CFF-A36D-088E1177EB36}" destId="{E32DC1FE-F7E4-4DE8-80D9-A4C3BED67F02}" srcOrd="1" destOrd="1" presId="urn:microsoft.com/office/officeart/2005/8/layout/cycle4#3"/>
    <dgm:cxn modelId="{62D2D0DB-B339-408A-A5F4-5A05382CC902}" type="presOf" srcId="{2A67E0F8-9543-4CFF-A36D-088E1177EB36}" destId="{807AE6DC-FDEA-4DDC-86AA-EFBBC92EF417}" srcOrd="0" destOrd="1" presId="urn:microsoft.com/office/officeart/2005/8/layout/cycle4#3"/>
    <dgm:cxn modelId="{D89B6139-FD54-44BB-98C4-E33C38DFF477}" srcId="{F75F0E87-83D1-4A88-83F4-F585E71BF4F8}" destId="{B31906E5-4CDD-4291-A5D4-B4BB377FEF67}" srcOrd="1" destOrd="0" parTransId="{0C071940-D72B-4D5F-B5F9-523FCF17C570}" sibTransId="{E47DC168-CC1F-4A06-8DA9-DA9400E18129}"/>
    <dgm:cxn modelId="{58552432-3BEE-4466-82D3-A53807041FC1}" type="presOf" srcId="{637066C4-617E-4F2F-8876-16B6D6BAB7E1}" destId="{C68B7A0F-633D-4141-8227-9160A953271E}" srcOrd="0" destOrd="0" presId="urn:microsoft.com/office/officeart/2005/8/layout/cycle4#3"/>
    <dgm:cxn modelId="{E85F4EBC-B401-444F-B4CA-9D6DA6955981}" type="presOf" srcId="{E855296C-AC84-4888-9AA0-3B88E35C2FF5}" destId="{78AEDCF5-98C9-4D1C-9E80-6EC94214CC45}" srcOrd="0" destOrd="0" presId="urn:microsoft.com/office/officeart/2005/8/layout/cycle4#3"/>
    <dgm:cxn modelId="{8A3B5ABB-807E-4F1D-8105-C65FF04A58D4}" srcId="{445B8C13-6D3D-49A8-937D-B4A88501D168}" destId="{E855296C-AC84-4888-9AA0-3B88E35C2FF5}" srcOrd="0" destOrd="0" parTransId="{08A5DB35-8194-4DDC-BC01-73F7AB16463B}" sibTransId="{50A4FE30-BC4B-4B8D-B291-82B12A17A802}"/>
    <dgm:cxn modelId="{1E6406F3-7821-4699-9944-1DA243FBF4D3}" srcId="{B31906E5-4CDD-4291-A5D4-B4BB377FEF67}" destId="{2A67E0F8-9543-4CFF-A36D-088E1177EB36}" srcOrd="1" destOrd="0" parTransId="{94E3F503-1CBC-4E8C-A9B2-1489E55C39E3}" sibTransId="{BB3EA89A-25D7-47D7-86E6-5EECF106E5D8}"/>
    <dgm:cxn modelId="{57AD32A0-CD48-4D06-8A54-89282CE1B520}" type="presOf" srcId="{F75F0E87-83D1-4A88-83F4-F585E71BF4F8}" destId="{F0725AFB-89BC-4F88-A19C-23281721A67F}" srcOrd="0" destOrd="0" presId="urn:microsoft.com/office/officeart/2005/8/layout/cycle4#3"/>
    <dgm:cxn modelId="{458F74F4-8636-4ECF-BBAF-2454DD4919AC}" type="presOf" srcId="{B8748E3A-1370-4D69-8B76-2BE2F42F2FAA}" destId="{0F881C21-A90A-46D6-9D07-1C323B16B8E3}" srcOrd="1" destOrd="1" presId="urn:microsoft.com/office/officeart/2005/8/layout/cycle4#3"/>
    <dgm:cxn modelId="{36DBE0AD-BB7B-440F-8C27-91A926260D04}" srcId="{F75F0E87-83D1-4A88-83F4-F585E71BF4F8}" destId="{FB048DE2-4D0B-4FE0-8CDD-754DC25E0837}" srcOrd="2" destOrd="0" parTransId="{39B7A40C-D85F-4670-835D-19110AA6E7DA}" sibTransId="{62249445-1079-417B-A885-B39A25847658}"/>
    <dgm:cxn modelId="{F48CA1A4-E1D9-4792-A529-9D452F73FA09}" srcId="{445B8C13-6D3D-49A8-937D-B4A88501D168}" destId="{B8748E3A-1370-4D69-8B76-2BE2F42F2FAA}" srcOrd="1" destOrd="0" parTransId="{5E37A610-27C8-448E-A6DD-15AC075D925E}" sibTransId="{52A09F83-FFAF-45C3-8277-3E9B46A3D43D}"/>
    <dgm:cxn modelId="{4525BE93-2A4D-4E81-8FF5-26744478E60E}" srcId="{445B8C13-6D3D-49A8-937D-B4A88501D168}" destId="{8444B85F-C5B5-4E64-9CED-0F081147818B}" srcOrd="2" destOrd="0" parTransId="{C318FE0B-9C8E-48A5-9EA7-0FE213EC53E0}" sibTransId="{8B8B2274-2E3F-4A06-8BBE-769572EE7228}"/>
    <dgm:cxn modelId="{11C62B18-0689-4A2D-B17B-396AB6045EB3}" type="presOf" srcId="{B8748E3A-1370-4D69-8B76-2BE2F42F2FAA}" destId="{78AEDCF5-98C9-4D1C-9E80-6EC94214CC45}" srcOrd="0" destOrd="1" presId="urn:microsoft.com/office/officeart/2005/8/layout/cycle4#3"/>
    <dgm:cxn modelId="{219BA079-87D0-4CC5-97BA-8AFB3FC94D45}" srcId="{5A03DF49-4E1C-424D-94FC-3E9913B8FF83}" destId="{637066C4-617E-4F2F-8876-16B6D6BAB7E1}" srcOrd="0" destOrd="0" parTransId="{5BCE314C-2ECB-418A-ADED-4F3DFD36E725}" sibTransId="{4BE247EA-1B58-4869-9FD5-67A39F2724B3}"/>
    <dgm:cxn modelId="{547015C5-A765-4E61-B553-51920F1D2EE1}" srcId="{B31906E5-4CDD-4291-A5D4-B4BB377FEF67}" destId="{25BADCA0-3622-49BB-AA61-E2162205C348}" srcOrd="0" destOrd="0" parTransId="{2CF88E81-C896-4914-9114-135DE8C4EDE5}" sibTransId="{F259A087-66E0-4484-A17B-C77A648BA0A2}"/>
    <dgm:cxn modelId="{CE6A8BAA-DB91-47CA-B54C-CDA2583E877A}" type="presOf" srcId="{445B8C13-6D3D-49A8-937D-B4A88501D168}" destId="{AE6900A4-F4EE-42A6-B828-9BB5CB97F4E4}" srcOrd="0" destOrd="0" presId="urn:microsoft.com/office/officeart/2005/8/layout/cycle4#3"/>
    <dgm:cxn modelId="{72D1C29B-DE36-4FF4-8048-FF0AF7C6FF3E}" srcId="{F75F0E87-83D1-4A88-83F4-F585E71BF4F8}" destId="{5A03DF49-4E1C-424D-94FC-3E9913B8FF83}" srcOrd="3" destOrd="0" parTransId="{7E791FDE-63EE-4D73-830C-3A821BBC5D53}" sibTransId="{79A8E091-448C-4BA3-A972-B44C583372E5}"/>
    <dgm:cxn modelId="{2CF947BC-A58A-4B39-B28A-5AA60021B3C6}" type="presOf" srcId="{5A03DF49-4E1C-424D-94FC-3E9913B8FF83}" destId="{71A4C8AA-CCD4-471B-8222-57D68F5671BF}" srcOrd="0" destOrd="0" presId="urn:microsoft.com/office/officeart/2005/8/layout/cycle4#3"/>
    <dgm:cxn modelId="{BB7063F2-17B3-4906-B8DF-6C7A5A7C3B14}" type="presOf" srcId="{25BADCA0-3622-49BB-AA61-E2162205C348}" destId="{807AE6DC-FDEA-4DDC-86AA-EFBBC92EF417}" srcOrd="0" destOrd="0" presId="urn:microsoft.com/office/officeart/2005/8/layout/cycle4#3"/>
    <dgm:cxn modelId="{A549E915-1545-4167-BDCA-2A4E559D6FB6}" type="presOf" srcId="{637066C4-617E-4F2F-8876-16B6D6BAB7E1}" destId="{DE0B8153-26C0-44F2-9466-E863DD1EAF65}" srcOrd="1" destOrd="0" presId="urn:microsoft.com/office/officeart/2005/8/layout/cycle4#3"/>
    <dgm:cxn modelId="{D5AA04DB-ED06-4FB2-AB91-F9F39BC6C76C}" srcId="{F75F0E87-83D1-4A88-83F4-F585E71BF4F8}" destId="{445B8C13-6D3D-49A8-937D-B4A88501D168}" srcOrd="0" destOrd="0" parTransId="{3E0496FA-4537-494B-A6B1-BC10758CDB34}" sibTransId="{4D7516CB-7F11-4633-84D4-EE38B3B30DAD}"/>
    <dgm:cxn modelId="{8D0C8D56-DA40-4DD7-A51C-EE7FC5D66F02}" type="presOf" srcId="{78E7540E-D99B-453A-99AE-EE8ED4ADE57A}" destId="{F0174F1A-A88E-45E3-BA8E-10E010B5E8E8}" srcOrd="0" destOrd="0" presId="urn:microsoft.com/office/officeart/2005/8/layout/cycle4#3"/>
    <dgm:cxn modelId="{E971D61D-4DF8-4E32-B519-F8A17B964032}" type="presOf" srcId="{25BADCA0-3622-49BB-AA61-E2162205C348}" destId="{E32DC1FE-F7E4-4DE8-80D9-A4C3BED67F02}" srcOrd="1" destOrd="0" presId="urn:microsoft.com/office/officeart/2005/8/layout/cycle4#3"/>
    <dgm:cxn modelId="{D67733DC-ECBC-4133-936E-CE5F62F9DBF7}" type="presOf" srcId="{B31906E5-4CDD-4291-A5D4-B4BB377FEF67}" destId="{0882175E-A673-46F1-BBBB-A75352DAE3C3}" srcOrd="0" destOrd="0" presId="urn:microsoft.com/office/officeart/2005/8/layout/cycle4#3"/>
    <dgm:cxn modelId="{B4BBD8B9-8324-4AEA-B167-FF670EB1A932}" type="presOf" srcId="{8444B85F-C5B5-4E64-9CED-0F081147818B}" destId="{78AEDCF5-98C9-4D1C-9E80-6EC94214CC45}" srcOrd="0" destOrd="2" presId="urn:microsoft.com/office/officeart/2005/8/layout/cycle4#3"/>
    <dgm:cxn modelId="{EB61C0F9-ECD8-43DB-BAED-EC5E14D38E17}" srcId="{FB048DE2-4D0B-4FE0-8CDD-754DC25E0837}" destId="{78E7540E-D99B-453A-99AE-EE8ED4ADE57A}" srcOrd="0" destOrd="0" parTransId="{8B982954-1E2D-4F3A-A611-C28825FAFB4E}" sibTransId="{E891A9E9-0CE0-447C-85FE-3A43A4590054}"/>
    <dgm:cxn modelId="{D1EC2622-C6A6-4CAE-B867-2AF73FE24687}" type="presOf" srcId="{E855296C-AC84-4888-9AA0-3B88E35C2FF5}" destId="{0F881C21-A90A-46D6-9D07-1C323B16B8E3}" srcOrd="1" destOrd="0" presId="urn:microsoft.com/office/officeart/2005/8/layout/cycle4#3"/>
    <dgm:cxn modelId="{D999EAED-2687-41F7-904D-AE124BAB35A0}" type="presOf" srcId="{FB048DE2-4D0B-4FE0-8CDD-754DC25E0837}" destId="{300FA66F-0998-41B7-A863-E020C7634131}" srcOrd="0" destOrd="0" presId="urn:microsoft.com/office/officeart/2005/8/layout/cycle4#3"/>
    <dgm:cxn modelId="{482BC21D-3B05-4475-9306-028E62D08FB4}" type="presParOf" srcId="{F0725AFB-89BC-4F88-A19C-23281721A67F}" destId="{E3CF792F-72A4-4960-B839-04D5525F821C}" srcOrd="0" destOrd="0" presId="urn:microsoft.com/office/officeart/2005/8/layout/cycle4#3"/>
    <dgm:cxn modelId="{4A088C4B-9BF3-4107-BFA3-2A0A1E737BB3}" type="presParOf" srcId="{E3CF792F-72A4-4960-B839-04D5525F821C}" destId="{930AF747-A459-4CE2-960C-BB11B969905D}" srcOrd="0" destOrd="0" presId="urn:microsoft.com/office/officeart/2005/8/layout/cycle4#3"/>
    <dgm:cxn modelId="{091BCB0A-5177-4489-B1B3-3763AE78799C}" type="presParOf" srcId="{930AF747-A459-4CE2-960C-BB11B969905D}" destId="{78AEDCF5-98C9-4D1C-9E80-6EC94214CC45}" srcOrd="0" destOrd="0" presId="urn:microsoft.com/office/officeart/2005/8/layout/cycle4#3"/>
    <dgm:cxn modelId="{3845D24F-666C-4661-AD8A-A6D29FC3563D}" type="presParOf" srcId="{930AF747-A459-4CE2-960C-BB11B969905D}" destId="{0F881C21-A90A-46D6-9D07-1C323B16B8E3}" srcOrd="1" destOrd="0" presId="urn:microsoft.com/office/officeart/2005/8/layout/cycle4#3"/>
    <dgm:cxn modelId="{F1109D88-318E-40B7-BB82-FA3E6C65AE73}" type="presParOf" srcId="{E3CF792F-72A4-4960-B839-04D5525F821C}" destId="{F34A9674-A04B-4E9A-9E91-CB8E7C42F08A}" srcOrd="1" destOrd="0" presId="urn:microsoft.com/office/officeart/2005/8/layout/cycle4#3"/>
    <dgm:cxn modelId="{7AB18517-8D71-44A8-B698-F4F0D2A3E7FC}" type="presParOf" srcId="{F34A9674-A04B-4E9A-9E91-CB8E7C42F08A}" destId="{807AE6DC-FDEA-4DDC-86AA-EFBBC92EF417}" srcOrd="0" destOrd="0" presId="urn:microsoft.com/office/officeart/2005/8/layout/cycle4#3"/>
    <dgm:cxn modelId="{94ACA02E-2EA0-4DFF-871C-2E7651ACDF41}" type="presParOf" srcId="{F34A9674-A04B-4E9A-9E91-CB8E7C42F08A}" destId="{E32DC1FE-F7E4-4DE8-80D9-A4C3BED67F02}" srcOrd="1" destOrd="0" presId="urn:microsoft.com/office/officeart/2005/8/layout/cycle4#3"/>
    <dgm:cxn modelId="{D6A40A60-BEC8-4EBE-81BD-5DA9F9D50555}" type="presParOf" srcId="{E3CF792F-72A4-4960-B839-04D5525F821C}" destId="{B513E878-1997-4EE3-8649-45490B86A01E}" srcOrd="2" destOrd="0" presId="urn:microsoft.com/office/officeart/2005/8/layout/cycle4#3"/>
    <dgm:cxn modelId="{21CAC8FE-1B7A-4E8B-A2CC-7B4D8A818673}" type="presParOf" srcId="{B513E878-1997-4EE3-8649-45490B86A01E}" destId="{F0174F1A-A88E-45E3-BA8E-10E010B5E8E8}" srcOrd="0" destOrd="0" presId="urn:microsoft.com/office/officeart/2005/8/layout/cycle4#3"/>
    <dgm:cxn modelId="{B736CDF8-218E-487C-B0C6-31E10779C490}" type="presParOf" srcId="{B513E878-1997-4EE3-8649-45490B86A01E}" destId="{A350A192-9440-4A2E-A1E9-213BAAEAF8B0}" srcOrd="1" destOrd="0" presId="urn:microsoft.com/office/officeart/2005/8/layout/cycle4#3"/>
    <dgm:cxn modelId="{386BCE46-84C6-4CED-B245-156B9CDCB62F}" type="presParOf" srcId="{E3CF792F-72A4-4960-B839-04D5525F821C}" destId="{00F54526-9E2F-45CB-9947-AEBD52E6428D}" srcOrd="3" destOrd="0" presId="urn:microsoft.com/office/officeart/2005/8/layout/cycle4#3"/>
    <dgm:cxn modelId="{F2D3CC37-140C-4644-8785-35A0013762EF}" type="presParOf" srcId="{00F54526-9E2F-45CB-9947-AEBD52E6428D}" destId="{C68B7A0F-633D-4141-8227-9160A953271E}" srcOrd="0" destOrd="0" presId="urn:microsoft.com/office/officeart/2005/8/layout/cycle4#3"/>
    <dgm:cxn modelId="{A14215D0-81EB-4D25-B0F7-93A2EF57686B}" type="presParOf" srcId="{00F54526-9E2F-45CB-9947-AEBD52E6428D}" destId="{DE0B8153-26C0-44F2-9466-E863DD1EAF65}" srcOrd="1" destOrd="0" presId="urn:microsoft.com/office/officeart/2005/8/layout/cycle4#3"/>
    <dgm:cxn modelId="{2320A2DA-1AAC-47CE-B90A-455D0405CF7A}" type="presParOf" srcId="{E3CF792F-72A4-4960-B839-04D5525F821C}" destId="{0E7E877B-A15F-46FD-9580-6C8357771E95}" srcOrd="4" destOrd="0" presId="urn:microsoft.com/office/officeart/2005/8/layout/cycle4#3"/>
    <dgm:cxn modelId="{A09E111F-03B0-4CCC-A694-F6F9F183BAAF}" type="presParOf" srcId="{F0725AFB-89BC-4F88-A19C-23281721A67F}" destId="{131229C0-6E89-42E8-82BD-8B4AA1FFB962}" srcOrd="1" destOrd="0" presId="urn:microsoft.com/office/officeart/2005/8/layout/cycle4#3"/>
    <dgm:cxn modelId="{84006FC6-B6B8-4BD6-A382-680F7CA82531}" type="presParOf" srcId="{131229C0-6E89-42E8-82BD-8B4AA1FFB962}" destId="{AE6900A4-F4EE-42A6-B828-9BB5CB97F4E4}" srcOrd="0" destOrd="0" presId="urn:microsoft.com/office/officeart/2005/8/layout/cycle4#3"/>
    <dgm:cxn modelId="{18A64C78-EA2B-404A-B7B6-5C7F5C8A616C}" type="presParOf" srcId="{131229C0-6E89-42E8-82BD-8B4AA1FFB962}" destId="{0882175E-A673-46F1-BBBB-A75352DAE3C3}" srcOrd="1" destOrd="0" presId="urn:microsoft.com/office/officeart/2005/8/layout/cycle4#3"/>
    <dgm:cxn modelId="{F6D749A9-6345-4185-B9D8-A7FAA23FFCCF}" type="presParOf" srcId="{131229C0-6E89-42E8-82BD-8B4AA1FFB962}" destId="{300FA66F-0998-41B7-A863-E020C7634131}" srcOrd="2" destOrd="0" presId="urn:microsoft.com/office/officeart/2005/8/layout/cycle4#3"/>
    <dgm:cxn modelId="{28A5E4AA-FA56-49FA-AF62-800472820009}" type="presParOf" srcId="{131229C0-6E89-42E8-82BD-8B4AA1FFB962}" destId="{71A4C8AA-CCD4-471B-8222-57D68F5671BF}" srcOrd="3" destOrd="0" presId="urn:microsoft.com/office/officeart/2005/8/layout/cycle4#3"/>
    <dgm:cxn modelId="{30B73D0B-C8E2-4972-B544-F41EC5E9E59C}" type="presParOf" srcId="{131229C0-6E89-42E8-82BD-8B4AA1FFB962}" destId="{74D5829D-D168-4A0A-9DA6-BFB933A71AA1}" srcOrd="4" destOrd="0" presId="urn:microsoft.com/office/officeart/2005/8/layout/cycle4#3"/>
    <dgm:cxn modelId="{BFB70EA0-2248-4CE2-949B-3191DD8B20C6}" type="presParOf" srcId="{F0725AFB-89BC-4F88-A19C-23281721A67F}" destId="{FF7FE4E6-63D1-4790-9363-56A46617F97F}" srcOrd="2" destOrd="0" presId="urn:microsoft.com/office/officeart/2005/8/layout/cycle4#3"/>
    <dgm:cxn modelId="{01A4E781-4A9C-4E5A-977A-0085C93A4BFC}" type="presParOf" srcId="{F0725AFB-89BC-4F88-A19C-23281721A67F}" destId="{6C298BF0-F0CC-44A4-BFD6-A8F4A04B546C}" srcOrd="3" destOrd="0" presId="urn:microsoft.com/office/officeart/2005/8/layout/cycle4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F09355-6767-41A5-ABF8-611C8592E9DC}">
      <dsp:nvSpPr>
        <dsp:cNvPr id="0" name=""/>
        <dsp:cNvSpPr/>
      </dsp:nvSpPr>
      <dsp:spPr>
        <a:xfrm>
          <a:off x="3704143" y="1695145"/>
          <a:ext cx="1422499" cy="142249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err="1" smtClean="0">
              <a:solidFill>
                <a:schemeClr val="bg1"/>
              </a:solidFill>
            </a:rPr>
            <a:t>Ekuitas</a:t>
          </a:r>
          <a:r>
            <a:rPr lang="en-US" sz="2200" b="1" kern="1200" dirty="0" smtClean="0">
              <a:solidFill>
                <a:schemeClr val="bg1"/>
              </a:solidFill>
            </a:rPr>
            <a:t> </a:t>
          </a:r>
          <a:r>
            <a:rPr lang="en-US" sz="2200" b="1" kern="1200" dirty="0" err="1" smtClean="0">
              <a:solidFill>
                <a:schemeClr val="bg1"/>
              </a:solidFill>
            </a:rPr>
            <a:t>akhir</a:t>
          </a:r>
          <a:endParaRPr lang="en-US" sz="2200" b="1" kern="1200" dirty="0">
            <a:solidFill>
              <a:schemeClr val="bg1"/>
            </a:solidFill>
          </a:endParaRPr>
        </a:p>
      </dsp:txBody>
      <dsp:txXfrm>
        <a:off x="3912463" y="1903465"/>
        <a:ext cx="1005859" cy="1005859"/>
      </dsp:txXfrm>
    </dsp:sp>
    <dsp:sp modelId="{506D0868-69D6-4C93-A3E7-1BE5DBB90E38}">
      <dsp:nvSpPr>
        <dsp:cNvPr id="0" name=""/>
        <dsp:cNvSpPr/>
      </dsp:nvSpPr>
      <dsp:spPr>
        <a:xfrm rot="11311140">
          <a:off x="1555582" y="1928833"/>
          <a:ext cx="2049734" cy="40541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tint val="6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DF8A4B8-A9FC-461C-9EC2-F4601686F283}">
      <dsp:nvSpPr>
        <dsp:cNvPr id="0" name=""/>
        <dsp:cNvSpPr/>
      </dsp:nvSpPr>
      <dsp:spPr>
        <a:xfrm>
          <a:off x="467554" y="1296144"/>
          <a:ext cx="2198672" cy="13671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err="1" smtClean="0">
              <a:solidFill>
                <a:schemeClr val="tx1"/>
              </a:solidFill>
            </a:rPr>
            <a:t>Ekuitas</a:t>
          </a:r>
          <a:r>
            <a:rPr lang="es-ES" sz="1800" b="1" kern="1200" dirty="0" smtClean="0">
              <a:solidFill>
                <a:schemeClr val="tx1"/>
              </a:solidFill>
            </a:rPr>
            <a:t> </a:t>
          </a:r>
          <a:r>
            <a:rPr lang="es-ES" sz="1800" b="1" kern="1200" dirty="0" err="1" smtClean="0">
              <a:solidFill>
                <a:schemeClr val="tx1"/>
              </a:solidFill>
            </a:rPr>
            <a:t>awal</a:t>
          </a:r>
          <a:endParaRPr lang="en-US" sz="1800" b="1" kern="1200" dirty="0">
            <a:solidFill>
              <a:schemeClr val="tx1"/>
            </a:solidFill>
          </a:endParaRPr>
        </a:p>
      </dsp:txBody>
      <dsp:txXfrm>
        <a:off x="507596" y="1336186"/>
        <a:ext cx="2118588" cy="1287063"/>
      </dsp:txXfrm>
    </dsp:sp>
    <dsp:sp modelId="{B2C6AC3B-8BF8-4200-9FD6-52F06F4F27E6}">
      <dsp:nvSpPr>
        <dsp:cNvPr id="0" name=""/>
        <dsp:cNvSpPr/>
      </dsp:nvSpPr>
      <dsp:spPr>
        <a:xfrm rot="16200000">
          <a:off x="3870036" y="915135"/>
          <a:ext cx="1090712" cy="405412"/>
        </a:xfrm>
        <a:prstGeom prst="leftArrow">
          <a:avLst>
            <a:gd name="adj1" fmla="val 60000"/>
            <a:gd name="adj2" fmla="val 50000"/>
          </a:avLst>
        </a:prstGeom>
        <a:solidFill>
          <a:srgbClr val="D1D1F0"/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tint val="6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2144B54-59A6-43C3-A052-B91B91E2E8B4}">
      <dsp:nvSpPr>
        <dsp:cNvPr id="0" name=""/>
        <dsp:cNvSpPr/>
      </dsp:nvSpPr>
      <dsp:spPr>
        <a:xfrm>
          <a:off x="3250670" y="402"/>
          <a:ext cx="2329444" cy="1081099"/>
        </a:xfrm>
        <a:prstGeom prst="roundRect">
          <a:avLst>
            <a:gd name="adj" fmla="val 10000"/>
          </a:avLst>
        </a:prstGeom>
        <a:solidFill>
          <a:srgbClr val="D1D1F0"/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1"/>
              </a:solidFill>
            </a:rPr>
            <a:t>Surplus/</a:t>
          </a:r>
          <a:r>
            <a:rPr lang="es-ES" sz="1800" b="1" kern="1200" dirty="0" err="1" smtClean="0">
              <a:solidFill>
                <a:schemeClr val="tx1"/>
              </a:solidFill>
            </a:rPr>
            <a:t>defisit</a:t>
          </a:r>
          <a:r>
            <a:rPr lang="es-ES" sz="1800" b="1" kern="1200" dirty="0" smtClean="0">
              <a:solidFill>
                <a:schemeClr val="tx1"/>
              </a:solidFill>
            </a:rPr>
            <a:t> LO pada </a:t>
          </a:r>
          <a:r>
            <a:rPr lang="es-ES" sz="1800" b="1" kern="1200" dirty="0" err="1" smtClean="0">
              <a:solidFill>
                <a:schemeClr val="tx1"/>
              </a:solidFill>
            </a:rPr>
            <a:t>periode</a:t>
          </a:r>
          <a:r>
            <a:rPr lang="es-ES" sz="1800" b="1" kern="1200" dirty="0" smtClean="0">
              <a:solidFill>
                <a:schemeClr val="tx1"/>
              </a:solidFill>
            </a:rPr>
            <a:t> </a:t>
          </a:r>
          <a:r>
            <a:rPr lang="es-ES" sz="1800" b="1" kern="1200" dirty="0" err="1" smtClean="0">
              <a:solidFill>
                <a:schemeClr val="tx1"/>
              </a:solidFill>
            </a:rPr>
            <a:t>bersangkutan</a:t>
          </a:r>
          <a:r>
            <a:rPr lang="es-ES" sz="1800" b="1" kern="1200" dirty="0" smtClean="0">
              <a:solidFill>
                <a:schemeClr val="tx1"/>
              </a:solidFill>
            </a:rPr>
            <a:t> </a:t>
          </a:r>
        </a:p>
      </dsp:txBody>
      <dsp:txXfrm>
        <a:off x="3282334" y="32066"/>
        <a:ext cx="2266116" cy="1017771"/>
      </dsp:txXfrm>
    </dsp:sp>
    <dsp:sp modelId="{A5C42BFD-9B38-49AD-BFAA-DF3023C182D3}">
      <dsp:nvSpPr>
        <dsp:cNvPr id="0" name=""/>
        <dsp:cNvSpPr/>
      </dsp:nvSpPr>
      <dsp:spPr>
        <a:xfrm rot="21125508">
          <a:off x="5238974" y="1932901"/>
          <a:ext cx="2251668" cy="40541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tint val="6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9318BBA-8225-4BE9-BB83-E770F0474FBB}">
      <dsp:nvSpPr>
        <dsp:cNvPr id="0" name=""/>
        <dsp:cNvSpPr/>
      </dsp:nvSpPr>
      <dsp:spPr>
        <a:xfrm>
          <a:off x="6067384" y="1224149"/>
          <a:ext cx="2825101" cy="15131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err="1" smtClean="0">
              <a:solidFill>
                <a:schemeClr val="tx1"/>
              </a:solidFill>
            </a:rPr>
            <a:t>Dampak</a:t>
          </a:r>
          <a:r>
            <a:rPr lang="es-ES" sz="1800" b="1" kern="1200" dirty="0" smtClean="0">
              <a:solidFill>
                <a:schemeClr val="tx1"/>
              </a:solidFill>
            </a:rPr>
            <a:t> </a:t>
          </a:r>
          <a:r>
            <a:rPr lang="es-ES" sz="1800" b="1" kern="1200" dirty="0" err="1" smtClean="0">
              <a:solidFill>
                <a:schemeClr val="tx1"/>
              </a:solidFill>
            </a:rPr>
            <a:t>kumulatif</a:t>
          </a:r>
          <a:r>
            <a:rPr lang="es-ES" sz="1800" b="1" kern="1200" dirty="0" smtClean="0">
              <a:solidFill>
                <a:schemeClr val="tx1"/>
              </a:solidFill>
            </a:rPr>
            <a:t> </a:t>
          </a:r>
          <a:r>
            <a:rPr lang="es-ES" sz="1800" b="1" kern="1200" dirty="0" err="1" smtClean="0">
              <a:solidFill>
                <a:schemeClr val="tx1"/>
              </a:solidFill>
            </a:rPr>
            <a:t>perubahan</a:t>
          </a:r>
          <a:r>
            <a:rPr lang="es-ES" sz="1800" b="1" kern="1200" dirty="0" smtClean="0">
              <a:solidFill>
                <a:schemeClr val="tx1"/>
              </a:solidFill>
            </a:rPr>
            <a:t> </a:t>
          </a:r>
          <a:r>
            <a:rPr lang="es-ES" sz="1800" b="1" kern="1200" dirty="0" err="1" smtClean="0">
              <a:solidFill>
                <a:schemeClr val="tx1"/>
              </a:solidFill>
            </a:rPr>
            <a:t>kebijakan</a:t>
          </a:r>
          <a:r>
            <a:rPr lang="es-ES" sz="1800" b="1" kern="1200" dirty="0" smtClean="0">
              <a:solidFill>
                <a:schemeClr val="tx1"/>
              </a:solidFill>
            </a:rPr>
            <a:t>/</a:t>
          </a:r>
          <a:r>
            <a:rPr lang="es-ES" sz="1800" b="1" kern="1200" dirty="0" err="1" smtClean="0">
              <a:solidFill>
                <a:schemeClr val="tx1"/>
              </a:solidFill>
            </a:rPr>
            <a:t>kesalahan</a:t>
          </a:r>
          <a:r>
            <a:rPr lang="es-ES" sz="1800" b="1" kern="1200" dirty="0" smtClean="0">
              <a:solidFill>
                <a:schemeClr val="tx1"/>
              </a:solidFill>
            </a:rPr>
            <a:t> </a:t>
          </a:r>
          <a:r>
            <a:rPr lang="es-ES" sz="1800" b="1" kern="1200" dirty="0" err="1" smtClean="0">
              <a:solidFill>
                <a:schemeClr val="tx1"/>
              </a:solidFill>
            </a:rPr>
            <a:t>mendasar</a:t>
          </a:r>
          <a:endParaRPr lang="en-US" sz="1800" b="1" kern="1200" dirty="0">
            <a:solidFill>
              <a:schemeClr val="tx1"/>
            </a:solidFill>
          </a:endParaRPr>
        </a:p>
      </dsp:txBody>
      <dsp:txXfrm>
        <a:off x="6111702" y="1268467"/>
        <a:ext cx="2736465" cy="14244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44743-6787-4944-B524-AACD73FBCB87}">
      <dsp:nvSpPr>
        <dsp:cNvPr id="0" name=""/>
        <dsp:cNvSpPr/>
      </dsp:nvSpPr>
      <dsp:spPr>
        <a:xfrm>
          <a:off x="684598" y="0"/>
          <a:ext cx="7758777" cy="216024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64D9DF-5121-43FE-9FFD-3B0862C420F1}">
      <dsp:nvSpPr>
        <dsp:cNvPr id="0" name=""/>
        <dsp:cNvSpPr/>
      </dsp:nvSpPr>
      <dsp:spPr>
        <a:xfrm>
          <a:off x="3394465" y="648072"/>
          <a:ext cx="5733508" cy="864096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9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Arial" charset="0"/>
              <a:cs typeface="Arial" charset="0"/>
            </a:rPr>
            <a:t>PP 71/2010 AKRUAL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900" b="0" i="0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Melaporkan</a:t>
          </a:r>
          <a:r>
            <a:rPr kumimoji="0" lang="en-US" sz="19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 </a:t>
          </a:r>
          <a:r>
            <a:rPr kumimoji="0" lang="en-US" sz="1900" b="0" i="0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perubahan</a:t>
          </a:r>
          <a:r>
            <a:rPr kumimoji="0" lang="en-US" sz="19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 </a:t>
          </a:r>
          <a:r>
            <a:rPr kumimoji="0" lang="en-US" sz="1900" b="0" i="0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ekuitas</a:t>
          </a:r>
          <a:r>
            <a:rPr kumimoji="0" lang="en-US" sz="19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 </a:t>
          </a:r>
          <a:r>
            <a:rPr kumimoji="0" lang="en-US" sz="1900" b="0" i="0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dan</a:t>
          </a:r>
          <a:r>
            <a:rPr kumimoji="0" lang="en-US" sz="19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 surplus/</a:t>
          </a:r>
          <a:r>
            <a:rPr kumimoji="0" lang="en-US" sz="1900" b="0" i="0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defisit</a:t>
          </a:r>
          <a:r>
            <a:rPr kumimoji="0" lang="en-US" sz="19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 </a:t>
          </a:r>
          <a:endParaRPr kumimoji="0" lang="en-US" sz="1900" b="1" i="0" u="none" strike="noStrike" kern="1200" cap="none" normalizeH="0" baseline="0" dirty="0" smtClean="0">
            <a:ln/>
            <a:solidFill>
              <a:schemeClr val="bg1"/>
            </a:solidFill>
            <a:effectLst/>
            <a:latin typeface="Arial" charset="0"/>
            <a:cs typeface="Arial" charset="0"/>
          </a:endParaRPr>
        </a:p>
      </dsp:txBody>
      <dsp:txXfrm>
        <a:off x="3436647" y="690254"/>
        <a:ext cx="5649144" cy="779732"/>
      </dsp:txXfrm>
    </dsp:sp>
    <dsp:sp modelId="{FEDE9A82-7111-4CB7-8C77-27366B0D02A6}">
      <dsp:nvSpPr>
        <dsp:cNvPr id="0" name=""/>
        <dsp:cNvSpPr/>
      </dsp:nvSpPr>
      <dsp:spPr>
        <a:xfrm>
          <a:off x="52890" y="648072"/>
          <a:ext cx="2954935" cy="864096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PP 24/2005 CTA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err="1" smtClean="0"/>
            <a:t>Opsional</a:t>
          </a:r>
          <a:endParaRPr kumimoji="0" lang="en-US" sz="1900" b="1" i="0" u="none" strike="noStrike" kern="1200" cap="none" normalizeH="0" baseline="0" dirty="0" smtClean="0">
            <a:ln/>
            <a:effectLst/>
            <a:latin typeface="Arial" charset="0"/>
            <a:cs typeface="Arial" charset="0"/>
          </a:endParaRPr>
        </a:p>
      </dsp:txBody>
      <dsp:txXfrm>
        <a:off x="95072" y="690254"/>
        <a:ext cx="2870571" cy="7797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32875D-6D18-4049-B1F3-BF0069430E1A}">
      <dsp:nvSpPr>
        <dsp:cNvPr id="0" name=""/>
        <dsp:cNvSpPr/>
      </dsp:nvSpPr>
      <dsp:spPr>
        <a:xfrm>
          <a:off x="5474308" y="2909969"/>
          <a:ext cx="3669691" cy="2891099"/>
        </a:xfrm>
        <a:prstGeom prst="roundRect">
          <a:avLst>
            <a:gd name="adj" fmla="val 10000"/>
          </a:avLst>
        </a:prstGeom>
        <a:solidFill>
          <a:srgbClr val="77BFC5"/>
        </a:solidFill>
        <a:ln w="25400" cap="flat" cmpd="sng" algn="ctr">
          <a:solidFill>
            <a:schemeClr val="lt1"/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>
              <a:solidFill>
                <a:schemeClr val="tx1"/>
              </a:solidFill>
            </a:rPr>
            <a:t>Pendapatan</a:t>
          </a:r>
          <a:r>
            <a:rPr lang="en-US" sz="1600" b="1" kern="1200" dirty="0" smtClean="0">
              <a:solidFill>
                <a:schemeClr val="tx1"/>
              </a:solidFill>
            </a:rPr>
            <a:t>/</a:t>
          </a:r>
          <a:r>
            <a:rPr lang="en-US" sz="1600" b="1" kern="1200" dirty="0" err="1" smtClean="0">
              <a:solidFill>
                <a:schemeClr val="tx1"/>
              </a:solidFill>
            </a:rPr>
            <a:t>Beban</a:t>
          </a:r>
          <a:r>
            <a:rPr lang="en-US" sz="1600" b="1" kern="1200" dirty="0" smtClean="0">
              <a:solidFill>
                <a:schemeClr val="tx1"/>
              </a:solidFill>
            </a:rPr>
            <a:t>  </a:t>
          </a:r>
          <a:r>
            <a:rPr lang="en-US" sz="1600" b="1" kern="1200" dirty="0" err="1" smtClean="0">
              <a:solidFill>
                <a:schemeClr val="tx1"/>
              </a:solidFill>
            </a:rPr>
            <a:t>yg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bukan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merupakan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operasi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biasa</a:t>
          </a:r>
          <a:endParaRPr lang="en-US" sz="1600" b="1" kern="1200" dirty="0">
            <a:solidFill>
              <a:schemeClr val="tx1"/>
            </a:solidFill>
          </a:endParaRPr>
        </a:p>
        <a:p>
          <a:pPr marL="171450" lvl="1" indent="-171450" algn="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>
              <a:solidFill>
                <a:schemeClr val="tx1"/>
              </a:solidFill>
            </a:rPr>
            <a:t>Tidak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diharapkan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sering</a:t>
          </a:r>
          <a:r>
            <a:rPr lang="en-US" sz="1600" b="1" kern="1200" dirty="0" smtClean="0">
              <a:solidFill>
                <a:schemeClr val="tx1"/>
              </a:solidFill>
            </a:rPr>
            <a:t>/</a:t>
          </a:r>
          <a:r>
            <a:rPr lang="en-US" sz="1600" b="1" kern="1200" dirty="0" err="1" smtClean="0">
              <a:solidFill>
                <a:schemeClr val="tx1"/>
              </a:solidFill>
            </a:rPr>
            <a:t>rutin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terjadi</a:t>
          </a:r>
          <a:endParaRPr lang="en-US" sz="1600" b="1" kern="1200" dirty="0">
            <a:solidFill>
              <a:schemeClr val="tx1"/>
            </a:solidFill>
          </a:endParaRPr>
        </a:p>
        <a:p>
          <a:pPr marL="171450" lvl="1" indent="-171450" algn="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tx1"/>
              </a:solidFill>
            </a:rPr>
            <a:t>Di </a:t>
          </a:r>
          <a:r>
            <a:rPr lang="en-US" sz="1600" b="1" kern="1200" dirty="0" err="1" smtClean="0">
              <a:solidFill>
                <a:schemeClr val="tx1"/>
              </a:solidFill>
            </a:rPr>
            <a:t>luar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kendali</a:t>
          </a:r>
          <a:r>
            <a:rPr lang="en-US" sz="1600" b="1" kern="1200" dirty="0" smtClean="0">
              <a:solidFill>
                <a:schemeClr val="tx1"/>
              </a:solidFill>
            </a:rPr>
            <a:t>/ </a:t>
          </a:r>
          <a:r>
            <a:rPr lang="en-US" sz="1600" b="1" kern="1200" dirty="0" err="1" smtClean="0">
              <a:solidFill>
                <a:schemeClr val="tx1"/>
              </a:solidFill>
            </a:rPr>
            <a:t>pengaruh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entitas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ybs</a:t>
          </a:r>
          <a:endParaRPr lang="en-US" sz="1600" b="1" kern="1200" dirty="0">
            <a:solidFill>
              <a:schemeClr val="tx1"/>
            </a:solidFill>
          </a:endParaRPr>
        </a:p>
        <a:p>
          <a:pPr marL="171450" lvl="1" indent="-171450" algn="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>
              <a:solidFill>
                <a:schemeClr val="tx1"/>
              </a:solidFill>
            </a:rPr>
            <a:t>Sifat</a:t>
          </a:r>
          <a:r>
            <a:rPr lang="en-US" sz="1600" b="1" kern="1200" dirty="0" smtClean="0">
              <a:solidFill>
                <a:schemeClr val="tx1"/>
              </a:solidFill>
            </a:rPr>
            <a:t> &amp; </a:t>
          </a:r>
          <a:r>
            <a:rPr lang="en-US" sz="1600" b="1" kern="1200" dirty="0" err="1" smtClean="0">
              <a:solidFill>
                <a:schemeClr val="tx1"/>
              </a:solidFill>
            </a:rPr>
            <a:t>jumlah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diungkap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dalam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CalK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6638724" y="3696252"/>
        <a:ext cx="2441767" cy="2041308"/>
      </dsp:txXfrm>
    </dsp:sp>
    <dsp:sp modelId="{9E8FB5EF-5392-4E72-A012-DBAE2943B52B}">
      <dsp:nvSpPr>
        <dsp:cNvPr id="0" name=""/>
        <dsp:cNvSpPr/>
      </dsp:nvSpPr>
      <dsp:spPr>
        <a:xfrm>
          <a:off x="148027" y="3240357"/>
          <a:ext cx="3868736" cy="2586471"/>
        </a:xfrm>
        <a:prstGeom prst="roundRect">
          <a:avLst>
            <a:gd name="adj" fmla="val 10000"/>
          </a:avLst>
        </a:prstGeom>
        <a:solidFill>
          <a:srgbClr val="D1D1F0"/>
        </a:solidFill>
        <a:ln w="25400" cap="flat" cmpd="sng" algn="ctr">
          <a:solidFill>
            <a:schemeClr val="lt1"/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>
              <a:solidFill>
                <a:schemeClr val="tx1"/>
              </a:solidFill>
            </a:rPr>
            <a:t>Sifatnya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tidak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rutin</a:t>
          </a:r>
          <a:r>
            <a:rPr lang="en-US" sz="1600" b="1" kern="1200" dirty="0" smtClean="0">
              <a:solidFill>
                <a:schemeClr val="tx1"/>
              </a:solidFill>
            </a:rPr>
            <a:t>, </a:t>
          </a:r>
          <a:r>
            <a:rPr lang="en-US" sz="1600" b="1" kern="1200" dirty="0" err="1" smtClean="0">
              <a:solidFill>
                <a:schemeClr val="tx1"/>
              </a:solidFill>
            </a:rPr>
            <a:t>termasuk</a:t>
          </a:r>
          <a:r>
            <a:rPr lang="en-US" sz="1600" b="1" kern="1200" dirty="0" smtClean="0">
              <a:solidFill>
                <a:schemeClr val="tx1"/>
              </a:solidFill>
            </a:rPr>
            <a:t> surplus/</a:t>
          </a:r>
          <a:r>
            <a:rPr lang="en-US" sz="1600" b="1" kern="1200" dirty="0" err="1" smtClean="0">
              <a:solidFill>
                <a:schemeClr val="tx1"/>
              </a:solidFill>
            </a:rPr>
            <a:t>defisit</a:t>
          </a:r>
          <a:r>
            <a:rPr lang="en-US" sz="1600" b="1" kern="1200" dirty="0" smtClean="0">
              <a:solidFill>
                <a:schemeClr val="tx1"/>
              </a:solidFill>
            </a:rPr>
            <a:t>  </a:t>
          </a:r>
          <a:r>
            <a:rPr lang="en-US" sz="1600" b="1" kern="1200" dirty="0" err="1" smtClean="0">
              <a:solidFill>
                <a:schemeClr val="tx1"/>
              </a:solidFill>
            </a:rPr>
            <a:t>dari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penjualan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aset</a:t>
          </a:r>
          <a:r>
            <a:rPr lang="en-US" sz="1600" b="1" kern="1200" dirty="0" smtClean="0">
              <a:solidFill>
                <a:schemeClr val="tx1"/>
              </a:solidFill>
            </a:rPr>
            <a:t> non </a:t>
          </a:r>
          <a:r>
            <a:rPr lang="en-US" sz="1600" b="1" kern="1200" dirty="0" err="1" smtClean="0">
              <a:solidFill>
                <a:schemeClr val="tx1"/>
              </a:solidFill>
            </a:rPr>
            <a:t>lancar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dan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penyelesaian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kewajiban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jangka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panjang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204843" y="3943790"/>
        <a:ext cx="2594483" cy="1826221"/>
      </dsp:txXfrm>
    </dsp:sp>
    <dsp:sp modelId="{519C2883-1D03-4A20-BBDA-EB351C7610BB}">
      <dsp:nvSpPr>
        <dsp:cNvPr id="0" name=""/>
        <dsp:cNvSpPr/>
      </dsp:nvSpPr>
      <dsp:spPr>
        <a:xfrm>
          <a:off x="5726498" y="64555"/>
          <a:ext cx="3417501" cy="2455726"/>
        </a:xfrm>
        <a:prstGeom prst="roundRect">
          <a:avLst>
            <a:gd name="adj" fmla="val 10000"/>
          </a:avLst>
        </a:prstGeom>
        <a:solidFill>
          <a:srgbClr val="98BDD6"/>
        </a:solidFill>
        <a:ln w="25400" cap="flat" cmpd="sng" algn="ctr">
          <a:solidFill>
            <a:schemeClr val="lt1"/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>
              <a:solidFill>
                <a:schemeClr val="tx1"/>
              </a:solidFill>
            </a:rPr>
            <a:t>Penurunan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manfaat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ekonomi</a:t>
          </a:r>
          <a:r>
            <a:rPr lang="en-US" sz="1600" b="1" kern="1200" dirty="0" smtClean="0">
              <a:solidFill>
                <a:schemeClr val="tx1"/>
              </a:solidFill>
            </a:rPr>
            <a:t>/</a:t>
          </a:r>
          <a:r>
            <a:rPr lang="en-US" sz="1600" b="1" kern="1200" dirty="0" err="1" smtClean="0">
              <a:solidFill>
                <a:schemeClr val="tx1"/>
              </a:solidFill>
            </a:rPr>
            <a:t>potensi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jasa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dalam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periode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pelaporan</a:t>
          </a:r>
          <a:endParaRPr lang="en-US" sz="1600" b="1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>
              <a:solidFill>
                <a:schemeClr val="tx1"/>
              </a:solidFill>
            </a:rPr>
            <a:t>menurunkan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ekuitas</a:t>
          </a:r>
          <a:endParaRPr lang="en-US" sz="1600" b="1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>
              <a:solidFill>
                <a:schemeClr val="tx1"/>
              </a:solidFill>
            </a:rPr>
            <a:t>berupa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pengeluaran</a:t>
          </a:r>
          <a:r>
            <a:rPr lang="en-US" sz="1600" b="1" kern="1200" dirty="0" smtClean="0">
              <a:solidFill>
                <a:schemeClr val="tx1"/>
              </a:solidFill>
            </a:rPr>
            <a:t>/ </a:t>
          </a:r>
          <a:r>
            <a:rPr lang="en-US" sz="1600" b="1" kern="1200" dirty="0" err="1" smtClean="0">
              <a:solidFill>
                <a:schemeClr val="tx1"/>
              </a:solidFill>
            </a:rPr>
            <a:t>konsumsi</a:t>
          </a:r>
          <a:r>
            <a:rPr lang="en-US" sz="1600" b="1" kern="1200" dirty="0" smtClean="0">
              <a:solidFill>
                <a:schemeClr val="tx1"/>
              </a:solidFill>
            </a:rPr>
            <a:t>                                                </a:t>
          </a:r>
          <a:r>
            <a:rPr lang="en-US" sz="1600" b="1" kern="1200" dirty="0" err="1" smtClean="0">
              <a:solidFill>
                <a:schemeClr val="tx1"/>
              </a:solidFill>
            </a:rPr>
            <a:t>aset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atau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timbulnya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kewajiban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6805693" y="118499"/>
        <a:ext cx="2284362" cy="1733906"/>
      </dsp:txXfrm>
    </dsp:sp>
    <dsp:sp modelId="{932C0D2C-3217-41E6-9C5C-563785447E6B}">
      <dsp:nvSpPr>
        <dsp:cNvPr id="0" name=""/>
        <dsp:cNvSpPr/>
      </dsp:nvSpPr>
      <dsp:spPr>
        <a:xfrm>
          <a:off x="213710" y="69641"/>
          <a:ext cx="2919590" cy="2391692"/>
        </a:xfrm>
        <a:prstGeom prst="roundRect">
          <a:avLst>
            <a:gd name="adj" fmla="val 10000"/>
          </a:avLst>
        </a:prstGeom>
        <a:solidFill>
          <a:schemeClr val="accent5"/>
        </a:solidFill>
        <a:ln w="25400" cap="flat" cmpd="sng" algn="ctr">
          <a:solidFill>
            <a:schemeClr val="lt1"/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/>
            <a:t>Hak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pemerintah</a:t>
          </a: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/>
            <a:t>Diakui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sebagai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penambah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ekuitas</a:t>
          </a: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/>
            <a:t>Dalam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periode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tahun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anggaran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yg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bersangkutan</a:t>
          </a: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/>
            <a:t>Tidak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perlu</a:t>
          </a:r>
          <a:r>
            <a:rPr lang="en-US" sz="1600" b="1" kern="1200" dirty="0" smtClean="0"/>
            <a:t>  </a:t>
          </a:r>
          <a:r>
            <a:rPr lang="en-US" sz="1600" b="1" kern="1200" dirty="0" err="1" smtClean="0"/>
            <a:t>dibayar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kembali</a:t>
          </a:r>
          <a:endParaRPr lang="en-US" sz="1600" b="1" kern="1200" dirty="0"/>
        </a:p>
      </dsp:txBody>
      <dsp:txXfrm>
        <a:off x="266248" y="122179"/>
        <a:ext cx="1938637" cy="1688693"/>
      </dsp:txXfrm>
    </dsp:sp>
    <dsp:sp modelId="{B2E0F058-5B9B-4FAF-9A3D-08D5397D332E}">
      <dsp:nvSpPr>
        <dsp:cNvPr id="0" name=""/>
        <dsp:cNvSpPr/>
      </dsp:nvSpPr>
      <dsp:spPr>
        <a:xfrm>
          <a:off x="2016586" y="383222"/>
          <a:ext cx="2497729" cy="2497729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err="1" smtClean="0">
              <a:solidFill>
                <a:schemeClr val="tx1"/>
              </a:solidFill>
            </a:rPr>
            <a:t>Pendapatan</a:t>
          </a:r>
          <a:r>
            <a:rPr lang="es-ES" sz="1800" b="1" kern="1200" dirty="0" smtClean="0">
              <a:solidFill>
                <a:schemeClr val="tx1"/>
              </a:solidFill>
            </a:rPr>
            <a:t>-LO (</a:t>
          </a:r>
          <a:r>
            <a:rPr lang="es-ES" sz="1800" b="1" kern="1200" dirty="0" err="1" smtClean="0">
              <a:solidFill>
                <a:schemeClr val="tx1"/>
              </a:solidFill>
            </a:rPr>
            <a:t>dari</a:t>
          </a:r>
          <a:r>
            <a:rPr lang="es-ES" sz="1800" b="1" kern="1200" dirty="0" smtClean="0">
              <a:solidFill>
                <a:schemeClr val="tx1"/>
              </a:solidFill>
            </a:rPr>
            <a:t> </a:t>
          </a:r>
          <a:r>
            <a:rPr lang="es-ES" sz="1800" b="1" kern="1200" dirty="0" err="1" smtClean="0">
              <a:solidFill>
                <a:schemeClr val="tx1"/>
              </a:solidFill>
            </a:rPr>
            <a:t>kegiatan</a:t>
          </a:r>
          <a:r>
            <a:rPr lang="es-ES" sz="1800" b="1" kern="1200" dirty="0" smtClean="0">
              <a:solidFill>
                <a:schemeClr val="tx1"/>
              </a:solidFill>
            </a:rPr>
            <a:t> </a:t>
          </a:r>
          <a:r>
            <a:rPr lang="es-ES" sz="1800" b="1" kern="1200" dirty="0" err="1" smtClean="0">
              <a:solidFill>
                <a:schemeClr val="tx1"/>
              </a:solidFill>
            </a:rPr>
            <a:t>operasional</a:t>
          </a:r>
          <a:r>
            <a:rPr lang="es-ES" sz="1800" b="1" kern="1200" dirty="0" smtClean="0">
              <a:solidFill>
                <a:schemeClr val="tx1"/>
              </a:solidFill>
            </a:rPr>
            <a:t>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b="1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 dirty="0"/>
        </a:p>
      </dsp:txBody>
      <dsp:txXfrm>
        <a:off x="2748154" y="1114790"/>
        <a:ext cx="1766161" cy="1766161"/>
      </dsp:txXfrm>
    </dsp:sp>
    <dsp:sp modelId="{16CC595F-3B3A-4DDE-B4FF-DBDAB5BF97E7}">
      <dsp:nvSpPr>
        <dsp:cNvPr id="0" name=""/>
        <dsp:cNvSpPr/>
      </dsp:nvSpPr>
      <dsp:spPr>
        <a:xfrm rot="5400000">
          <a:off x="4536793" y="381423"/>
          <a:ext cx="2497729" cy="2497729"/>
        </a:xfrm>
        <a:prstGeom prst="pieWedge">
          <a:avLst/>
        </a:prstGeom>
        <a:solidFill>
          <a:schemeClr val="accent5">
            <a:hueOff val="-8598"/>
            <a:satOff val="-6168"/>
            <a:lumOff val="-326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1"/>
              </a:solidFill>
            </a:rPr>
            <a:t>Beban (</a:t>
          </a:r>
          <a:r>
            <a:rPr lang="es-ES" sz="1800" b="1" kern="1200" dirty="0" err="1" smtClean="0">
              <a:solidFill>
                <a:schemeClr val="tx1"/>
              </a:solidFill>
            </a:rPr>
            <a:t>dari</a:t>
          </a:r>
          <a:r>
            <a:rPr lang="es-ES" sz="1800" b="1" kern="1200" dirty="0" smtClean="0">
              <a:solidFill>
                <a:schemeClr val="tx1"/>
              </a:solidFill>
            </a:rPr>
            <a:t> </a:t>
          </a:r>
          <a:r>
            <a:rPr lang="es-ES" sz="1800" b="1" kern="1200" dirty="0" err="1" smtClean="0">
              <a:solidFill>
                <a:schemeClr val="tx1"/>
              </a:solidFill>
            </a:rPr>
            <a:t>kegiatan</a:t>
          </a:r>
          <a:r>
            <a:rPr lang="es-ES" sz="1800" b="1" kern="1200" dirty="0" smtClean="0">
              <a:solidFill>
                <a:schemeClr val="tx1"/>
              </a:solidFill>
            </a:rPr>
            <a:t> </a:t>
          </a:r>
          <a:r>
            <a:rPr lang="es-ES" sz="1800" b="1" kern="1200" dirty="0" err="1" smtClean="0">
              <a:solidFill>
                <a:schemeClr val="tx1"/>
              </a:solidFill>
            </a:rPr>
            <a:t>operasional</a:t>
          </a:r>
          <a:r>
            <a:rPr lang="es-ES" sz="1800" b="1" kern="1200" dirty="0" smtClean="0">
              <a:solidFill>
                <a:schemeClr val="tx1"/>
              </a:solidFill>
            </a:rPr>
            <a:t>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b="1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b="1" kern="1200" dirty="0" smtClean="0">
              <a:solidFill>
                <a:schemeClr val="tx1"/>
              </a:solidFill>
            </a:rPr>
            <a:t> </a:t>
          </a:r>
          <a:endParaRPr lang="en-US" sz="1800" b="1" kern="1200" dirty="0"/>
        </a:p>
      </dsp:txBody>
      <dsp:txXfrm rot="-5400000">
        <a:off x="4536793" y="1112991"/>
        <a:ext cx="1766161" cy="1766161"/>
      </dsp:txXfrm>
    </dsp:sp>
    <dsp:sp modelId="{19121E68-2912-48D4-BED4-D284F63C79BE}">
      <dsp:nvSpPr>
        <dsp:cNvPr id="0" name=""/>
        <dsp:cNvSpPr/>
      </dsp:nvSpPr>
      <dsp:spPr>
        <a:xfrm rot="10800000">
          <a:off x="4536793" y="2880800"/>
          <a:ext cx="2497729" cy="2497729"/>
        </a:xfrm>
        <a:prstGeom prst="pieWedge">
          <a:avLst/>
        </a:prstGeom>
        <a:solidFill>
          <a:srgbClr val="77BFC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solidFill>
                <a:schemeClr val="tx1"/>
              </a:solidFill>
            </a:rPr>
            <a:t>Pos</a:t>
          </a:r>
          <a:r>
            <a:rPr lang="en-US" sz="1800" b="1" kern="1200" dirty="0" smtClean="0">
              <a:solidFill>
                <a:schemeClr val="tx1"/>
              </a:solidFill>
            </a:rPr>
            <a:t> </a:t>
          </a:r>
          <a:r>
            <a:rPr lang="en-US" sz="1800" b="1" kern="1200" dirty="0" err="1" smtClean="0">
              <a:solidFill>
                <a:schemeClr val="tx1"/>
              </a:solidFill>
            </a:rPr>
            <a:t>Luar</a:t>
          </a:r>
          <a:r>
            <a:rPr lang="en-US" sz="1800" b="1" kern="1200" dirty="0" smtClean="0">
              <a:solidFill>
                <a:schemeClr val="tx1"/>
              </a:solidFill>
            </a:rPr>
            <a:t> </a:t>
          </a:r>
          <a:r>
            <a:rPr lang="en-US" sz="1800" b="1" kern="1200" dirty="0" err="1" smtClean="0">
              <a:solidFill>
                <a:schemeClr val="tx1"/>
              </a:solidFill>
            </a:rPr>
            <a:t>Biasa</a:t>
          </a:r>
          <a:endParaRPr lang="en-US" sz="1800" b="1" kern="1200" dirty="0"/>
        </a:p>
      </dsp:txBody>
      <dsp:txXfrm rot="10800000">
        <a:off x="4536793" y="2880800"/>
        <a:ext cx="1766161" cy="1766161"/>
      </dsp:txXfrm>
    </dsp:sp>
    <dsp:sp modelId="{B4A63626-4C72-4FA1-94E6-0DCA2376268E}">
      <dsp:nvSpPr>
        <dsp:cNvPr id="0" name=""/>
        <dsp:cNvSpPr/>
      </dsp:nvSpPr>
      <dsp:spPr>
        <a:xfrm rot="16200000">
          <a:off x="2016586" y="2880800"/>
          <a:ext cx="2497729" cy="2497729"/>
        </a:xfrm>
        <a:prstGeom prst="pieWedge">
          <a:avLst/>
        </a:prstGeom>
        <a:solidFill>
          <a:srgbClr val="D1D1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b="1" kern="1200" dirty="0" smtClean="0">
              <a:solidFill>
                <a:schemeClr val="tx1"/>
              </a:solidFill>
            </a:rPr>
            <a:t>Kegiatan Non Operasional </a:t>
          </a:r>
          <a:endParaRPr lang="en-US" sz="1800" b="1" kern="1200" dirty="0">
            <a:solidFill>
              <a:schemeClr val="tx1"/>
            </a:solidFill>
          </a:endParaRPr>
        </a:p>
      </dsp:txBody>
      <dsp:txXfrm rot="5400000">
        <a:off x="2748154" y="2880800"/>
        <a:ext cx="1766161" cy="1766161"/>
      </dsp:txXfrm>
    </dsp:sp>
    <dsp:sp modelId="{1404213E-C5CB-494F-AF76-4E33F6C3717B}">
      <dsp:nvSpPr>
        <dsp:cNvPr id="0" name=""/>
        <dsp:cNvSpPr/>
      </dsp:nvSpPr>
      <dsp:spPr>
        <a:xfrm>
          <a:off x="3671390" y="2088233"/>
          <a:ext cx="1801218" cy="1611945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AA832D9-7AEF-4A7C-8054-D3E3D1AC70D7}">
      <dsp:nvSpPr>
        <dsp:cNvPr id="0" name=""/>
        <dsp:cNvSpPr/>
      </dsp:nvSpPr>
      <dsp:spPr>
        <a:xfrm rot="10800000">
          <a:off x="3743399" y="2277259"/>
          <a:ext cx="1657201" cy="1611173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174F1A-A88E-45E3-BA8E-10E010B5E8E8}">
      <dsp:nvSpPr>
        <dsp:cNvPr id="0" name=""/>
        <dsp:cNvSpPr/>
      </dsp:nvSpPr>
      <dsp:spPr>
        <a:xfrm>
          <a:off x="5862303" y="3410073"/>
          <a:ext cx="3276925" cy="2467196"/>
        </a:xfrm>
        <a:prstGeom prst="roundRect">
          <a:avLst>
            <a:gd name="adj" fmla="val 10000"/>
          </a:avLst>
        </a:prstGeom>
        <a:solidFill>
          <a:srgbClr val="77BFC5">
            <a:alpha val="90000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100" kern="1200" dirty="0"/>
        </a:p>
      </dsp:txBody>
      <dsp:txXfrm>
        <a:off x="6899576" y="4081068"/>
        <a:ext cx="2185456" cy="1742005"/>
      </dsp:txXfrm>
    </dsp:sp>
    <dsp:sp modelId="{C68B7A0F-633D-4141-8227-9160A953271E}">
      <dsp:nvSpPr>
        <dsp:cNvPr id="0" name=""/>
        <dsp:cNvSpPr/>
      </dsp:nvSpPr>
      <dsp:spPr>
        <a:xfrm>
          <a:off x="52711" y="3446710"/>
          <a:ext cx="3434386" cy="2430558"/>
        </a:xfrm>
        <a:prstGeom prst="roundRect">
          <a:avLst>
            <a:gd name="adj" fmla="val 10000"/>
          </a:avLst>
        </a:prstGeom>
        <a:solidFill>
          <a:srgbClr val="D1D1F0">
            <a:alpha val="89804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</dsp:txBody>
      <dsp:txXfrm>
        <a:off x="106102" y="4107741"/>
        <a:ext cx="2297288" cy="1716137"/>
      </dsp:txXfrm>
    </dsp:sp>
    <dsp:sp modelId="{807AE6DC-FDEA-4DDC-86AA-EFBBC92EF417}">
      <dsp:nvSpPr>
        <dsp:cNvPr id="0" name=""/>
        <dsp:cNvSpPr/>
      </dsp:nvSpPr>
      <dsp:spPr>
        <a:xfrm>
          <a:off x="5807813" y="2"/>
          <a:ext cx="3295912" cy="2146653"/>
        </a:xfrm>
        <a:prstGeom prst="roundRect">
          <a:avLst>
            <a:gd name="adj" fmla="val 10000"/>
          </a:avLst>
        </a:prstGeom>
        <a:solidFill>
          <a:srgbClr val="98BDD6">
            <a:alpha val="89804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</dsp:txBody>
      <dsp:txXfrm>
        <a:off x="6843742" y="47157"/>
        <a:ext cx="2212828" cy="1515679"/>
      </dsp:txXfrm>
    </dsp:sp>
    <dsp:sp modelId="{78AEDCF5-98C9-4D1C-9E80-6EC94214CC45}">
      <dsp:nvSpPr>
        <dsp:cNvPr id="0" name=""/>
        <dsp:cNvSpPr/>
      </dsp:nvSpPr>
      <dsp:spPr>
        <a:xfrm>
          <a:off x="80474" y="2"/>
          <a:ext cx="3448784" cy="2181841"/>
        </a:xfrm>
        <a:prstGeom prst="roundRect">
          <a:avLst>
            <a:gd name="adj" fmla="val 10000"/>
          </a:avLst>
        </a:prstGeom>
        <a:solidFill>
          <a:srgbClr val="DAEDEF">
            <a:alpha val="89804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600" b="1" kern="1200" dirty="0" err="1" smtClean="0"/>
            <a:t>Pada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saat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timbul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hak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atas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pendapatan</a:t>
          </a:r>
          <a:r>
            <a:rPr lang="en-US" sz="1600" b="1" kern="1200" dirty="0" smtClean="0"/>
            <a:t> (</a:t>
          </a:r>
          <a:r>
            <a:rPr lang="en-US" sz="1600" b="1" kern="1200" dirty="0" err="1" smtClean="0"/>
            <a:t>hak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untuk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menagih</a:t>
          </a:r>
          <a:r>
            <a:rPr lang="en-US" sz="1600" b="1" kern="1200" dirty="0" smtClean="0"/>
            <a:t>) </a:t>
          </a:r>
          <a:r>
            <a:rPr lang="en-US" sz="1600" b="1" kern="1200" dirty="0" err="1" smtClean="0"/>
            <a:t>atau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/>
            <a:t>Pada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saat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pendapatan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direalisasi</a:t>
          </a:r>
          <a:endParaRPr lang="en-US" sz="1600" b="1" kern="1200" dirty="0"/>
        </a:p>
      </dsp:txBody>
      <dsp:txXfrm>
        <a:off x="128402" y="47930"/>
        <a:ext cx="2318292" cy="1540525"/>
      </dsp:txXfrm>
    </dsp:sp>
    <dsp:sp modelId="{AE6900A4-F4EE-42A6-B828-9BB5CB97F4E4}">
      <dsp:nvSpPr>
        <dsp:cNvPr id="0" name=""/>
        <dsp:cNvSpPr/>
      </dsp:nvSpPr>
      <dsp:spPr>
        <a:xfrm>
          <a:off x="1997586" y="366607"/>
          <a:ext cx="2513969" cy="2513969"/>
        </a:xfrm>
        <a:prstGeom prst="pieWedge">
          <a:avLst/>
        </a:prstGeom>
        <a:solidFill>
          <a:srgbClr val="DAEDE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.</a:t>
          </a:r>
          <a:endParaRPr lang="en-US" sz="800" kern="1200" dirty="0"/>
        </a:p>
      </dsp:txBody>
      <dsp:txXfrm>
        <a:off x="2733910" y="1102931"/>
        <a:ext cx="1777645" cy="1777645"/>
      </dsp:txXfrm>
    </dsp:sp>
    <dsp:sp modelId="{0882175E-A673-46F1-BBBB-A75352DAE3C3}">
      <dsp:nvSpPr>
        <dsp:cNvPr id="0" name=""/>
        <dsp:cNvSpPr/>
      </dsp:nvSpPr>
      <dsp:spPr>
        <a:xfrm rot="5400000">
          <a:off x="4627673" y="366607"/>
          <a:ext cx="2513969" cy="2513969"/>
        </a:xfrm>
        <a:prstGeom prst="pieWedge">
          <a:avLst/>
        </a:prstGeom>
        <a:solidFill>
          <a:srgbClr val="98BDD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.</a:t>
          </a:r>
          <a:endParaRPr lang="en-US" sz="800" kern="1200" dirty="0"/>
        </a:p>
      </dsp:txBody>
      <dsp:txXfrm rot="-5400000">
        <a:off x="4627673" y="1102931"/>
        <a:ext cx="1777645" cy="1777645"/>
      </dsp:txXfrm>
    </dsp:sp>
    <dsp:sp modelId="{300FA66F-0998-41B7-A863-E020C7634131}">
      <dsp:nvSpPr>
        <dsp:cNvPr id="0" name=""/>
        <dsp:cNvSpPr/>
      </dsp:nvSpPr>
      <dsp:spPr>
        <a:xfrm rot="10800000">
          <a:off x="4627673" y="2996695"/>
          <a:ext cx="2513969" cy="2513969"/>
        </a:xfrm>
        <a:prstGeom prst="pieWedge">
          <a:avLst/>
        </a:prstGeom>
        <a:solidFill>
          <a:srgbClr val="77BFC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.</a:t>
          </a:r>
          <a:endParaRPr lang="en-US" sz="800" kern="1200" dirty="0"/>
        </a:p>
      </dsp:txBody>
      <dsp:txXfrm rot="10800000">
        <a:off x="4627673" y="2996695"/>
        <a:ext cx="1777645" cy="1777645"/>
      </dsp:txXfrm>
    </dsp:sp>
    <dsp:sp modelId="{71A4C8AA-CCD4-471B-8222-57D68F5671BF}">
      <dsp:nvSpPr>
        <dsp:cNvPr id="0" name=""/>
        <dsp:cNvSpPr/>
      </dsp:nvSpPr>
      <dsp:spPr>
        <a:xfrm rot="16200000">
          <a:off x="1997586" y="2996695"/>
          <a:ext cx="2513969" cy="2513969"/>
        </a:xfrm>
        <a:prstGeom prst="pieWedge">
          <a:avLst/>
        </a:prstGeom>
        <a:solidFill>
          <a:srgbClr val="D1D1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.</a:t>
          </a:r>
          <a:endParaRPr lang="en-US" sz="800" kern="1200" dirty="0"/>
        </a:p>
      </dsp:txBody>
      <dsp:txXfrm rot="5400000">
        <a:off x="2733910" y="2996695"/>
        <a:ext cx="1777645" cy="1777645"/>
      </dsp:txXfrm>
    </dsp:sp>
    <dsp:sp modelId="{FF7FE4E6-63D1-4790-9363-56A46617F97F}">
      <dsp:nvSpPr>
        <dsp:cNvPr id="0" name=""/>
        <dsp:cNvSpPr/>
      </dsp:nvSpPr>
      <dsp:spPr>
        <a:xfrm>
          <a:off x="4135620" y="2416101"/>
          <a:ext cx="867987" cy="754771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298BF0-F0CC-44A4-BFD6-A8F4A04B546C}">
      <dsp:nvSpPr>
        <dsp:cNvPr id="0" name=""/>
        <dsp:cNvSpPr/>
      </dsp:nvSpPr>
      <dsp:spPr>
        <a:xfrm rot="10800000">
          <a:off x="4135620" y="2706398"/>
          <a:ext cx="867987" cy="754771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174F1A-A88E-45E3-BA8E-10E010B5E8E8}">
      <dsp:nvSpPr>
        <dsp:cNvPr id="0" name=""/>
        <dsp:cNvSpPr/>
      </dsp:nvSpPr>
      <dsp:spPr>
        <a:xfrm>
          <a:off x="5830758" y="3378526"/>
          <a:ext cx="3276925" cy="2467196"/>
        </a:xfrm>
        <a:prstGeom prst="roundRect">
          <a:avLst>
            <a:gd name="adj" fmla="val 10000"/>
          </a:avLst>
        </a:prstGeom>
        <a:solidFill>
          <a:srgbClr val="77BFC5">
            <a:alpha val="90000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err="1" smtClean="0">
              <a:solidFill>
                <a:schemeClr val="tx1"/>
              </a:solidFill>
            </a:rPr>
            <a:t>Menurut</a:t>
          </a:r>
          <a:r>
            <a:rPr lang="en-US" sz="2000" b="1" kern="1200" dirty="0" smtClean="0">
              <a:solidFill>
                <a:schemeClr val="tx1"/>
              </a:solidFill>
            </a:rPr>
            <a:t> </a:t>
          </a:r>
          <a:r>
            <a:rPr lang="en-US" sz="2000" b="1" kern="1200" dirty="0" err="1" smtClean="0">
              <a:solidFill>
                <a:schemeClr val="tx1"/>
              </a:solidFill>
            </a:rPr>
            <a:t>klasifikasi</a:t>
          </a:r>
          <a:r>
            <a:rPr lang="en-US" sz="2000" b="1" kern="1200" dirty="0" smtClean="0">
              <a:solidFill>
                <a:schemeClr val="tx1"/>
              </a:solidFill>
            </a:rPr>
            <a:t> </a:t>
          </a:r>
          <a:r>
            <a:rPr lang="en-US" sz="2000" b="1" kern="1200" dirty="0" err="1" smtClean="0">
              <a:solidFill>
                <a:schemeClr val="tx1"/>
              </a:solidFill>
            </a:rPr>
            <a:t>ekonomi</a:t>
          </a:r>
          <a:endParaRPr lang="en-US" sz="2700" kern="1200" dirty="0"/>
        </a:p>
      </dsp:txBody>
      <dsp:txXfrm>
        <a:off x="6868032" y="4049521"/>
        <a:ext cx="2185456" cy="1742005"/>
      </dsp:txXfrm>
    </dsp:sp>
    <dsp:sp modelId="{C68B7A0F-633D-4141-8227-9160A953271E}">
      <dsp:nvSpPr>
        <dsp:cNvPr id="0" name=""/>
        <dsp:cNvSpPr/>
      </dsp:nvSpPr>
      <dsp:spPr>
        <a:xfrm>
          <a:off x="52711" y="3415163"/>
          <a:ext cx="3434386" cy="2430558"/>
        </a:xfrm>
        <a:prstGeom prst="roundRect">
          <a:avLst>
            <a:gd name="adj" fmla="val 10000"/>
          </a:avLst>
        </a:prstGeom>
        <a:solidFill>
          <a:srgbClr val="D1D1F0">
            <a:alpha val="89804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</dsp:txBody>
      <dsp:txXfrm>
        <a:off x="106102" y="4076194"/>
        <a:ext cx="2297288" cy="1716137"/>
      </dsp:txXfrm>
    </dsp:sp>
    <dsp:sp modelId="{807AE6DC-FDEA-4DDC-86AA-EFBBC92EF417}">
      <dsp:nvSpPr>
        <dsp:cNvPr id="0" name=""/>
        <dsp:cNvSpPr/>
      </dsp:nvSpPr>
      <dsp:spPr>
        <a:xfrm>
          <a:off x="5792039" y="31549"/>
          <a:ext cx="3295912" cy="2146653"/>
        </a:xfrm>
        <a:prstGeom prst="roundRect">
          <a:avLst>
            <a:gd name="adj" fmla="val 10000"/>
          </a:avLst>
        </a:prstGeom>
        <a:solidFill>
          <a:srgbClr val="98BDD6">
            <a:alpha val="89804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>
              <a:solidFill>
                <a:schemeClr val="tx1"/>
              </a:solidFill>
            </a:rPr>
            <a:t>Penyusutan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dapat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dilakukan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dengan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metode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garis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lurus</a:t>
          </a:r>
          <a:r>
            <a:rPr lang="en-US" sz="1600" b="1" kern="1200" dirty="0" smtClean="0">
              <a:solidFill>
                <a:schemeClr val="tx1"/>
              </a:solidFill>
            </a:rPr>
            <a:t>, </a:t>
          </a:r>
          <a:r>
            <a:rPr lang="en-US" sz="1600" b="1" kern="1200" dirty="0" err="1" smtClean="0">
              <a:solidFill>
                <a:schemeClr val="tx1"/>
              </a:solidFill>
            </a:rPr>
            <a:t>saldo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menurun</a:t>
          </a:r>
          <a:r>
            <a:rPr lang="en-US" sz="1600" b="1" kern="1200" dirty="0" smtClean="0">
              <a:solidFill>
                <a:schemeClr val="tx1"/>
              </a:solidFill>
            </a:rPr>
            <a:t>, </a:t>
          </a:r>
          <a:r>
            <a:rPr lang="en-US" sz="1600" b="1" kern="1200" dirty="0" err="1" smtClean="0">
              <a:solidFill>
                <a:schemeClr val="tx1"/>
              </a:solidFill>
            </a:rPr>
            <a:t>dan</a:t>
          </a:r>
          <a:r>
            <a:rPr lang="en-US" sz="1600" b="1" kern="1200" dirty="0" smtClean="0">
              <a:solidFill>
                <a:schemeClr val="tx1"/>
              </a:solidFill>
            </a:rPr>
            <a:t> unit </a:t>
          </a:r>
          <a:r>
            <a:rPr lang="en-US" sz="1600" b="1" kern="1200" dirty="0" err="1" smtClean="0">
              <a:solidFill>
                <a:schemeClr val="tx1"/>
              </a:solidFill>
            </a:rPr>
            <a:t>produksi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6827967" y="78704"/>
        <a:ext cx="2212828" cy="1515679"/>
      </dsp:txXfrm>
    </dsp:sp>
    <dsp:sp modelId="{78AEDCF5-98C9-4D1C-9E80-6EC94214CC45}">
      <dsp:nvSpPr>
        <dsp:cNvPr id="0" name=""/>
        <dsp:cNvSpPr/>
      </dsp:nvSpPr>
      <dsp:spPr>
        <a:xfrm>
          <a:off x="80474" y="31549"/>
          <a:ext cx="3448784" cy="2181841"/>
        </a:xfrm>
        <a:prstGeom prst="roundRect">
          <a:avLst>
            <a:gd name="adj" fmla="val 10000"/>
          </a:avLst>
        </a:prstGeom>
        <a:solidFill>
          <a:srgbClr val="DAEDEF">
            <a:alpha val="89804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>
              <a:solidFill>
                <a:schemeClr val="tx1"/>
              </a:solidFill>
            </a:rPr>
            <a:t>Saat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timbul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kewajiban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>
              <a:solidFill>
                <a:schemeClr val="tx1"/>
              </a:solidFill>
            </a:rPr>
            <a:t>Terjadinya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konsumsi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aset</a:t>
          </a:r>
          <a:endParaRPr lang="en-US" sz="1600" b="1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>
              <a:solidFill>
                <a:schemeClr val="tx1"/>
              </a:solidFill>
            </a:rPr>
            <a:t>Terjadinya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penurunan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manfaat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ekonomi</a:t>
          </a:r>
          <a:r>
            <a:rPr lang="en-US" sz="1600" b="1" kern="1200" dirty="0" smtClean="0">
              <a:solidFill>
                <a:schemeClr val="tx1"/>
              </a:solidFill>
            </a:rPr>
            <a:t>/</a:t>
          </a:r>
          <a:r>
            <a:rPr lang="en-US" sz="1600" b="1" kern="1200" dirty="0" err="1" smtClean="0">
              <a:solidFill>
                <a:schemeClr val="tx1"/>
              </a:solidFill>
            </a:rPr>
            <a:t>potensi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jasa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128402" y="79477"/>
        <a:ext cx="2318292" cy="1540525"/>
      </dsp:txXfrm>
    </dsp:sp>
    <dsp:sp modelId="{AE6900A4-F4EE-42A6-B828-9BB5CB97F4E4}">
      <dsp:nvSpPr>
        <dsp:cNvPr id="0" name=""/>
        <dsp:cNvSpPr/>
      </dsp:nvSpPr>
      <dsp:spPr>
        <a:xfrm>
          <a:off x="1997586" y="366607"/>
          <a:ext cx="2513969" cy="2513969"/>
        </a:xfrm>
        <a:prstGeom prst="pieWedge">
          <a:avLst/>
        </a:prstGeom>
        <a:solidFill>
          <a:srgbClr val="DAEDE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.</a:t>
          </a:r>
          <a:endParaRPr lang="en-US" sz="800" kern="1200" dirty="0"/>
        </a:p>
      </dsp:txBody>
      <dsp:txXfrm>
        <a:off x="2733910" y="1102931"/>
        <a:ext cx="1777645" cy="1777645"/>
      </dsp:txXfrm>
    </dsp:sp>
    <dsp:sp modelId="{0882175E-A673-46F1-BBBB-A75352DAE3C3}">
      <dsp:nvSpPr>
        <dsp:cNvPr id="0" name=""/>
        <dsp:cNvSpPr/>
      </dsp:nvSpPr>
      <dsp:spPr>
        <a:xfrm rot="5400000">
          <a:off x="4627673" y="366607"/>
          <a:ext cx="2513969" cy="2513969"/>
        </a:xfrm>
        <a:prstGeom prst="pieWedge">
          <a:avLst/>
        </a:prstGeom>
        <a:solidFill>
          <a:srgbClr val="98BDD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.</a:t>
          </a:r>
          <a:endParaRPr lang="en-US" sz="800" kern="1200" dirty="0"/>
        </a:p>
      </dsp:txBody>
      <dsp:txXfrm rot="-5400000">
        <a:off x="4627673" y="1102931"/>
        <a:ext cx="1777645" cy="1777645"/>
      </dsp:txXfrm>
    </dsp:sp>
    <dsp:sp modelId="{300FA66F-0998-41B7-A863-E020C7634131}">
      <dsp:nvSpPr>
        <dsp:cNvPr id="0" name=""/>
        <dsp:cNvSpPr/>
      </dsp:nvSpPr>
      <dsp:spPr>
        <a:xfrm rot="10800000">
          <a:off x="4627673" y="2996695"/>
          <a:ext cx="2513969" cy="2513969"/>
        </a:xfrm>
        <a:prstGeom prst="pieWedge">
          <a:avLst/>
        </a:prstGeom>
        <a:solidFill>
          <a:srgbClr val="77BFC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.</a:t>
          </a:r>
          <a:endParaRPr lang="en-US" sz="800" kern="1200" dirty="0"/>
        </a:p>
      </dsp:txBody>
      <dsp:txXfrm rot="10800000">
        <a:off x="4627673" y="2996695"/>
        <a:ext cx="1777645" cy="1777645"/>
      </dsp:txXfrm>
    </dsp:sp>
    <dsp:sp modelId="{71A4C8AA-CCD4-471B-8222-57D68F5671BF}">
      <dsp:nvSpPr>
        <dsp:cNvPr id="0" name=""/>
        <dsp:cNvSpPr/>
      </dsp:nvSpPr>
      <dsp:spPr>
        <a:xfrm rot="16200000">
          <a:off x="1997586" y="2996695"/>
          <a:ext cx="2513969" cy="2513969"/>
        </a:xfrm>
        <a:prstGeom prst="pieWedge">
          <a:avLst/>
        </a:prstGeom>
        <a:solidFill>
          <a:srgbClr val="D1D1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.</a:t>
          </a:r>
          <a:endParaRPr lang="en-US" sz="800" kern="1200" dirty="0"/>
        </a:p>
      </dsp:txBody>
      <dsp:txXfrm rot="5400000">
        <a:off x="2733910" y="2996695"/>
        <a:ext cx="1777645" cy="1777645"/>
      </dsp:txXfrm>
    </dsp:sp>
    <dsp:sp modelId="{FF7FE4E6-63D1-4790-9363-56A46617F97F}">
      <dsp:nvSpPr>
        <dsp:cNvPr id="0" name=""/>
        <dsp:cNvSpPr/>
      </dsp:nvSpPr>
      <dsp:spPr>
        <a:xfrm>
          <a:off x="4135620" y="2416101"/>
          <a:ext cx="867987" cy="754771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298BF0-F0CC-44A4-BFD6-A8F4A04B546C}">
      <dsp:nvSpPr>
        <dsp:cNvPr id="0" name=""/>
        <dsp:cNvSpPr/>
      </dsp:nvSpPr>
      <dsp:spPr>
        <a:xfrm rot="10800000">
          <a:off x="4135620" y="2706398"/>
          <a:ext cx="867987" cy="754771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4#2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#3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r">
              <a:defRPr sz="1300"/>
            </a:lvl1pPr>
          </a:lstStyle>
          <a:p>
            <a:fld id="{FDB8D688-D638-43A1-A6CF-E29A4A6DCD21}" type="datetimeFigureOut">
              <a:rPr lang="en-US" smtClean="0"/>
              <a:pPr/>
              <a:t>11/20/2015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10551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10551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r">
              <a:defRPr sz="1300"/>
            </a:lvl1pPr>
          </a:lstStyle>
          <a:p>
            <a:fld id="{739C707C-4FA3-4006-9C69-DD23AED206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487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r">
              <a:defRPr sz="1300"/>
            </a:lvl1pPr>
          </a:lstStyle>
          <a:p>
            <a:fld id="{57164459-3B72-41D9-B760-69B3EF63390C}" type="datetimeFigureOut">
              <a:rPr lang="en-US" smtClean="0"/>
              <a:pPr/>
              <a:t>11/20/2015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984" tIns="49492" rIns="98984" bIns="4949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56163"/>
            <a:ext cx="5679440" cy="4600575"/>
          </a:xfrm>
          <a:prstGeom prst="rect">
            <a:avLst/>
          </a:prstGeom>
        </p:spPr>
        <p:txBody>
          <a:bodyPr vert="horz" lIns="98984" tIns="49492" rIns="98984" bIns="4949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0551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10551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r">
              <a:defRPr sz="1300"/>
            </a:lvl1pPr>
          </a:lstStyle>
          <a:p>
            <a:fld id="{1819A4A3-0F71-4D3B-9A18-EE2A006888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27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6F9B8CD-342D-4579-98EC-A8FD6B7370E1}" type="datetimeFigureOut">
              <a:rPr lang="en-US" smtClean="0"/>
              <a:pPr/>
              <a:t>11/20/2015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grpSp>
        <p:nvGrpSpPr>
          <p:cNvPr id="11" name="Group 12"/>
          <p:cNvGrpSpPr>
            <a:grpSpLocks/>
          </p:cNvGrpSpPr>
          <p:nvPr userDrawn="1"/>
        </p:nvGrpSpPr>
        <p:grpSpPr bwMode="auto">
          <a:xfrm>
            <a:off x="228600" y="185000"/>
            <a:ext cx="976313" cy="729400"/>
            <a:chOff x="1347" y="1207"/>
            <a:chExt cx="1296" cy="1163"/>
          </a:xfrm>
        </p:grpSpPr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24800" y="185000"/>
            <a:ext cx="942975" cy="895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grpSp>
        <p:nvGrpSpPr>
          <p:cNvPr id="7" name="Group 12"/>
          <p:cNvGrpSpPr>
            <a:grpSpLocks/>
          </p:cNvGrpSpPr>
          <p:nvPr userDrawn="1"/>
        </p:nvGrpSpPr>
        <p:grpSpPr bwMode="auto">
          <a:xfrm>
            <a:off x="228600" y="185000"/>
            <a:ext cx="976313" cy="729400"/>
            <a:chOff x="1347" y="1207"/>
            <a:chExt cx="1296" cy="1163"/>
          </a:xfrm>
        </p:grpSpPr>
        <p:pic>
          <p:nvPicPr>
            <p:cNvPr id="8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77200" y="337400"/>
            <a:ext cx="942975" cy="8953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grpSp>
        <p:nvGrpSpPr>
          <p:cNvPr id="10" name="Group 12"/>
          <p:cNvGrpSpPr>
            <a:grpSpLocks/>
          </p:cNvGrpSpPr>
          <p:nvPr userDrawn="1"/>
        </p:nvGrpSpPr>
        <p:grpSpPr bwMode="auto">
          <a:xfrm>
            <a:off x="228600" y="185000"/>
            <a:ext cx="976313" cy="729400"/>
            <a:chOff x="1347" y="1207"/>
            <a:chExt cx="1296" cy="1163"/>
          </a:xfrm>
        </p:grpSpPr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id-ID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A64BBC-3A5E-49F3-AC30-6A01E174FA53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7" name="Group 12"/>
          <p:cNvGrpSpPr>
            <a:grpSpLocks/>
          </p:cNvGrpSpPr>
          <p:nvPr userDrawn="1"/>
        </p:nvGrpSpPr>
        <p:grpSpPr bwMode="auto">
          <a:xfrm>
            <a:off x="228600" y="185000"/>
            <a:ext cx="976313" cy="729400"/>
            <a:chOff x="1347" y="1207"/>
            <a:chExt cx="1296" cy="1163"/>
          </a:xfrm>
        </p:grpSpPr>
        <p:pic>
          <p:nvPicPr>
            <p:cNvPr id="8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77200" y="337400"/>
            <a:ext cx="942975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442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71406" y="-24"/>
            <a:ext cx="1000132" cy="928670"/>
          </a:xfrm>
          <a:prstGeom prst="roundRect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>
            <a:off x="1131101" y="11875"/>
            <a:ext cx="8001024" cy="92867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6" name="Group 12"/>
          <p:cNvGrpSpPr>
            <a:grpSpLocks/>
          </p:cNvGrpSpPr>
          <p:nvPr userDrawn="1"/>
        </p:nvGrpSpPr>
        <p:grpSpPr bwMode="auto">
          <a:xfrm>
            <a:off x="152400" y="108800"/>
            <a:ext cx="976313" cy="729400"/>
            <a:chOff x="1347" y="1207"/>
            <a:chExt cx="1296" cy="1163"/>
          </a:xfrm>
        </p:grpSpPr>
        <p:pic>
          <p:nvPicPr>
            <p:cNvPr id="7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6932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grpSp>
        <p:nvGrpSpPr>
          <p:cNvPr id="7" name="Group 12"/>
          <p:cNvGrpSpPr>
            <a:grpSpLocks/>
          </p:cNvGrpSpPr>
          <p:nvPr userDrawn="1"/>
        </p:nvGrpSpPr>
        <p:grpSpPr bwMode="auto">
          <a:xfrm>
            <a:off x="228600" y="185000"/>
            <a:ext cx="976313" cy="729400"/>
            <a:chOff x="1347" y="1207"/>
            <a:chExt cx="1296" cy="1163"/>
          </a:xfrm>
        </p:grpSpPr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24800" y="185000"/>
            <a:ext cx="942975" cy="895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grpSp>
        <p:nvGrpSpPr>
          <p:cNvPr id="9" name="Group 12"/>
          <p:cNvGrpSpPr>
            <a:grpSpLocks/>
          </p:cNvGrpSpPr>
          <p:nvPr userDrawn="1"/>
        </p:nvGrpSpPr>
        <p:grpSpPr bwMode="auto">
          <a:xfrm>
            <a:off x="228600" y="185000"/>
            <a:ext cx="976313" cy="729400"/>
            <a:chOff x="1347" y="1207"/>
            <a:chExt cx="1296" cy="1163"/>
          </a:xfrm>
        </p:grpSpPr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24800" y="185000"/>
            <a:ext cx="942975" cy="89535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grpSp>
        <p:nvGrpSpPr>
          <p:cNvPr id="8" name="Group 12"/>
          <p:cNvGrpSpPr>
            <a:grpSpLocks/>
          </p:cNvGrpSpPr>
          <p:nvPr userDrawn="1"/>
        </p:nvGrpSpPr>
        <p:grpSpPr bwMode="auto">
          <a:xfrm>
            <a:off x="228600" y="185000"/>
            <a:ext cx="976313" cy="729400"/>
            <a:chOff x="1347" y="1207"/>
            <a:chExt cx="1296" cy="1163"/>
          </a:xfrm>
        </p:grpSpPr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24800" y="185000"/>
            <a:ext cx="942975" cy="8953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grpSp>
        <p:nvGrpSpPr>
          <p:cNvPr id="10" name="Group 12"/>
          <p:cNvGrpSpPr>
            <a:grpSpLocks/>
          </p:cNvGrpSpPr>
          <p:nvPr userDrawn="1"/>
        </p:nvGrpSpPr>
        <p:grpSpPr bwMode="auto">
          <a:xfrm>
            <a:off x="228600" y="185000"/>
            <a:ext cx="976313" cy="729400"/>
            <a:chOff x="1347" y="1207"/>
            <a:chExt cx="1296" cy="1163"/>
          </a:xfrm>
        </p:grpSpPr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24800" y="185000"/>
            <a:ext cx="942975" cy="8953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grpSp>
        <p:nvGrpSpPr>
          <p:cNvPr id="7" name="Group 12"/>
          <p:cNvGrpSpPr>
            <a:grpSpLocks/>
          </p:cNvGrpSpPr>
          <p:nvPr userDrawn="1"/>
        </p:nvGrpSpPr>
        <p:grpSpPr bwMode="auto">
          <a:xfrm>
            <a:off x="228600" y="185000"/>
            <a:ext cx="976313" cy="729400"/>
            <a:chOff x="1347" y="1207"/>
            <a:chExt cx="1296" cy="1163"/>
          </a:xfrm>
        </p:grpSpPr>
        <p:pic>
          <p:nvPicPr>
            <p:cNvPr id="8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24800" y="185000"/>
            <a:ext cx="942975" cy="8953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grpSp>
        <p:nvGrpSpPr>
          <p:cNvPr id="7" name="Group 12"/>
          <p:cNvGrpSpPr>
            <a:grpSpLocks/>
          </p:cNvGrpSpPr>
          <p:nvPr userDrawn="1"/>
        </p:nvGrpSpPr>
        <p:grpSpPr bwMode="auto">
          <a:xfrm>
            <a:off x="228600" y="185000"/>
            <a:ext cx="976313" cy="729400"/>
            <a:chOff x="1347" y="1207"/>
            <a:chExt cx="1296" cy="1163"/>
          </a:xfrm>
        </p:grpSpPr>
        <p:pic>
          <p:nvPicPr>
            <p:cNvPr id="8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77200" y="337400"/>
            <a:ext cx="942975" cy="8953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grpSp>
        <p:nvGrpSpPr>
          <p:cNvPr id="11" name="Group 12"/>
          <p:cNvGrpSpPr>
            <a:grpSpLocks/>
          </p:cNvGrpSpPr>
          <p:nvPr userDrawn="1"/>
        </p:nvGrpSpPr>
        <p:grpSpPr bwMode="auto">
          <a:xfrm>
            <a:off x="228600" y="185000"/>
            <a:ext cx="976313" cy="729400"/>
            <a:chOff x="1347" y="1207"/>
            <a:chExt cx="1296" cy="1163"/>
          </a:xfrm>
        </p:grpSpPr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77200" y="337400"/>
            <a:ext cx="942975" cy="8953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grpSp>
        <p:nvGrpSpPr>
          <p:cNvPr id="11" name="Group 12"/>
          <p:cNvGrpSpPr>
            <a:grpSpLocks/>
          </p:cNvGrpSpPr>
          <p:nvPr userDrawn="1"/>
        </p:nvGrpSpPr>
        <p:grpSpPr bwMode="auto">
          <a:xfrm>
            <a:off x="228600" y="185000"/>
            <a:ext cx="976313" cy="729400"/>
            <a:chOff x="1347" y="1207"/>
            <a:chExt cx="1296" cy="1163"/>
          </a:xfrm>
        </p:grpSpPr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26000"/>
            <a:lum/>
          </a:blip>
          <a:srcRect/>
          <a:stretch>
            <a:fillRect l="-2000" t="-46000" r="-2000" b="-10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11/20/2015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810000"/>
            <a:ext cx="6858000" cy="9906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2800" dirty="0" err="1"/>
              <a:t>Laporan</a:t>
            </a:r>
            <a:r>
              <a:rPr lang="en-US" sz="2800" dirty="0"/>
              <a:t> </a:t>
            </a:r>
            <a:r>
              <a:rPr lang="en-US" sz="2800" dirty="0" err="1"/>
              <a:t>Keuangan</a:t>
            </a:r>
            <a:r>
              <a:rPr lang="en-US" sz="2800" dirty="0"/>
              <a:t> </a:t>
            </a:r>
            <a:r>
              <a:rPr lang="en-US" sz="2800" dirty="0" err="1"/>
              <a:t>Pemerintah</a:t>
            </a:r>
            <a:r>
              <a:rPr lang="en-US" sz="2800" dirty="0"/>
              <a:t> Daerah</a:t>
            </a:r>
            <a:br>
              <a:rPr lang="en-US" sz="2800" dirty="0"/>
            </a:br>
            <a:r>
              <a:rPr lang="en-US" sz="2800" dirty="0"/>
              <a:t> </a:t>
            </a:r>
            <a:r>
              <a:rPr lang="en-US" sz="2800" dirty="0" err="1"/>
              <a:t>Berbasis</a:t>
            </a:r>
            <a:r>
              <a:rPr lang="en-US" sz="2800" dirty="0"/>
              <a:t> </a:t>
            </a:r>
            <a:r>
              <a:rPr lang="en-US" sz="2800" dirty="0" err="1"/>
              <a:t>Akrual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5334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dirty="0" smtClean="0"/>
              <a:t>TOT </a:t>
            </a:r>
            <a:r>
              <a:rPr lang="en-US" b="1" dirty="0" err="1" smtClean="0"/>
              <a:t>Narasumber</a:t>
            </a:r>
            <a:r>
              <a:rPr lang="en-US" b="1" dirty="0" smtClean="0"/>
              <a:t> </a:t>
            </a:r>
            <a:r>
              <a:rPr lang="en-US" b="1" dirty="0" err="1" smtClean="0"/>
              <a:t>Sosialisasi</a:t>
            </a:r>
            <a:r>
              <a:rPr lang="en-US" b="1" dirty="0" smtClean="0"/>
              <a:t> SAP </a:t>
            </a:r>
            <a:r>
              <a:rPr lang="en-US" b="1" dirty="0" err="1" smtClean="0"/>
              <a:t>Akrual</a:t>
            </a:r>
            <a:endParaRPr lang="en-US" b="1" dirty="0" smtClean="0"/>
          </a:p>
        </p:txBody>
      </p:sp>
      <p:sp>
        <p:nvSpPr>
          <p:cNvPr id="4" name="WordArt 10"/>
          <p:cNvSpPr>
            <a:spLocks noChangeArrowheads="1" noChangeShapeType="1" noTextEdit="1"/>
          </p:cNvSpPr>
          <p:nvPr/>
        </p:nvSpPr>
        <p:spPr bwMode="auto">
          <a:xfrm>
            <a:off x="1524000" y="297264"/>
            <a:ext cx="6248400" cy="542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9900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0033CC"/>
                </a:solidFill>
                <a:latin typeface="Arial Black"/>
              </a:rPr>
              <a:t>KOMITE </a:t>
            </a:r>
            <a:r>
              <a:rPr lang="en-US" sz="19900" kern="10" spc="720" dirty="0">
                <a:ln w="9525">
                  <a:noFill/>
                  <a:round/>
                  <a:headEnd/>
                  <a:tailEnd/>
                </a:ln>
                <a:solidFill>
                  <a:srgbClr val="0033CC"/>
                </a:solidFill>
                <a:latin typeface="Arial Black"/>
              </a:rPr>
              <a:t>STANDAR AKUNTANSI PEMERINTAHAN</a:t>
            </a:r>
          </a:p>
        </p:txBody>
      </p:sp>
      <p:sp>
        <p:nvSpPr>
          <p:cNvPr id="11" name="AutoShape 2" descr="http://4.bp.blogspot.com/_xpi8V8qzl4o/Sp9wQPfuiQI/AAAAAAAAAP4/Z82aspl9NoU/s200/logo+sta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2" descr="Hasil gambar untuk logo kemenke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239000" cy="838200"/>
          </a:xfrm>
        </p:spPr>
        <p:txBody>
          <a:bodyPr/>
          <a:lstStyle/>
          <a:p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 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>
            <a:noAutofit/>
          </a:bodyPr>
          <a:lstStyle/>
          <a:p>
            <a:r>
              <a:rPr lang="it-IT" sz="2000" b="1" i="1" u="sng" dirty="0">
                <a:solidFill>
                  <a:schemeClr val="accent1"/>
                </a:solidFill>
              </a:rPr>
              <a:t>Saldo Anggaran Lebih</a:t>
            </a:r>
            <a:r>
              <a:rPr lang="it-IT" sz="2000" b="1" i="1" dirty="0">
                <a:solidFill>
                  <a:schemeClr val="accent1"/>
                </a:solidFill>
              </a:rPr>
              <a:t> adalah </a:t>
            </a:r>
            <a:r>
              <a:rPr lang="it-IT" sz="2000" b="1" i="1" dirty="0">
                <a:solidFill>
                  <a:srgbClr val="FF0000"/>
                </a:solidFill>
              </a:rPr>
              <a:t>gunggungan saldo yang berasal dari akumulasi SiLPA/SiKPA</a:t>
            </a:r>
            <a:r>
              <a:rPr lang="it-IT" sz="2000" b="1" i="1" dirty="0">
                <a:solidFill>
                  <a:schemeClr val="accent1"/>
                </a:solidFill>
              </a:rPr>
              <a:t> tahun-tahun anggaran sebelumnya dan tahun berjalan serta penyesuaian lain yang diperkenankan</a:t>
            </a:r>
            <a:r>
              <a:rPr lang="it-IT" sz="2000" dirty="0">
                <a:solidFill>
                  <a:schemeClr val="accent1"/>
                </a:solidFill>
              </a:rPr>
              <a:t>.</a:t>
            </a:r>
            <a:endParaRPr lang="en-US" sz="2000" b="1" i="1" dirty="0">
              <a:solidFill>
                <a:schemeClr val="accent1"/>
              </a:solidFill>
            </a:endParaRPr>
          </a:p>
          <a:p>
            <a:pPr lvl="0"/>
            <a:r>
              <a:rPr lang="fi-FI" sz="2000" b="1" i="1" dirty="0" smtClean="0"/>
              <a:t>LP SAL </a:t>
            </a:r>
            <a:r>
              <a:rPr lang="fi-FI" sz="2000" b="1" i="1" dirty="0"/>
              <a:t>menyajikan secara komparatif dengan periode sebelumnya pos-pos berikut: </a:t>
            </a:r>
            <a:endParaRPr lang="en-US" sz="2000" dirty="0"/>
          </a:p>
          <a:p>
            <a:pPr marL="971550" lvl="1" indent="-514350">
              <a:buFont typeface="+mj-lt"/>
              <a:buAutoNum type="alphaLcParenR"/>
            </a:pPr>
            <a:r>
              <a:rPr lang="es-ES" sz="2000" b="1" i="1" dirty="0" smtClean="0"/>
              <a:t>SAL  </a:t>
            </a:r>
            <a:r>
              <a:rPr lang="es-ES" sz="2000" b="1" i="1" dirty="0" err="1"/>
              <a:t>awal</a:t>
            </a:r>
            <a:r>
              <a:rPr lang="es-ES" sz="2000" b="1" i="1" dirty="0"/>
              <a:t>;</a:t>
            </a:r>
            <a:endParaRPr lang="en-US" sz="2000" b="1" i="1" dirty="0"/>
          </a:p>
          <a:p>
            <a:pPr marL="971550" lvl="1" indent="-514350">
              <a:buFont typeface="+mj-lt"/>
              <a:buAutoNum type="alphaLcParenR"/>
            </a:pPr>
            <a:r>
              <a:rPr lang="es-ES" sz="2000" b="1" i="1" dirty="0" err="1"/>
              <a:t>Penggunaan</a:t>
            </a:r>
            <a:r>
              <a:rPr lang="es-ES" sz="2000" b="1" i="1" dirty="0"/>
              <a:t>  </a:t>
            </a:r>
            <a:r>
              <a:rPr lang="es-ES" sz="2000" b="1" i="1" dirty="0" smtClean="0"/>
              <a:t>SAL;</a:t>
            </a:r>
            <a:endParaRPr lang="en-US" sz="2000" b="1" i="1" dirty="0"/>
          </a:p>
          <a:p>
            <a:pPr marL="971550" lvl="1" indent="-514350">
              <a:buFont typeface="+mj-lt"/>
              <a:buAutoNum type="alphaLcParenR"/>
            </a:pPr>
            <a:r>
              <a:rPr lang="es-ES" sz="2000" b="1" i="1" dirty="0" smtClean="0"/>
              <a:t>SILPA/SIKPA </a:t>
            </a:r>
            <a:r>
              <a:rPr lang="es-ES" sz="2000" b="1" i="1" dirty="0" err="1"/>
              <a:t>tahun</a:t>
            </a:r>
            <a:r>
              <a:rPr lang="es-ES" sz="2000" b="1" i="1" dirty="0"/>
              <a:t> </a:t>
            </a:r>
            <a:r>
              <a:rPr lang="es-ES" sz="2000" b="1" i="1" dirty="0" err="1"/>
              <a:t>berjalan</a:t>
            </a:r>
            <a:r>
              <a:rPr lang="es-ES" sz="2000" b="1" i="1" dirty="0"/>
              <a:t>;</a:t>
            </a:r>
            <a:endParaRPr lang="en-US" sz="2000" b="1" i="1" dirty="0"/>
          </a:p>
          <a:p>
            <a:pPr marL="971550" lvl="1" indent="-514350">
              <a:buFont typeface="+mj-lt"/>
              <a:buAutoNum type="alphaLcParenR"/>
            </a:pPr>
            <a:r>
              <a:rPr lang="fi-FI" sz="2000" b="1" i="1" dirty="0"/>
              <a:t>Koreksi Kesalahan Pembukuan tahun Sebelumnya; dan</a:t>
            </a:r>
            <a:endParaRPr lang="en-US" sz="2000" b="1" i="1" dirty="0"/>
          </a:p>
          <a:p>
            <a:pPr marL="971550" lvl="1" indent="-514350">
              <a:buFont typeface="+mj-lt"/>
              <a:buAutoNum type="alphaLcParenR"/>
            </a:pPr>
            <a:r>
              <a:rPr lang="fi-FI" sz="2000" b="1" i="1" dirty="0"/>
              <a:t>Lain-lain;</a:t>
            </a:r>
            <a:endParaRPr lang="en-US" sz="2000" b="1" i="1" dirty="0"/>
          </a:p>
          <a:p>
            <a:pPr marL="971550" lvl="1" indent="-514350">
              <a:buFont typeface="+mj-lt"/>
              <a:buAutoNum type="alphaLcParenR"/>
            </a:pPr>
            <a:r>
              <a:rPr lang="fi-FI" sz="2000" b="1" i="1" dirty="0" smtClean="0"/>
              <a:t>SAL </a:t>
            </a:r>
            <a:r>
              <a:rPr lang="fi-FI" sz="2000" b="1" i="1" dirty="0"/>
              <a:t>Akhir.</a:t>
            </a:r>
            <a:endParaRPr lang="en-US" sz="2000" b="1" i="1" dirty="0"/>
          </a:p>
          <a:p>
            <a:r>
              <a:rPr lang="fi-FI" sz="2000" b="1" i="1" dirty="0" smtClean="0">
                <a:solidFill>
                  <a:schemeClr val="accent1"/>
                </a:solidFill>
              </a:rPr>
              <a:t>Entitas </a:t>
            </a:r>
            <a:r>
              <a:rPr lang="fi-FI" sz="2000" b="1" i="1" dirty="0">
                <a:solidFill>
                  <a:schemeClr val="accent1"/>
                </a:solidFill>
              </a:rPr>
              <a:t>pelaporan menyajikan rincian lebih lanjut dari unsur-unsur yang terdapat dalam </a:t>
            </a:r>
            <a:r>
              <a:rPr lang="fi-FI" sz="2000" b="1" i="1" dirty="0" smtClean="0">
                <a:solidFill>
                  <a:schemeClr val="accent1"/>
                </a:solidFill>
              </a:rPr>
              <a:t>LP SAL  </a:t>
            </a:r>
            <a:r>
              <a:rPr lang="fi-FI" sz="2000" b="1" i="1" dirty="0">
                <a:solidFill>
                  <a:schemeClr val="accent1"/>
                </a:solidFill>
              </a:rPr>
              <a:t>dalam </a:t>
            </a:r>
            <a:r>
              <a:rPr lang="fi-FI" sz="2000" b="1" i="1" dirty="0" smtClean="0">
                <a:solidFill>
                  <a:schemeClr val="accent1"/>
                </a:solidFill>
              </a:rPr>
              <a:t>CALK. </a:t>
            </a:r>
            <a:endParaRPr lang="en-US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3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611272"/>
              </p:ext>
            </p:extLst>
          </p:nvPr>
        </p:nvGraphicFramePr>
        <p:xfrm>
          <a:off x="533400" y="958138"/>
          <a:ext cx="8153399" cy="55950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06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9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17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17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3964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PEMERINTAH DAERAH</a:t>
                      </a:r>
                      <a:endParaRPr lang="en-US" sz="20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964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i-FI" sz="20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LAPORAN PERUBAHAN SALDO ANGGARAN LEBIH</a:t>
                      </a:r>
                      <a:endParaRPr lang="fi-FI" sz="20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964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nl-NL" sz="20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PER 31 DESEMBER 20X1 DAN 20X0</a:t>
                      </a:r>
                      <a:endParaRPr lang="nl-NL" sz="20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194">
                <a:tc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19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NO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URAIAN</a:t>
                      </a:r>
                      <a:endParaRPr lang="en-US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20X1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20X0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735"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995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>
                          <a:effectLst/>
                        </a:rPr>
                        <a:t>Saldo Anggaran Lebih Awal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XXX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XXX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396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>
                          <a:effectLst/>
                        </a:rPr>
                        <a:t>Penggunaan SAL sebagai Penerimaan Pembiayaan Tahun Berjalan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(XXX)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(XXX)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995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>
                          <a:effectLst/>
                        </a:rPr>
                        <a:t>        Subtotal (1 - 2)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XXX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XXX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649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4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v-SE" sz="1800" u="none" strike="noStrike" dirty="0">
                          <a:effectLst/>
                        </a:rPr>
                        <a:t>Sisa Lebih/Kurang Pembiayaan Anggaran (SiLPA/SiKPA)</a:t>
                      </a:r>
                      <a:endParaRPr lang="sv-SE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XXX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XXX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341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5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>
                          <a:effectLst/>
                        </a:rPr>
                        <a:t>        Subtotal (3 + 4)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XXX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XXX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341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6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800" u="none" strike="noStrike" dirty="0">
                          <a:effectLst/>
                        </a:rPr>
                        <a:t>Koreksi Kesalahan Pembukuan Tahun Sebelumnya</a:t>
                      </a:r>
                      <a:endParaRPr lang="fi-FI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XXX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XXX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88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7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>
                          <a:effectLst/>
                        </a:rPr>
                        <a:t>Lain-lain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XXX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XXX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4396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8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      </a:t>
                      </a:r>
                      <a:r>
                        <a:rPr lang="en-US" sz="1800" u="none" strike="noStrike" dirty="0" err="1">
                          <a:effectLst/>
                        </a:rPr>
                        <a:t>Saldo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</a:rPr>
                        <a:t>Anggaran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</a:rPr>
                        <a:t>Lebih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</a:rPr>
                        <a:t>Akhir</a:t>
                      </a:r>
                      <a:r>
                        <a:rPr lang="en-US" sz="1800" u="none" strike="noStrike" dirty="0">
                          <a:effectLst/>
                        </a:rPr>
                        <a:t> (5 + 6 + 7)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XXX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XXX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551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err="1" smtClean="0"/>
              <a:t>Laporan</a:t>
            </a:r>
            <a:r>
              <a:rPr lang="en-US" sz="4000" dirty="0" smtClean="0"/>
              <a:t> </a:t>
            </a:r>
            <a:r>
              <a:rPr lang="en-US" sz="4000" dirty="0" err="1" smtClean="0"/>
              <a:t>Operasional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89120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fi-FI" b="1" i="1" dirty="0" smtClean="0"/>
              <a:t>Laporan Operasional (LO) menyajikan pos-pos:</a:t>
            </a:r>
            <a:endParaRPr lang="en-US" dirty="0"/>
          </a:p>
          <a:p>
            <a:pPr marL="514350" lvl="0" indent="-514350">
              <a:buFont typeface="+mj-lt"/>
              <a:buAutoNum type="alphaLcParenR"/>
            </a:pPr>
            <a:r>
              <a:rPr lang="es-ES" b="1" i="1" dirty="0" err="1">
                <a:solidFill>
                  <a:schemeClr val="tx2"/>
                </a:solidFill>
              </a:rPr>
              <a:t>Pendapatan</a:t>
            </a:r>
            <a:r>
              <a:rPr lang="es-ES" b="1" i="1" dirty="0">
                <a:solidFill>
                  <a:schemeClr val="tx2"/>
                </a:solidFill>
              </a:rPr>
              <a:t>-LO </a:t>
            </a:r>
            <a:r>
              <a:rPr lang="es-ES" b="1" i="1" dirty="0" err="1">
                <a:solidFill>
                  <a:schemeClr val="tx2"/>
                </a:solidFill>
              </a:rPr>
              <a:t>dari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kegiatan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operasional</a:t>
            </a:r>
            <a:r>
              <a:rPr lang="es-ES" b="1" i="1" dirty="0">
                <a:solidFill>
                  <a:schemeClr val="tx2"/>
                </a:solidFill>
              </a:rPr>
              <a:t>;</a:t>
            </a:r>
            <a:endParaRPr lang="en-US" b="1" i="1" dirty="0">
              <a:solidFill>
                <a:schemeClr val="tx2"/>
              </a:solidFill>
            </a:endParaRPr>
          </a:p>
          <a:p>
            <a:pPr marL="514350" lvl="0" indent="-514350">
              <a:buFont typeface="+mj-lt"/>
              <a:buAutoNum type="alphaLcParenR"/>
            </a:pPr>
            <a:r>
              <a:rPr lang="es-ES" b="1" i="1" dirty="0">
                <a:solidFill>
                  <a:schemeClr val="tx2"/>
                </a:solidFill>
              </a:rPr>
              <a:t>Beban </a:t>
            </a:r>
            <a:r>
              <a:rPr lang="es-ES" b="1" i="1" dirty="0" err="1">
                <a:solidFill>
                  <a:schemeClr val="tx2"/>
                </a:solidFill>
              </a:rPr>
              <a:t>dari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kegiatan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operasional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id-ID" b="1" i="1" dirty="0">
                <a:solidFill>
                  <a:schemeClr val="tx2"/>
                </a:solidFill>
              </a:rPr>
              <a:t>; </a:t>
            </a:r>
            <a:endParaRPr lang="en-US" b="1" i="1" dirty="0">
              <a:solidFill>
                <a:schemeClr val="tx2"/>
              </a:solidFill>
            </a:endParaRPr>
          </a:p>
          <a:p>
            <a:pPr marL="514350" lvl="0" indent="-514350">
              <a:buFont typeface="+mj-lt"/>
              <a:buAutoNum type="alphaLcParenR"/>
            </a:pPr>
            <a:r>
              <a:rPr lang="id-ID" b="1" i="1" dirty="0">
                <a:solidFill>
                  <a:schemeClr val="tx2"/>
                </a:solidFill>
              </a:rPr>
              <a:t>Surplus/defisit dari Kegiatan Non </a:t>
            </a:r>
            <a:r>
              <a:rPr lang="id-ID" b="1" i="1" dirty="0" smtClean="0">
                <a:solidFill>
                  <a:schemeClr val="tx2"/>
                </a:solidFill>
              </a:rPr>
              <a:t>Operasional;</a:t>
            </a:r>
            <a:endParaRPr lang="en-US" b="1" i="1" dirty="0">
              <a:solidFill>
                <a:schemeClr val="tx2"/>
              </a:solidFill>
            </a:endParaRPr>
          </a:p>
          <a:p>
            <a:pPr marL="514350" lvl="0" indent="-514350">
              <a:buFont typeface="+mj-lt"/>
              <a:buAutoNum type="alphaLcParenR"/>
            </a:pPr>
            <a:r>
              <a:rPr lang="pt-BR" b="1" i="1" dirty="0">
                <a:solidFill>
                  <a:schemeClr val="tx2"/>
                </a:solidFill>
              </a:rPr>
              <a:t>Pos luar </a:t>
            </a:r>
            <a:r>
              <a:rPr lang="pt-BR" b="1" i="1" dirty="0" smtClean="0">
                <a:solidFill>
                  <a:schemeClr val="tx2"/>
                </a:solidFill>
              </a:rPr>
              <a:t>biasa;</a:t>
            </a:r>
            <a:endParaRPr lang="en-US" b="1" i="1" dirty="0">
              <a:solidFill>
                <a:schemeClr val="tx2"/>
              </a:solidFill>
            </a:endParaRPr>
          </a:p>
          <a:p>
            <a:pPr marL="514350" lvl="0" indent="-514350">
              <a:buFont typeface="+mj-lt"/>
              <a:buAutoNum type="alphaLcParenR"/>
            </a:pPr>
            <a:r>
              <a:rPr lang="fi-FI" b="1" i="1" dirty="0">
                <a:solidFill>
                  <a:schemeClr val="tx2"/>
                </a:solidFill>
              </a:rPr>
              <a:t>Surplus/defisit-LO</a:t>
            </a:r>
            <a:r>
              <a:rPr lang="fi-FI" b="1" i="1" dirty="0" smtClean="0">
                <a:solidFill>
                  <a:schemeClr val="tx2"/>
                </a:solidFill>
              </a:rPr>
              <a:t>.</a:t>
            </a:r>
          </a:p>
          <a:p>
            <a:pPr marL="0" lvl="0" indent="0">
              <a:buNone/>
            </a:pPr>
            <a:endParaRPr lang="fi-FI" b="1" i="1" dirty="0" smtClean="0"/>
          </a:p>
          <a:p>
            <a:pPr marL="0" indent="0">
              <a:buNone/>
            </a:pPr>
            <a:r>
              <a:rPr lang="fi-FI" b="1" i="1" dirty="0" smtClean="0"/>
              <a:t>Penambahan </a:t>
            </a:r>
            <a:r>
              <a:rPr lang="fi-FI" b="1" i="1" dirty="0"/>
              <a:t>pos-pos, judul dan subtotal disajikan dalam </a:t>
            </a:r>
            <a:r>
              <a:rPr lang="fi-FI" b="1" i="1" dirty="0" smtClean="0"/>
              <a:t>LO </a:t>
            </a:r>
            <a:r>
              <a:rPr lang="fi-FI" b="1" i="1" dirty="0"/>
              <a:t>jika standar ini mensyaratkannya, atau jika diperlukan untuk menyajikan dengan wajar hasil operasi  suatu entitas pelaporan</a:t>
            </a:r>
            <a:r>
              <a:rPr lang="fi-FI" b="1" i="1" dirty="0" smtClean="0"/>
              <a:t>.</a:t>
            </a:r>
            <a:endParaRPr lang="en-US" b="1" i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20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7C946D1A-D65A-462C-9CA1-61B3A636793D}" type="slidenum">
              <a:rPr lang="ja-JP" altLang="en-US" sz="1400">
                <a:ea typeface="ＭＳ Ｐゴシック" pitchFamily="50" charset="-128"/>
              </a:rPr>
              <a:pPr algn="r" eaLnBrk="1" hangingPunct="1"/>
              <a:t>13</a:t>
            </a:fld>
            <a:endParaRPr lang="en-US" altLang="ja-JP" sz="1400">
              <a:ea typeface="ＭＳ Ｐゴシック" pitchFamily="50" charset="-128"/>
            </a:endParaRPr>
          </a:p>
        </p:txBody>
      </p:sp>
      <p:sp>
        <p:nvSpPr>
          <p:cNvPr id="27651" name="Title 1"/>
          <p:cNvSpPr>
            <a:spLocks noGrp="1"/>
          </p:cNvSpPr>
          <p:nvPr>
            <p:ph type="title" idx="4294967295"/>
          </p:nvPr>
        </p:nvSpPr>
        <p:spPr>
          <a:xfrm>
            <a:off x="1693862" y="2743200"/>
            <a:ext cx="5545138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2800" b="1" dirty="0" smtClean="0">
                <a:solidFill>
                  <a:srgbClr val="FFCC00"/>
                </a:solidFill>
                <a:ea typeface="ＭＳ Ｐゴシック" pitchFamily="50" charset="-128"/>
              </a:rPr>
              <a:t>LAPORAN PERUBAHAN EKUITAS 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917709198"/>
              </p:ext>
            </p:extLst>
          </p:nvPr>
        </p:nvGraphicFramePr>
        <p:xfrm>
          <a:off x="0" y="3505200"/>
          <a:ext cx="9144000" cy="3118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16026" y="908720"/>
          <a:ext cx="9127974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 bwMode="auto">
          <a:xfrm>
            <a:off x="1143000" y="0"/>
            <a:ext cx="6781800" cy="928688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50" charset="-128"/>
              </a:rPr>
              <a:t>HUBUNGAN LAPORAN OPERASIONAL DALAM PERUBAHAN EKUITAS</a:t>
            </a:r>
            <a:r>
              <a:rPr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50" charset="-128"/>
              </a:rPr>
              <a:t> </a:t>
            </a:r>
            <a:endParaRPr lang="ja-JP" alt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738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15287" cy="6096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STRUKTUR LAPORAN OPERASIONAL</a:t>
            </a:r>
          </a:p>
        </p:txBody>
      </p:sp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DF68734-2385-454C-A510-44F5E97B2BCA}" type="slidenum">
              <a:rPr lang="ja-JP" altLang="en-US" smtClean="0">
                <a:ea typeface="ＭＳ Ｐゴシック" pitchFamily="50" charset="-128"/>
              </a:rPr>
              <a:pPr eaLnBrk="1" hangingPunct="1"/>
              <a:t>14</a:t>
            </a:fld>
            <a:endParaRPr lang="en-US" altLang="ja-JP" smtClean="0">
              <a:ea typeface="ＭＳ Ｐゴシック" pitchFamily="50" charset="-128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721038710"/>
              </p:ext>
            </p:extLst>
          </p:nvPr>
        </p:nvGraphicFramePr>
        <p:xfrm>
          <a:off x="-71406" y="980728"/>
          <a:ext cx="9144000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Oval 2"/>
          <p:cNvSpPr/>
          <p:nvPr/>
        </p:nvSpPr>
        <p:spPr>
          <a:xfrm>
            <a:off x="3908425" y="3357563"/>
            <a:ext cx="1223963" cy="12239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1838" y="3492006"/>
            <a:ext cx="7056784" cy="738664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 dirty="0"/>
              <a:t>Surplus/</a:t>
            </a:r>
            <a:r>
              <a:rPr lang="en-US" sz="1400" b="1" dirty="0" err="1"/>
              <a:t>Defisit</a:t>
            </a:r>
            <a:r>
              <a:rPr lang="en-US" sz="1400" b="1" dirty="0"/>
              <a:t> LO </a:t>
            </a:r>
          </a:p>
          <a:p>
            <a:pPr algn="ctr">
              <a:defRPr/>
            </a:pPr>
            <a:r>
              <a:rPr lang="en-US" sz="1400" b="1" dirty="0" err="1"/>
              <a:t>Selisih</a:t>
            </a:r>
            <a:r>
              <a:rPr lang="en-US" sz="1400" b="1" dirty="0"/>
              <a:t> </a:t>
            </a:r>
            <a:r>
              <a:rPr lang="en-US" sz="1400" b="1" dirty="0" err="1"/>
              <a:t>lebih</a:t>
            </a:r>
            <a:r>
              <a:rPr lang="en-US" sz="1400" b="1" dirty="0"/>
              <a:t>/</a:t>
            </a:r>
            <a:r>
              <a:rPr lang="en-US" sz="1400" b="1" dirty="0" err="1"/>
              <a:t>kurang</a:t>
            </a:r>
            <a:r>
              <a:rPr lang="en-US" sz="1400" b="1" dirty="0"/>
              <a:t> </a:t>
            </a:r>
            <a:r>
              <a:rPr lang="en-US" sz="1400" b="1" dirty="0" err="1"/>
              <a:t>antara</a:t>
            </a:r>
            <a:r>
              <a:rPr lang="en-US" sz="1400" b="1" dirty="0"/>
              <a:t> </a:t>
            </a:r>
            <a:r>
              <a:rPr lang="en-US" sz="1400" b="1" dirty="0" err="1"/>
              <a:t>pendapatan</a:t>
            </a:r>
            <a:r>
              <a:rPr lang="en-US" sz="1400" b="1" dirty="0"/>
              <a:t> </a:t>
            </a:r>
            <a:r>
              <a:rPr lang="en-US" sz="1400" b="1" dirty="0" err="1"/>
              <a:t>dan</a:t>
            </a:r>
            <a:r>
              <a:rPr lang="en-US" sz="1400" b="1" dirty="0"/>
              <a:t> </a:t>
            </a:r>
            <a:r>
              <a:rPr lang="en-US" sz="1400" b="1" dirty="0" err="1"/>
              <a:t>beban</a:t>
            </a:r>
            <a:r>
              <a:rPr lang="en-US" sz="1400" b="1" dirty="0"/>
              <a:t> </a:t>
            </a:r>
          </a:p>
          <a:p>
            <a:pPr algn="ctr">
              <a:defRPr/>
            </a:pPr>
            <a:r>
              <a:rPr lang="en-US" sz="1400" b="1" dirty="0" err="1"/>
              <a:t>selama</a:t>
            </a:r>
            <a:r>
              <a:rPr lang="en-US" sz="1400" b="1" dirty="0"/>
              <a:t> </a:t>
            </a:r>
            <a:r>
              <a:rPr lang="en-US" sz="1400" b="1" dirty="0" err="1"/>
              <a:t>satu</a:t>
            </a:r>
            <a:r>
              <a:rPr lang="en-US" sz="1400" b="1" dirty="0"/>
              <a:t> </a:t>
            </a:r>
            <a:r>
              <a:rPr lang="en-US" sz="1400" b="1" dirty="0" err="1"/>
              <a:t>periode</a:t>
            </a:r>
            <a:r>
              <a:rPr lang="en-US" sz="1400" b="1" dirty="0"/>
              <a:t> </a:t>
            </a:r>
            <a:r>
              <a:rPr lang="en-US" sz="1400" b="1" dirty="0" err="1"/>
              <a:t>pelaporan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97899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08668058"/>
              </p:ext>
            </p:extLst>
          </p:nvPr>
        </p:nvGraphicFramePr>
        <p:xfrm>
          <a:off x="4770" y="990600"/>
          <a:ext cx="9139229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880475" cy="6096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AKUNTANSI PENDAPATAN  PADA 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LAPORAN OPERASIONAL</a:t>
            </a:r>
          </a:p>
        </p:txBody>
      </p:sp>
      <p:sp>
        <p:nvSpPr>
          <p:cNvPr id="296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225D192-605B-4366-90CF-B6E0B60D15E9}" type="slidenum">
              <a:rPr lang="ja-JP" altLang="en-US" smtClean="0">
                <a:ea typeface="ＭＳ Ｐゴシック" pitchFamily="50" charset="-128"/>
              </a:rPr>
              <a:pPr eaLnBrk="1" hangingPunct="1"/>
              <a:t>15</a:t>
            </a:fld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29702" name="TextBox 12"/>
          <p:cNvSpPr txBox="1">
            <a:spLocks noChangeArrowheads="1"/>
          </p:cNvSpPr>
          <p:nvPr/>
        </p:nvSpPr>
        <p:spPr bwMode="auto">
          <a:xfrm>
            <a:off x="2901950" y="2667000"/>
            <a:ext cx="1416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b="1">
                <a:ea typeface="ＭＳ Ｐゴシック" pitchFamily="50" charset="-128"/>
              </a:rPr>
              <a:t>Pengakuan</a:t>
            </a:r>
          </a:p>
        </p:txBody>
      </p:sp>
      <p:sp>
        <p:nvSpPr>
          <p:cNvPr id="29703" name="TextBox 11"/>
          <p:cNvSpPr txBox="1">
            <a:spLocks noChangeArrowheads="1"/>
          </p:cNvSpPr>
          <p:nvPr/>
        </p:nvSpPr>
        <p:spPr bwMode="auto">
          <a:xfrm>
            <a:off x="4932363" y="2649538"/>
            <a:ext cx="14144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b="1">
                <a:ea typeface="ＭＳ Ｐゴシック" pitchFamily="50" charset="-128"/>
              </a:rPr>
              <a:t>Pencatatan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7864" y="3666301"/>
            <a:ext cx="2448272" cy="4308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Pendapatan</a:t>
            </a:r>
            <a:r>
              <a:rPr lang="en-US" sz="2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</a:t>
            </a:r>
            <a:endParaRPr lang="en-US" sz="16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05" name="TextBox 8"/>
          <p:cNvSpPr txBox="1">
            <a:spLocks noChangeArrowheads="1"/>
          </p:cNvSpPr>
          <p:nvPr/>
        </p:nvSpPr>
        <p:spPr bwMode="auto">
          <a:xfrm>
            <a:off x="2690813" y="4686300"/>
            <a:ext cx="1838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b="1">
                <a:ea typeface="ＭＳ Ｐゴシック" pitchFamily="50" charset="-128"/>
              </a:rPr>
              <a:t>Pengungkapan</a:t>
            </a:r>
          </a:p>
        </p:txBody>
      </p:sp>
      <p:sp>
        <p:nvSpPr>
          <p:cNvPr id="29706" name="TextBox 10"/>
          <p:cNvSpPr txBox="1">
            <a:spLocks noChangeArrowheads="1"/>
          </p:cNvSpPr>
          <p:nvPr/>
        </p:nvSpPr>
        <p:spPr bwMode="auto">
          <a:xfrm>
            <a:off x="4714875" y="4714875"/>
            <a:ext cx="1325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b="1">
                <a:ea typeface="ＭＳ Ｐゴシック" pitchFamily="50" charset="-128"/>
              </a:rPr>
              <a:t>Klasifikasi</a:t>
            </a:r>
          </a:p>
        </p:txBody>
      </p:sp>
      <p:sp>
        <p:nvSpPr>
          <p:cNvPr id="29707" name="Rectangle 4"/>
          <p:cNvSpPr>
            <a:spLocks noChangeArrowheads="1"/>
          </p:cNvSpPr>
          <p:nvPr/>
        </p:nvSpPr>
        <p:spPr bwMode="auto">
          <a:xfrm>
            <a:off x="6950075" y="5072063"/>
            <a:ext cx="19796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/>
              <a:t>Menurut sumber pendapatan</a:t>
            </a:r>
          </a:p>
        </p:txBody>
      </p:sp>
      <p:sp>
        <p:nvSpPr>
          <p:cNvPr id="29708" name="Rectangle 13"/>
          <p:cNvSpPr>
            <a:spLocks noChangeArrowheads="1"/>
          </p:cNvSpPr>
          <p:nvPr/>
        </p:nvSpPr>
        <p:spPr bwMode="auto">
          <a:xfrm>
            <a:off x="34925" y="4879975"/>
            <a:ext cx="217963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/>
            <a:r>
              <a:rPr lang="en-US" b="1"/>
              <a:t>     Rincian lebih lanjut sumber pendapatan disajikan dalam CaLK</a:t>
            </a:r>
          </a:p>
        </p:txBody>
      </p:sp>
      <p:sp>
        <p:nvSpPr>
          <p:cNvPr id="29709" name="Rectangle 4"/>
          <p:cNvSpPr>
            <a:spLocks noChangeArrowheads="1"/>
          </p:cNvSpPr>
          <p:nvPr/>
        </p:nvSpPr>
        <p:spPr bwMode="auto">
          <a:xfrm>
            <a:off x="6643688" y="1500188"/>
            <a:ext cx="2143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/>
              <a:t>Berdasarkan azas bruto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1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770" y="980728"/>
          <a:ext cx="9139229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15287" cy="6096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2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AKUNTANSI BEBAN  PADA </a:t>
            </a:r>
            <a:br>
              <a:rPr lang="en-US" sz="2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LAPORAN OPERASIONAL</a:t>
            </a:r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F4786FA-6389-4F0B-A282-A0CAE49212B3}" type="slidenum">
              <a:rPr lang="ja-JP" altLang="en-US" smtClean="0">
                <a:ea typeface="ＭＳ Ｐゴシック" pitchFamily="50" charset="-128"/>
              </a:rPr>
              <a:pPr eaLnBrk="1" hangingPunct="1"/>
              <a:t>16</a:t>
            </a:fld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0726" name="TextBox 12"/>
          <p:cNvSpPr txBox="1">
            <a:spLocks noChangeArrowheads="1"/>
          </p:cNvSpPr>
          <p:nvPr/>
        </p:nvSpPr>
        <p:spPr bwMode="auto">
          <a:xfrm>
            <a:off x="2590800" y="2667000"/>
            <a:ext cx="18261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2400" b="1" dirty="0" err="1">
                <a:ea typeface="ＭＳ Ｐゴシック" pitchFamily="50" charset="-128"/>
              </a:rPr>
              <a:t>Pengakuan</a:t>
            </a:r>
            <a:endParaRPr lang="en-US" altLang="ja-JP" sz="2400" b="1" dirty="0">
              <a:ea typeface="ＭＳ Ｐゴシック" pitchFamily="50" charset="-128"/>
            </a:endParaRPr>
          </a:p>
        </p:txBody>
      </p:sp>
      <p:sp>
        <p:nvSpPr>
          <p:cNvPr id="30727" name="TextBox 11"/>
          <p:cNvSpPr txBox="1">
            <a:spLocks noChangeArrowheads="1"/>
          </p:cNvSpPr>
          <p:nvPr/>
        </p:nvSpPr>
        <p:spPr bwMode="auto">
          <a:xfrm>
            <a:off x="4932363" y="2649538"/>
            <a:ext cx="18277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2400" b="1">
                <a:ea typeface="ＭＳ Ｐゴシック" pitchFamily="50" charset="-128"/>
              </a:rPr>
              <a:t>Pencatatan</a:t>
            </a:r>
          </a:p>
        </p:txBody>
      </p:sp>
      <p:sp>
        <p:nvSpPr>
          <p:cNvPr id="30728" name="TextBox 8"/>
          <p:cNvSpPr txBox="1">
            <a:spLocks noChangeArrowheads="1"/>
          </p:cNvSpPr>
          <p:nvPr/>
        </p:nvSpPr>
        <p:spPr bwMode="auto">
          <a:xfrm>
            <a:off x="2209800" y="4686300"/>
            <a:ext cx="23887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2400" b="1" dirty="0" err="1">
                <a:ea typeface="ＭＳ Ｐゴシック" pitchFamily="50" charset="-128"/>
              </a:rPr>
              <a:t>Pengungkapan</a:t>
            </a:r>
            <a:endParaRPr lang="en-US" altLang="ja-JP" sz="2400" b="1" dirty="0">
              <a:ea typeface="ＭＳ Ｐゴシック" pitchFamily="50" charset="-128"/>
            </a:endParaRPr>
          </a:p>
        </p:txBody>
      </p:sp>
      <p:sp>
        <p:nvSpPr>
          <p:cNvPr id="30729" name="TextBox 10"/>
          <p:cNvSpPr txBox="1">
            <a:spLocks noChangeArrowheads="1"/>
          </p:cNvSpPr>
          <p:nvPr/>
        </p:nvSpPr>
        <p:spPr bwMode="auto">
          <a:xfrm>
            <a:off x="4714875" y="4714875"/>
            <a:ext cx="17075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2400" b="1" dirty="0" err="1">
                <a:ea typeface="ＭＳ Ｐゴシック" pitchFamily="50" charset="-128"/>
              </a:rPr>
              <a:t>Klasifikasi</a:t>
            </a:r>
            <a:endParaRPr lang="en-US" altLang="ja-JP" sz="2400" b="1" dirty="0">
              <a:ea typeface="ＭＳ Ｐゴシック" pitchFamily="50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47864" y="3666301"/>
            <a:ext cx="2448272" cy="4308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Beban</a:t>
            </a:r>
            <a:r>
              <a:rPr lang="en-US" sz="2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</a:t>
            </a:r>
            <a:endParaRPr lang="en-US" sz="16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31" name="Rectangle 1"/>
          <p:cNvSpPr>
            <a:spLocks noChangeArrowheads="1"/>
          </p:cNvSpPr>
          <p:nvPr/>
        </p:nvSpPr>
        <p:spPr bwMode="auto">
          <a:xfrm>
            <a:off x="107950" y="4929188"/>
            <a:ext cx="25146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b="1"/>
              <a:t>Beban berdasarkan klasifikasi organisasi dan klasifikasi lain yang dipersyaratkan menurut ketentuan perundangan disajikan dalam CaLK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51478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618922"/>
              </p:ext>
            </p:extLst>
          </p:nvPr>
        </p:nvGraphicFramePr>
        <p:xfrm>
          <a:off x="457200" y="990613"/>
          <a:ext cx="8229596" cy="57017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9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9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5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6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574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63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63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3051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6209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78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</a:rPr>
                        <a:t>No</a:t>
                      </a:r>
                      <a:endParaRPr lang="en-US" sz="1050" b="1" i="0" u="none" strike="noStrike" dirty="0">
                        <a:effectLst/>
                        <a:latin typeface="Arial"/>
                      </a:endParaRPr>
                    </a:p>
                  </a:txBody>
                  <a:tcPr marL="5363" marR="5363" marT="5363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</a:rPr>
                        <a:t>URAIAN</a:t>
                      </a:r>
                      <a:endParaRPr lang="en-US" sz="105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</a:rPr>
                        <a:t>20X1</a:t>
                      </a:r>
                      <a:endParaRPr lang="en-US" sz="105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</a:rPr>
                        <a:t> 20X0</a:t>
                      </a:r>
                      <a:endParaRPr lang="en-US" sz="105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</a:rPr>
                        <a:t>Kenaikan/ Penurunan</a:t>
                      </a:r>
                      <a:endParaRPr lang="en-US" sz="105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</a:rPr>
                        <a:t>(%)</a:t>
                      </a:r>
                      <a:endParaRPr lang="en-US" sz="105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/>
                </a:tc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000" u="sng" strike="noStrike">
                          <a:effectLst/>
                        </a:rPr>
                        <a:t>KEGIATAN OPERASIONAL</a:t>
                      </a:r>
                      <a:endParaRPr lang="en-US" sz="1000" b="1" i="0" u="sng" strike="noStrike">
                        <a:effectLst/>
                        <a:latin typeface="Arial"/>
                      </a:endParaRPr>
                    </a:p>
                  </a:txBody>
                  <a:tcPr marL="5363" marR="5363" marT="5363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00" u="sng" strike="noStrike">
                          <a:effectLst/>
                        </a:rPr>
                        <a:t>PENDAPATAN</a:t>
                      </a:r>
                      <a:endParaRPr lang="en-US" sz="1000" b="1" i="0" u="sng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ASLI DAERAH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Pajak Daerah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Retribusi Daerah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Hasil Pengelolaan Kekayaan Daerah yang Dipisahkan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Asli Daerah Lainnya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Jumlah Pendapatan Asli Daerah( 3 s/d 6 )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TRANSFER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TRANSFER PEMERINTAH PUSAT-DANA PERIMBANGAN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Dana Bagi Hasil Pajak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Dana Bagi Hasil Sumber Daya Alam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Dana Alokasi Umum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Dana </a:t>
                      </a:r>
                      <a:r>
                        <a:rPr lang="en-US" sz="1000" u="none" strike="noStrike" dirty="0" err="1">
                          <a:effectLst/>
                        </a:rPr>
                        <a:t>Alokasi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Khusus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15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Jumlah Pendapatan Transfer Dana Perimbangan (11 s/d 14)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16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17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TRANSFER PEMERINTAH PUSAT LAINNYA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18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Dana Otonomi Khusus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19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Dana Penyesuaian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20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Jumlah Pendapatan Transfer Lainnya (18 s/d 19 )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TRANSFER PEMERINTAH PROVINSI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Bagi Hasil Pajak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Bagi Hasil Lainnya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25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Jumlah Pendapatan Transfer Pemerintah Provinsi  (23 s/d 24)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26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000" u="none" strike="noStrike">
                          <a:effectLst/>
                        </a:rPr>
                        <a:t>Jumlah Pendapatan Transfer (15 + 20 + 25)</a:t>
                      </a:r>
                      <a:endParaRPr lang="sv-SE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27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28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LAIN-LAIN PENDAPATAN YANG SAH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29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Hibah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30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Dana Darurat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Lainnya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i-FI" sz="1000" u="none" strike="noStrike">
                          <a:effectLst/>
                        </a:rPr>
                        <a:t>Jumlah Lain-lain Pendapatan yang sah (29 s/d 31)</a:t>
                      </a:r>
                      <a:endParaRPr lang="fi-FI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5591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000" u="none" strike="noStrike">
                          <a:effectLst/>
                        </a:rPr>
                        <a:t>JUMLAH PENDAPATAN (7 + 26 + 32)</a:t>
                      </a:r>
                      <a:endParaRPr lang="sv-SE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xxx</a:t>
                      </a:r>
                      <a:endParaRPr lang="en-US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5363" marR="5363" marT="5363" marB="0" anchor="b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750429"/>
              </p:ext>
            </p:extLst>
          </p:nvPr>
        </p:nvGraphicFramePr>
        <p:xfrm>
          <a:off x="1295400" y="304800"/>
          <a:ext cx="6553200" cy="5406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5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02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PEMERINTAH KABUPATEN/KOTA</a:t>
                      </a:r>
                      <a:endParaRPr lang="en-US" sz="900" b="1" i="0" u="none" strike="noStrike" dirty="0">
                        <a:effectLst/>
                        <a:latin typeface="Arial"/>
                      </a:endParaRPr>
                    </a:p>
                  </a:txBody>
                  <a:tcPr marL="7208" marR="7208" marT="7208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2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LAPORAN OPERASIONAL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7208" marR="7208" marT="7208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2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UNTUK TAHUN YANG BERAKHIR SAMPAI DENGAN 31 DESEMBER 20X1 </a:t>
                      </a:r>
                      <a:r>
                        <a:rPr lang="en-US" sz="900" u="none" strike="noStrike" dirty="0" err="1">
                          <a:effectLst/>
                        </a:rPr>
                        <a:t>dan</a:t>
                      </a:r>
                      <a:r>
                        <a:rPr lang="en-US" sz="900" u="none" strike="noStrike" dirty="0">
                          <a:effectLst/>
                        </a:rPr>
                        <a:t> 20X0</a:t>
                      </a:r>
                      <a:endParaRPr lang="en-US" sz="900" b="0" i="0" u="none" strike="noStrike" dirty="0">
                        <a:effectLst/>
                        <a:latin typeface="Arial"/>
                      </a:endParaRPr>
                    </a:p>
                  </a:txBody>
                  <a:tcPr marL="7208" marR="7208" marT="7208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618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0842557"/>
              </p:ext>
            </p:extLst>
          </p:nvPr>
        </p:nvGraphicFramePr>
        <p:xfrm>
          <a:off x="152402" y="152399"/>
          <a:ext cx="8686799" cy="624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7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8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4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8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55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906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01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101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23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9893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34</a:t>
                      </a:r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35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</a:rPr>
                        <a:t>BEBAN</a:t>
                      </a:r>
                      <a:endParaRPr lang="en-US" sz="1100" b="1" i="0" u="sng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36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Beban Pegawai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37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Beban Persediaan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38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Beban Jasa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39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Beban Pemeliharaan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40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Beban Perjalanan Dinas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41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Beban Bunga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42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Beban Subsidi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43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Beban Hibah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44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Beban Bantuan Sosial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45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Beban Penyusutan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46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Beban</a:t>
                      </a:r>
                      <a:r>
                        <a:rPr lang="en-US" sz="1100" u="none" strike="noStrike" dirty="0">
                          <a:effectLst/>
                        </a:rPr>
                        <a:t> Transfer</a:t>
                      </a:r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47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Beban Lain-lain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48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JUMLAH BEBAN (36 s/d 47)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49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SURPLUS/DEFISIT DARI OPERASI (33-48)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51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52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it-IT" sz="1100" u="sng" strike="noStrike">
                          <a:effectLst/>
                        </a:rPr>
                        <a:t>SURPLUS/DEFISIT DARI KEGIATAN NON OPERASIONAL</a:t>
                      </a:r>
                      <a:endParaRPr lang="it-IT" sz="1100" b="1" i="0" u="sng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53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Surplus Penjualan Aset Nonlancar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54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Surplus Penyelesaian Kewajiban Jangka Panjang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55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Defisit Penjualan Aset Nonlancar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56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Defisit Penyelesaian Kewajiban Jangka Panjang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57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Surplus/Defisit dari Kegiatan Non Operasional Lainnya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3280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58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JUMLAH SURPLUS/DEFISIT DARI KEGIATAN NON OPERASIONAL(53 s/d 57)</a:t>
                      </a:r>
                      <a:endParaRPr lang="en-US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59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SURPLUS/DEFISIT SEBELUM POS LUAR BIASA (50 +  58)</a:t>
                      </a:r>
                      <a:endParaRPr lang="pt-BR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60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61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</a:rPr>
                        <a:t>POS LUAR BIASA</a:t>
                      </a:r>
                      <a:endParaRPr lang="en-US" sz="1100" b="1" i="0" u="sng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62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Pendapatan Luar Biasa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63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Beban Luar Biasa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93946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64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POS LUAR BIASA ( 62-63)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9721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65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SURPLUS/DEFISIT-LO ( 59 + 64)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xxx</a:t>
                      </a:r>
                      <a:endParaRPr lang="en-US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2768" marR="2768" marT="2768" marB="0" anchor="b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74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391400" cy="838200"/>
          </a:xfrm>
        </p:spPr>
        <p:txBody>
          <a:bodyPr/>
          <a:lstStyle/>
          <a:p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Ekuitas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b="1" i="1" dirty="0" smtClean="0"/>
              <a:t>LPE </a:t>
            </a:r>
            <a:r>
              <a:rPr lang="pt-BR" b="1" i="1" dirty="0"/>
              <a:t>menyajikan sekurang-kurangnya pos-pos: </a:t>
            </a:r>
            <a:endParaRPr lang="en-US" dirty="0"/>
          </a:p>
          <a:p>
            <a:pPr marL="514350" lvl="0" indent="-514350">
              <a:buClrTx/>
              <a:buFont typeface="+mj-lt"/>
              <a:buAutoNum type="alphaLcParenR"/>
            </a:pPr>
            <a:r>
              <a:rPr lang="pt-BR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Ekuitas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awal</a:t>
            </a:r>
            <a:endParaRPr lang="en-US" b="1" i="1" dirty="0">
              <a:solidFill>
                <a:schemeClr val="tx2"/>
              </a:solidFill>
            </a:endParaRPr>
          </a:p>
          <a:p>
            <a:pPr marL="514350" lvl="0" indent="-514350">
              <a:buClrTx/>
              <a:buFont typeface="+mj-lt"/>
              <a:buAutoNum type="alphaLcParenR"/>
            </a:pPr>
            <a:r>
              <a:rPr lang="es-ES" b="1" i="1" dirty="0">
                <a:solidFill>
                  <a:schemeClr val="tx2"/>
                </a:solidFill>
              </a:rPr>
              <a:t> Surplus/</a:t>
            </a:r>
            <a:r>
              <a:rPr lang="es-ES" b="1" i="1" dirty="0" err="1">
                <a:solidFill>
                  <a:schemeClr val="tx2"/>
                </a:solidFill>
              </a:rPr>
              <a:t>defisit</a:t>
            </a:r>
            <a:r>
              <a:rPr lang="es-ES" b="1" i="1" dirty="0">
                <a:solidFill>
                  <a:schemeClr val="tx2"/>
                </a:solidFill>
              </a:rPr>
              <a:t>-LO pada </a:t>
            </a:r>
            <a:r>
              <a:rPr lang="es-ES" b="1" i="1" dirty="0" err="1">
                <a:solidFill>
                  <a:schemeClr val="tx2"/>
                </a:solidFill>
              </a:rPr>
              <a:t>periode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bersangkutan</a:t>
            </a:r>
            <a:r>
              <a:rPr lang="es-ES" b="1" i="1" dirty="0">
                <a:solidFill>
                  <a:schemeClr val="tx2"/>
                </a:solidFill>
              </a:rPr>
              <a:t>;</a:t>
            </a:r>
            <a:endParaRPr lang="en-US" b="1" i="1" dirty="0">
              <a:solidFill>
                <a:schemeClr val="tx2"/>
              </a:solidFill>
            </a:endParaRPr>
          </a:p>
          <a:p>
            <a:pPr marL="514350" lvl="0" indent="-514350">
              <a:buClrTx/>
              <a:buFont typeface="+mj-lt"/>
              <a:buAutoNum type="alphaLcParenR"/>
            </a:pPr>
            <a:r>
              <a:rPr lang="es-ES" b="1" i="1" dirty="0" err="1">
                <a:solidFill>
                  <a:schemeClr val="tx2"/>
                </a:solidFill>
              </a:rPr>
              <a:t>Koreksi-koreksi</a:t>
            </a:r>
            <a:r>
              <a:rPr lang="es-ES" b="1" i="1" dirty="0">
                <a:solidFill>
                  <a:schemeClr val="tx2"/>
                </a:solidFill>
              </a:rPr>
              <a:t> yang </a:t>
            </a:r>
            <a:r>
              <a:rPr lang="es-ES" b="1" i="1" dirty="0" err="1">
                <a:solidFill>
                  <a:schemeClr val="tx2"/>
                </a:solidFill>
              </a:rPr>
              <a:t>langsung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 smtClean="0">
                <a:solidFill>
                  <a:schemeClr val="tx2"/>
                </a:solidFill>
              </a:rPr>
              <a:t>menambah</a:t>
            </a:r>
            <a:r>
              <a:rPr lang="es-ES" b="1" i="1" dirty="0" smtClean="0">
                <a:solidFill>
                  <a:schemeClr val="tx2"/>
                </a:solidFill>
              </a:rPr>
              <a:t>/ </a:t>
            </a:r>
            <a:r>
              <a:rPr lang="es-ES" b="1" i="1" dirty="0" err="1" smtClean="0">
                <a:solidFill>
                  <a:schemeClr val="tx2"/>
                </a:solidFill>
              </a:rPr>
              <a:t>mengurangi</a:t>
            </a:r>
            <a:r>
              <a:rPr lang="es-ES" b="1" i="1" dirty="0" smtClean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ekuitas</a:t>
            </a:r>
            <a:r>
              <a:rPr lang="es-ES" b="1" i="1" dirty="0">
                <a:solidFill>
                  <a:schemeClr val="tx2"/>
                </a:solidFill>
              </a:rPr>
              <a:t>, yang antara </a:t>
            </a:r>
            <a:r>
              <a:rPr lang="es-ES" b="1" i="1" dirty="0" err="1">
                <a:solidFill>
                  <a:schemeClr val="tx2"/>
                </a:solidFill>
              </a:rPr>
              <a:t>lain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berasal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dari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dampak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kumulatif</a:t>
            </a:r>
            <a:r>
              <a:rPr lang="es-ES" b="1" i="1" dirty="0">
                <a:solidFill>
                  <a:schemeClr val="tx2"/>
                </a:solidFill>
              </a:rPr>
              <a:t> yang </a:t>
            </a:r>
            <a:r>
              <a:rPr lang="es-ES" b="1" i="1" dirty="0" err="1">
                <a:solidFill>
                  <a:schemeClr val="tx2"/>
                </a:solidFill>
              </a:rPr>
              <a:t>disebabkan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oleh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perubahan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kebijakan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akuntansi</a:t>
            </a:r>
            <a:r>
              <a:rPr lang="es-ES" b="1" i="1" dirty="0">
                <a:solidFill>
                  <a:schemeClr val="tx2"/>
                </a:solidFill>
              </a:rPr>
              <a:t> dan </a:t>
            </a:r>
            <a:r>
              <a:rPr lang="es-ES" b="1" i="1" dirty="0" err="1">
                <a:solidFill>
                  <a:schemeClr val="tx2"/>
                </a:solidFill>
              </a:rPr>
              <a:t>koreksi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kesalahan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mendasar</a:t>
            </a:r>
            <a:r>
              <a:rPr lang="es-ES" b="1" i="1" dirty="0">
                <a:solidFill>
                  <a:schemeClr val="tx2"/>
                </a:solidFill>
              </a:rPr>
              <a:t>, </a:t>
            </a:r>
            <a:r>
              <a:rPr lang="es-ES" b="1" i="1" dirty="0" err="1">
                <a:solidFill>
                  <a:schemeClr val="tx2"/>
                </a:solidFill>
              </a:rPr>
              <a:t>misalnya</a:t>
            </a:r>
            <a:r>
              <a:rPr lang="es-ES" b="1" i="1" dirty="0">
                <a:solidFill>
                  <a:schemeClr val="tx2"/>
                </a:solidFill>
              </a:rPr>
              <a:t>: </a:t>
            </a:r>
            <a:endParaRPr lang="en-US" b="1" i="1" dirty="0">
              <a:solidFill>
                <a:schemeClr val="tx2"/>
              </a:solidFill>
            </a:endParaRPr>
          </a:p>
          <a:p>
            <a:pPr marL="850392" lvl="1" indent="-457200">
              <a:buClrTx/>
              <a:buFont typeface="+mj-lt"/>
              <a:buAutoNum type="alphaLcParenR"/>
            </a:pPr>
            <a:r>
              <a:rPr lang="es-ES" b="1" i="1" dirty="0" err="1">
                <a:solidFill>
                  <a:schemeClr val="tx2"/>
                </a:solidFill>
              </a:rPr>
              <a:t>koreksi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kesalahan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mendasar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dari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persediaan</a:t>
            </a:r>
            <a:r>
              <a:rPr lang="es-ES" b="1" i="1" dirty="0">
                <a:solidFill>
                  <a:schemeClr val="tx2"/>
                </a:solidFill>
              </a:rPr>
              <a:t> yang </a:t>
            </a:r>
            <a:r>
              <a:rPr lang="es-ES" b="1" i="1" dirty="0" err="1">
                <a:solidFill>
                  <a:schemeClr val="tx2"/>
                </a:solidFill>
              </a:rPr>
              <a:t>terjadi</a:t>
            </a:r>
            <a:r>
              <a:rPr lang="es-ES" b="1" i="1" dirty="0">
                <a:solidFill>
                  <a:schemeClr val="tx2"/>
                </a:solidFill>
              </a:rPr>
              <a:t> pada </a:t>
            </a:r>
            <a:r>
              <a:rPr lang="es-ES" b="1" i="1" dirty="0" err="1">
                <a:solidFill>
                  <a:schemeClr val="tx2"/>
                </a:solidFill>
              </a:rPr>
              <a:t>periode-periode</a:t>
            </a:r>
            <a:r>
              <a:rPr lang="es-ES" b="1" i="1" dirty="0">
                <a:solidFill>
                  <a:schemeClr val="tx2"/>
                </a:solidFill>
              </a:rPr>
              <a:t> </a:t>
            </a:r>
            <a:r>
              <a:rPr lang="es-ES" b="1" i="1" dirty="0" err="1">
                <a:solidFill>
                  <a:schemeClr val="tx2"/>
                </a:solidFill>
              </a:rPr>
              <a:t>sebelumnya</a:t>
            </a:r>
            <a:r>
              <a:rPr lang="es-ES" b="1" i="1" dirty="0">
                <a:solidFill>
                  <a:schemeClr val="tx2"/>
                </a:solidFill>
              </a:rPr>
              <a:t>;</a:t>
            </a:r>
            <a:endParaRPr lang="en-US" b="1" i="1" dirty="0">
              <a:solidFill>
                <a:schemeClr val="tx2"/>
              </a:solidFill>
            </a:endParaRPr>
          </a:p>
          <a:p>
            <a:pPr marL="850392" lvl="1" indent="-457200">
              <a:buClrTx/>
              <a:buFont typeface="+mj-lt"/>
              <a:buAutoNum type="alphaLcParenR"/>
            </a:pPr>
            <a:r>
              <a:rPr lang="fi-FI" b="1" i="1" dirty="0">
                <a:solidFill>
                  <a:schemeClr val="tx2"/>
                </a:solidFill>
              </a:rPr>
              <a:t>perubahan nilai aset tetap karena revaluasi aset tetap</a:t>
            </a:r>
            <a:r>
              <a:rPr lang="id-ID" b="1" i="1" dirty="0">
                <a:solidFill>
                  <a:schemeClr val="tx2"/>
                </a:solidFill>
              </a:rPr>
              <a:t>.</a:t>
            </a:r>
            <a:endParaRPr lang="en-US" b="1" i="1" dirty="0">
              <a:solidFill>
                <a:schemeClr val="tx2"/>
              </a:solidFill>
            </a:endParaRPr>
          </a:p>
          <a:p>
            <a:pPr marL="514350" lvl="0" indent="-514350">
              <a:buClrTx/>
              <a:buFont typeface="+mj-lt"/>
              <a:buAutoNum type="alphaLcParenR"/>
            </a:pPr>
            <a:r>
              <a:rPr lang="fi-FI" b="1" i="1" dirty="0">
                <a:solidFill>
                  <a:schemeClr val="tx2"/>
                </a:solidFill>
              </a:rPr>
              <a:t>Ekuitas akhir.;</a:t>
            </a:r>
            <a:endParaRPr lang="en-US" b="1" i="1" dirty="0">
              <a:solidFill>
                <a:schemeClr val="tx2"/>
              </a:solidFill>
            </a:endParaRPr>
          </a:p>
          <a:p>
            <a:pPr marL="0" lvl="0" indent="0">
              <a:buNone/>
            </a:pPr>
            <a:r>
              <a:rPr lang="fi-FI" b="1" i="1" dirty="0" smtClean="0"/>
              <a:t>Entitas </a:t>
            </a:r>
            <a:r>
              <a:rPr lang="fi-FI" b="1" i="1" dirty="0"/>
              <a:t>pelaporan menyajikan rincian lebih lanjut dari unsur-unsur yang terdapat dalam </a:t>
            </a:r>
            <a:r>
              <a:rPr lang="fi-FI" b="1" i="1" dirty="0" smtClean="0"/>
              <a:t>LPE </a:t>
            </a:r>
            <a:r>
              <a:rPr lang="fi-FI" b="1" i="1" dirty="0"/>
              <a:t>dalam </a:t>
            </a:r>
            <a:r>
              <a:rPr lang="fi-FI" b="1" i="1" dirty="0" smtClean="0"/>
              <a:t>CALK.</a:t>
            </a:r>
            <a:r>
              <a:rPr lang="fi-FI" b="1" i="1" strike="dblStrike" dirty="0" smtClean="0"/>
              <a:t> 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97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err="1" smtClean="0"/>
              <a:t>Dasar</a:t>
            </a:r>
            <a:r>
              <a:rPr lang="en-US" sz="4000" dirty="0" smtClean="0"/>
              <a:t> </a:t>
            </a:r>
            <a:r>
              <a:rPr lang="en-US" sz="4000" dirty="0" err="1" smtClean="0"/>
              <a:t>Hukum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28160"/>
          </a:xfrm>
        </p:spPr>
        <p:txBody>
          <a:bodyPr/>
          <a:lstStyle/>
          <a:p>
            <a:r>
              <a:rPr lang="en-US" dirty="0" smtClean="0"/>
              <a:t>PP 71/2010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</a:t>
            </a:r>
            <a:r>
              <a:rPr lang="en-US" dirty="0" err="1" smtClean="0"/>
              <a:t>Akuntansi</a:t>
            </a:r>
            <a:r>
              <a:rPr lang="en-US" dirty="0" smtClean="0"/>
              <a:t> </a:t>
            </a:r>
            <a:r>
              <a:rPr lang="en-US" dirty="0" err="1" smtClean="0"/>
              <a:t>Pemerintahan</a:t>
            </a:r>
            <a:endParaRPr lang="en-US" dirty="0" smtClean="0"/>
          </a:p>
          <a:p>
            <a:r>
              <a:rPr lang="en-US" dirty="0" err="1" smtClean="0"/>
              <a:t>Lampiran</a:t>
            </a:r>
            <a:r>
              <a:rPr lang="en-US" dirty="0" smtClean="0"/>
              <a:t> I </a:t>
            </a:r>
            <a:r>
              <a:rPr lang="en-US" dirty="0" err="1" smtClean="0"/>
              <a:t>Standar</a:t>
            </a:r>
            <a:r>
              <a:rPr lang="en-US" dirty="0" smtClean="0"/>
              <a:t> </a:t>
            </a:r>
            <a:r>
              <a:rPr lang="en-US" dirty="0" err="1" smtClean="0"/>
              <a:t>Akuntansi</a:t>
            </a:r>
            <a:r>
              <a:rPr lang="en-US" dirty="0" smtClean="0"/>
              <a:t> </a:t>
            </a:r>
            <a:r>
              <a:rPr lang="en-US" dirty="0" err="1" smtClean="0"/>
              <a:t>Pemerintahan</a:t>
            </a:r>
            <a:r>
              <a:rPr lang="en-US" dirty="0" smtClean="0"/>
              <a:t> </a:t>
            </a:r>
            <a:r>
              <a:rPr lang="en-US" dirty="0" err="1" smtClean="0"/>
              <a:t>Berbasis</a:t>
            </a:r>
            <a:r>
              <a:rPr lang="en-US" dirty="0" smtClean="0"/>
              <a:t> </a:t>
            </a:r>
            <a:r>
              <a:rPr lang="en-US" dirty="0" err="1" smtClean="0"/>
              <a:t>Akrual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7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7252232"/>
              </p:ext>
            </p:extLst>
          </p:nvPr>
        </p:nvGraphicFramePr>
        <p:xfrm>
          <a:off x="457199" y="986322"/>
          <a:ext cx="8229602" cy="57192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43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1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093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1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03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0276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PEMERINTAH PROVINSI/KABUPATEN/KOTA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276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LAPORAN PERUBAHAN EKUITAS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276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UNTUK PERIODE YANG BERAKHIR SAMPAI DENGAN 31 DESEMBER 20X1 DAN 20X0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574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0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NO</a:t>
                      </a:r>
                      <a:endParaRPr lang="en-US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URAIAN</a:t>
                      </a:r>
                      <a:endParaRPr lang="en-US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20X1</a:t>
                      </a:r>
                      <a:endParaRPr lang="en-US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20X0</a:t>
                      </a:r>
                      <a:endParaRPr lang="en-US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90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2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EKUITAS AWAL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XXX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XXX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02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SURPLUS/DEFISIT-LO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XXX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XXX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02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DAMPAK KUMULATIF PERUBAHAN KEBIJAKAN/KESALAHAN MENDASAR: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02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4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KOREKSI NILAI PERSEDIAAN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XXX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XXX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02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SELISIH REVALUASI ASET TETAP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XXX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XXX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02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LAIN-LAIN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XXX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XXX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02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7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EKUITAS AKHIR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XXX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XXX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260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706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dirty="0" err="1" smtClean="0"/>
              <a:t>Neraca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51960"/>
          </a:xfrm>
        </p:spPr>
        <p:txBody>
          <a:bodyPr/>
          <a:lstStyle/>
          <a:p>
            <a:pPr lvl="0"/>
            <a:r>
              <a:rPr lang="en-US" dirty="0" err="1"/>
              <a:t>Neraca</a:t>
            </a:r>
            <a:r>
              <a:rPr lang="en-US" dirty="0"/>
              <a:t> </a:t>
            </a:r>
            <a:r>
              <a:rPr lang="en-US" dirty="0" err="1"/>
              <a:t>menggambarkan</a:t>
            </a:r>
            <a:r>
              <a:rPr lang="en-US" dirty="0"/>
              <a:t> </a:t>
            </a:r>
            <a:r>
              <a:rPr lang="en-US" dirty="0" err="1"/>
              <a:t>posisi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entitas</a:t>
            </a:r>
            <a:r>
              <a:rPr lang="en-US" dirty="0"/>
              <a:t> </a:t>
            </a:r>
            <a:r>
              <a:rPr lang="en-US" dirty="0" err="1"/>
              <a:t>pelaporan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aset</a:t>
            </a:r>
            <a:r>
              <a:rPr lang="en-US" dirty="0"/>
              <a:t>, </a:t>
            </a:r>
            <a:r>
              <a:rPr lang="en-US" dirty="0" err="1"/>
              <a:t>kewajiban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ekuitas</a:t>
            </a:r>
            <a:r>
              <a:rPr lang="en-US" dirty="0"/>
              <a:t> 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tanggal</a:t>
            </a:r>
            <a:r>
              <a:rPr lang="en-US" dirty="0"/>
              <a:t> </a:t>
            </a:r>
            <a:r>
              <a:rPr lang="en-US" dirty="0" err="1"/>
              <a:t>tertentu</a:t>
            </a:r>
            <a:r>
              <a:rPr lang="en-US" dirty="0"/>
              <a:t>.</a:t>
            </a:r>
          </a:p>
          <a:p>
            <a:pPr lvl="0"/>
            <a:r>
              <a:rPr lang="pt-BR" b="1" i="1" dirty="0"/>
              <a:t>Setiap entitas pelaporan mengklasifikasikan asetnya dalam aset lancar dan nonlancar serta mengklasifikasikan kewajibannya menjadi kewajiban jangka pendek dan jangka panjang dalam neraca.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48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ISI SINGKAT NERACA </a:t>
            </a:r>
            <a:r>
              <a:rPr lang="en-US" sz="3200" b="1" dirty="0" smtClean="0">
                <a:solidFill>
                  <a:schemeClr val="tx1"/>
                </a:solidFill>
              </a:rPr>
              <a:t>DAERAH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Cash </a:t>
            </a:r>
            <a:r>
              <a:rPr lang="en-US" sz="3200" b="1" dirty="0">
                <a:solidFill>
                  <a:schemeClr val="tx1"/>
                </a:solidFill>
              </a:rPr>
              <a:t>Towards Accrual</a:t>
            </a:r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00200"/>
            <a:ext cx="4183063" cy="5029200"/>
          </a:xfrm>
          <a:solidFill>
            <a:srgbClr val="99CCFF">
              <a:alpha val="19000"/>
            </a:srgb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err="1"/>
              <a:t>Aset</a:t>
            </a:r>
            <a:r>
              <a:rPr lang="en-US" sz="2000" dirty="0"/>
              <a:t> </a:t>
            </a:r>
            <a:r>
              <a:rPr lang="en-US" sz="2000" dirty="0" err="1"/>
              <a:t>Lancar</a:t>
            </a:r>
            <a:endParaRPr lang="en-US" sz="2000" dirty="0"/>
          </a:p>
          <a:p>
            <a:pPr lvl="1"/>
            <a:r>
              <a:rPr lang="en-US" sz="1800" dirty="0" err="1"/>
              <a:t>Kas</a:t>
            </a:r>
            <a:r>
              <a:rPr lang="en-US" sz="1800" dirty="0"/>
              <a:t> </a:t>
            </a:r>
            <a:r>
              <a:rPr lang="en-US" sz="1800" dirty="0" err="1"/>
              <a:t>dan</a:t>
            </a:r>
            <a:r>
              <a:rPr lang="en-US" sz="1800" dirty="0"/>
              <a:t> </a:t>
            </a:r>
            <a:r>
              <a:rPr lang="en-US" sz="1800" dirty="0" err="1"/>
              <a:t>Setara</a:t>
            </a:r>
            <a:r>
              <a:rPr lang="en-US" sz="1800" dirty="0"/>
              <a:t> </a:t>
            </a:r>
            <a:r>
              <a:rPr lang="en-US" sz="1800" dirty="0" err="1" smtClean="0"/>
              <a:t>Kas</a:t>
            </a:r>
            <a:r>
              <a:rPr lang="en-US" sz="1800" dirty="0" smtClean="0"/>
              <a:t>              100</a:t>
            </a:r>
            <a:endParaRPr lang="en-US" sz="1800" dirty="0"/>
          </a:p>
          <a:p>
            <a:pPr lvl="1"/>
            <a:r>
              <a:rPr lang="en-US" sz="1800" dirty="0" err="1"/>
              <a:t>Investasi</a:t>
            </a:r>
            <a:r>
              <a:rPr lang="en-US" sz="1800" dirty="0"/>
              <a:t> </a:t>
            </a:r>
            <a:r>
              <a:rPr lang="en-US" sz="1800" dirty="0" err="1"/>
              <a:t>Jangka</a:t>
            </a:r>
            <a:r>
              <a:rPr lang="en-US" sz="1800" dirty="0"/>
              <a:t> </a:t>
            </a:r>
            <a:r>
              <a:rPr lang="en-US" sz="1800" dirty="0" err="1" smtClean="0"/>
              <a:t>Pendek</a:t>
            </a:r>
            <a:r>
              <a:rPr lang="en-US" sz="1800" dirty="0" smtClean="0"/>
              <a:t>        200</a:t>
            </a:r>
            <a:endParaRPr lang="en-US" sz="1800" dirty="0"/>
          </a:p>
          <a:p>
            <a:pPr lvl="1"/>
            <a:r>
              <a:rPr lang="en-US" sz="1800" dirty="0" err="1" smtClean="0"/>
              <a:t>Piutang</a:t>
            </a:r>
            <a:r>
              <a:rPr lang="en-US" sz="1800" dirty="0" smtClean="0"/>
              <a:t>		           300</a:t>
            </a:r>
            <a:endParaRPr lang="en-US" sz="1800" dirty="0"/>
          </a:p>
          <a:p>
            <a:pPr lvl="1"/>
            <a:r>
              <a:rPr lang="en-US" sz="1800" dirty="0" err="1" smtClean="0"/>
              <a:t>Persediaan</a:t>
            </a:r>
            <a:r>
              <a:rPr lang="en-US" sz="1800" dirty="0" smtClean="0"/>
              <a:t>                           </a:t>
            </a:r>
            <a:r>
              <a:rPr lang="en-US" sz="1800" u="sng" dirty="0" smtClean="0"/>
              <a:t>200</a:t>
            </a:r>
          </a:p>
          <a:p>
            <a:pPr marL="393192" lvl="1" indent="0">
              <a:buNone/>
            </a:pPr>
            <a:r>
              <a:rPr lang="en-US" sz="1800" b="1" dirty="0" err="1" smtClean="0"/>
              <a:t>Jumlah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Aset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Lancar</a:t>
            </a:r>
            <a:r>
              <a:rPr lang="en-US" sz="1800" b="1" dirty="0" smtClean="0"/>
              <a:t>            800</a:t>
            </a:r>
            <a:endParaRPr lang="en-US" sz="1800" b="1" dirty="0"/>
          </a:p>
          <a:p>
            <a:pPr>
              <a:buFont typeface="Wingdings" pitchFamily="2" charset="2"/>
              <a:buChar char="v"/>
            </a:pPr>
            <a:r>
              <a:rPr lang="en-US" sz="2000" dirty="0" err="1"/>
              <a:t>Aset</a:t>
            </a:r>
            <a:r>
              <a:rPr lang="en-US" sz="2000" dirty="0"/>
              <a:t> Non </a:t>
            </a:r>
            <a:r>
              <a:rPr lang="en-US" sz="2000" dirty="0" err="1"/>
              <a:t>Lancar</a:t>
            </a:r>
            <a:r>
              <a:rPr lang="en-US" sz="2000" dirty="0"/>
              <a:t>:</a:t>
            </a:r>
          </a:p>
          <a:p>
            <a:pPr lvl="1"/>
            <a:r>
              <a:rPr lang="en-US" sz="1800" dirty="0" err="1"/>
              <a:t>Investasi</a:t>
            </a:r>
            <a:r>
              <a:rPr lang="en-US" sz="1800" dirty="0"/>
              <a:t> </a:t>
            </a:r>
            <a:r>
              <a:rPr lang="en-US" sz="1800" dirty="0" err="1"/>
              <a:t>Jangka</a:t>
            </a:r>
            <a:r>
              <a:rPr lang="en-US" sz="1800" dirty="0"/>
              <a:t> </a:t>
            </a:r>
            <a:r>
              <a:rPr lang="en-US" sz="1800" dirty="0" err="1" smtClean="0"/>
              <a:t>Panjang</a:t>
            </a:r>
            <a:r>
              <a:rPr lang="en-US" sz="1800" dirty="0" smtClean="0"/>
              <a:t>        200</a:t>
            </a:r>
            <a:endParaRPr lang="en-US" sz="1800" dirty="0"/>
          </a:p>
          <a:p>
            <a:pPr lvl="1"/>
            <a:r>
              <a:rPr lang="en-US" sz="1800" dirty="0" err="1"/>
              <a:t>Aset</a:t>
            </a:r>
            <a:r>
              <a:rPr lang="en-US" sz="1800" dirty="0"/>
              <a:t> </a:t>
            </a:r>
            <a:r>
              <a:rPr lang="en-US" sz="1800" dirty="0" err="1" smtClean="0"/>
              <a:t>Tetap</a:t>
            </a:r>
            <a:r>
              <a:rPr lang="en-US" sz="1800" dirty="0" smtClean="0"/>
              <a:t>                           400</a:t>
            </a:r>
            <a:endParaRPr lang="en-US" sz="1800" dirty="0"/>
          </a:p>
          <a:p>
            <a:pPr lvl="1"/>
            <a:r>
              <a:rPr lang="en-US" sz="1800" dirty="0"/>
              <a:t>Dana </a:t>
            </a:r>
            <a:r>
              <a:rPr lang="en-US" sz="1800" dirty="0" err="1"/>
              <a:t>Cadangan</a:t>
            </a:r>
            <a:r>
              <a:rPr lang="en-US" sz="1800" dirty="0"/>
              <a:t> </a:t>
            </a:r>
            <a:r>
              <a:rPr lang="en-US" sz="1800" dirty="0" smtClean="0"/>
              <a:t>                   500</a:t>
            </a:r>
            <a:endParaRPr lang="en-US" sz="1800" dirty="0"/>
          </a:p>
          <a:p>
            <a:pPr lvl="1"/>
            <a:r>
              <a:rPr lang="en-US" sz="1800" dirty="0" err="1"/>
              <a:t>Aset</a:t>
            </a:r>
            <a:r>
              <a:rPr lang="en-US" sz="1800" dirty="0"/>
              <a:t> </a:t>
            </a:r>
            <a:r>
              <a:rPr lang="en-US" sz="1800" dirty="0" err="1" smtClean="0"/>
              <a:t>Lainnya</a:t>
            </a:r>
            <a:r>
              <a:rPr lang="en-US" sz="1800" dirty="0" smtClean="0"/>
              <a:t>                        100</a:t>
            </a:r>
          </a:p>
          <a:p>
            <a:pPr marL="393192" lvl="1" indent="0">
              <a:buNone/>
            </a:pPr>
            <a:r>
              <a:rPr lang="en-US" sz="1800" dirty="0" err="1" smtClean="0"/>
              <a:t>Jumlah</a:t>
            </a:r>
            <a:r>
              <a:rPr lang="en-US" sz="1800" dirty="0" smtClean="0"/>
              <a:t> </a:t>
            </a:r>
            <a:r>
              <a:rPr lang="en-US" sz="1800" dirty="0" err="1" smtClean="0"/>
              <a:t>Aset</a:t>
            </a:r>
            <a:r>
              <a:rPr lang="en-US" sz="1800" dirty="0" smtClean="0"/>
              <a:t> Non </a:t>
            </a:r>
            <a:r>
              <a:rPr lang="en-US" sz="1800" dirty="0" err="1" smtClean="0"/>
              <a:t>Lancar</a:t>
            </a:r>
            <a:r>
              <a:rPr lang="en-US" sz="1800" dirty="0" smtClean="0"/>
              <a:t>       </a:t>
            </a:r>
            <a:r>
              <a:rPr lang="en-US" sz="1800" u="sng" dirty="0" smtClean="0"/>
              <a:t>1.200</a:t>
            </a:r>
          </a:p>
          <a:p>
            <a:pPr marL="393192" lvl="1" indent="0">
              <a:buNone/>
            </a:pPr>
            <a:r>
              <a:rPr lang="en-US" sz="1800" b="1" dirty="0" err="1" smtClean="0"/>
              <a:t>Jumlah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Aset</a:t>
            </a:r>
            <a:r>
              <a:rPr lang="en-US" sz="1800" b="1" dirty="0" smtClean="0"/>
              <a:t>                      2.000</a:t>
            </a:r>
            <a:endParaRPr lang="en-US" sz="1800" b="1" dirty="0"/>
          </a:p>
        </p:txBody>
      </p:sp>
      <p:sp>
        <p:nvSpPr>
          <p:cNvPr id="8775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87863" y="1600200"/>
            <a:ext cx="4183062" cy="5029200"/>
          </a:xfrm>
          <a:solidFill>
            <a:srgbClr val="00FFFF">
              <a:alpha val="33000"/>
            </a:srgb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800" dirty="0" err="1"/>
              <a:t>Kewajiban</a:t>
            </a:r>
            <a:r>
              <a:rPr lang="en-US" sz="1800" dirty="0"/>
              <a:t> </a:t>
            </a:r>
            <a:r>
              <a:rPr lang="en-US" sz="1800" dirty="0" err="1"/>
              <a:t>Jangka</a:t>
            </a:r>
            <a:r>
              <a:rPr lang="en-US" sz="1800" dirty="0"/>
              <a:t> </a:t>
            </a:r>
            <a:r>
              <a:rPr lang="en-US" sz="1800" dirty="0" err="1" smtClean="0"/>
              <a:t>Pendek</a:t>
            </a:r>
            <a:r>
              <a:rPr lang="en-US" sz="1800" dirty="0" smtClean="0"/>
              <a:t>             50</a:t>
            </a:r>
            <a:endParaRPr lang="en-US" sz="1800" dirty="0"/>
          </a:p>
          <a:p>
            <a:pPr>
              <a:buFont typeface="Wingdings" pitchFamily="2" charset="2"/>
              <a:buChar char="v"/>
            </a:pPr>
            <a:r>
              <a:rPr lang="en-US" sz="1800" dirty="0" err="1"/>
              <a:t>Kewajiban</a:t>
            </a:r>
            <a:r>
              <a:rPr lang="en-US" sz="1800" dirty="0"/>
              <a:t> </a:t>
            </a:r>
            <a:r>
              <a:rPr lang="en-US" sz="1800" dirty="0" err="1"/>
              <a:t>Jangka</a:t>
            </a:r>
            <a:r>
              <a:rPr lang="en-US" sz="1800" dirty="0"/>
              <a:t> </a:t>
            </a:r>
            <a:r>
              <a:rPr lang="en-US" sz="1800" dirty="0" err="1" smtClean="0"/>
              <a:t>Panjang</a:t>
            </a:r>
            <a:r>
              <a:rPr lang="en-US" sz="1800" dirty="0" smtClean="0"/>
              <a:t>           600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</a:t>
            </a:r>
            <a:r>
              <a:rPr lang="en-US" sz="1800" b="1" dirty="0" err="1" smtClean="0"/>
              <a:t>Jumlah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Kewajiban</a:t>
            </a:r>
            <a:r>
              <a:rPr lang="en-US" sz="1800" b="1" dirty="0" smtClean="0"/>
              <a:t>                 650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itchFamily="2" charset="2"/>
              <a:buChar char="v"/>
            </a:pPr>
            <a:r>
              <a:rPr lang="en-US" sz="1800" b="1" dirty="0" err="1" smtClean="0"/>
              <a:t>Ekuitas</a:t>
            </a:r>
            <a:endParaRPr lang="en-US" sz="1800" b="1" dirty="0" smtClean="0"/>
          </a:p>
          <a:p>
            <a:r>
              <a:rPr lang="en-US" sz="2000" dirty="0" err="1"/>
              <a:t>Ekuitas</a:t>
            </a:r>
            <a:r>
              <a:rPr lang="en-US" sz="2000" dirty="0"/>
              <a:t> Dana </a:t>
            </a:r>
            <a:r>
              <a:rPr lang="en-US" sz="2000" dirty="0" err="1" smtClean="0"/>
              <a:t>Lancar</a:t>
            </a:r>
            <a:r>
              <a:rPr lang="en-US" sz="2000" dirty="0" smtClean="0"/>
              <a:t>         800</a:t>
            </a:r>
            <a:endParaRPr lang="en-US" sz="2000" dirty="0"/>
          </a:p>
          <a:p>
            <a:r>
              <a:rPr lang="en-US" sz="2000" dirty="0" err="1"/>
              <a:t>Ekuitas</a:t>
            </a:r>
            <a:r>
              <a:rPr lang="en-US" sz="2000" dirty="0"/>
              <a:t> Dana </a:t>
            </a:r>
            <a:r>
              <a:rPr lang="en-US" sz="2000" dirty="0" err="1" smtClean="0"/>
              <a:t>Investasi</a:t>
            </a:r>
            <a:r>
              <a:rPr lang="en-US" sz="2000" dirty="0" smtClean="0"/>
              <a:t>      700</a:t>
            </a:r>
            <a:endParaRPr lang="en-US" sz="2000" dirty="0"/>
          </a:p>
          <a:p>
            <a:r>
              <a:rPr lang="en-US" sz="2000" dirty="0" err="1"/>
              <a:t>Ekuitas</a:t>
            </a:r>
            <a:r>
              <a:rPr lang="en-US" sz="2000" dirty="0"/>
              <a:t> Dana </a:t>
            </a:r>
            <a:r>
              <a:rPr lang="en-US" sz="2000" dirty="0" err="1" smtClean="0"/>
              <a:t>Cadangan</a:t>
            </a:r>
            <a:r>
              <a:rPr lang="en-US" sz="2000" dirty="0" smtClean="0"/>
              <a:t>    500</a:t>
            </a:r>
            <a:endParaRPr lang="en-US" sz="2000" dirty="0"/>
          </a:p>
          <a:p>
            <a:pPr marL="0" indent="0">
              <a:buNone/>
            </a:pPr>
            <a:r>
              <a:rPr lang="en-US" sz="1800" dirty="0" smtClean="0"/>
              <a:t>  </a:t>
            </a:r>
            <a:r>
              <a:rPr lang="en-US" sz="1800" b="1" dirty="0" smtClean="0"/>
              <a:t>  </a:t>
            </a:r>
            <a:r>
              <a:rPr lang="en-US" sz="1800" b="1" dirty="0" err="1" smtClean="0"/>
              <a:t>Jumlah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Ekuitas</a:t>
            </a:r>
            <a:r>
              <a:rPr lang="en-US" sz="1800" b="1" dirty="0" smtClean="0"/>
              <a:t>                   </a:t>
            </a:r>
            <a:r>
              <a:rPr lang="en-US" sz="1800" b="1" dirty="0"/>
              <a:t>1.350</a:t>
            </a:r>
          </a:p>
          <a:p>
            <a:pPr marL="0" indent="0">
              <a:buNone/>
            </a:pPr>
            <a:r>
              <a:rPr lang="en-US" sz="1800" dirty="0" smtClean="0"/>
              <a:t>    </a:t>
            </a:r>
            <a:r>
              <a:rPr lang="en-US" sz="1800" b="1" dirty="0" err="1" smtClean="0"/>
              <a:t>Jumlah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Kewajiban</a:t>
            </a:r>
            <a:r>
              <a:rPr lang="en-US" sz="1800" b="1" dirty="0" smtClean="0"/>
              <a:t> </a:t>
            </a:r>
          </a:p>
          <a:p>
            <a:pPr marL="0" indent="0">
              <a:buNone/>
            </a:pPr>
            <a:r>
              <a:rPr lang="en-US" sz="1800" b="1" dirty="0" smtClean="0"/>
              <a:t>     &amp; </a:t>
            </a:r>
            <a:r>
              <a:rPr lang="en-US" sz="1800" b="1" dirty="0" err="1" smtClean="0"/>
              <a:t>Ekuitas</a:t>
            </a:r>
            <a:r>
              <a:rPr lang="en-US" sz="1800" b="1" dirty="0" smtClean="0"/>
              <a:t>                           2.000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98295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609600"/>
            <a:ext cx="7467600" cy="667512"/>
          </a:xfrm>
        </p:spPr>
        <p:txBody>
          <a:bodyPr>
            <a:normAutofit/>
          </a:bodyPr>
          <a:lstStyle/>
          <a:p>
            <a:pPr algn="r"/>
            <a:r>
              <a:rPr lang="en-US" dirty="0" err="1" smtClean="0"/>
              <a:t>Neraca</a:t>
            </a:r>
            <a:r>
              <a:rPr lang="en-US" dirty="0" smtClean="0"/>
              <a:t> Basis </a:t>
            </a:r>
            <a:r>
              <a:rPr lang="en-US" dirty="0" err="1" smtClean="0"/>
              <a:t>Kas</a:t>
            </a:r>
            <a:r>
              <a:rPr lang="en-US" dirty="0" smtClean="0"/>
              <a:t> </a:t>
            </a:r>
            <a:r>
              <a:rPr lang="en-US" dirty="0" err="1" smtClean="0"/>
              <a:t>Menuju</a:t>
            </a:r>
            <a:r>
              <a:rPr lang="en-US" dirty="0" smtClean="0"/>
              <a:t> </a:t>
            </a:r>
            <a:r>
              <a:rPr lang="en-US" dirty="0" err="1" smtClean="0"/>
              <a:t>Akrual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590800"/>
          </a:xfrm>
          <a:solidFill>
            <a:schemeClr val="accent4">
              <a:lumMod val="75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Idealnya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menerapkan</a:t>
            </a:r>
            <a:r>
              <a:rPr lang="en-US" dirty="0" smtClean="0"/>
              <a:t> </a:t>
            </a:r>
            <a:r>
              <a:rPr lang="en-US" dirty="0" err="1" smtClean="0"/>
              <a:t>Penyusutan</a:t>
            </a:r>
            <a:r>
              <a:rPr lang="en-US" dirty="0" smtClean="0"/>
              <a:t> </a:t>
            </a:r>
            <a:r>
              <a:rPr lang="en-US" dirty="0" err="1" smtClean="0"/>
              <a:t>sebagaimana</a:t>
            </a:r>
            <a:r>
              <a:rPr lang="en-US" dirty="0" smtClean="0"/>
              <a:t> </a:t>
            </a:r>
            <a:r>
              <a:rPr lang="en-US" dirty="0" err="1" smtClean="0"/>
              <a:t>diatur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PSAP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Bultek</a:t>
            </a:r>
            <a:r>
              <a:rPr lang="en-US" dirty="0" smtClean="0"/>
              <a:t> CTA</a:t>
            </a:r>
          </a:p>
          <a:p>
            <a:pPr lvl="1"/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Memperhitungkan</a:t>
            </a:r>
            <a:r>
              <a:rPr lang="en-US" dirty="0" smtClean="0"/>
              <a:t> </a:t>
            </a:r>
            <a:r>
              <a:rPr lang="en-US" dirty="0" err="1" smtClean="0"/>
              <a:t>Penyisihan</a:t>
            </a:r>
            <a:r>
              <a:rPr lang="en-US" dirty="0" smtClean="0"/>
              <a:t> </a:t>
            </a:r>
            <a:r>
              <a:rPr lang="en-US" dirty="0" err="1" smtClean="0"/>
              <a:t>Piutang</a:t>
            </a:r>
            <a:endParaRPr lang="en-US" dirty="0" smtClean="0"/>
          </a:p>
          <a:p>
            <a:pPr lvl="1"/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/>
              <a:t>M</a:t>
            </a:r>
            <a:r>
              <a:rPr lang="en-US" dirty="0" err="1" smtClean="0"/>
              <a:t>elakukan</a:t>
            </a:r>
            <a:r>
              <a:rPr lang="en-US" dirty="0" smtClean="0"/>
              <a:t> </a:t>
            </a:r>
            <a:r>
              <a:rPr lang="en-US" dirty="0" err="1" smtClean="0"/>
              <a:t>Penyusutan</a:t>
            </a:r>
            <a:r>
              <a:rPr lang="en-US" dirty="0" smtClean="0"/>
              <a:t>/</a:t>
            </a:r>
            <a:r>
              <a:rPr lang="en-US" dirty="0" err="1" smtClean="0"/>
              <a:t>Amortisasi</a:t>
            </a:r>
            <a:endParaRPr lang="en-US" dirty="0" smtClean="0"/>
          </a:p>
          <a:p>
            <a:pPr lvl="1"/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Penyesuaian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Pos-pos</a:t>
            </a:r>
            <a:r>
              <a:rPr lang="en-US" dirty="0" smtClean="0"/>
              <a:t> </a:t>
            </a:r>
            <a:r>
              <a:rPr lang="en-US" dirty="0" err="1" smtClean="0"/>
              <a:t>Neraca</a:t>
            </a:r>
            <a:endParaRPr lang="en-US" dirty="0" smtClean="0"/>
          </a:p>
          <a:p>
            <a:r>
              <a:rPr lang="en-US" dirty="0" err="1" smtClean="0"/>
              <a:t>Ekuitas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Neraca</a:t>
            </a:r>
            <a:r>
              <a:rPr lang="en-US" dirty="0" smtClean="0"/>
              <a:t> CTA </a:t>
            </a:r>
            <a:r>
              <a:rPr lang="en-US" dirty="0" err="1" smtClean="0"/>
              <a:t>merupakann</a:t>
            </a:r>
            <a:r>
              <a:rPr lang="en-US" dirty="0" smtClean="0"/>
              <a:t> </a:t>
            </a:r>
            <a:r>
              <a:rPr lang="en-US" dirty="0" err="1" smtClean="0"/>
              <a:t>pasangan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Pos</a:t>
            </a:r>
            <a:r>
              <a:rPr lang="en-US" dirty="0" smtClean="0"/>
              <a:t> </a:t>
            </a:r>
            <a:r>
              <a:rPr lang="en-US" dirty="0" err="1" smtClean="0"/>
              <a:t>Aset</a:t>
            </a:r>
            <a:r>
              <a:rPr lang="en-US" dirty="0" smtClean="0"/>
              <a:t>/</a:t>
            </a:r>
            <a:r>
              <a:rPr lang="en-US" dirty="0" err="1" smtClean="0"/>
              <a:t>Kewajiban</a:t>
            </a:r>
            <a:endParaRPr lang="en-US" dirty="0" smtClean="0"/>
          </a:p>
          <a:p>
            <a:pPr marL="393192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457200" y="3752088"/>
            <a:ext cx="8229600" cy="667512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err="1"/>
              <a:t>Neraca</a:t>
            </a:r>
            <a:r>
              <a:rPr lang="en-US" sz="3200" dirty="0"/>
              <a:t> Basis </a:t>
            </a:r>
            <a:r>
              <a:rPr lang="en-US" sz="3200" dirty="0" err="1"/>
              <a:t>Akrual</a:t>
            </a:r>
            <a:endParaRPr lang="en-US" sz="3200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457200" y="4450080"/>
            <a:ext cx="8229600" cy="2179320"/>
          </a:xfrm>
          <a:prstGeom prst="rect">
            <a:avLst/>
          </a:prstGeom>
          <a:solidFill>
            <a:srgbClr val="00B050"/>
          </a:solidFill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s-ES" b="1" i="1" dirty="0" err="1" smtClean="0"/>
              <a:t>Ekuitas</a:t>
            </a:r>
            <a:r>
              <a:rPr lang="es-ES" b="1" i="1" dirty="0" smtClean="0"/>
              <a:t> pada </a:t>
            </a:r>
            <a:r>
              <a:rPr lang="es-ES" b="1" i="1" dirty="0" err="1" smtClean="0"/>
              <a:t>Neraca</a:t>
            </a:r>
            <a:r>
              <a:rPr lang="es-ES" b="1" i="1" dirty="0" smtClean="0"/>
              <a:t>  </a:t>
            </a:r>
            <a:r>
              <a:rPr lang="es-ES" b="1" i="1" dirty="0" err="1" smtClean="0"/>
              <a:t>merupakan</a:t>
            </a:r>
            <a:r>
              <a:rPr lang="es-ES" b="1" i="1" dirty="0" smtClean="0"/>
              <a:t> </a:t>
            </a:r>
            <a:r>
              <a:rPr lang="es-ES" b="1" i="1" dirty="0" err="1"/>
              <a:t>selisih</a:t>
            </a:r>
            <a:r>
              <a:rPr lang="es-ES" b="1" i="1" dirty="0"/>
              <a:t> antara </a:t>
            </a:r>
            <a:r>
              <a:rPr lang="es-ES" b="1" i="1" dirty="0" err="1"/>
              <a:t>aset</a:t>
            </a:r>
            <a:r>
              <a:rPr lang="es-ES" b="1" i="1" dirty="0"/>
              <a:t> dan </a:t>
            </a:r>
            <a:r>
              <a:rPr lang="es-ES" b="1" i="1" dirty="0" err="1"/>
              <a:t>kewajiban</a:t>
            </a:r>
            <a:r>
              <a:rPr lang="es-ES" b="1" i="1" dirty="0"/>
              <a:t> </a:t>
            </a:r>
            <a:r>
              <a:rPr lang="es-ES" b="1" i="1" dirty="0" err="1"/>
              <a:t>pemerintah</a:t>
            </a:r>
            <a:r>
              <a:rPr lang="es-ES" b="1" i="1" dirty="0"/>
              <a:t> pada </a:t>
            </a:r>
            <a:r>
              <a:rPr lang="es-ES" b="1" i="1" dirty="0" err="1"/>
              <a:t>tanggal</a:t>
            </a:r>
            <a:r>
              <a:rPr lang="es-ES" b="1" i="1" dirty="0"/>
              <a:t> </a:t>
            </a:r>
            <a:r>
              <a:rPr lang="es-ES" b="1" i="1" dirty="0" err="1"/>
              <a:t>laporan</a:t>
            </a:r>
            <a:r>
              <a:rPr lang="es-ES" b="1" i="1" dirty="0"/>
              <a:t>. </a:t>
            </a:r>
            <a:endParaRPr lang="en-US" dirty="0"/>
          </a:p>
          <a:p>
            <a:pPr lvl="0"/>
            <a:r>
              <a:rPr lang="es-ES" dirty="0"/>
              <a:t>Saldo </a:t>
            </a:r>
            <a:r>
              <a:rPr lang="es-ES" dirty="0" err="1"/>
              <a:t>ekuitas</a:t>
            </a:r>
            <a:r>
              <a:rPr lang="es-ES" dirty="0"/>
              <a:t> di </a:t>
            </a:r>
            <a:r>
              <a:rPr lang="es-ES" dirty="0" err="1"/>
              <a:t>Neraca</a:t>
            </a:r>
            <a:r>
              <a:rPr lang="es-ES" dirty="0"/>
              <a:t> </a:t>
            </a:r>
            <a:r>
              <a:rPr lang="es-ES" dirty="0" err="1"/>
              <a:t>berasal</a:t>
            </a:r>
            <a:r>
              <a:rPr lang="es-ES" dirty="0"/>
              <a:t> </a:t>
            </a:r>
            <a:r>
              <a:rPr lang="es-ES" dirty="0" err="1"/>
              <a:t>dari</a:t>
            </a:r>
            <a:r>
              <a:rPr lang="es-ES" dirty="0"/>
              <a:t> saldo </a:t>
            </a:r>
            <a:r>
              <a:rPr lang="es-ES" dirty="0" err="1"/>
              <a:t>akhir</a:t>
            </a:r>
            <a:r>
              <a:rPr lang="es-ES" dirty="0"/>
              <a:t> </a:t>
            </a:r>
            <a:r>
              <a:rPr lang="es-ES" dirty="0" err="1"/>
              <a:t>ekuitas</a:t>
            </a:r>
            <a:r>
              <a:rPr lang="es-ES" dirty="0"/>
              <a:t> pada </a:t>
            </a:r>
            <a:r>
              <a:rPr lang="es-ES" dirty="0" err="1"/>
              <a:t>Laporan</a:t>
            </a:r>
            <a:r>
              <a:rPr lang="es-ES" dirty="0"/>
              <a:t> </a:t>
            </a:r>
            <a:r>
              <a:rPr lang="es-ES" dirty="0" err="1"/>
              <a:t>Perubahan</a:t>
            </a:r>
            <a:r>
              <a:rPr lang="es-ES" dirty="0"/>
              <a:t> </a:t>
            </a:r>
            <a:r>
              <a:rPr lang="es-ES" dirty="0" err="1"/>
              <a:t>Ekuitas</a:t>
            </a:r>
            <a:r>
              <a:rPr lang="es-ES" dirty="0"/>
              <a:t>. </a:t>
            </a:r>
            <a:endParaRPr lang="en-US" dirty="0"/>
          </a:p>
          <a:p>
            <a:pPr marL="393192" lvl="1" indent="0">
              <a:buFont typeface="Wingdings 2"/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58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err="1" smtClean="0"/>
              <a:t>Kondisi</a:t>
            </a:r>
            <a:r>
              <a:rPr lang="en-US" b="1" dirty="0" smtClean="0"/>
              <a:t> LK </a:t>
            </a:r>
            <a:r>
              <a:rPr lang="en-US" b="1" dirty="0" err="1" smtClean="0"/>
              <a:t>Pemda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err="1" smtClean="0"/>
              <a:t>Langkah</a:t>
            </a:r>
            <a:r>
              <a:rPr lang="en-US" b="1" dirty="0" smtClean="0"/>
              <a:t> </a:t>
            </a:r>
            <a:r>
              <a:rPr lang="en-US" b="1" dirty="0" err="1" smtClean="0"/>
              <a:t>korektif</a:t>
            </a:r>
            <a:r>
              <a:rPr lang="en-US" b="1" dirty="0" smtClean="0"/>
              <a:t> SAAT </a:t>
            </a:r>
            <a:r>
              <a:rPr lang="en-US" b="1" dirty="0" err="1" smtClean="0"/>
              <a:t>ini</a:t>
            </a:r>
            <a:r>
              <a:rPr lang="en-US" b="1" dirty="0" smtClean="0"/>
              <a:t>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85360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akrualisasi</a:t>
            </a:r>
            <a:r>
              <a:rPr lang="en-US" dirty="0" smtClean="0"/>
              <a:t> </a:t>
            </a:r>
            <a:r>
              <a:rPr lang="en-US" dirty="0" err="1" smtClean="0"/>
              <a:t>pos-pos</a:t>
            </a:r>
            <a:r>
              <a:rPr lang="en-US" dirty="0" smtClean="0"/>
              <a:t> </a:t>
            </a:r>
            <a:r>
              <a:rPr lang="en-US" dirty="0" err="1" smtClean="0"/>
              <a:t>neraca</a:t>
            </a:r>
            <a:r>
              <a:rPr lang="en-US" dirty="0" smtClean="0"/>
              <a:t>-&gt; </a:t>
            </a:r>
            <a:r>
              <a:rPr lang="en-US" dirty="0" err="1" smtClean="0">
                <a:solidFill>
                  <a:srgbClr val="FF0000"/>
                </a:solidFill>
              </a:rPr>
              <a:t>tidak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perlu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menghitung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dampak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kumulatif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perubahan</a:t>
            </a:r>
            <a:r>
              <a:rPr lang="en-US" dirty="0" smtClean="0">
                <a:solidFill>
                  <a:srgbClr val="FF0000"/>
                </a:solidFill>
              </a:rPr>
              <a:t> basis </a:t>
            </a:r>
            <a:r>
              <a:rPr lang="en-US" dirty="0" err="1" smtClean="0">
                <a:solidFill>
                  <a:srgbClr val="FF0000"/>
                </a:solidFill>
              </a:rPr>
              <a:t>akuntansi</a:t>
            </a: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r>
              <a:rPr lang="en-US" dirty="0" err="1" smtClean="0"/>
              <a:t>Belum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akrualisasi</a:t>
            </a:r>
            <a:r>
              <a:rPr lang="en-US" dirty="0" smtClean="0"/>
              <a:t> </a:t>
            </a:r>
            <a:r>
              <a:rPr lang="en-US" dirty="0" err="1" smtClean="0"/>
              <a:t>pos-pos</a:t>
            </a:r>
            <a:r>
              <a:rPr lang="en-US" dirty="0" smtClean="0"/>
              <a:t> </a:t>
            </a:r>
            <a:r>
              <a:rPr lang="en-US" dirty="0" err="1" smtClean="0"/>
              <a:t>neraca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Langkahnya</a:t>
            </a:r>
            <a:r>
              <a:rPr lang="en-US" dirty="0" smtClean="0"/>
              <a:t>: </a:t>
            </a:r>
          </a:p>
          <a:p>
            <a:pPr marL="0" indent="0">
              <a:buNone/>
            </a:pP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belum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akrualisasi</a:t>
            </a:r>
            <a:r>
              <a:rPr lang="en-US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yang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perhitungan</a:t>
            </a:r>
            <a:r>
              <a:rPr lang="en-US" dirty="0" smtClean="0"/>
              <a:t> </a:t>
            </a:r>
            <a:r>
              <a:rPr lang="en-US" dirty="0" err="1" smtClean="0"/>
              <a:t>dampak</a:t>
            </a:r>
            <a:r>
              <a:rPr lang="en-US" dirty="0" smtClean="0"/>
              <a:t> </a:t>
            </a:r>
            <a:r>
              <a:rPr lang="en-US" dirty="0" err="1" smtClean="0"/>
              <a:t>kumulatif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 basis </a:t>
            </a:r>
            <a:r>
              <a:rPr lang="en-US" dirty="0" err="1" smtClean="0"/>
              <a:t>akuntansi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pos-pos</a:t>
            </a:r>
            <a:r>
              <a:rPr lang="en-US" dirty="0" smtClean="0"/>
              <a:t> </a:t>
            </a:r>
            <a:r>
              <a:rPr lang="en-US" dirty="0" err="1" smtClean="0"/>
              <a:t>neraca</a:t>
            </a:r>
            <a:r>
              <a:rPr lang="en-US" dirty="0" smtClean="0"/>
              <a:t> yang </a:t>
            </a:r>
            <a:r>
              <a:rPr lang="en-US" dirty="0" err="1" smtClean="0"/>
              <a:t>memerlukan</a:t>
            </a:r>
            <a:r>
              <a:rPr lang="en-US" dirty="0" smtClean="0"/>
              <a:t> </a:t>
            </a:r>
            <a:r>
              <a:rPr lang="en-US" dirty="0" err="1" smtClean="0"/>
              <a:t>akrualisasi</a:t>
            </a:r>
            <a:r>
              <a:rPr lang="en-US" dirty="0" smtClean="0"/>
              <a:t>. 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penghitungan</a:t>
            </a:r>
            <a:r>
              <a:rPr lang="en-US" dirty="0" smtClean="0"/>
              <a:t> </a:t>
            </a:r>
            <a:r>
              <a:rPr lang="en-US" dirty="0" err="1" smtClean="0"/>
              <a:t>dampak</a:t>
            </a:r>
            <a:r>
              <a:rPr lang="en-US" dirty="0" smtClean="0"/>
              <a:t> </a:t>
            </a:r>
            <a:r>
              <a:rPr lang="en-US" dirty="0" err="1" smtClean="0"/>
              <a:t>kumulatif</a:t>
            </a:r>
            <a:r>
              <a:rPr lang="en-US" dirty="0" smtClean="0"/>
              <a:t> </a:t>
            </a:r>
            <a:r>
              <a:rPr lang="en-US" dirty="0" err="1" smtClean="0"/>
              <a:t>akrualisasi</a:t>
            </a:r>
            <a:r>
              <a:rPr lang="en-US" dirty="0" smtClean="0"/>
              <a:t> </a:t>
            </a:r>
            <a:r>
              <a:rPr lang="en-US" dirty="0" err="1" smtClean="0"/>
              <a:t>pos</a:t>
            </a:r>
            <a:r>
              <a:rPr lang="en-US" dirty="0" smtClean="0"/>
              <a:t> </a:t>
            </a:r>
            <a:r>
              <a:rPr lang="en-US" dirty="0" err="1" smtClean="0"/>
              <a:t>neraca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tahun-tahun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2014 </a:t>
            </a:r>
            <a:r>
              <a:rPr lang="en-US" dirty="0" err="1" smtClean="0"/>
              <a:t>disajikan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/>
              <a:t> </a:t>
            </a:r>
            <a:r>
              <a:rPr lang="en-US" dirty="0" smtClean="0"/>
              <a:t>LPE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diungkapkan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CALK. </a:t>
            </a:r>
            <a:r>
              <a:rPr lang="en-US" dirty="0" err="1" smtClean="0"/>
              <a:t>Sesuai</a:t>
            </a:r>
            <a:r>
              <a:rPr lang="en-US" dirty="0" smtClean="0"/>
              <a:t> PSAP 10 par 42.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21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67512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Neraca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fi-FI" sz="3800" b="1" i="1" dirty="0"/>
              <a:t>Neraca menyajikan secara komparatif dengan periode sebelumnya pos-pos berikut:</a:t>
            </a:r>
            <a:endParaRPr lang="en-US" sz="3800" dirty="0"/>
          </a:p>
          <a:p>
            <a:pPr marL="514350" lvl="0" indent="-514350">
              <a:buClrTx/>
              <a:buFont typeface="+mj-lt"/>
              <a:buAutoNum type="alphaLcPeriod"/>
            </a:pPr>
            <a:r>
              <a:rPr lang="en-US" sz="3800" b="1" i="1" dirty="0" err="1">
                <a:solidFill>
                  <a:schemeClr val="tx2"/>
                </a:solidFill>
              </a:rPr>
              <a:t>kas</a:t>
            </a:r>
            <a:r>
              <a:rPr lang="en-US" sz="3800" b="1" i="1" dirty="0">
                <a:solidFill>
                  <a:schemeClr val="tx2"/>
                </a:solidFill>
              </a:rPr>
              <a:t> </a:t>
            </a:r>
            <a:r>
              <a:rPr lang="en-US" sz="3800" b="1" i="1" dirty="0" err="1">
                <a:solidFill>
                  <a:schemeClr val="tx2"/>
                </a:solidFill>
              </a:rPr>
              <a:t>dan</a:t>
            </a:r>
            <a:r>
              <a:rPr lang="en-US" sz="3800" b="1" i="1" dirty="0">
                <a:solidFill>
                  <a:schemeClr val="tx2"/>
                </a:solidFill>
              </a:rPr>
              <a:t> </a:t>
            </a:r>
            <a:r>
              <a:rPr lang="en-US" sz="3800" b="1" i="1" dirty="0" err="1">
                <a:solidFill>
                  <a:schemeClr val="tx2"/>
                </a:solidFill>
              </a:rPr>
              <a:t>setara</a:t>
            </a:r>
            <a:r>
              <a:rPr lang="en-US" sz="3800" b="1" i="1" dirty="0">
                <a:solidFill>
                  <a:schemeClr val="tx2"/>
                </a:solidFill>
              </a:rPr>
              <a:t> </a:t>
            </a:r>
            <a:r>
              <a:rPr lang="en-US" sz="3800" b="1" i="1" dirty="0" err="1">
                <a:solidFill>
                  <a:schemeClr val="tx2"/>
                </a:solidFill>
              </a:rPr>
              <a:t>kas</a:t>
            </a:r>
            <a:r>
              <a:rPr lang="en-US" sz="3800" b="1" i="1" dirty="0" smtClean="0">
                <a:solidFill>
                  <a:schemeClr val="tx2"/>
                </a:solidFill>
              </a:rPr>
              <a:t>; </a:t>
            </a:r>
            <a:r>
              <a:rPr lang="en-US" sz="3800" b="1" i="1" dirty="0" smtClean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US" sz="3800" b="1" i="1" dirty="0" smtClean="0">
                <a:sym typeface="Wingdings" pitchFamily="2" charset="2"/>
              </a:rPr>
              <a:t>PSAP 01, 03</a:t>
            </a:r>
            <a:endParaRPr lang="en-US" sz="3800" b="1" i="1" dirty="0"/>
          </a:p>
          <a:p>
            <a:pPr marL="514350" lvl="0" indent="-514350">
              <a:buClrTx/>
              <a:buFont typeface="+mj-lt"/>
              <a:buAutoNum type="alphaLcPeriod"/>
            </a:pPr>
            <a:r>
              <a:rPr lang="en-US" sz="3800" b="1" i="1" dirty="0" err="1">
                <a:solidFill>
                  <a:schemeClr val="tx2"/>
                </a:solidFill>
              </a:rPr>
              <a:t>investasi</a:t>
            </a:r>
            <a:r>
              <a:rPr lang="en-US" sz="3800" b="1" i="1" dirty="0">
                <a:solidFill>
                  <a:schemeClr val="tx2"/>
                </a:solidFill>
              </a:rPr>
              <a:t> </a:t>
            </a:r>
            <a:r>
              <a:rPr lang="en-US" sz="3800" b="1" i="1" dirty="0" err="1">
                <a:solidFill>
                  <a:schemeClr val="tx2"/>
                </a:solidFill>
              </a:rPr>
              <a:t>jangka</a:t>
            </a:r>
            <a:r>
              <a:rPr lang="en-US" sz="3800" b="1" i="1" dirty="0">
                <a:solidFill>
                  <a:schemeClr val="tx2"/>
                </a:solidFill>
              </a:rPr>
              <a:t> </a:t>
            </a:r>
            <a:r>
              <a:rPr lang="en-US" sz="3800" b="1" i="1" dirty="0" err="1">
                <a:solidFill>
                  <a:schemeClr val="tx2"/>
                </a:solidFill>
              </a:rPr>
              <a:t>pendek</a:t>
            </a:r>
            <a:r>
              <a:rPr lang="en-US" sz="3800" b="1" i="1" dirty="0" smtClean="0">
                <a:solidFill>
                  <a:schemeClr val="tx2"/>
                </a:solidFill>
              </a:rPr>
              <a:t>; </a:t>
            </a:r>
            <a:r>
              <a:rPr lang="en-US" sz="3800" b="1" i="1" dirty="0" smtClean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US" sz="3800" b="1" i="1" dirty="0" smtClean="0"/>
              <a:t>PSAP 06</a:t>
            </a:r>
            <a:endParaRPr lang="en-US" sz="3800" b="1" i="1" dirty="0"/>
          </a:p>
          <a:p>
            <a:pPr marL="514350" lvl="0" indent="-514350">
              <a:buClrTx/>
              <a:buFont typeface="+mj-lt"/>
              <a:buAutoNum type="alphaLcPeriod"/>
            </a:pPr>
            <a:r>
              <a:rPr lang="nl-NL" sz="3800" b="1" i="1" dirty="0">
                <a:solidFill>
                  <a:schemeClr val="tx2"/>
                </a:solidFill>
              </a:rPr>
              <a:t>piutang pajak dan bukan pajak</a:t>
            </a:r>
            <a:r>
              <a:rPr lang="nl-NL" sz="3800" b="1" i="1" dirty="0" smtClean="0">
                <a:solidFill>
                  <a:schemeClr val="tx2"/>
                </a:solidFill>
              </a:rPr>
              <a:t>; </a:t>
            </a:r>
            <a:r>
              <a:rPr lang="nl-NL" sz="3800" b="1" i="1" dirty="0" smtClean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nl-NL" sz="3800" b="1" i="1" dirty="0" smtClean="0"/>
              <a:t>Bultek 16</a:t>
            </a:r>
            <a:endParaRPr lang="en-US" sz="3800" b="1" i="1" dirty="0"/>
          </a:p>
          <a:p>
            <a:pPr marL="514350" lvl="0" indent="-514350">
              <a:buClrTx/>
              <a:buFont typeface="+mj-lt"/>
              <a:buAutoNum type="alphaLcPeriod"/>
            </a:pPr>
            <a:r>
              <a:rPr lang="en-US" sz="3800" b="1" i="1" dirty="0" err="1">
                <a:solidFill>
                  <a:schemeClr val="tx2"/>
                </a:solidFill>
              </a:rPr>
              <a:t>persediaan</a:t>
            </a:r>
            <a:r>
              <a:rPr lang="en-US" sz="3800" b="1" i="1" dirty="0" smtClean="0">
                <a:solidFill>
                  <a:schemeClr val="tx2"/>
                </a:solidFill>
              </a:rPr>
              <a:t>; </a:t>
            </a:r>
            <a:r>
              <a:rPr lang="en-US" sz="3800" b="1" i="1" dirty="0" smtClean="0">
                <a:solidFill>
                  <a:schemeClr val="tx2"/>
                </a:solidFill>
                <a:sym typeface="Wingdings" pitchFamily="2" charset="2"/>
              </a:rPr>
              <a:t> PSAP 05</a:t>
            </a:r>
            <a:endParaRPr lang="en-US" sz="3800" b="1" i="1" dirty="0">
              <a:solidFill>
                <a:schemeClr val="tx2"/>
              </a:solidFill>
            </a:endParaRPr>
          </a:p>
          <a:p>
            <a:pPr marL="514350" lvl="0" indent="-514350">
              <a:buClrTx/>
              <a:buFont typeface="+mj-lt"/>
              <a:buAutoNum type="alphaLcPeriod"/>
            </a:pPr>
            <a:r>
              <a:rPr lang="en-US" sz="3800" b="1" i="1" dirty="0" err="1">
                <a:solidFill>
                  <a:schemeClr val="tx2"/>
                </a:solidFill>
              </a:rPr>
              <a:t>investasi</a:t>
            </a:r>
            <a:r>
              <a:rPr lang="en-US" sz="3800" b="1" i="1" dirty="0">
                <a:solidFill>
                  <a:schemeClr val="tx2"/>
                </a:solidFill>
              </a:rPr>
              <a:t> </a:t>
            </a:r>
            <a:r>
              <a:rPr lang="en-US" sz="3800" b="1" i="1" dirty="0" err="1">
                <a:solidFill>
                  <a:schemeClr val="tx2"/>
                </a:solidFill>
              </a:rPr>
              <a:t>jangka</a:t>
            </a:r>
            <a:r>
              <a:rPr lang="en-US" sz="3800" b="1" i="1" dirty="0">
                <a:solidFill>
                  <a:schemeClr val="tx2"/>
                </a:solidFill>
              </a:rPr>
              <a:t> </a:t>
            </a:r>
            <a:r>
              <a:rPr lang="en-US" sz="3800" b="1" i="1" dirty="0" err="1">
                <a:solidFill>
                  <a:schemeClr val="tx2"/>
                </a:solidFill>
              </a:rPr>
              <a:t>panjang</a:t>
            </a:r>
            <a:r>
              <a:rPr lang="en-US" sz="3800" b="1" i="1" dirty="0" smtClean="0">
                <a:solidFill>
                  <a:schemeClr val="tx2"/>
                </a:solidFill>
              </a:rPr>
              <a:t>; </a:t>
            </a:r>
            <a:r>
              <a:rPr lang="en-US" sz="3800" b="1" i="1" dirty="0" smtClean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US" sz="3800" b="1" i="1" dirty="0" smtClean="0">
                <a:sym typeface="Wingdings" pitchFamily="2" charset="2"/>
              </a:rPr>
              <a:t>PSAP 06</a:t>
            </a:r>
            <a:endParaRPr lang="en-US" sz="3800" b="1" i="1" dirty="0"/>
          </a:p>
          <a:p>
            <a:pPr marL="514350" lvl="0" indent="-514350">
              <a:buClrTx/>
              <a:buFont typeface="+mj-lt"/>
              <a:buAutoNum type="alphaLcPeriod"/>
            </a:pPr>
            <a:r>
              <a:rPr lang="en-US" sz="3800" b="1" i="1" dirty="0" err="1">
                <a:solidFill>
                  <a:schemeClr val="tx2"/>
                </a:solidFill>
              </a:rPr>
              <a:t>aset</a:t>
            </a:r>
            <a:r>
              <a:rPr lang="en-US" sz="3800" b="1" i="1" dirty="0">
                <a:solidFill>
                  <a:schemeClr val="tx2"/>
                </a:solidFill>
              </a:rPr>
              <a:t> </a:t>
            </a:r>
            <a:r>
              <a:rPr lang="en-US" sz="3800" b="1" i="1" dirty="0" err="1">
                <a:solidFill>
                  <a:schemeClr val="tx2"/>
                </a:solidFill>
              </a:rPr>
              <a:t>tetap</a:t>
            </a:r>
            <a:r>
              <a:rPr lang="en-US" sz="3800" b="1" i="1" dirty="0" smtClean="0">
                <a:solidFill>
                  <a:schemeClr val="tx2"/>
                </a:solidFill>
              </a:rPr>
              <a:t>; </a:t>
            </a:r>
            <a:r>
              <a:rPr lang="en-US" sz="3800" b="1" i="1" dirty="0" smtClean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US" sz="3800" b="1" i="1" dirty="0" smtClean="0">
                <a:sym typeface="Wingdings" pitchFamily="2" charset="2"/>
              </a:rPr>
              <a:t>PSAP 07, 08, </a:t>
            </a:r>
            <a:r>
              <a:rPr lang="en-US" sz="3800" b="1" i="1" dirty="0" err="1" smtClean="0">
                <a:sym typeface="Wingdings" pitchFamily="2" charset="2"/>
              </a:rPr>
              <a:t>Bultek</a:t>
            </a:r>
            <a:r>
              <a:rPr lang="en-US" sz="3800" b="1" i="1" dirty="0" smtClean="0">
                <a:sym typeface="Wingdings" pitchFamily="2" charset="2"/>
              </a:rPr>
              <a:t> 15, 17</a:t>
            </a:r>
            <a:endParaRPr lang="en-US" sz="3800" b="1" i="1" dirty="0"/>
          </a:p>
          <a:p>
            <a:pPr marL="514350" lvl="0" indent="-514350">
              <a:buClrTx/>
              <a:buFont typeface="+mj-lt"/>
              <a:buAutoNum type="alphaLcPeriod"/>
            </a:pPr>
            <a:r>
              <a:rPr lang="en-US" sz="3800" b="1" i="1" dirty="0" err="1">
                <a:solidFill>
                  <a:schemeClr val="tx2"/>
                </a:solidFill>
              </a:rPr>
              <a:t>kewajiban</a:t>
            </a:r>
            <a:r>
              <a:rPr lang="en-US" sz="3800" b="1" i="1" dirty="0">
                <a:solidFill>
                  <a:schemeClr val="tx2"/>
                </a:solidFill>
              </a:rPr>
              <a:t> </a:t>
            </a:r>
            <a:r>
              <a:rPr lang="en-US" sz="3800" b="1" i="1" dirty="0" err="1">
                <a:solidFill>
                  <a:schemeClr val="tx2"/>
                </a:solidFill>
              </a:rPr>
              <a:t>jangka</a:t>
            </a:r>
            <a:r>
              <a:rPr lang="en-US" sz="3800" b="1" i="1" dirty="0">
                <a:solidFill>
                  <a:schemeClr val="tx2"/>
                </a:solidFill>
              </a:rPr>
              <a:t> </a:t>
            </a:r>
            <a:r>
              <a:rPr lang="en-US" sz="3800" b="1" i="1" dirty="0" err="1">
                <a:solidFill>
                  <a:schemeClr val="tx2"/>
                </a:solidFill>
              </a:rPr>
              <a:t>pendek</a:t>
            </a:r>
            <a:r>
              <a:rPr lang="en-US" sz="3800" b="1" i="1" dirty="0">
                <a:solidFill>
                  <a:schemeClr val="tx2"/>
                </a:solidFill>
              </a:rPr>
              <a:t>; </a:t>
            </a:r>
            <a:r>
              <a:rPr lang="en-US" sz="3800" b="1" i="1" dirty="0" smtClean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US" sz="3800" b="1" i="1" dirty="0" smtClean="0">
                <a:sym typeface="Wingdings" pitchFamily="2" charset="2"/>
              </a:rPr>
              <a:t>PSAP 09</a:t>
            </a:r>
            <a:endParaRPr lang="en-US" sz="3800" b="1" i="1" dirty="0"/>
          </a:p>
          <a:p>
            <a:pPr marL="514350" lvl="0" indent="-514350">
              <a:buClrTx/>
              <a:buFont typeface="+mj-lt"/>
              <a:buAutoNum type="alphaLcPeriod"/>
            </a:pPr>
            <a:r>
              <a:rPr lang="en-US" sz="3800" b="1" i="1" dirty="0" err="1">
                <a:solidFill>
                  <a:schemeClr val="tx2"/>
                </a:solidFill>
              </a:rPr>
              <a:t>kewajiban</a:t>
            </a:r>
            <a:r>
              <a:rPr lang="en-US" sz="3800" b="1" i="1" dirty="0">
                <a:solidFill>
                  <a:schemeClr val="tx2"/>
                </a:solidFill>
              </a:rPr>
              <a:t> </a:t>
            </a:r>
            <a:r>
              <a:rPr lang="en-US" sz="3800" b="1" i="1" dirty="0" err="1">
                <a:solidFill>
                  <a:schemeClr val="tx2"/>
                </a:solidFill>
              </a:rPr>
              <a:t>jangka</a:t>
            </a:r>
            <a:r>
              <a:rPr lang="en-US" sz="3800" b="1" i="1" dirty="0">
                <a:solidFill>
                  <a:schemeClr val="tx2"/>
                </a:solidFill>
              </a:rPr>
              <a:t> </a:t>
            </a:r>
            <a:r>
              <a:rPr lang="en-US" sz="3800" b="1" i="1" dirty="0" err="1">
                <a:solidFill>
                  <a:schemeClr val="tx2"/>
                </a:solidFill>
              </a:rPr>
              <a:t>panjang</a:t>
            </a:r>
            <a:r>
              <a:rPr lang="en-US" sz="3800" b="1" i="1" dirty="0" smtClean="0">
                <a:solidFill>
                  <a:schemeClr val="tx2"/>
                </a:solidFill>
              </a:rPr>
              <a:t>; </a:t>
            </a:r>
            <a:r>
              <a:rPr lang="en-US" sz="3800" b="1" i="1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US" sz="3800" b="1" i="1" dirty="0">
                <a:sym typeface="Wingdings" pitchFamily="2" charset="2"/>
              </a:rPr>
              <a:t>PSAP 09</a:t>
            </a:r>
            <a:endParaRPr lang="en-US" sz="3800" b="1" i="1" dirty="0"/>
          </a:p>
          <a:p>
            <a:pPr marL="514350" lvl="0" indent="-514350">
              <a:buClrTx/>
              <a:buFont typeface="+mj-lt"/>
              <a:buAutoNum type="alphaLcPeriod"/>
            </a:pPr>
            <a:r>
              <a:rPr lang="en-US" sz="3800" b="1" i="1" dirty="0" err="1">
                <a:solidFill>
                  <a:schemeClr val="tx2"/>
                </a:solidFill>
              </a:rPr>
              <a:t>ekuitas</a:t>
            </a:r>
            <a:r>
              <a:rPr lang="en-US" sz="3800" b="1" i="1" dirty="0" smtClean="0">
                <a:solidFill>
                  <a:schemeClr val="tx2"/>
                </a:solidFill>
              </a:rPr>
              <a:t>.</a:t>
            </a:r>
            <a:r>
              <a:rPr lang="en-US" sz="3800" b="1" i="1" dirty="0" smtClean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US" sz="3800" b="1" i="1" dirty="0" smtClean="0">
                <a:sym typeface="Wingdings" pitchFamily="2" charset="2"/>
              </a:rPr>
              <a:t>PSAP 01</a:t>
            </a:r>
          </a:p>
          <a:p>
            <a:pPr marL="0" lvl="0" indent="0">
              <a:buNone/>
            </a:pPr>
            <a:endParaRPr lang="en-US" sz="3800" b="1" i="1" dirty="0" smtClean="0"/>
          </a:p>
          <a:p>
            <a:pPr marL="0" lvl="0" indent="0">
              <a:buNone/>
            </a:pPr>
            <a:r>
              <a:rPr lang="en-US" sz="3800" b="1" i="1" dirty="0" err="1" smtClean="0"/>
              <a:t>Pos-pos</a:t>
            </a:r>
            <a:r>
              <a:rPr lang="en-US" sz="3800" b="1" i="1" dirty="0" smtClean="0"/>
              <a:t> </a:t>
            </a:r>
            <a:r>
              <a:rPr lang="en-US" sz="3800" b="1" i="1" dirty="0" err="1"/>
              <a:t>selain</a:t>
            </a:r>
            <a:r>
              <a:rPr lang="en-US" sz="3800" b="1" i="1" dirty="0"/>
              <a:t> yang </a:t>
            </a:r>
            <a:r>
              <a:rPr lang="en-US" sz="3800" b="1" i="1" dirty="0" err="1"/>
              <a:t>disebutkan</a:t>
            </a:r>
            <a:r>
              <a:rPr lang="en-US" sz="3800" b="1" i="1" dirty="0"/>
              <a:t> </a:t>
            </a:r>
            <a:r>
              <a:rPr lang="en-US" sz="3800" b="1" i="1" dirty="0" err="1"/>
              <a:t>pada</a:t>
            </a:r>
            <a:r>
              <a:rPr lang="en-US" sz="3800" b="1" i="1" dirty="0"/>
              <a:t> </a:t>
            </a:r>
            <a:r>
              <a:rPr lang="en-US" sz="3800" b="1" i="1" dirty="0" err="1"/>
              <a:t>paragraf</a:t>
            </a:r>
            <a:r>
              <a:rPr lang="en-US" sz="3800" b="1" i="1" dirty="0"/>
              <a:t> 49 </a:t>
            </a:r>
            <a:r>
              <a:rPr lang="en-US" sz="3800" b="1" i="1" dirty="0" err="1"/>
              <a:t>disajikan</a:t>
            </a:r>
            <a:r>
              <a:rPr lang="en-US" sz="3800" b="1" i="1" dirty="0"/>
              <a:t> </a:t>
            </a:r>
            <a:r>
              <a:rPr lang="en-US" sz="3800" b="1" i="1" dirty="0" err="1"/>
              <a:t>dalam</a:t>
            </a:r>
            <a:r>
              <a:rPr lang="en-US" sz="3800" b="1" i="1" dirty="0"/>
              <a:t> </a:t>
            </a:r>
            <a:r>
              <a:rPr lang="en-US" sz="3800" b="1" i="1" dirty="0" err="1"/>
              <a:t>Neraca</a:t>
            </a:r>
            <a:r>
              <a:rPr lang="en-US" sz="3800" b="1" i="1" dirty="0"/>
              <a:t> </a:t>
            </a:r>
            <a:r>
              <a:rPr lang="en-US" sz="3800" b="1" i="1" dirty="0" err="1"/>
              <a:t>jika</a:t>
            </a:r>
            <a:r>
              <a:rPr lang="en-US" sz="3800" b="1" i="1" dirty="0"/>
              <a:t> </a:t>
            </a:r>
            <a:r>
              <a:rPr lang="en-US" sz="3800" b="1" i="1" dirty="0" smtClean="0"/>
              <a:t>SAP </a:t>
            </a:r>
            <a:r>
              <a:rPr lang="en-US" sz="3800" b="1" i="1" dirty="0" err="1"/>
              <a:t>mensyaratkan</a:t>
            </a:r>
            <a:r>
              <a:rPr lang="en-US" sz="3800" b="1" i="1" dirty="0"/>
              <a:t>, </a:t>
            </a:r>
            <a:r>
              <a:rPr lang="en-US" sz="3800" b="1" i="1" dirty="0" err="1"/>
              <a:t>atau</a:t>
            </a:r>
            <a:r>
              <a:rPr lang="en-US" sz="3800" b="1" i="1" dirty="0"/>
              <a:t> </a:t>
            </a:r>
            <a:r>
              <a:rPr lang="en-US" sz="3800" b="1" i="1" dirty="0" err="1"/>
              <a:t>jika</a:t>
            </a:r>
            <a:r>
              <a:rPr lang="en-US" sz="3800" b="1" i="1" dirty="0"/>
              <a:t> </a:t>
            </a:r>
            <a:r>
              <a:rPr lang="en-US" sz="3800" b="1" i="1" dirty="0" err="1"/>
              <a:t>penyajian</a:t>
            </a:r>
            <a:r>
              <a:rPr lang="en-US" sz="3800" b="1" i="1" dirty="0"/>
              <a:t> </a:t>
            </a:r>
            <a:r>
              <a:rPr lang="en-US" sz="3800" b="1" i="1" dirty="0" err="1"/>
              <a:t>demikian</a:t>
            </a:r>
            <a:r>
              <a:rPr lang="en-US" sz="3800" b="1" i="1" dirty="0"/>
              <a:t> </a:t>
            </a:r>
            <a:r>
              <a:rPr lang="en-US" sz="3800" b="1" i="1" dirty="0" err="1"/>
              <a:t>perlu</a:t>
            </a:r>
            <a:r>
              <a:rPr lang="en-US" sz="3800" b="1" i="1" dirty="0"/>
              <a:t> </a:t>
            </a:r>
            <a:r>
              <a:rPr lang="en-US" sz="3800" b="1" i="1" dirty="0" err="1"/>
              <a:t>untuk</a:t>
            </a:r>
            <a:r>
              <a:rPr lang="en-US" sz="3800" b="1" i="1" dirty="0"/>
              <a:t> </a:t>
            </a:r>
            <a:r>
              <a:rPr lang="en-US" sz="3800" b="1" i="1" dirty="0" err="1"/>
              <a:t>menyajikan</a:t>
            </a:r>
            <a:r>
              <a:rPr lang="en-US" sz="3800" b="1" i="1" dirty="0"/>
              <a:t> </a:t>
            </a:r>
            <a:r>
              <a:rPr lang="en-US" sz="3800" b="1" i="1" dirty="0" err="1"/>
              <a:t>secara</a:t>
            </a:r>
            <a:r>
              <a:rPr lang="en-US" sz="3800" b="1" i="1" dirty="0"/>
              <a:t> </a:t>
            </a:r>
            <a:r>
              <a:rPr lang="en-US" sz="3800" b="1" i="1" dirty="0" err="1"/>
              <a:t>wajar</a:t>
            </a:r>
            <a:r>
              <a:rPr lang="en-US" sz="3800" b="1" i="1" dirty="0"/>
              <a:t> </a:t>
            </a:r>
            <a:r>
              <a:rPr lang="en-US" sz="3800" b="1" i="1" dirty="0" err="1"/>
              <a:t>posisi</a:t>
            </a:r>
            <a:r>
              <a:rPr lang="en-US" sz="3800" b="1" i="1" dirty="0"/>
              <a:t> </a:t>
            </a:r>
            <a:r>
              <a:rPr lang="en-US" sz="3800" b="1" i="1" dirty="0" err="1" smtClean="0"/>
              <a:t>keuangan</a:t>
            </a:r>
            <a:r>
              <a:rPr lang="en-US" sz="3800" b="1" i="1" dirty="0" smtClean="0"/>
              <a:t>.</a:t>
            </a:r>
            <a:endParaRPr lang="en-US" sz="3800" b="1" i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56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ISI SINGKAT NERACA </a:t>
            </a:r>
            <a:r>
              <a:rPr lang="en-US" sz="3200" b="1" dirty="0" smtClean="0">
                <a:solidFill>
                  <a:schemeClr val="tx1"/>
                </a:solidFill>
              </a:rPr>
              <a:t>DAERAH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BASIS AKRUAL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00200"/>
            <a:ext cx="4183063" cy="5029200"/>
          </a:xfrm>
          <a:solidFill>
            <a:srgbClr val="99CCFF">
              <a:alpha val="19000"/>
            </a:srgb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800" dirty="0" err="1"/>
              <a:t>Aset</a:t>
            </a:r>
            <a:r>
              <a:rPr lang="en-US" sz="1800" dirty="0"/>
              <a:t> </a:t>
            </a:r>
            <a:r>
              <a:rPr lang="en-US" sz="1800" dirty="0" err="1"/>
              <a:t>Lancar</a:t>
            </a:r>
            <a:endParaRPr lang="en-US" sz="1800" dirty="0"/>
          </a:p>
          <a:p>
            <a:pPr lvl="1"/>
            <a:r>
              <a:rPr lang="en-US" sz="1600" dirty="0" err="1"/>
              <a:t>Kas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Setara</a:t>
            </a:r>
            <a:r>
              <a:rPr lang="en-US" sz="1600" dirty="0"/>
              <a:t> </a:t>
            </a:r>
            <a:r>
              <a:rPr lang="en-US" sz="1600" dirty="0" err="1" smtClean="0"/>
              <a:t>Kas</a:t>
            </a:r>
            <a:r>
              <a:rPr lang="en-US" sz="1600" dirty="0" smtClean="0"/>
              <a:t>              100</a:t>
            </a:r>
            <a:endParaRPr lang="en-US" sz="1600" dirty="0"/>
          </a:p>
          <a:p>
            <a:pPr lvl="1"/>
            <a:r>
              <a:rPr lang="en-US" sz="1600" dirty="0" err="1"/>
              <a:t>Investasi</a:t>
            </a:r>
            <a:r>
              <a:rPr lang="en-US" sz="1600" dirty="0"/>
              <a:t> </a:t>
            </a:r>
            <a:r>
              <a:rPr lang="en-US" sz="1600" dirty="0" err="1"/>
              <a:t>Jangka</a:t>
            </a:r>
            <a:r>
              <a:rPr lang="en-US" sz="1600" dirty="0"/>
              <a:t> </a:t>
            </a:r>
            <a:r>
              <a:rPr lang="en-US" sz="1600" dirty="0" err="1" smtClean="0"/>
              <a:t>Pendek</a:t>
            </a:r>
            <a:r>
              <a:rPr lang="en-US" sz="1600" dirty="0" smtClean="0"/>
              <a:t>        200</a:t>
            </a:r>
            <a:endParaRPr lang="en-US" sz="1600" dirty="0"/>
          </a:p>
          <a:p>
            <a:pPr lvl="1"/>
            <a:r>
              <a:rPr lang="en-US" sz="1600" dirty="0" err="1" smtClean="0"/>
              <a:t>Piutang</a:t>
            </a:r>
            <a:r>
              <a:rPr lang="en-US" sz="1600" dirty="0" smtClean="0"/>
              <a:t>		           300</a:t>
            </a:r>
            <a:endParaRPr lang="en-US" sz="1600" dirty="0"/>
          </a:p>
          <a:p>
            <a:pPr lvl="1"/>
            <a:r>
              <a:rPr lang="en-US" sz="1600" dirty="0" err="1" smtClean="0"/>
              <a:t>Persediaan</a:t>
            </a:r>
            <a:r>
              <a:rPr lang="en-US" sz="1600" dirty="0" smtClean="0"/>
              <a:t>                          </a:t>
            </a:r>
            <a:r>
              <a:rPr lang="en-US" sz="1600" u="sng" dirty="0" smtClean="0"/>
              <a:t>200</a:t>
            </a:r>
          </a:p>
          <a:p>
            <a:pPr marL="393192" lvl="1" indent="0">
              <a:buNone/>
            </a:pPr>
            <a:r>
              <a:rPr lang="en-US" sz="1600" b="1" dirty="0" err="1" smtClean="0"/>
              <a:t>Jumlah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Aset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Lancar</a:t>
            </a:r>
            <a:r>
              <a:rPr lang="en-US" sz="1600" b="1" dirty="0" smtClean="0"/>
              <a:t>            800</a:t>
            </a:r>
            <a:endParaRPr lang="en-US" sz="1600" b="1" dirty="0"/>
          </a:p>
          <a:p>
            <a:pPr>
              <a:buFont typeface="Wingdings" pitchFamily="2" charset="2"/>
              <a:buChar char="v"/>
            </a:pPr>
            <a:r>
              <a:rPr lang="en-US" sz="1800" dirty="0" err="1"/>
              <a:t>Aset</a:t>
            </a:r>
            <a:r>
              <a:rPr lang="en-US" sz="1800" dirty="0"/>
              <a:t> Non </a:t>
            </a:r>
            <a:r>
              <a:rPr lang="en-US" sz="1800" dirty="0" err="1"/>
              <a:t>Lancar</a:t>
            </a:r>
            <a:r>
              <a:rPr lang="en-US" sz="1800" dirty="0"/>
              <a:t>:</a:t>
            </a:r>
          </a:p>
          <a:p>
            <a:pPr lvl="1"/>
            <a:r>
              <a:rPr lang="en-US" sz="1600" dirty="0" err="1"/>
              <a:t>Investasi</a:t>
            </a:r>
            <a:r>
              <a:rPr lang="en-US" sz="1600" dirty="0"/>
              <a:t> </a:t>
            </a:r>
            <a:r>
              <a:rPr lang="en-US" sz="1600" dirty="0" err="1"/>
              <a:t>Jangka</a:t>
            </a:r>
            <a:r>
              <a:rPr lang="en-US" sz="1600" dirty="0"/>
              <a:t> </a:t>
            </a:r>
            <a:r>
              <a:rPr lang="en-US" sz="1600" dirty="0" err="1" smtClean="0"/>
              <a:t>Panjang</a:t>
            </a:r>
            <a:r>
              <a:rPr lang="en-US" sz="1600" dirty="0" smtClean="0"/>
              <a:t>        200</a:t>
            </a:r>
            <a:endParaRPr lang="en-US" sz="1600" dirty="0"/>
          </a:p>
          <a:p>
            <a:pPr lvl="1"/>
            <a:r>
              <a:rPr lang="en-US" sz="1600" dirty="0" err="1"/>
              <a:t>Aset</a:t>
            </a:r>
            <a:r>
              <a:rPr lang="en-US" sz="1600" dirty="0"/>
              <a:t> </a:t>
            </a:r>
            <a:r>
              <a:rPr lang="en-US" sz="1600" dirty="0" err="1" smtClean="0"/>
              <a:t>Tetap</a:t>
            </a:r>
            <a:r>
              <a:rPr lang="en-US" sz="1600" dirty="0" smtClean="0"/>
              <a:t>                           400</a:t>
            </a:r>
            <a:endParaRPr lang="en-US" sz="1600" dirty="0"/>
          </a:p>
          <a:p>
            <a:pPr lvl="1"/>
            <a:r>
              <a:rPr lang="en-US" sz="1600" dirty="0"/>
              <a:t>Dana </a:t>
            </a:r>
            <a:r>
              <a:rPr lang="en-US" sz="1600" dirty="0" err="1"/>
              <a:t>Cadangan</a:t>
            </a:r>
            <a:r>
              <a:rPr lang="en-US" sz="1600" dirty="0"/>
              <a:t> </a:t>
            </a:r>
            <a:r>
              <a:rPr lang="en-US" sz="1600" dirty="0" smtClean="0"/>
              <a:t>                  500</a:t>
            </a:r>
            <a:endParaRPr lang="en-US" sz="1600" dirty="0"/>
          </a:p>
          <a:p>
            <a:pPr lvl="1"/>
            <a:r>
              <a:rPr lang="en-US" sz="1600" dirty="0" err="1"/>
              <a:t>Aset</a:t>
            </a:r>
            <a:r>
              <a:rPr lang="en-US" sz="1600" dirty="0"/>
              <a:t> </a:t>
            </a:r>
            <a:r>
              <a:rPr lang="en-US" sz="1600" dirty="0" err="1" smtClean="0"/>
              <a:t>Lainnya</a:t>
            </a:r>
            <a:r>
              <a:rPr lang="en-US" sz="1600" dirty="0" smtClean="0"/>
              <a:t>                       100</a:t>
            </a:r>
          </a:p>
          <a:p>
            <a:pPr marL="393192" lvl="1" indent="0">
              <a:buNone/>
            </a:pPr>
            <a:r>
              <a:rPr lang="en-US" sz="1600" dirty="0" err="1" smtClean="0"/>
              <a:t>Jumlah</a:t>
            </a:r>
            <a:r>
              <a:rPr lang="en-US" sz="1600" dirty="0" smtClean="0"/>
              <a:t> </a:t>
            </a:r>
            <a:r>
              <a:rPr lang="en-US" sz="1600" dirty="0" err="1" smtClean="0"/>
              <a:t>Aset</a:t>
            </a:r>
            <a:r>
              <a:rPr lang="en-US" sz="1600" dirty="0" smtClean="0"/>
              <a:t> Non </a:t>
            </a:r>
            <a:r>
              <a:rPr lang="en-US" sz="1600" dirty="0" err="1" smtClean="0"/>
              <a:t>Lancar</a:t>
            </a:r>
            <a:r>
              <a:rPr lang="en-US" sz="1600" dirty="0" smtClean="0"/>
              <a:t>      </a:t>
            </a:r>
            <a:r>
              <a:rPr lang="en-US" sz="1600" u="sng" dirty="0" smtClean="0"/>
              <a:t>1.200</a:t>
            </a:r>
          </a:p>
          <a:p>
            <a:pPr marL="393192" lvl="1" indent="0">
              <a:buNone/>
            </a:pPr>
            <a:r>
              <a:rPr lang="en-US" sz="1600" b="1" dirty="0" err="1" smtClean="0"/>
              <a:t>Jumlah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Aset</a:t>
            </a:r>
            <a:r>
              <a:rPr lang="en-US" sz="1600" b="1" dirty="0" smtClean="0"/>
              <a:t>                      2.000</a:t>
            </a:r>
            <a:endParaRPr lang="en-US" sz="1600" b="1" dirty="0"/>
          </a:p>
        </p:txBody>
      </p:sp>
      <p:sp>
        <p:nvSpPr>
          <p:cNvPr id="8775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87863" y="1600200"/>
            <a:ext cx="4183062" cy="5029200"/>
          </a:xfrm>
          <a:solidFill>
            <a:srgbClr val="00FFFF">
              <a:alpha val="33000"/>
            </a:srgb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600" dirty="0" err="1"/>
              <a:t>Kewajiban</a:t>
            </a:r>
            <a:r>
              <a:rPr lang="en-US" sz="1600" dirty="0"/>
              <a:t> </a:t>
            </a:r>
            <a:r>
              <a:rPr lang="en-US" sz="1600" dirty="0" err="1"/>
              <a:t>Jangka</a:t>
            </a:r>
            <a:r>
              <a:rPr lang="en-US" sz="1600" dirty="0"/>
              <a:t> </a:t>
            </a:r>
            <a:r>
              <a:rPr lang="en-US" sz="1600" dirty="0" err="1" smtClean="0"/>
              <a:t>Pendek</a:t>
            </a:r>
            <a:r>
              <a:rPr lang="en-US" sz="1600" dirty="0" smtClean="0"/>
              <a:t>             50</a:t>
            </a:r>
            <a:endParaRPr lang="en-US" sz="1600" dirty="0"/>
          </a:p>
          <a:p>
            <a:pPr>
              <a:buFont typeface="Wingdings" pitchFamily="2" charset="2"/>
              <a:buChar char="v"/>
            </a:pPr>
            <a:r>
              <a:rPr lang="en-US" sz="1600" dirty="0" err="1"/>
              <a:t>Kewajiban</a:t>
            </a:r>
            <a:r>
              <a:rPr lang="en-US" sz="1600" dirty="0"/>
              <a:t> </a:t>
            </a:r>
            <a:r>
              <a:rPr lang="en-US" sz="1600" dirty="0" err="1"/>
              <a:t>Jangka</a:t>
            </a:r>
            <a:r>
              <a:rPr lang="en-US" sz="1600" dirty="0"/>
              <a:t> </a:t>
            </a:r>
            <a:r>
              <a:rPr lang="en-US" sz="1600" dirty="0" err="1" smtClean="0"/>
              <a:t>Panjang</a:t>
            </a:r>
            <a:r>
              <a:rPr lang="en-US" sz="1600" dirty="0" smtClean="0"/>
              <a:t>           600</a:t>
            </a:r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b="1" dirty="0" err="1" smtClean="0"/>
              <a:t>Jumlah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Kewajiban</a:t>
            </a:r>
            <a:r>
              <a:rPr lang="en-US" sz="1600" b="1" dirty="0" smtClean="0"/>
              <a:t>                 650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>
              <a:buFont typeface="Wingdings" pitchFamily="2" charset="2"/>
              <a:buChar char="v"/>
            </a:pPr>
            <a:r>
              <a:rPr lang="en-US" sz="1600" b="1" dirty="0" err="1" smtClean="0"/>
              <a:t>Ekuitas</a:t>
            </a:r>
            <a:r>
              <a:rPr lang="en-US" sz="1600" b="1" dirty="0" smtClean="0"/>
              <a:t>                               1.350</a:t>
            </a:r>
          </a:p>
          <a:p>
            <a:pPr>
              <a:buFont typeface="Wingdings" pitchFamily="2" charset="2"/>
              <a:buChar char="v"/>
            </a:pPr>
            <a:endParaRPr lang="en-US" sz="1800" dirty="0"/>
          </a:p>
          <a:p>
            <a:pPr>
              <a:buFont typeface="Wingdings" pitchFamily="2" charset="2"/>
              <a:buChar char="v"/>
            </a:pPr>
            <a:endParaRPr lang="en-US" sz="1600" dirty="0" smtClean="0"/>
          </a:p>
          <a:p>
            <a:pPr>
              <a:buFont typeface="Wingdings" pitchFamily="2" charset="2"/>
              <a:buChar char="v"/>
            </a:pPr>
            <a:endParaRPr lang="en-US" sz="1600" dirty="0"/>
          </a:p>
          <a:p>
            <a:pPr>
              <a:buFont typeface="Wingdings" pitchFamily="2" charset="2"/>
              <a:buChar char="v"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     </a:t>
            </a:r>
            <a:r>
              <a:rPr lang="en-US" sz="1600" b="1" dirty="0" err="1" smtClean="0"/>
              <a:t>Jumlah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Kewajiban</a:t>
            </a:r>
            <a:r>
              <a:rPr lang="en-US" sz="1600" b="1" dirty="0" smtClean="0"/>
              <a:t> </a:t>
            </a:r>
          </a:p>
          <a:p>
            <a:pPr marL="0" indent="0">
              <a:buNone/>
            </a:pPr>
            <a:r>
              <a:rPr lang="en-US" sz="1600" b="1" dirty="0" smtClean="0"/>
              <a:t>     &amp; </a:t>
            </a:r>
            <a:r>
              <a:rPr lang="en-US" sz="1600" b="1" dirty="0" err="1" smtClean="0"/>
              <a:t>Ekuitas</a:t>
            </a:r>
            <a:r>
              <a:rPr lang="en-US" sz="1600" b="1" dirty="0" smtClean="0"/>
              <a:t>                           2.000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14442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3912538"/>
              </p:ext>
            </p:extLst>
          </p:nvPr>
        </p:nvGraphicFramePr>
        <p:xfrm>
          <a:off x="533400" y="1040130"/>
          <a:ext cx="8001000" cy="636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0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PEMERINTAH  PROVINSI/KABUPATEN /KOTA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NERACA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200" u="none" strike="noStrike" dirty="0">
                          <a:effectLst/>
                        </a:rPr>
                        <a:t>PER 31 DESEMBER 20X1 DAN 20X0</a:t>
                      </a:r>
                      <a:endParaRPr lang="nl-NL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681113"/>
              </p:ext>
            </p:extLst>
          </p:nvPr>
        </p:nvGraphicFramePr>
        <p:xfrm>
          <a:off x="533400" y="1752600"/>
          <a:ext cx="8018621" cy="45259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3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00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7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89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56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2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No.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Uraian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20X1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20X0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6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ASET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6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ASET LANCAR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Kas di Kas Daerah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10541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Kas di Bendahara Pengeluaran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10541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Kas di Bendahara Penerimaan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10541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Investasi Jangka Pendek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105418" marR="7028" marT="70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Piutang Pajak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10541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Piutang Retribusi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10541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Penyisihan Piutang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105418" marR="7028" marT="70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(xxx)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(xxx)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11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Belanja Dibayar Dimuka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105418" marR="7028" marT="70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12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i-FI" sz="1100" u="none" strike="noStrike">
                          <a:effectLst/>
                        </a:rPr>
                        <a:t>Bagian Lancar Pinjaman kepada Perusahaan Negara </a:t>
                      </a:r>
                      <a:endParaRPr lang="fi-FI" sz="1100" b="0" i="0" u="none" strike="noStrike">
                        <a:effectLst/>
                        <a:latin typeface="Arial"/>
                      </a:endParaRPr>
                    </a:p>
                  </a:txBody>
                  <a:tcPr marL="10541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13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i-FI" sz="1100" u="none" strike="noStrike">
                          <a:effectLst/>
                        </a:rPr>
                        <a:t>Bagian Lancar Pinjaman kepada Perusahaan Daerah </a:t>
                      </a:r>
                      <a:endParaRPr lang="fi-FI" sz="1100" b="0" i="0" u="none" strike="noStrike">
                        <a:effectLst/>
                        <a:latin typeface="Arial"/>
                      </a:endParaRPr>
                    </a:p>
                  </a:txBody>
                  <a:tcPr marL="10541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14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Bagian Lancar Pinjaman kepada Pemerintah Pusat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10541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15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Bagian Lancar Pinjaman kepada Pemerintah Daerah Lainnya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10541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16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100" u="none" strike="noStrike">
                          <a:effectLst/>
                        </a:rPr>
                        <a:t>Bagian Lancar Tagihan Penjualan Angsuran</a:t>
                      </a:r>
                      <a:endParaRPr lang="sv-SE" sz="1100" b="0" i="0" u="none" strike="noStrike">
                        <a:effectLst/>
                        <a:latin typeface="Arial"/>
                      </a:endParaRPr>
                    </a:p>
                  </a:txBody>
                  <a:tcPr marL="10541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17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Bagian lancar Tuntutan Ganti Rugi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10541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18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Piutang Lainnya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10541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Xxx</a:t>
                      </a:r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19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Persediaan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10541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Xxx</a:t>
                      </a:r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00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7028" marR="7028" marT="7028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Jumlah Aset Lancar (4 s/d 19)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421674" marR="7028" marT="7028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xxx</a:t>
                      </a:r>
                      <a:endParaRPr lang="en-US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xxx</a:t>
                      </a:r>
                      <a:endParaRPr lang="en-US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7028" marR="7028" marT="7028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743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1516627"/>
              </p:ext>
            </p:extLst>
          </p:nvPr>
        </p:nvGraphicFramePr>
        <p:xfrm>
          <a:off x="457200" y="2081472"/>
          <a:ext cx="8265969" cy="45479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6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0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735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53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75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21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22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INVESTASI JANGKA PANJANG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6617" marR="6617" marT="661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23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Investasi Nonpermanen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99254" marR="6617" marT="661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24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Pinjaman Jangka Panjang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198507" marR="6617" marT="661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25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v-SE" sz="1200" u="none" strike="noStrike" dirty="0">
                          <a:effectLst/>
                        </a:rPr>
                        <a:t>Investasi dalam Surat Utang Negara</a:t>
                      </a:r>
                      <a:endParaRPr lang="sv-SE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198507" marR="6617" marT="661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26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Investasi dalam Proyek Pembangunan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19850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27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Investasi Nonpermanen Lainnya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198507" marR="6617" marT="661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28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Jumlah Investasi Nonpermanen (24 s/d 27)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397014" marR="6617" marT="661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29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    Investasi Permanen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30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       Penyertaan Modal Pemerintah Daerah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31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       Investasi Permanen Lainnya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32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Jumlah Investasi Permanen (30 s/d 31)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397014" marR="6617" marT="661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xxx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33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200" u="none" strike="noStrike">
                          <a:effectLst/>
                        </a:rPr>
                        <a:t>       Jumlah Investasi Jangka Panjang (28 + 32)</a:t>
                      </a:r>
                      <a:endParaRPr lang="fi-FI" sz="1200" b="1" i="0" u="none" strike="noStrike">
                        <a:effectLst/>
                        <a:latin typeface="Arial"/>
                      </a:endParaRPr>
                    </a:p>
                  </a:txBody>
                  <a:tcPr marL="397014" marR="6617" marT="661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34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35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ASET TETAP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36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Tanah 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99254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37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Peralatan dan Mesin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99254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38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Gedung dan Bangunan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99254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39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Jalan, Irigasi, dan Jaringan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99254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40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effectLst/>
                        </a:rPr>
                        <a:t>Aset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Tetap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Lainnya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9254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41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Konstruksi  dalam Pengerjaan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99254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42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Akumulasi Penyusutan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99254" marR="6617" marT="661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(xxx)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(xxx)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43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200" u="none" strike="noStrike">
                          <a:effectLst/>
                        </a:rPr>
                        <a:t>Jumlah Aset Tetap (36 s/d 42)</a:t>
                      </a:r>
                      <a:endParaRPr lang="fi-FI" sz="1200" b="1" i="0" u="none" strike="noStrike">
                        <a:effectLst/>
                        <a:latin typeface="Arial"/>
                      </a:endParaRPr>
                    </a:p>
                  </a:txBody>
                  <a:tcPr marL="397014" marR="6617" marT="661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44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6617" marR="6617" marT="6617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847120"/>
              </p:ext>
            </p:extLst>
          </p:nvPr>
        </p:nvGraphicFramePr>
        <p:xfrm>
          <a:off x="457200" y="1268730"/>
          <a:ext cx="8229600" cy="636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PEMERINTAH  PROVINSI/KABUPATEN /KOTA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NERACA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200" u="none" strike="noStrike" dirty="0">
                          <a:effectLst/>
                        </a:rPr>
                        <a:t>PER 31 DESEMBER 20X1 DAN 20X0</a:t>
                      </a:r>
                      <a:endParaRPr lang="nl-NL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27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8426266"/>
              </p:ext>
            </p:extLst>
          </p:nvPr>
        </p:nvGraphicFramePr>
        <p:xfrm>
          <a:off x="457200" y="1447800"/>
          <a:ext cx="8229599" cy="518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4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481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1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33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45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DANA CADANGAN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46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    Dana Cadangan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47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 err="1">
                          <a:effectLst/>
                        </a:rPr>
                        <a:t>Jumlah</a:t>
                      </a:r>
                      <a:r>
                        <a:rPr lang="en-US" sz="1200" u="none" strike="noStrike" dirty="0">
                          <a:effectLst/>
                        </a:rPr>
                        <a:t> Dana </a:t>
                      </a:r>
                      <a:r>
                        <a:rPr lang="en-US" sz="1200" u="none" strike="noStrike" dirty="0" err="1">
                          <a:effectLst/>
                        </a:rPr>
                        <a:t>Cadangan</a:t>
                      </a:r>
                      <a:r>
                        <a:rPr lang="en-US" sz="1200" u="none" strike="noStrike" dirty="0">
                          <a:effectLst/>
                        </a:rPr>
                        <a:t> (46)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381135" marR="6351" marT="635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48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49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ASET LAINNYA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50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   </a:t>
                      </a:r>
                      <a:r>
                        <a:rPr lang="en-US" sz="1200" u="none" strike="noStrike" dirty="0" err="1">
                          <a:effectLst/>
                        </a:rPr>
                        <a:t>Tagihan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Penjualan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Angsuran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51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   </a:t>
                      </a:r>
                      <a:r>
                        <a:rPr lang="en-US" sz="1200" u="none" strike="noStrike" dirty="0" err="1">
                          <a:effectLst/>
                        </a:rPr>
                        <a:t>Tuntutan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Ganti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Rugi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52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   Kemitraan dengan Pihak Ketiga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53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   </a:t>
                      </a:r>
                      <a:r>
                        <a:rPr lang="en-US" sz="1200" u="none" strike="noStrike" dirty="0" err="1">
                          <a:effectLst/>
                        </a:rPr>
                        <a:t>Aset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Tak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Berwujud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54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   Aset Lain-Lain 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55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i-FI" sz="1200" u="none" strike="noStrike">
                          <a:effectLst/>
                        </a:rPr>
                        <a:t>Jumlah Aset Lainnya (50 s/d 54)</a:t>
                      </a:r>
                      <a:endParaRPr lang="fi-FI" sz="1200" b="1" i="0" u="none" strike="noStrike">
                        <a:effectLst/>
                        <a:latin typeface="Arial"/>
                      </a:endParaRPr>
                    </a:p>
                  </a:txBody>
                  <a:tcPr marL="381135" marR="6351" marT="635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56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57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       JUMLAH ASET (20+33+43+47+55)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381135" marR="6351" marT="635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xxxx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xxxx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58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285850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59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KEWAJIBAN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60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61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KEWAJIBAN JANGKA PENDEK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62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   Utang Perhitungan Pihak Ketiga (PFK) 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63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   Utang Bunga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64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   Bagian Lancar Utang Jangka Panjang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65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Pendapatan Diterima Dimuka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95283" marR="6351" marT="635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66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 err="1">
                          <a:effectLst/>
                        </a:rPr>
                        <a:t>Utang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Belanja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83" marR="6351" marT="635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67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   </a:t>
                      </a:r>
                      <a:r>
                        <a:rPr lang="en-US" sz="1200" u="none" strike="noStrike" dirty="0" err="1">
                          <a:effectLst/>
                        </a:rPr>
                        <a:t>Utang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Jangka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Pendek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Lainnya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68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 err="1">
                          <a:effectLst/>
                        </a:rPr>
                        <a:t>Jumlah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Kewajiban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Jangka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Pendek</a:t>
                      </a:r>
                      <a:r>
                        <a:rPr lang="en-US" sz="1200" u="none" strike="noStrike" dirty="0">
                          <a:effectLst/>
                        </a:rPr>
                        <a:t> (62 s/d 67)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381135" marR="6351" marT="6352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xxx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69</a:t>
                      </a:r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6351" marR="6351" marT="6352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051785"/>
              </p:ext>
            </p:extLst>
          </p:nvPr>
        </p:nvGraphicFramePr>
        <p:xfrm>
          <a:off x="457200" y="811530"/>
          <a:ext cx="8229600" cy="636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PEMERINTAH  PROVINSI/KABUPATEN /KOTA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NERACA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200" u="none" strike="noStrike" dirty="0">
                          <a:effectLst/>
                        </a:rPr>
                        <a:t>PER 31 DESEMBER 20X1 DAN 20X0</a:t>
                      </a:r>
                      <a:endParaRPr lang="nl-NL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53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id-ID" sz="2800" b="1" dirty="0" smtClean="0"/>
              <a:t>KOMPONEN </a:t>
            </a:r>
            <a:r>
              <a:rPr lang="en-US" sz="2800" b="1" dirty="0" smtClean="0"/>
              <a:t>L</a:t>
            </a:r>
            <a:r>
              <a:rPr lang="id-ID" sz="2800" b="1" dirty="0" smtClean="0"/>
              <a:t>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Berbasis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Akrual</a:t>
            </a:r>
            <a:endParaRPr lang="id-ID" sz="2800" dirty="0" smtClean="0"/>
          </a:p>
        </p:txBody>
      </p:sp>
      <p:sp>
        <p:nvSpPr>
          <p:cNvPr id="143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56760"/>
          </a:xfrm>
        </p:spPr>
        <p:txBody>
          <a:bodyPr>
            <a:normAutofit/>
          </a:bodyPr>
          <a:lstStyle/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800" dirty="0" err="1" smtClean="0"/>
              <a:t>Laporan</a:t>
            </a:r>
            <a:r>
              <a:rPr lang="en-US" sz="2800" dirty="0" smtClean="0"/>
              <a:t> </a:t>
            </a:r>
            <a:r>
              <a:rPr lang="en-US" sz="2800" dirty="0" err="1" smtClean="0"/>
              <a:t>Realisasi</a:t>
            </a:r>
            <a:r>
              <a:rPr lang="en-US" sz="2800" dirty="0" smtClean="0"/>
              <a:t> </a:t>
            </a:r>
            <a:r>
              <a:rPr lang="en-US" sz="2800" dirty="0" err="1" smtClean="0"/>
              <a:t>Anggaran</a:t>
            </a:r>
            <a:endParaRPr lang="en-US" sz="2800" dirty="0" smtClean="0"/>
          </a:p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rgbClr val="FF0000"/>
                </a:solidFill>
              </a:rPr>
              <a:t>Laporan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Perubahan</a:t>
            </a:r>
            <a:r>
              <a:rPr lang="en-US" sz="2800" dirty="0" smtClean="0">
                <a:solidFill>
                  <a:srgbClr val="FF0000"/>
                </a:solidFill>
              </a:rPr>
              <a:t> S</a:t>
            </a:r>
            <a:r>
              <a:rPr lang="id-ID" sz="2800" dirty="0" smtClean="0">
                <a:solidFill>
                  <a:srgbClr val="FF0000"/>
                </a:solidFill>
              </a:rPr>
              <a:t>aldo </a:t>
            </a:r>
            <a:r>
              <a:rPr lang="en-US" sz="2800" dirty="0" smtClean="0">
                <a:solidFill>
                  <a:srgbClr val="FF0000"/>
                </a:solidFill>
              </a:rPr>
              <a:t>A</a:t>
            </a:r>
            <a:r>
              <a:rPr lang="id-ID" sz="2800" dirty="0" smtClean="0">
                <a:solidFill>
                  <a:srgbClr val="FF0000"/>
                </a:solidFill>
              </a:rPr>
              <a:t>nggaran </a:t>
            </a:r>
            <a:r>
              <a:rPr lang="en-US" sz="2800" dirty="0" smtClean="0">
                <a:solidFill>
                  <a:srgbClr val="FF0000"/>
                </a:solidFill>
              </a:rPr>
              <a:t>L</a:t>
            </a:r>
            <a:r>
              <a:rPr lang="id-ID" sz="2800" dirty="0" smtClean="0">
                <a:solidFill>
                  <a:srgbClr val="FF0000"/>
                </a:solidFill>
              </a:rPr>
              <a:t>ebih (SAL)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800" dirty="0" err="1" smtClean="0"/>
              <a:t>Neraca</a:t>
            </a:r>
            <a:endParaRPr lang="en-US" sz="2800" dirty="0" smtClean="0"/>
          </a:p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800" dirty="0" err="1" smtClean="0"/>
              <a:t>Laporan</a:t>
            </a:r>
            <a:r>
              <a:rPr lang="en-US" sz="2800" dirty="0" smtClean="0"/>
              <a:t> </a:t>
            </a:r>
            <a:r>
              <a:rPr lang="en-US" sz="2800" dirty="0" err="1" smtClean="0"/>
              <a:t>Arus</a:t>
            </a:r>
            <a:r>
              <a:rPr lang="en-US" sz="2800" dirty="0" smtClean="0"/>
              <a:t> </a:t>
            </a:r>
            <a:r>
              <a:rPr lang="en-US" sz="2800" dirty="0" err="1" smtClean="0"/>
              <a:t>Kas</a:t>
            </a:r>
            <a:endParaRPr lang="en-US" sz="2800" dirty="0" smtClean="0"/>
          </a:p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rgbClr val="FF0000"/>
                </a:solidFill>
              </a:rPr>
              <a:t>Laporan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Operasional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rgbClr val="FF0000"/>
                </a:solidFill>
              </a:rPr>
              <a:t>Laporan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Perubahan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Ekuitas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800" dirty="0" err="1" smtClean="0"/>
              <a:t>Catatan</a:t>
            </a:r>
            <a:r>
              <a:rPr lang="en-US" sz="2800" dirty="0" smtClean="0"/>
              <a:t> </a:t>
            </a:r>
            <a:r>
              <a:rPr lang="en-US" sz="2800" dirty="0" err="1" smtClean="0"/>
              <a:t>atas</a:t>
            </a:r>
            <a:r>
              <a:rPr lang="en-US" sz="2800" dirty="0" smtClean="0"/>
              <a:t> </a:t>
            </a:r>
            <a:r>
              <a:rPr lang="en-US" sz="2800" dirty="0" err="1" smtClean="0"/>
              <a:t>Laporan</a:t>
            </a:r>
            <a:r>
              <a:rPr lang="en-US" sz="2800" dirty="0" smtClean="0"/>
              <a:t> </a:t>
            </a:r>
            <a:r>
              <a:rPr lang="en-US" sz="2800" dirty="0" err="1" smtClean="0"/>
              <a:t>Keuangan</a:t>
            </a: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B0ED57F5-75BC-400C-B3B5-BEC81FDEF795}" type="datetime1">
              <a:rPr lang="id-ID" smtClean="0"/>
              <a:pPr>
                <a:defRPr/>
              </a:pPr>
              <a:t>20/11/2015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www.ksap</a:t>
            </a:r>
            <a:r>
              <a:rPr lang="id-ID" smtClean="0"/>
              <a:t>.</a:t>
            </a:r>
            <a:r>
              <a:rPr lang="en-US" smtClean="0"/>
              <a:t>org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lang="id-ID" smtClean="0"/>
              <a:t>Page </a:t>
            </a:r>
            <a:fld id="{41F0A51A-D121-4C9D-8840-6EE5A7C313B9}" type="slidenum">
              <a:rPr lang="id-ID" smtClean="0"/>
              <a:pPr>
                <a:defRPr/>
              </a:pPr>
              <a:t>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908555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6575697"/>
              </p:ext>
            </p:extLst>
          </p:nvPr>
        </p:nvGraphicFramePr>
        <p:xfrm>
          <a:off x="457200" y="1828800"/>
          <a:ext cx="8229600" cy="48528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0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636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6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16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59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KEWAJIBAN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60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61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KEWAJIBAN JANGKA PENDEK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62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   Utang Perhitungan Pihak Ketiga (PFK) 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63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   </a:t>
                      </a:r>
                      <a:r>
                        <a:rPr lang="en-US" sz="1400" u="none" strike="noStrike" dirty="0" err="1">
                          <a:effectLst/>
                        </a:rPr>
                        <a:t>Utang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r>
                        <a:rPr lang="en-US" sz="1400" u="none" strike="noStrike" dirty="0" err="1">
                          <a:effectLst/>
                        </a:rPr>
                        <a:t>Bunga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64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   Bagian Lancar Utang Jangka Panjang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65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Pendapatan Diterima Dimuka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08363" marR="7224" marT="722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66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Utang Belanja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08363" marR="7224" marT="722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67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   Utang Jangka Pendek Lainnya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68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Jumlah Kewajiban Jangka Pendek (62 s/d 67)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433452" marR="7224" marT="7224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xxx</a:t>
                      </a:r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69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70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KEWAJIBAN JANGKA PANJANG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71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v-SE" sz="1400" u="none" strike="noStrike">
                          <a:effectLst/>
                        </a:rPr>
                        <a:t>Utang Dalam Negeri - Sektor Perbankan</a:t>
                      </a:r>
                      <a:endParaRPr lang="sv-SE" sz="1400" b="0" i="0" u="none" strike="noStrike">
                        <a:effectLst/>
                        <a:latin typeface="Arial"/>
                      </a:endParaRPr>
                    </a:p>
                  </a:txBody>
                  <a:tcPr marL="108363" marR="7224" marT="722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72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Utang Dalam Negeri - Obligasi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08363" marR="7224" marT="722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73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Premium (Diskonto) Obligasi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08363" marR="7224" marT="722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74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Utang Jangka Panjang Lainnya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08363" marR="7224" marT="722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75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Jumlah Kewajiban Jangka Panjang (71 s/d 74)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433452" marR="7224" marT="7224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76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       JUMLAH KEWAJIBAN (68+75)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433452" marR="7224" marT="7224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77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 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78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EKUITAS 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5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79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EKUITAS 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xxx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22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80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JUMLAH KEWAJIBAN DAN EKUITAS DANA (76+79)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433452" marR="7224" marT="722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xxxx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 err="1">
                          <a:effectLst/>
                        </a:rPr>
                        <a:t>xxxx</a:t>
                      </a:r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7224" marR="7224" marT="7224" marB="0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622198"/>
              </p:ext>
            </p:extLst>
          </p:nvPr>
        </p:nvGraphicFramePr>
        <p:xfrm>
          <a:off x="457200" y="1143000"/>
          <a:ext cx="8229600" cy="636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PEMERINTAH  PROVINSI/KABUPATEN /KOTA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NERACA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200" u="none" strike="noStrike" dirty="0">
                          <a:effectLst/>
                        </a:rPr>
                        <a:t>PER 31 DESEMBER 20X1 DAN 20X0</a:t>
                      </a:r>
                      <a:endParaRPr lang="nl-NL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377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8" name="Rectangle 6" descr="Medium wood"/>
          <p:cNvSpPr>
            <a:spLocks noChangeArrowheads="1"/>
          </p:cNvSpPr>
          <p:nvPr/>
        </p:nvSpPr>
        <p:spPr bwMode="auto">
          <a:xfrm>
            <a:off x="7239000" y="3683000"/>
            <a:ext cx="533400" cy="2667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8839" name="Rectangle 7" descr="Medium wood"/>
          <p:cNvSpPr>
            <a:spLocks noChangeArrowheads="1"/>
          </p:cNvSpPr>
          <p:nvPr/>
        </p:nvSpPr>
        <p:spPr bwMode="auto">
          <a:xfrm>
            <a:off x="1066800" y="3733800"/>
            <a:ext cx="533400" cy="2667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/>
          <a:lstStyle/>
          <a:p>
            <a:pPr algn="ctr"/>
            <a:r>
              <a:rPr lang="en-US" sz="3200" b="1" dirty="0"/>
              <a:t>LAPORAN ARUS KAS</a:t>
            </a:r>
          </a:p>
        </p:txBody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2057400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fi-FI" sz="3600"/>
              <a:t>	Menyajikan informasi mengenai sumber, penggunaan, perubahan kas dan setara kas pada tanggal pelaporan.</a:t>
            </a:r>
            <a:endParaRPr lang="en-US" sz="3600" b="1">
              <a:solidFill>
                <a:srgbClr val="00FF00"/>
              </a:solidFill>
            </a:endParaRPr>
          </a:p>
        </p:txBody>
      </p:sp>
      <p:sp>
        <p:nvSpPr>
          <p:cNvPr id="888836" name="Rectangle 4" descr="Medium wood"/>
          <p:cNvSpPr>
            <a:spLocks noChangeArrowheads="1"/>
          </p:cNvSpPr>
          <p:nvPr/>
        </p:nvSpPr>
        <p:spPr bwMode="auto">
          <a:xfrm>
            <a:off x="304800" y="4038600"/>
            <a:ext cx="8458200" cy="16002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en-US" sz="1000" dirty="0"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Laporan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Arus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Kas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diatur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dalam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 PSAP 03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888840" name="Oval 8"/>
          <p:cNvSpPr>
            <a:spLocks noChangeArrowheads="1"/>
          </p:cNvSpPr>
          <p:nvPr/>
        </p:nvSpPr>
        <p:spPr bwMode="auto">
          <a:xfrm>
            <a:off x="1231900" y="4178300"/>
            <a:ext cx="228600" cy="228600"/>
          </a:xfrm>
          <a:prstGeom prst="ellipse">
            <a:avLst/>
          </a:prstGeom>
          <a:solidFill>
            <a:srgbClr val="FFFF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8841" name="Oval 9"/>
          <p:cNvSpPr>
            <a:spLocks noChangeArrowheads="1"/>
          </p:cNvSpPr>
          <p:nvPr/>
        </p:nvSpPr>
        <p:spPr bwMode="auto">
          <a:xfrm>
            <a:off x="7391400" y="5257800"/>
            <a:ext cx="228600" cy="228600"/>
          </a:xfrm>
          <a:prstGeom prst="ellipse">
            <a:avLst/>
          </a:prstGeom>
          <a:solidFill>
            <a:srgbClr val="FFFF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8842" name="Oval 10"/>
          <p:cNvSpPr>
            <a:spLocks noChangeArrowheads="1"/>
          </p:cNvSpPr>
          <p:nvPr/>
        </p:nvSpPr>
        <p:spPr bwMode="auto">
          <a:xfrm>
            <a:off x="1219200" y="5257800"/>
            <a:ext cx="228600" cy="228600"/>
          </a:xfrm>
          <a:prstGeom prst="ellipse">
            <a:avLst/>
          </a:prstGeom>
          <a:solidFill>
            <a:srgbClr val="FFFF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8843" name="Oval 11"/>
          <p:cNvSpPr>
            <a:spLocks noChangeArrowheads="1"/>
          </p:cNvSpPr>
          <p:nvPr/>
        </p:nvSpPr>
        <p:spPr bwMode="auto">
          <a:xfrm>
            <a:off x="7391400" y="4191000"/>
            <a:ext cx="228600" cy="228600"/>
          </a:xfrm>
          <a:prstGeom prst="ellipse">
            <a:avLst/>
          </a:prstGeom>
          <a:solidFill>
            <a:srgbClr val="FFFF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26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888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88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88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88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8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88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88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8838" grpId="0" animBg="1"/>
      <p:bldP spid="888839" grpId="0" animBg="1"/>
      <p:bldP spid="888834" grpId="0"/>
      <p:bldP spid="888835" grpId="0" build="p"/>
      <p:bldP spid="888836" grpId="0" animBg="1"/>
      <p:bldP spid="888840" grpId="0" animBg="1"/>
      <p:bldP spid="888841" grpId="0" animBg="1"/>
      <p:bldP spid="888842" grpId="0" animBg="1"/>
      <p:bldP spid="88884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1441E-0882-41CD-9F91-047E3F82B68E}" type="slidenum">
              <a:rPr lang="en-US"/>
              <a:pPr/>
              <a:t>32</a:t>
            </a:fld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239000" cy="609600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LAPORAN ARUS KAS</a:t>
            </a:r>
          </a:p>
        </p:txBody>
      </p:sp>
      <p:graphicFrame>
        <p:nvGraphicFramePr>
          <p:cNvPr id="81959" name="Group 3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3567760"/>
              </p:ext>
            </p:extLst>
          </p:nvPr>
        </p:nvGraphicFramePr>
        <p:xfrm>
          <a:off x="457200" y="1143000"/>
          <a:ext cx="8229600" cy="5257800"/>
        </p:xfrm>
        <a:graphic>
          <a:graphicData uri="http://schemas.openxmlformats.org/drawingml/2006/table">
            <a:tbl>
              <a:tblPr/>
              <a:tblGrid>
                <a:gridCol w="403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KAS MENUJU AKRUAL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AKRUAL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Diperlukan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karena merupakan laporan pertanggungjawaban dari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unit yang mempunyai fungsi perbendaharaan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Tetap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diperlukan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karena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merupakan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laporan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pertanggungjawaban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dari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unit yang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mempunyai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fungsi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perbendaharaan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umum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Definisi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aktivitas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operasi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investasi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aset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non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keuangan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pembiayaan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non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anggaran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dalam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bagian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definisi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Definisi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aktivitas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operasi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investasi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pendanaan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transitoris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dalam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paragraf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PSAP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Tidak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Penegasan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Kas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setara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kas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harus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disajikan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dalam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laporan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arus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kas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(PSAP 03 par 9, PP 71/2010)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566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1441E-0882-41CD-9F91-047E3F82B68E}" type="slidenum">
              <a:rPr lang="en-US"/>
              <a:pPr/>
              <a:t>33</a:t>
            </a:fld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239000" cy="6096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LAPORAN </a:t>
            </a:r>
            <a:r>
              <a:rPr lang="en-US" sz="3200" dirty="0"/>
              <a:t>ARUS KAS</a:t>
            </a:r>
          </a:p>
        </p:txBody>
      </p:sp>
      <p:graphicFrame>
        <p:nvGraphicFramePr>
          <p:cNvPr id="81959" name="Group 3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4859846"/>
              </p:ext>
            </p:extLst>
          </p:nvPr>
        </p:nvGraphicFramePr>
        <p:xfrm>
          <a:off x="457200" y="1143000"/>
          <a:ext cx="8229600" cy="5676900"/>
        </p:xfrm>
        <a:graphic>
          <a:graphicData uri="http://schemas.openxmlformats.org/drawingml/2006/table">
            <a:tbl>
              <a:tblPr/>
              <a:tblGrid>
                <a:gridCol w="403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KAS MENUJU AKRUAL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AKRUAL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Pengklasifikasian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LAK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berdasarkan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aktivitas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: 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operasi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investasi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aset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non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keuangan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+mj-lt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pembiayaan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Termasuk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Investasi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Divestasi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aset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keuangan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anggaran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+mj-lt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(PSAP 03par 14, PP 24/2005)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Pengklasifikasian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LAK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berdasarkan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aktivitas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: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operasi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investasi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Termasuk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Investasi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Divestasi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aset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charset="0"/>
                          <a:cs typeface="Arial" charset="0"/>
                        </a:rPr>
                        <a:t>keuangan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pendanaan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+mj-lt"/>
                        <a:buAutoNum type="arabicPeriod"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+mj-lt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transitoris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(PSAP 03 par 15, PP 71/2010)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029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3639"/>
              </p:ext>
            </p:extLst>
          </p:nvPr>
        </p:nvGraphicFramePr>
        <p:xfrm>
          <a:off x="1371599" y="228585"/>
          <a:ext cx="6477000" cy="64770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27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1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1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1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1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1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54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093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9206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65146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PEMERINTAH KABUPATEN/KOTA</a:t>
                      </a:r>
                      <a:endParaRPr lang="en-US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165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LAPORAN ARUS KAS</a:t>
                      </a:r>
                      <a:endParaRPr lang="en-US" sz="12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5146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Untuk Tahun Yang Berakhir Sampai Dengan 31 Desember 20X1 dan 20X0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5146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Metode Langsung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(Dalam Rupiah)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9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No.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Uraian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20X1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20X0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Arus Kas dari Aktivitas Operasi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sng" strike="noStrike">
                          <a:effectLst/>
                        </a:rPr>
                        <a:t> </a:t>
                      </a:r>
                      <a:endParaRPr lang="en-US" sz="1000" b="0" i="0" u="sng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Arus Masuk Kas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Penerimaan Pajak Daerah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Penerimaan Retribusi Daerah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Penerimaan Hasil Pengelolaan Kekayaan Daerah yang Dipisahkan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fi-FI" sz="1000" u="none" strike="noStrike">
                          <a:effectLst/>
                        </a:rPr>
                        <a:t>Penerimaan Lain-lain PAD yang sah</a:t>
                      </a:r>
                      <a:endParaRPr lang="fi-FI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Penerimaan Dana Bagi Hasil Pajak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Penerimaan Dana Bagi Hasil Sumber Daya Alam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Penerimaan Dana Alokasi Umum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10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Penerimaan Dana Alokasi Khusus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Penerimaan Dana Otonomi Khusus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Penerimaan Dana Penyesuaian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Penerimaan Pendapatan Bagi Hasil Pajak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14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Penerimaan Bagi Hasil Lainnya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15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Penerimaan Hibah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16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Penerimaan Dana Darurat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17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Penerimaan Lainnya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18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Penerimaan dari Pendapatan Luar Biasa</a:t>
                      </a:r>
                      <a:endParaRPr lang="it-IT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19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Jumlah Arus Masuk Kas (3 s/d 18)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Arus Keluar Kas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Pembayaran Pegawai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Pembayaran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Barang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Pembayaran Bunga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24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Pembayaran Subsidi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25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Pembayaran Hibah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26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Pembayaran Bantuan Sosial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27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Pembayaran Tak Terduga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28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Pembayaran Bagi Hasil Pajak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29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Pembayaran Bagi Hasil Retribusi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1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30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Pembayaran Bagi Hasil Pendapatan Lainnya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Pembayaran Kejadian Luar Biasa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i-FI" sz="1000" u="none" strike="noStrike">
                          <a:effectLst/>
                        </a:rPr>
                        <a:t>Jumlah Arus Keluar Kas (21 s/d 31)</a:t>
                      </a:r>
                      <a:endParaRPr lang="fi-FI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sng" strike="noStrike">
                          <a:effectLst/>
                        </a:rPr>
                        <a:t> </a:t>
                      </a:r>
                      <a:endParaRPr lang="en-US" sz="1000" b="0" i="0" u="sng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651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Arus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Kas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Bersih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dari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Aktivitas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Operasi</a:t>
                      </a:r>
                      <a:r>
                        <a:rPr lang="en-US" sz="1000" u="none" strike="noStrike" dirty="0">
                          <a:effectLst/>
                        </a:rPr>
                        <a:t> (19 - 32)</a:t>
                      </a:r>
                      <a:endParaRPr lang="en-US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 XXX </a:t>
                      </a:r>
                      <a:endParaRPr lang="en-US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4806" marR="4806" marT="4806" marB="0" anchor="b"/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491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551860"/>
              </p:ext>
            </p:extLst>
          </p:nvPr>
        </p:nvGraphicFramePr>
        <p:xfrm>
          <a:off x="1295397" y="1600200"/>
          <a:ext cx="6629404" cy="51256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6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02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66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827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827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34</a:t>
                      </a:r>
                      <a:endParaRPr lang="en-US" sz="900" b="0" i="0" u="none" strike="noStrike" dirty="0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Arus Kas dari Aktivitas Investasi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35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Arus Masuk Kas 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36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Pencairan Dana Cadangan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37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Penjualan atas Tanah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38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Penjualan atas Peralatan dan Mesin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39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Penjualan atas Gedung dan Bangunan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40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sv-SE" sz="900" u="none" strike="noStrike">
                          <a:effectLst/>
                        </a:rPr>
                        <a:t>Penjualan atas Jalan, Irigasi dan Jaringan</a:t>
                      </a:r>
                      <a:endParaRPr lang="sv-SE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41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Penjualan Aset Tetap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42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Penjualan Aset Lainnya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43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Hasil Penjualan Kekayaan Daerah yang Dipisahkan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44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sng" strike="noStrike">
                          <a:effectLst/>
                        </a:rPr>
                        <a:t> </a:t>
                      </a:r>
                      <a:endParaRPr lang="en-US" sz="900" b="1" i="0" u="sng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Penerimaan Penjualan Investasi Non Permanen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45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Jumlah Arus Masuk Kas (36 s/d 44)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46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Arus Keluar Kas 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47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Pembentukan Dana Cadangan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48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Perolehan Tanah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49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Perolehan Peralatan dan Mesin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50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Perolehan Gedung dan Bangunan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51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Perolehan Jalan, Irigasi dan Jaringan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52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Perolehan  Aset Tetap Lainnya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 XXX </a:t>
                      </a:r>
                      <a:endParaRPr lang="en-US" sz="900" b="0" i="0" u="none" strike="noStrike" dirty="0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53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Perolehan Aset Lainnya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54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Penyertaan Modal Pemerintah Daerah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55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it-IT" sz="900" u="none" strike="noStrike">
                          <a:effectLst/>
                        </a:rPr>
                        <a:t>Pengeluaran Pembelian Investasi Non Permanen </a:t>
                      </a:r>
                      <a:endParaRPr lang="it-IT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 XXX </a:t>
                      </a:r>
                      <a:endParaRPr lang="en-US" sz="900" b="0" i="0" u="none" strike="noStrike" dirty="0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56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Jumlah Arus Keluar Kas (47 s/d 55)</a:t>
                      </a:r>
                      <a:endParaRPr lang="fi-FI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370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57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Arus Kas Bersih dari Aktivitas Investasi (45 - 56)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sng" strike="noStrike">
                          <a:effectLst/>
                        </a:rPr>
                        <a:t> </a:t>
                      </a:r>
                      <a:endParaRPr lang="en-US" sz="900" b="0" i="0" u="sng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370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58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sv-SE" sz="900" u="none" strike="noStrike">
                          <a:effectLst/>
                        </a:rPr>
                        <a:t>Arus Kas dari Aktivitas Pendanaan</a:t>
                      </a:r>
                      <a:endParaRPr lang="sv-SE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370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59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Arus Masuk Kas 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60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Pinjaman Dalam Negeri - Pemerintah Pusat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61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sv-SE" sz="900" u="none" strike="noStrike">
                          <a:effectLst/>
                        </a:rPr>
                        <a:t>Pinjaman Dalam Negeri - Pemerintah Daerah Lainnya</a:t>
                      </a:r>
                      <a:endParaRPr lang="sv-SE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62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Pinjaman Dalam Negeri - Lembaga Keuangan Bank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63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Pinjaman Dalam Negeri - Lembaga Keuangan Bukan Bank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64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Pinjaman Dalam Negeri - Obligasi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65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Pinjaman Dalam Negeri - Lainnya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66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Penerimaan Kembali Pinjaman kepada Perusahaan Negara</a:t>
                      </a:r>
                      <a:endParaRPr lang="fi-FI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67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sng" strike="noStrike">
                          <a:effectLst/>
                        </a:rPr>
                        <a:t> </a:t>
                      </a:r>
                      <a:endParaRPr lang="en-US" sz="900" b="1" i="0" u="sng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Penerimaan Kembali Pinjaman kepada Perusahaan Daerah</a:t>
                      </a:r>
                      <a:endParaRPr lang="fi-FI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20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68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sng" strike="noStrike">
                          <a:effectLst/>
                        </a:rPr>
                        <a:t> </a:t>
                      </a:r>
                      <a:endParaRPr lang="en-US" sz="900" b="1" i="0" u="sng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Penerimaan Kembali Pinjaman kepada Pemerintah Daerah Lainnya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370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69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Jumlah Arus Masuk Kas (60 s/d 68)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XXX </a:t>
                      </a:r>
                      <a:endParaRPr lang="en-US" sz="900" b="1" i="0" u="none" strike="noStrike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 XXX </a:t>
                      </a:r>
                      <a:endParaRPr lang="en-US" sz="900" b="1" i="0" u="none" strike="noStrike" dirty="0">
                        <a:effectLst/>
                        <a:latin typeface="Arial"/>
                      </a:endParaRPr>
                    </a:p>
                  </a:txBody>
                  <a:tcPr marL="5219" marR="5219" marT="5219" marB="0" anchor="b"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310924"/>
              </p:ext>
            </p:extLst>
          </p:nvPr>
        </p:nvGraphicFramePr>
        <p:xfrm>
          <a:off x="1333502" y="457200"/>
          <a:ext cx="6593757" cy="11410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80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7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7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7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58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59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29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678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048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75260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PEMERINTAH KABUPATEN/KOTA</a:t>
                      </a:r>
                      <a:endParaRPr lang="en-US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980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LAPORAN ARUS KAS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260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err="1">
                          <a:effectLst/>
                        </a:rPr>
                        <a:t>Untuk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Tahun</a:t>
                      </a:r>
                      <a:r>
                        <a:rPr lang="en-US" sz="1000" u="none" strike="noStrike" dirty="0">
                          <a:effectLst/>
                        </a:rPr>
                        <a:t> Yang </a:t>
                      </a:r>
                      <a:r>
                        <a:rPr lang="en-US" sz="1000" u="none" strike="noStrike" dirty="0" err="1">
                          <a:effectLst/>
                        </a:rPr>
                        <a:t>Berakhir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Sampai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Dengan</a:t>
                      </a:r>
                      <a:r>
                        <a:rPr lang="en-US" sz="1000" u="none" strike="noStrike" dirty="0">
                          <a:effectLst/>
                        </a:rPr>
                        <a:t> 31 </a:t>
                      </a:r>
                      <a:r>
                        <a:rPr lang="en-US" sz="1000" u="none" strike="noStrike" dirty="0" err="1">
                          <a:effectLst/>
                        </a:rPr>
                        <a:t>Desember</a:t>
                      </a:r>
                      <a:r>
                        <a:rPr lang="en-US" sz="1000" u="none" strike="noStrike" dirty="0">
                          <a:effectLst/>
                        </a:rPr>
                        <a:t> 20X1 </a:t>
                      </a:r>
                      <a:r>
                        <a:rPr lang="en-US" sz="1000" u="none" strike="noStrike" dirty="0" err="1">
                          <a:effectLst/>
                        </a:rPr>
                        <a:t>dan</a:t>
                      </a:r>
                      <a:r>
                        <a:rPr lang="en-US" sz="1000" u="none" strike="noStrike" dirty="0">
                          <a:effectLst/>
                        </a:rPr>
                        <a:t> 20X0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5260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err="1">
                          <a:effectLst/>
                        </a:rPr>
                        <a:t>Metode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Langsung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(</a:t>
                      </a:r>
                      <a:r>
                        <a:rPr lang="en-US" sz="1000" u="none" strike="noStrike" dirty="0" err="1">
                          <a:effectLst/>
                        </a:rPr>
                        <a:t>Dalam</a:t>
                      </a:r>
                      <a:r>
                        <a:rPr lang="en-US" sz="1000" u="none" strike="noStrike" dirty="0">
                          <a:effectLst/>
                        </a:rPr>
                        <a:t> Rupiah)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No.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err="1">
                          <a:effectLst/>
                        </a:rPr>
                        <a:t>Uraian</a:t>
                      </a:r>
                      <a:endParaRPr lang="en-US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20X1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20X0</a:t>
                      </a:r>
                      <a:endParaRPr lang="en-US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492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910685"/>
              </p:ext>
            </p:extLst>
          </p:nvPr>
        </p:nvGraphicFramePr>
        <p:xfrm>
          <a:off x="1295400" y="1600200"/>
          <a:ext cx="6629399" cy="51657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6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0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122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66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827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182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144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70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Arus Keluar Kas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sv-SE" sz="1000" u="none" strike="noStrike">
                          <a:effectLst/>
                        </a:rPr>
                        <a:t>Pembayaran Pokok Pinjaman Dalam Negeri - Pemerintah Pusat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9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sv-SE" sz="1000" u="none" strike="noStrike">
                          <a:effectLst/>
                        </a:rPr>
                        <a:t>Pembayaran Pokok Pinjaman Dalam Negeri - Pemerintah Daerah Lainnya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9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Pembayaran Pokok Pinjaman Dalam Negeri - Lembaga Keuangan Bank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74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Pembayaran Pokok Pinjaman Dalam Negeri - Lembaga Keuangan Bukan Bank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75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Pembayaran Pokok Pinjaman Dalam Negeri - Obligasi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76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sv-SE" sz="1000" u="none" strike="noStrike">
                          <a:effectLst/>
                        </a:rPr>
                        <a:t>Pembayaran Pokok Pinjaman Dalam Negeri - Lainnya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77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fi-FI" sz="1000" u="none" strike="noStrike">
                          <a:effectLst/>
                        </a:rPr>
                        <a:t>Pemberian Pinjaman kepada Perusahaan Negara</a:t>
                      </a:r>
                      <a:endParaRPr lang="fi-FI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78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fi-FI" sz="1000" u="none" strike="noStrike">
                          <a:effectLst/>
                        </a:rPr>
                        <a:t>Pemberian Pinjaman kepada Perusahaan Daerah</a:t>
                      </a:r>
                      <a:endParaRPr lang="fi-FI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79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Pemberian Pinjaman kepada Pemerintah Daerah Lainnya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80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i-FI" sz="1000" u="none" strike="noStrike">
                          <a:effectLst/>
                        </a:rPr>
                        <a:t>Jumlah Arus Keluar Kas (71 s/d 79)</a:t>
                      </a:r>
                      <a:endParaRPr lang="fi-FI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Arus Kas Bersih dari Aktivitas Pendanaan (69 - 80)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sv-SE" sz="1000" u="none" strike="noStrike">
                          <a:effectLst/>
                        </a:rPr>
                        <a:t>Arus Kas dari Aktivitas Transitoris</a:t>
                      </a:r>
                      <a:endParaRPr lang="sv-SE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Arus Masuk Kas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84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1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Penerimaan Perhitungan Fihak Ketiga (PFK)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85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i-FI" sz="1000" u="none" strike="noStrike">
                          <a:effectLst/>
                        </a:rPr>
                        <a:t>Jumlah Arus Masuk Kas (84)</a:t>
                      </a:r>
                      <a:endParaRPr lang="fi-FI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86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Arus Keluar Kas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208277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87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1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Pengeluaran Perhitungan Fihak Ketiga (PFK)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208277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88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i-FI" sz="1000" u="none" strike="noStrike">
                          <a:effectLst/>
                        </a:rPr>
                        <a:t>Jumlah Arus Keluar Kas (87)</a:t>
                      </a:r>
                      <a:endParaRPr lang="fi-FI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208277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89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Arus Kas Bersih dari Aktivitas transitoris (84 - 87)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208277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90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Kenaikan/Penurunan Kas (33+57+81+89)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349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Saldo Awal Kas di BUD &amp; Kas di Bendahara Pengeluaran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Saldo Akhir Kas  di BUD &amp; Kas di Bendahara Pengeluaran (90+91)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Saldo Akhir Kas di Bendahara Penerimaan</a:t>
                      </a:r>
                      <a:endParaRPr lang="it-IT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79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94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Saldo Akhir Kas (92+93)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 XXX </a:t>
                      </a:r>
                      <a:endParaRPr lang="en-US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6943" marR="6943" marT="6943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486655"/>
              </p:ext>
            </p:extLst>
          </p:nvPr>
        </p:nvGraphicFramePr>
        <p:xfrm>
          <a:off x="1295400" y="457200"/>
          <a:ext cx="6598422" cy="11410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8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8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8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59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612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34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739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0544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75260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PEMERINTAH KABUPATEN/KOTA</a:t>
                      </a:r>
                      <a:endParaRPr lang="en-US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980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LAPORAN ARUS KAS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260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err="1">
                          <a:effectLst/>
                        </a:rPr>
                        <a:t>Untuk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Tahun</a:t>
                      </a:r>
                      <a:r>
                        <a:rPr lang="en-US" sz="1000" u="none" strike="noStrike" dirty="0">
                          <a:effectLst/>
                        </a:rPr>
                        <a:t> Yang </a:t>
                      </a:r>
                      <a:r>
                        <a:rPr lang="en-US" sz="1000" u="none" strike="noStrike" dirty="0" err="1">
                          <a:effectLst/>
                        </a:rPr>
                        <a:t>Berakhir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Sampai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Dengan</a:t>
                      </a:r>
                      <a:r>
                        <a:rPr lang="en-US" sz="1000" u="none" strike="noStrike" dirty="0">
                          <a:effectLst/>
                        </a:rPr>
                        <a:t> 31 </a:t>
                      </a:r>
                      <a:r>
                        <a:rPr lang="en-US" sz="1000" u="none" strike="noStrike" dirty="0" err="1">
                          <a:effectLst/>
                        </a:rPr>
                        <a:t>Desember</a:t>
                      </a:r>
                      <a:r>
                        <a:rPr lang="en-US" sz="1000" u="none" strike="noStrike" dirty="0">
                          <a:effectLst/>
                        </a:rPr>
                        <a:t> 20X1 </a:t>
                      </a:r>
                      <a:r>
                        <a:rPr lang="en-US" sz="1000" u="none" strike="noStrike" dirty="0" err="1">
                          <a:effectLst/>
                        </a:rPr>
                        <a:t>dan</a:t>
                      </a:r>
                      <a:r>
                        <a:rPr lang="en-US" sz="1000" u="none" strike="noStrike" dirty="0">
                          <a:effectLst/>
                        </a:rPr>
                        <a:t> 20X0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5260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Metode Langsung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(Dalam Rupiah)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No.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err="1">
                          <a:effectLst/>
                        </a:rPr>
                        <a:t>Uraian</a:t>
                      </a:r>
                      <a:endParaRPr lang="en-US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20X1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20X0</a:t>
                      </a:r>
                      <a:endParaRPr lang="en-US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23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2646659"/>
              </p:ext>
            </p:extLst>
          </p:nvPr>
        </p:nvGraphicFramePr>
        <p:xfrm>
          <a:off x="457200" y="1935163"/>
          <a:ext cx="8229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Laporan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Keuangan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Komparasi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Keterangan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Laporan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Realisasi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Anggaran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Ya</a:t>
                      </a:r>
                      <a:r>
                        <a:rPr lang="en-US" dirty="0" smtClean="0"/>
                        <a:t>,, 2015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Basis</a:t>
                      </a:r>
                      <a:r>
                        <a:rPr lang="en-US" baseline="0" dirty="0" smtClean="0"/>
                        <a:t> CTA </a:t>
                      </a:r>
                      <a:r>
                        <a:rPr lang="en-US" baseline="0" dirty="0" err="1" smtClean="0"/>
                        <a:t>ada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Laporan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Perubahan</a:t>
                      </a:r>
                      <a:r>
                        <a:rPr lang="en-US" sz="2000" dirty="0" smtClean="0"/>
                        <a:t> SAL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Tidak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Basis CTA </a:t>
                      </a:r>
                      <a:r>
                        <a:rPr lang="en-US" sz="1600" dirty="0" err="1" smtClean="0"/>
                        <a:t>tidak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ada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Laporan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Operasional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Tidak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Basis CTA </a:t>
                      </a:r>
                      <a:r>
                        <a:rPr lang="en-US" sz="1600" dirty="0" err="1" smtClean="0"/>
                        <a:t>tidak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ada</a:t>
                      </a:r>
                      <a:endParaRPr lang="en-US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Laporan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Perubahan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Ekuitas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Tidak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Basis CTA </a:t>
                      </a:r>
                      <a:r>
                        <a:rPr lang="en-US" sz="1600" dirty="0" err="1" smtClean="0"/>
                        <a:t>tidak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ada</a:t>
                      </a:r>
                      <a:endParaRPr lang="en-US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Neraca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Ya</a:t>
                      </a:r>
                      <a:r>
                        <a:rPr lang="en-US" dirty="0" smtClean="0"/>
                        <a:t>, 2015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Basis</a:t>
                      </a:r>
                      <a:r>
                        <a:rPr lang="en-US" baseline="0" dirty="0" smtClean="0"/>
                        <a:t> CTA </a:t>
                      </a:r>
                      <a:r>
                        <a:rPr lang="en-US" baseline="0" dirty="0" err="1" smtClean="0"/>
                        <a:t>ada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Laporan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Arus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Kas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Ya</a:t>
                      </a:r>
                      <a:r>
                        <a:rPr lang="en-US" dirty="0" smtClean="0"/>
                        <a:t>, 2015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Basis</a:t>
                      </a:r>
                      <a:r>
                        <a:rPr lang="en-US" baseline="0" dirty="0" smtClean="0"/>
                        <a:t> CTA </a:t>
                      </a:r>
                      <a:r>
                        <a:rPr lang="en-US" baseline="0" dirty="0" err="1" smtClean="0"/>
                        <a:t>ada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Catatan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Atas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Laporan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Keuangan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Menyesuaikan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Basis</a:t>
                      </a:r>
                      <a:r>
                        <a:rPr lang="en-US" baseline="0" dirty="0" smtClean="0"/>
                        <a:t> CTA </a:t>
                      </a:r>
                      <a:r>
                        <a:rPr lang="en-US" baseline="0" dirty="0" err="1" smtClean="0"/>
                        <a:t>ada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Komparasi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Keuangan</a:t>
            </a:r>
            <a:r>
              <a:rPr lang="en-US" dirty="0" smtClean="0"/>
              <a:t>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03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Catatan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Keuangan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48200"/>
          </a:xfrm>
        </p:spPr>
        <p:txBody>
          <a:bodyPr>
            <a:normAutofit fontScale="92500"/>
          </a:bodyPr>
          <a:lstStyle/>
          <a:p>
            <a:r>
              <a:rPr lang="en-US" b="1" i="1" dirty="0" smtClean="0"/>
              <a:t>CALK  </a:t>
            </a:r>
            <a:r>
              <a:rPr lang="en-US" b="1" i="1" dirty="0" err="1"/>
              <a:t>disajikan</a:t>
            </a:r>
            <a:r>
              <a:rPr lang="en-US" b="1" i="1" dirty="0"/>
              <a:t> </a:t>
            </a:r>
            <a:r>
              <a:rPr lang="en-US" b="1" i="1" dirty="0" err="1"/>
              <a:t>secara</a:t>
            </a:r>
            <a:r>
              <a:rPr lang="en-US" b="1" i="1" dirty="0"/>
              <a:t> </a:t>
            </a:r>
            <a:r>
              <a:rPr lang="en-US" b="1" i="1" dirty="0" err="1"/>
              <a:t>sistematis</a:t>
            </a:r>
            <a:r>
              <a:rPr lang="en-US" b="1" i="1" dirty="0"/>
              <a:t>. </a:t>
            </a:r>
            <a:r>
              <a:rPr lang="en-US" b="1" i="1" dirty="0" err="1"/>
              <a:t>Setiap</a:t>
            </a:r>
            <a:r>
              <a:rPr lang="en-US" b="1" i="1" dirty="0"/>
              <a:t> </a:t>
            </a:r>
            <a:r>
              <a:rPr lang="en-US" b="1" i="1" dirty="0" err="1"/>
              <a:t>pos</a:t>
            </a:r>
            <a:r>
              <a:rPr lang="en-US" b="1" i="1" dirty="0"/>
              <a:t> </a:t>
            </a:r>
            <a:r>
              <a:rPr lang="en-US" b="1" i="1" dirty="0" err="1"/>
              <a:t>dalam</a:t>
            </a:r>
            <a:r>
              <a:rPr lang="en-US" b="1" i="1" dirty="0"/>
              <a:t> </a:t>
            </a:r>
            <a:r>
              <a:rPr lang="en-US" b="1" i="1" dirty="0" smtClean="0"/>
              <a:t>LRA, LP SAL, </a:t>
            </a:r>
            <a:r>
              <a:rPr lang="en-US" b="1" i="1" dirty="0" err="1"/>
              <a:t>Neraca</a:t>
            </a:r>
            <a:r>
              <a:rPr lang="en-US" b="1" i="1" dirty="0"/>
              <a:t>, </a:t>
            </a:r>
            <a:r>
              <a:rPr lang="en-US" b="1" i="1" dirty="0" err="1"/>
              <a:t>Laporan</a:t>
            </a:r>
            <a:r>
              <a:rPr lang="en-US" b="1" i="1" dirty="0"/>
              <a:t> </a:t>
            </a:r>
            <a:r>
              <a:rPr lang="en-US" b="1" i="1" dirty="0" err="1"/>
              <a:t>Operasional</a:t>
            </a:r>
            <a:r>
              <a:rPr lang="en-US" b="1" i="1" dirty="0"/>
              <a:t>, </a:t>
            </a:r>
            <a:r>
              <a:rPr lang="en-US" b="1" i="1" dirty="0" smtClean="0"/>
              <a:t>LAK, </a:t>
            </a:r>
            <a:r>
              <a:rPr lang="en-US" b="1" i="1" dirty="0" err="1"/>
              <a:t>dan</a:t>
            </a:r>
            <a:r>
              <a:rPr lang="en-US" b="1" i="1" dirty="0"/>
              <a:t> </a:t>
            </a:r>
            <a:r>
              <a:rPr lang="en-US" b="1" i="1" dirty="0" smtClean="0"/>
              <a:t>LPE </a:t>
            </a:r>
            <a:r>
              <a:rPr lang="en-US" b="1" i="1" dirty="0" err="1"/>
              <a:t>harus</a:t>
            </a:r>
            <a:r>
              <a:rPr lang="en-US" b="1" i="1" dirty="0"/>
              <a:t> </a:t>
            </a:r>
            <a:r>
              <a:rPr lang="en-US" b="1" i="1" dirty="0" err="1"/>
              <a:t>mempunyai</a:t>
            </a:r>
            <a:r>
              <a:rPr lang="en-US" b="1" i="1" dirty="0"/>
              <a:t> </a:t>
            </a:r>
            <a:r>
              <a:rPr lang="en-US" b="1" i="1" dirty="0" err="1"/>
              <a:t>referensi</a:t>
            </a:r>
            <a:r>
              <a:rPr lang="en-US" b="1" i="1" dirty="0"/>
              <a:t> </a:t>
            </a:r>
            <a:r>
              <a:rPr lang="en-US" b="1" i="1" dirty="0" err="1"/>
              <a:t>silang</a:t>
            </a:r>
            <a:r>
              <a:rPr lang="en-US" b="1" i="1" dirty="0"/>
              <a:t> </a:t>
            </a:r>
            <a:r>
              <a:rPr lang="en-US" b="1" i="1" dirty="0" err="1"/>
              <a:t>dengan</a:t>
            </a:r>
            <a:r>
              <a:rPr lang="en-US" b="1" i="1" dirty="0"/>
              <a:t> </a:t>
            </a:r>
            <a:r>
              <a:rPr lang="en-US" b="1" i="1" dirty="0" err="1"/>
              <a:t>informasi</a:t>
            </a:r>
            <a:r>
              <a:rPr lang="en-US" b="1" i="1" dirty="0"/>
              <a:t> </a:t>
            </a:r>
            <a:r>
              <a:rPr lang="en-US" b="1" i="1" dirty="0" err="1"/>
              <a:t>terkait</a:t>
            </a:r>
            <a:r>
              <a:rPr lang="en-US" b="1" i="1" dirty="0"/>
              <a:t> </a:t>
            </a:r>
            <a:r>
              <a:rPr lang="en-US" b="1" i="1" dirty="0" err="1"/>
              <a:t>dalam</a:t>
            </a:r>
            <a:r>
              <a:rPr lang="en-US" b="1" i="1" dirty="0"/>
              <a:t> </a:t>
            </a:r>
            <a:r>
              <a:rPr lang="en-US" b="1" i="1" dirty="0" smtClean="0"/>
              <a:t>CALK.</a:t>
            </a:r>
            <a:r>
              <a:rPr lang="en-US" b="1" i="1" dirty="0"/>
              <a:t>	</a:t>
            </a:r>
            <a:endParaRPr lang="en-US" b="1" i="1" dirty="0" smtClean="0"/>
          </a:p>
          <a:p>
            <a:pPr lvl="0"/>
            <a:r>
              <a:rPr lang="en-US" b="1" i="1" dirty="0" smtClean="0"/>
              <a:t>CALK </a:t>
            </a:r>
            <a:r>
              <a:rPr lang="en-US" b="1" i="1" dirty="0" err="1"/>
              <a:t>meliputi</a:t>
            </a:r>
            <a:r>
              <a:rPr lang="en-US" b="1" i="1" dirty="0"/>
              <a:t> </a:t>
            </a:r>
            <a:r>
              <a:rPr lang="en-US" b="1" i="1" dirty="0" err="1"/>
              <a:t>penjelasan</a:t>
            </a:r>
            <a:r>
              <a:rPr lang="en-US" b="1" i="1" dirty="0"/>
              <a:t> </a:t>
            </a:r>
            <a:r>
              <a:rPr lang="en-US" b="1" i="1" dirty="0" err="1"/>
              <a:t>atau</a:t>
            </a:r>
            <a:r>
              <a:rPr lang="en-US" b="1" i="1" dirty="0"/>
              <a:t> </a:t>
            </a:r>
            <a:r>
              <a:rPr lang="en-US" b="1" i="1" dirty="0" err="1"/>
              <a:t>daftar</a:t>
            </a:r>
            <a:r>
              <a:rPr lang="en-US" b="1" i="1" dirty="0"/>
              <a:t> </a:t>
            </a:r>
            <a:r>
              <a:rPr lang="en-US" b="1" i="1" dirty="0" err="1"/>
              <a:t>terinci</a:t>
            </a:r>
            <a:r>
              <a:rPr lang="en-US" b="1" i="1" dirty="0"/>
              <a:t> </a:t>
            </a:r>
            <a:r>
              <a:rPr lang="en-US" b="1" i="1" dirty="0" err="1"/>
              <a:t>atau</a:t>
            </a:r>
            <a:r>
              <a:rPr lang="en-US" b="1" i="1" dirty="0"/>
              <a:t> </a:t>
            </a:r>
            <a:r>
              <a:rPr lang="en-US" b="1" i="1" dirty="0" err="1"/>
              <a:t>analisis</a:t>
            </a:r>
            <a:r>
              <a:rPr lang="en-US" b="1" i="1" dirty="0"/>
              <a:t> </a:t>
            </a:r>
            <a:r>
              <a:rPr lang="en-US" b="1" i="1" dirty="0" err="1"/>
              <a:t>atas</a:t>
            </a:r>
            <a:r>
              <a:rPr lang="en-US" b="1" i="1" dirty="0"/>
              <a:t> </a:t>
            </a:r>
            <a:r>
              <a:rPr lang="en-US" b="1" i="1" dirty="0" err="1"/>
              <a:t>nilai</a:t>
            </a:r>
            <a:r>
              <a:rPr lang="en-US" b="1" i="1" dirty="0"/>
              <a:t> </a:t>
            </a:r>
            <a:r>
              <a:rPr lang="en-US" b="1" i="1" dirty="0" err="1"/>
              <a:t>suatu</a:t>
            </a:r>
            <a:r>
              <a:rPr lang="en-US" b="1" i="1" dirty="0"/>
              <a:t> </a:t>
            </a:r>
            <a:r>
              <a:rPr lang="en-US" b="1" i="1" dirty="0" err="1"/>
              <a:t>pos</a:t>
            </a:r>
            <a:r>
              <a:rPr lang="en-US" b="1" i="1" dirty="0"/>
              <a:t> yang </a:t>
            </a:r>
            <a:r>
              <a:rPr lang="en-US" b="1" i="1" dirty="0" err="1"/>
              <a:t>disajikan</a:t>
            </a:r>
            <a:r>
              <a:rPr lang="en-US" b="1" i="1" dirty="0"/>
              <a:t> </a:t>
            </a:r>
            <a:r>
              <a:rPr lang="en-US" b="1" i="1" dirty="0" err="1"/>
              <a:t>dalam</a:t>
            </a:r>
            <a:r>
              <a:rPr lang="en-US" b="1" i="1" dirty="0"/>
              <a:t> </a:t>
            </a:r>
            <a:r>
              <a:rPr lang="en-US" b="1" i="1" dirty="0" smtClean="0"/>
              <a:t>LRA, LP SAL, </a:t>
            </a:r>
            <a:r>
              <a:rPr lang="en-US" b="1" i="1" dirty="0" err="1"/>
              <a:t>Neraca</a:t>
            </a:r>
            <a:r>
              <a:rPr lang="en-US" b="1" i="1" dirty="0"/>
              <a:t>, </a:t>
            </a:r>
            <a:r>
              <a:rPr lang="en-US" b="1" i="1" dirty="0" err="1">
                <a:solidFill>
                  <a:srgbClr val="FF0000"/>
                </a:solidFill>
              </a:rPr>
              <a:t>Laporan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Operasional</a:t>
            </a:r>
            <a:r>
              <a:rPr lang="en-US" b="1" i="1" dirty="0"/>
              <a:t>, </a:t>
            </a:r>
            <a:r>
              <a:rPr lang="en-US" b="1" i="1" dirty="0" smtClean="0"/>
              <a:t>LAK, </a:t>
            </a:r>
            <a:r>
              <a:rPr lang="en-US" b="1" i="1" dirty="0" err="1"/>
              <a:t>dan</a:t>
            </a:r>
            <a:r>
              <a:rPr lang="en-US" b="1" i="1" dirty="0"/>
              <a:t> </a:t>
            </a:r>
            <a:r>
              <a:rPr lang="en-US" b="1" i="1" dirty="0" smtClean="0"/>
              <a:t>LPE. </a:t>
            </a:r>
          </a:p>
          <a:p>
            <a:pPr lvl="0"/>
            <a:r>
              <a:rPr lang="en-US" b="1" i="1" dirty="0" err="1" smtClean="0"/>
              <a:t>Termasuk</a:t>
            </a:r>
            <a:r>
              <a:rPr lang="en-US" b="1" i="1" dirty="0" smtClean="0"/>
              <a:t> </a:t>
            </a:r>
            <a:r>
              <a:rPr lang="en-US" b="1" i="1" dirty="0"/>
              <a:t>pula </a:t>
            </a:r>
            <a:r>
              <a:rPr lang="en-US" b="1" i="1" dirty="0" err="1" smtClean="0"/>
              <a:t>penyajian</a:t>
            </a:r>
            <a:r>
              <a:rPr lang="en-US" b="1" i="1" dirty="0" smtClean="0"/>
              <a:t> </a:t>
            </a:r>
            <a:r>
              <a:rPr lang="en-US" b="1" i="1" dirty="0" err="1"/>
              <a:t>informasi</a:t>
            </a:r>
            <a:r>
              <a:rPr lang="en-US" b="1" i="1" dirty="0"/>
              <a:t> yang </a:t>
            </a:r>
            <a:r>
              <a:rPr lang="en-US" b="1" i="1" dirty="0" err="1"/>
              <a:t>diharuskan</a:t>
            </a:r>
            <a:r>
              <a:rPr lang="en-US" b="1" i="1" dirty="0"/>
              <a:t> </a:t>
            </a:r>
            <a:r>
              <a:rPr lang="en-US" b="1" i="1" dirty="0" err="1"/>
              <a:t>dan</a:t>
            </a:r>
            <a:r>
              <a:rPr lang="en-US" b="1" i="1" dirty="0"/>
              <a:t> </a:t>
            </a:r>
            <a:r>
              <a:rPr lang="en-US" b="1" i="1" dirty="0" err="1"/>
              <a:t>dianjurkan</a:t>
            </a:r>
            <a:r>
              <a:rPr lang="en-US" b="1" i="1" dirty="0"/>
              <a:t> </a:t>
            </a:r>
            <a:r>
              <a:rPr lang="en-US" b="1" i="1" dirty="0" err="1"/>
              <a:t>oleh</a:t>
            </a:r>
            <a:r>
              <a:rPr lang="en-US" b="1" i="1" dirty="0"/>
              <a:t> </a:t>
            </a:r>
            <a:r>
              <a:rPr lang="en-US" b="1" i="1" dirty="0" smtClean="0"/>
              <a:t>SAP </a:t>
            </a:r>
            <a:r>
              <a:rPr lang="en-US" b="1" i="1" dirty="0" err="1"/>
              <a:t>serta</a:t>
            </a:r>
            <a:r>
              <a:rPr lang="en-US" b="1" i="1" dirty="0"/>
              <a:t> </a:t>
            </a:r>
            <a:r>
              <a:rPr lang="en-US" b="1" i="1" dirty="0" err="1" smtClean="0"/>
              <a:t>pengungkapan</a:t>
            </a:r>
            <a:r>
              <a:rPr lang="en-US" b="1" i="1" dirty="0" smtClean="0"/>
              <a:t> </a:t>
            </a:r>
            <a:r>
              <a:rPr lang="en-US" b="1" i="1" dirty="0" err="1"/>
              <a:t>lainnya</a:t>
            </a:r>
            <a:r>
              <a:rPr lang="en-US" b="1" i="1" dirty="0"/>
              <a:t> yang </a:t>
            </a:r>
            <a:r>
              <a:rPr lang="en-US" b="1" i="1" dirty="0" err="1"/>
              <a:t>diperlukan</a:t>
            </a:r>
            <a:r>
              <a:rPr lang="en-US" b="1" i="1" dirty="0"/>
              <a:t> </a:t>
            </a:r>
            <a:r>
              <a:rPr lang="en-US" b="1" i="1" dirty="0" err="1">
                <a:solidFill>
                  <a:srgbClr val="FF0000"/>
                </a:solidFill>
              </a:rPr>
              <a:t>untuk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penyajian</a:t>
            </a:r>
            <a:r>
              <a:rPr lang="en-US" b="1" i="1" dirty="0">
                <a:solidFill>
                  <a:srgbClr val="FF0000"/>
                </a:solidFill>
              </a:rPr>
              <a:t> yang </a:t>
            </a:r>
            <a:r>
              <a:rPr lang="en-US" b="1" i="1" dirty="0" err="1">
                <a:solidFill>
                  <a:srgbClr val="FF0000"/>
                </a:solidFill>
              </a:rPr>
              <a:t>wajar</a:t>
            </a:r>
            <a:r>
              <a:rPr lang="en-US" b="1" i="1" dirty="0"/>
              <a:t> </a:t>
            </a:r>
            <a:r>
              <a:rPr lang="en-US" b="1" i="1" dirty="0" err="1"/>
              <a:t>atas</a:t>
            </a:r>
            <a:r>
              <a:rPr lang="en-US" b="1" i="1" dirty="0"/>
              <a:t> </a:t>
            </a:r>
            <a:r>
              <a:rPr lang="en-US" b="1" i="1" dirty="0" smtClean="0"/>
              <a:t>LK, </a:t>
            </a:r>
            <a:r>
              <a:rPr lang="en-US" b="1" i="1" dirty="0" err="1"/>
              <a:t>seperti</a:t>
            </a:r>
            <a:r>
              <a:rPr lang="en-US" b="1" i="1" dirty="0"/>
              <a:t> </a:t>
            </a:r>
            <a:r>
              <a:rPr lang="en-US" b="1" i="1" dirty="0" err="1"/>
              <a:t>kewajiban</a:t>
            </a:r>
            <a:r>
              <a:rPr lang="en-US" b="1" i="1" dirty="0"/>
              <a:t> </a:t>
            </a:r>
            <a:r>
              <a:rPr lang="en-US" b="1" i="1" dirty="0" err="1"/>
              <a:t>kontinjensi</a:t>
            </a:r>
            <a:r>
              <a:rPr lang="en-US" b="1" i="1" dirty="0"/>
              <a:t> </a:t>
            </a:r>
            <a:r>
              <a:rPr lang="en-US" b="1" i="1" dirty="0" err="1"/>
              <a:t>dan</a:t>
            </a:r>
            <a:r>
              <a:rPr lang="en-US" b="1" i="1" dirty="0"/>
              <a:t> </a:t>
            </a:r>
            <a:r>
              <a:rPr lang="en-US" b="1" i="1" dirty="0" err="1"/>
              <a:t>komitmen-komitmen</a:t>
            </a:r>
            <a:r>
              <a:rPr lang="en-US" b="1" i="1" dirty="0"/>
              <a:t> </a:t>
            </a:r>
            <a:r>
              <a:rPr lang="en-US" b="1" i="1" dirty="0" err="1"/>
              <a:t>lainnya</a:t>
            </a:r>
            <a:r>
              <a:rPr lang="en-US" b="1" i="1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77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56760"/>
          </a:xfrm>
        </p:spPr>
        <p:txBody>
          <a:bodyPr/>
          <a:lstStyle/>
          <a:p>
            <a:r>
              <a:rPr lang="pt-BR" b="1" i="1" dirty="0"/>
              <a:t>Setiap entitas pelaporan mengungkapkan setiap pos aset dan kewajiban yang mencakup jumlah-jumlah yang  diharapkan akan diterima atau dibayar dalam waktu 12 (dua belas) bulan setelah tanggal pelaporan dan jumlah-jumlah yang diharapkan akan diterima atau dibayar dalam waktu lebih dari 12 (dua belas) </a:t>
            </a:r>
            <a:r>
              <a:rPr lang="pt-BR" b="1" i="1" dirty="0" smtClean="0"/>
              <a:t>bulan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667512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Catatan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Keuangan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 smtClean="0"/>
              <a:t>Laporan</a:t>
            </a:r>
            <a:r>
              <a:rPr lang="en-US" sz="3600" dirty="0" smtClean="0"/>
              <a:t> </a:t>
            </a:r>
            <a:r>
              <a:rPr lang="en-US" sz="3600" dirty="0" err="1" smtClean="0"/>
              <a:t>Realisasi</a:t>
            </a:r>
            <a:r>
              <a:rPr lang="en-US" sz="3600" dirty="0" smtClean="0"/>
              <a:t> </a:t>
            </a:r>
            <a:r>
              <a:rPr lang="en-US" sz="3600" dirty="0" err="1" smtClean="0"/>
              <a:t>Anggaran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PSAP 02 </a:t>
            </a:r>
            <a:r>
              <a:rPr lang="en-US" dirty="0" err="1" smtClean="0"/>
              <a:t>tentang</a:t>
            </a:r>
            <a:r>
              <a:rPr lang="en-US" dirty="0" smtClean="0"/>
              <a:t> LRA </a:t>
            </a:r>
            <a:r>
              <a:rPr lang="en-US" dirty="0" err="1" smtClean="0"/>
              <a:t>Berbasis</a:t>
            </a:r>
            <a:r>
              <a:rPr lang="en-US" dirty="0" smtClean="0"/>
              <a:t> </a:t>
            </a:r>
            <a:r>
              <a:rPr lang="en-US" dirty="0" err="1" smtClean="0"/>
              <a:t>Kas</a:t>
            </a:r>
            <a:endParaRPr lang="en-US" dirty="0" smtClean="0"/>
          </a:p>
          <a:p>
            <a:pPr algn="just"/>
            <a:r>
              <a:rPr lang="it-IT" b="1" i="1" dirty="0" smtClean="0"/>
              <a:t>LRA </a:t>
            </a:r>
            <a:r>
              <a:rPr lang="it-IT" b="1" i="1" dirty="0"/>
              <a:t>menyajikan informasi realisasi pendapatan-LRA, belanja, transfer, surplus/defisit-LRA, dan pembiayaan, yang masing-masing </a:t>
            </a:r>
            <a:r>
              <a:rPr lang="it-IT" b="1" i="1" dirty="0">
                <a:solidFill>
                  <a:srgbClr val="FF0000"/>
                </a:solidFill>
              </a:rPr>
              <a:t>diperbandingkan dengan anggarannya</a:t>
            </a:r>
            <a:r>
              <a:rPr lang="it-IT" b="1" i="1" dirty="0"/>
              <a:t> dalam satu periode</a:t>
            </a:r>
            <a:r>
              <a:rPr lang="it-IT" b="1" i="1" dirty="0" smtClean="0"/>
              <a:t>.</a:t>
            </a:r>
          </a:p>
          <a:p>
            <a:pPr lvl="0" algn="just"/>
            <a:r>
              <a:rPr lang="en-US" b="1" i="1" dirty="0" err="1"/>
              <a:t>Entitas</a:t>
            </a:r>
            <a:r>
              <a:rPr lang="en-US" b="1" i="1" dirty="0"/>
              <a:t> </a:t>
            </a:r>
            <a:r>
              <a:rPr lang="en-US" b="1" i="1" dirty="0" err="1"/>
              <a:t>pelaporan</a:t>
            </a:r>
            <a:r>
              <a:rPr lang="en-US" b="1" i="1" dirty="0"/>
              <a:t> </a:t>
            </a:r>
            <a:r>
              <a:rPr lang="en-US" b="1" i="1" dirty="0" err="1"/>
              <a:t>menyajikan</a:t>
            </a:r>
            <a:r>
              <a:rPr lang="en-US" b="1" i="1" dirty="0"/>
              <a:t> </a:t>
            </a:r>
            <a:r>
              <a:rPr lang="en-US" b="1" i="1" dirty="0" err="1"/>
              <a:t>klasifikasi</a:t>
            </a:r>
            <a:r>
              <a:rPr lang="en-US" b="1" i="1" dirty="0"/>
              <a:t> </a:t>
            </a:r>
            <a:r>
              <a:rPr lang="en-US" b="1" i="1" dirty="0" err="1"/>
              <a:t>pendapatan</a:t>
            </a:r>
            <a:r>
              <a:rPr lang="en-US" b="1" i="1" dirty="0"/>
              <a:t> </a:t>
            </a:r>
            <a:r>
              <a:rPr lang="en-US" b="1" i="1" dirty="0" err="1"/>
              <a:t>menurut</a:t>
            </a:r>
            <a:r>
              <a:rPr lang="en-US" b="1" i="1" dirty="0"/>
              <a:t> </a:t>
            </a:r>
            <a:r>
              <a:rPr lang="en-US" b="1" i="1" dirty="0" err="1">
                <a:solidFill>
                  <a:srgbClr val="FF0000"/>
                </a:solidFill>
              </a:rPr>
              <a:t>jenis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pendapatan</a:t>
            </a:r>
            <a:r>
              <a:rPr lang="en-US" b="1" i="1" dirty="0">
                <a:solidFill>
                  <a:srgbClr val="FF0000"/>
                </a:solidFill>
              </a:rPr>
              <a:t>-LRA</a:t>
            </a:r>
            <a:r>
              <a:rPr lang="en-US" b="1" i="1" dirty="0"/>
              <a:t> </a:t>
            </a:r>
            <a:r>
              <a:rPr lang="en-US" b="1" i="1" dirty="0" err="1"/>
              <a:t>dalam</a:t>
            </a:r>
            <a:r>
              <a:rPr lang="en-US" b="1" i="1" dirty="0"/>
              <a:t> </a:t>
            </a:r>
            <a:r>
              <a:rPr lang="en-US" b="1" i="1" dirty="0" smtClean="0"/>
              <a:t>LRA, </a:t>
            </a:r>
            <a:r>
              <a:rPr lang="en-US" b="1" i="1" dirty="0" err="1"/>
              <a:t>dan</a:t>
            </a:r>
            <a:r>
              <a:rPr lang="en-US" b="1" i="1" dirty="0"/>
              <a:t> </a:t>
            </a:r>
            <a:r>
              <a:rPr lang="en-US" b="1" i="1" dirty="0" err="1"/>
              <a:t>rincian</a:t>
            </a:r>
            <a:r>
              <a:rPr lang="en-US" b="1" i="1" dirty="0"/>
              <a:t> </a:t>
            </a:r>
            <a:r>
              <a:rPr lang="en-US" b="1" i="1" dirty="0" err="1"/>
              <a:t>lebih</a:t>
            </a:r>
            <a:r>
              <a:rPr lang="en-US" b="1" i="1" dirty="0"/>
              <a:t> </a:t>
            </a:r>
            <a:r>
              <a:rPr lang="en-US" b="1" i="1" dirty="0" err="1"/>
              <a:t>lanjut</a:t>
            </a:r>
            <a:r>
              <a:rPr lang="en-US" b="1" i="1" dirty="0"/>
              <a:t> </a:t>
            </a:r>
            <a:r>
              <a:rPr lang="en-US" b="1" i="1" dirty="0" err="1"/>
              <a:t>jenis</a:t>
            </a:r>
            <a:r>
              <a:rPr lang="en-US" b="1" i="1" dirty="0"/>
              <a:t> </a:t>
            </a:r>
            <a:r>
              <a:rPr lang="en-US" b="1" i="1" dirty="0" err="1"/>
              <a:t>pendapatan</a:t>
            </a:r>
            <a:r>
              <a:rPr lang="en-US" b="1" i="1" dirty="0"/>
              <a:t> </a:t>
            </a:r>
            <a:r>
              <a:rPr lang="en-US" b="1" i="1" dirty="0" err="1"/>
              <a:t>disajikan</a:t>
            </a:r>
            <a:r>
              <a:rPr lang="en-US" b="1" i="1" dirty="0"/>
              <a:t> </a:t>
            </a:r>
            <a:r>
              <a:rPr lang="en-US" b="1" i="1" dirty="0" err="1"/>
              <a:t>pada</a:t>
            </a:r>
            <a:r>
              <a:rPr lang="en-US" b="1" i="1" dirty="0"/>
              <a:t> </a:t>
            </a:r>
            <a:r>
              <a:rPr lang="en-US" b="1" i="1" dirty="0" smtClean="0"/>
              <a:t>CALK.</a:t>
            </a:r>
            <a:endParaRPr lang="en-US" b="1" i="1" dirty="0"/>
          </a:p>
          <a:p>
            <a:pPr algn="just"/>
            <a:r>
              <a:rPr lang="en-US" b="1" i="1" dirty="0" err="1"/>
              <a:t>Entitas</a:t>
            </a:r>
            <a:r>
              <a:rPr lang="en-US" b="1" i="1" dirty="0"/>
              <a:t> </a:t>
            </a:r>
            <a:r>
              <a:rPr lang="en-US" b="1" i="1" dirty="0" err="1"/>
              <a:t>pelaporan</a:t>
            </a:r>
            <a:r>
              <a:rPr lang="en-US" b="1" i="1" dirty="0"/>
              <a:t> </a:t>
            </a:r>
            <a:r>
              <a:rPr lang="en-US" b="1" i="1" dirty="0" err="1"/>
              <a:t>menyajikan</a:t>
            </a:r>
            <a:r>
              <a:rPr lang="en-US" b="1" i="1" dirty="0"/>
              <a:t> </a:t>
            </a:r>
            <a:r>
              <a:rPr lang="en-US" b="1" i="1" dirty="0" err="1"/>
              <a:t>klasifikasi</a:t>
            </a:r>
            <a:r>
              <a:rPr lang="en-US" b="1" i="1" dirty="0"/>
              <a:t> </a:t>
            </a:r>
            <a:r>
              <a:rPr lang="en-US" b="1" i="1" dirty="0" err="1"/>
              <a:t>belanja</a:t>
            </a:r>
            <a:r>
              <a:rPr lang="en-US" b="1" i="1" dirty="0"/>
              <a:t> </a:t>
            </a:r>
            <a:r>
              <a:rPr lang="en-US" b="1" i="1" dirty="0" err="1"/>
              <a:t>menurut</a:t>
            </a:r>
            <a:r>
              <a:rPr lang="en-US" b="1" i="1" dirty="0"/>
              <a:t> </a:t>
            </a:r>
            <a:r>
              <a:rPr lang="en-US" b="1" i="1" dirty="0" err="1">
                <a:solidFill>
                  <a:srgbClr val="FF0000"/>
                </a:solidFill>
              </a:rPr>
              <a:t>jenis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belanja</a:t>
            </a:r>
            <a:r>
              <a:rPr lang="en-US" b="1" i="1" dirty="0"/>
              <a:t> </a:t>
            </a:r>
            <a:r>
              <a:rPr lang="en-US" b="1" i="1" dirty="0" err="1"/>
              <a:t>dalam</a:t>
            </a:r>
            <a:r>
              <a:rPr lang="en-US" b="1" i="1" dirty="0"/>
              <a:t>  </a:t>
            </a:r>
            <a:r>
              <a:rPr lang="en-US" b="1" i="1" dirty="0" smtClean="0"/>
              <a:t>LRA. </a:t>
            </a:r>
            <a:r>
              <a:rPr lang="en-US" b="1" i="1" dirty="0" err="1"/>
              <a:t>Klasifikasi</a:t>
            </a:r>
            <a:r>
              <a:rPr lang="en-US" b="1" i="1" dirty="0"/>
              <a:t> </a:t>
            </a:r>
            <a:r>
              <a:rPr lang="en-US" b="1" i="1" dirty="0" err="1"/>
              <a:t>belanja</a:t>
            </a:r>
            <a:r>
              <a:rPr lang="en-US" b="1" i="1" dirty="0"/>
              <a:t> </a:t>
            </a:r>
            <a:r>
              <a:rPr lang="en-US" b="1" i="1" dirty="0" err="1"/>
              <a:t>menurut</a:t>
            </a:r>
            <a:r>
              <a:rPr lang="en-US" b="1" i="1" dirty="0"/>
              <a:t> </a:t>
            </a:r>
            <a:r>
              <a:rPr lang="en-US" b="1" i="1" dirty="0" err="1"/>
              <a:t>organisasi</a:t>
            </a:r>
            <a:r>
              <a:rPr lang="en-US" b="1" i="1" dirty="0"/>
              <a:t> </a:t>
            </a:r>
            <a:r>
              <a:rPr lang="en-US" b="1" i="1" dirty="0" err="1"/>
              <a:t>disajikan</a:t>
            </a:r>
            <a:r>
              <a:rPr lang="en-US" b="1" i="1" dirty="0"/>
              <a:t> </a:t>
            </a:r>
            <a:r>
              <a:rPr lang="en-US" b="1" i="1" dirty="0" err="1"/>
              <a:t>dalam</a:t>
            </a:r>
            <a:r>
              <a:rPr lang="en-US" b="1" i="1" dirty="0"/>
              <a:t> </a:t>
            </a:r>
            <a:r>
              <a:rPr lang="en-US" b="1" i="1" dirty="0" smtClean="0"/>
              <a:t>LRA </a:t>
            </a:r>
            <a:r>
              <a:rPr lang="en-US" b="1" i="1" dirty="0" err="1"/>
              <a:t>atau</a:t>
            </a:r>
            <a:r>
              <a:rPr lang="en-US" b="1" i="1" dirty="0"/>
              <a:t> di </a:t>
            </a:r>
            <a:r>
              <a:rPr lang="en-US" b="1" i="1" dirty="0" smtClean="0"/>
              <a:t>CALK. </a:t>
            </a:r>
            <a:r>
              <a:rPr lang="en-US" b="1" i="1" dirty="0" err="1">
                <a:solidFill>
                  <a:srgbClr val="FF0000"/>
                </a:solidFill>
              </a:rPr>
              <a:t>Klasifikasi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belanja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menurut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fungsi</a:t>
            </a:r>
            <a:r>
              <a:rPr lang="en-US" b="1" i="1" dirty="0"/>
              <a:t> </a:t>
            </a:r>
            <a:r>
              <a:rPr lang="en-US" b="1" i="1" dirty="0" err="1"/>
              <a:t>disajikan</a:t>
            </a:r>
            <a:r>
              <a:rPr lang="en-US" b="1" i="1" dirty="0"/>
              <a:t> </a:t>
            </a:r>
            <a:r>
              <a:rPr lang="en-US" b="1" i="1" dirty="0" err="1"/>
              <a:t>dalam</a:t>
            </a:r>
            <a:r>
              <a:rPr lang="en-US" b="1" i="1" dirty="0"/>
              <a:t> </a:t>
            </a:r>
            <a:r>
              <a:rPr lang="en-US" b="1" i="1" dirty="0" smtClean="0"/>
              <a:t>CALK.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18967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AFD037-3012-4AE8-A0CD-90F93CF80D3D}" type="slidenum">
              <a:rPr lang="en-GB" altLang="en-US" smtClean="0">
                <a:latin typeface="Cambria" pitchFamily="18" charset="0"/>
              </a:rPr>
              <a:pPr>
                <a:defRPr/>
              </a:pPr>
              <a:t>40</a:t>
            </a:fld>
            <a:endParaRPr lang="en-GB" altLang="en-US">
              <a:latin typeface="Cambria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577611" y="1371600"/>
            <a:ext cx="5499589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sz="2400" b="1" dirty="0" smtClean="0">
              <a:latin typeface="Cambria" pitchFamily="18" charset="0"/>
            </a:endParaRPr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3600" b="1" dirty="0" smtClean="0">
                <a:latin typeface="Cambria" pitchFamily="18" charset="0"/>
              </a:rPr>
              <a:t>TERIMA KASIH</a:t>
            </a:r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sz="2400" b="1" dirty="0">
              <a:latin typeface="Cambria" pitchFamily="18" charset="0"/>
            </a:endParaRPr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sz="3200" b="1" dirty="0" smtClean="0">
              <a:latin typeface="Cambria" pitchFamily="18" charset="0"/>
            </a:endParaRPr>
          </a:p>
          <a:p>
            <a:pPr algn="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altLang="en-US" sz="1400" b="1" dirty="0" smtClean="0">
              <a:latin typeface="Cambria" pitchFamily="18" charset="0"/>
            </a:endParaRPr>
          </a:p>
          <a:p>
            <a:pPr algn="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altLang="en-US" sz="1600" b="1" dirty="0" err="1" smtClean="0">
                <a:latin typeface="Cambria" pitchFamily="18" charset="0"/>
              </a:rPr>
              <a:t>Komite</a:t>
            </a:r>
            <a:r>
              <a:rPr lang="en-US" altLang="en-US" sz="1600" b="1" dirty="0" smtClean="0">
                <a:latin typeface="Cambria" pitchFamily="18" charset="0"/>
              </a:rPr>
              <a:t> </a:t>
            </a:r>
            <a:r>
              <a:rPr lang="en-US" altLang="en-US" sz="1600" b="1" dirty="0" err="1" smtClean="0">
                <a:latin typeface="Cambria" pitchFamily="18" charset="0"/>
              </a:rPr>
              <a:t>Standar</a:t>
            </a:r>
            <a:r>
              <a:rPr lang="en-US" altLang="en-US" sz="1600" b="1" dirty="0" smtClean="0">
                <a:latin typeface="Cambria" pitchFamily="18" charset="0"/>
              </a:rPr>
              <a:t> </a:t>
            </a:r>
            <a:r>
              <a:rPr lang="en-US" altLang="en-US" sz="1600" b="1" dirty="0" err="1" smtClean="0">
                <a:latin typeface="Cambria" pitchFamily="18" charset="0"/>
              </a:rPr>
              <a:t>Akuntansi</a:t>
            </a:r>
            <a:r>
              <a:rPr lang="en-US" altLang="en-US" sz="1600" b="1" dirty="0" smtClean="0">
                <a:latin typeface="Cambria" pitchFamily="18" charset="0"/>
              </a:rPr>
              <a:t> </a:t>
            </a:r>
            <a:r>
              <a:rPr lang="en-US" altLang="en-US" sz="1600" b="1" dirty="0" err="1" smtClean="0">
                <a:latin typeface="Cambria" pitchFamily="18" charset="0"/>
              </a:rPr>
              <a:t>Pemerintahan</a:t>
            </a:r>
            <a:r>
              <a:rPr lang="en-US" altLang="en-US" sz="1600" b="1" dirty="0" smtClean="0">
                <a:latin typeface="Cambria" pitchFamily="18" charset="0"/>
              </a:rPr>
              <a:t> (KSAP)</a:t>
            </a:r>
            <a:br>
              <a:rPr lang="en-US" altLang="en-US" sz="1600" b="1" dirty="0" smtClean="0">
                <a:latin typeface="Cambria" pitchFamily="18" charset="0"/>
              </a:rPr>
            </a:br>
            <a:r>
              <a:rPr lang="en-US" altLang="en-US" sz="1600" b="1" dirty="0" err="1" smtClean="0">
                <a:latin typeface="Cambria" pitchFamily="18" charset="0"/>
              </a:rPr>
              <a:t>Gedung</a:t>
            </a:r>
            <a:r>
              <a:rPr lang="en-US" altLang="en-US" sz="1600" b="1" dirty="0" smtClean="0">
                <a:latin typeface="Cambria" pitchFamily="18" charset="0"/>
              </a:rPr>
              <a:t> </a:t>
            </a:r>
            <a:r>
              <a:rPr lang="en-US" altLang="en-US" sz="1600" b="1" dirty="0" err="1" smtClean="0">
                <a:latin typeface="Cambria" pitchFamily="18" charset="0"/>
              </a:rPr>
              <a:t>Prijadi</a:t>
            </a:r>
            <a:r>
              <a:rPr lang="en-US" altLang="en-US" sz="1600" b="1" dirty="0" smtClean="0">
                <a:latin typeface="Cambria" pitchFamily="18" charset="0"/>
              </a:rPr>
              <a:t> </a:t>
            </a:r>
            <a:r>
              <a:rPr lang="en-US" altLang="en-US" sz="1600" b="1" dirty="0" err="1" smtClean="0">
                <a:latin typeface="Cambria" pitchFamily="18" charset="0"/>
              </a:rPr>
              <a:t>Praptosuhardjo</a:t>
            </a:r>
            <a:r>
              <a:rPr lang="en-US" altLang="en-US" sz="1600" b="1" dirty="0" smtClean="0">
                <a:latin typeface="Cambria" pitchFamily="18" charset="0"/>
              </a:rPr>
              <a:t> III, Lt. 2, </a:t>
            </a:r>
            <a:r>
              <a:rPr lang="en-US" altLang="en-US" sz="1600" b="1" dirty="0" err="1" smtClean="0">
                <a:latin typeface="Cambria" pitchFamily="18" charset="0"/>
              </a:rPr>
              <a:t>Kementerian</a:t>
            </a:r>
            <a:r>
              <a:rPr lang="en-US" altLang="en-US" sz="1600" b="1" dirty="0" smtClean="0">
                <a:latin typeface="Cambria" pitchFamily="18" charset="0"/>
              </a:rPr>
              <a:t> </a:t>
            </a:r>
            <a:r>
              <a:rPr lang="en-US" altLang="en-US" sz="1600" b="1" dirty="0" err="1" smtClean="0">
                <a:latin typeface="Cambria" pitchFamily="18" charset="0"/>
              </a:rPr>
              <a:t>Keuangan</a:t>
            </a:r>
            <a:r>
              <a:rPr lang="en-US" altLang="en-US" sz="1600" b="1" dirty="0" smtClean="0">
                <a:latin typeface="Cambria" pitchFamily="18" charset="0"/>
              </a:rPr>
              <a:t/>
            </a:r>
            <a:br>
              <a:rPr lang="en-US" altLang="en-US" sz="1600" b="1" dirty="0" smtClean="0">
                <a:latin typeface="Cambria" pitchFamily="18" charset="0"/>
              </a:rPr>
            </a:br>
            <a:r>
              <a:rPr lang="en-US" altLang="en-US" sz="1600" b="1" dirty="0" smtClean="0">
                <a:latin typeface="Cambria" pitchFamily="18" charset="0"/>
              </a:rPr>
              <a:t>Jl. Budi </a:t>
            </a:r>
            <a:r>
              <a:rPr lang="en-US" altLang="en-US" sz="1600" b="1" dirty="0" err="1" smtClean="0">
                <a:latin typeface="Cambria" pitchFamily="18" charset="0"/>
              </a:rPr>
              <a:t>Utomo</a:t>
            </a:r>
            <a:r>
              <a:rPr lang="en-US" altLang="en-US" sz="1600" b="1" dirty="0" smtClean="0">
                <a:latin typeface="Cambria" pitchFamily="18" charset="0"/>
              </a:rPr>
              <a:t> No. 6, Jakarta</a:t>
            </a:r>
            <a:br>
              <a:rPr lang="en-US" altLang="en-US" sz="1600" b="1" dirty="0" smtClean="0">
                <a:latin typeface="Cambria" pitchFamily="18" charset="0"/>
              </a:rPr>
            </a:br>
            <a:endParaRPr lang="en-US" altLang="en-US" sz="1600" b="1" dirty="0" smtClean="0">
              <a:latin typeface="Cambria" pitchFamily="18" charset="0"/>
            </a:endParaRPr>
          </a:p>
          <a:p>
            <a:pPr algn="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altLang="en-US" sz="100" b="1" dirty="0">
              <a:latin typeface="Cambria" pitchFamily="18" charset="0"/>
            </a:endParaRPr>
          </a:p>
          <a:p>
            <a:pPr algn="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altLang="en-US" sz="1600" b="1" dirty="0" err="1" smtClean="0">
                <a:latin typeface="Cambria" pitchFamily="18" charset="0"/>
              </a:rPr>
              <a:t>Telepon</a:t>
            </a:r>
            <a:r>
              <a:rPr lang="en-US" altLang="en-US" sz="1600" b="1" dirty="0" smtClean="0">
                <a:latin typeface="Cambria" pitchFamily="18" charset="0"/>
              </a:rPr>
              <a:t>/Fax (021) 352 4551</a:t>
            </a:r>
            <a:br>
              <a:rPr lang="en-US" altLang="en-US" sz="1600" b="1" dirty="0" smtClean="0">
                <a:latin typeface="Cambria" pitchFamily="18" charset="0"/>
              </a:rPr>
            </a:br>
            <a:r>
              <a:rPr lang="en-US" altLang="en-US" sz="1600" b="1" dirty="0" smtClean="0">
                <a:latin typeface="Cambria" pitchFamily="18" charset="0"/>
              </a:rPr>
              <a:t>website : www.ksap.org </a:t>
            </a:r>
            <a:br>
              <a:rPr lang="en-US" altLang="en-US" sz="1600" b="1" dirty="0" smtClean="0">
                <a:latin typeface="Cambria" pitchFamily="18" charset="0"/>
              </a:rPr>
            </a:br>
            <a:r>
              <a:rPr lang="en-US" altLang="en-US" sz="1600" b="1" dirty="0" smtClean="0">
                <a:latin typeface="Cambria" pitchFamily="18" charset="0"/>
              </a:rPr>
              <a:t>Email: </a:t>
            </a:r>
            <a:r>
              <a:rPr lang="en-US" altLang="en-US" sz="1600" dirty="0" smtClean="0">
                <a:solidFill>
                  <a:srgbClr val="0000FF"/>
                </a:solidFill>
                <a:latin typeface="Cambria" pitchFamily="18" charset="0"/>
              </a:rPr>
              <a:t>sekretariat.ksap@gmail.com</a:t>
            </a:r>
          </a:p>
          <a:p>
            <a:pPr algn="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altLang="en-US" sz="1400" b="1" dirty="0" smtClean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95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8900"/>
            <a:ext cx="7391400" cy="9017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d-ID" sz="2800" dirty="0" smtClean="0"/>
              <a:t>LAPORAN REALISASI ANGGARAN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id-ID" sz="2800" dirty="0" smtClean="0"/>
              <a:t>BERBASIS KAS-PSAP 02</a:t>
            </a:r>
            <a:endParaRPr lang="en-US" sz="2800" dirty="0" smtClean="0"/>
          </a:p>
        </p:txBody>
      </p:sp>
      <p:graphicFrame>
        <p:nvGraphicFramePr>
          <p:cNvPr id="75843" name="Group 6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469562886"/>
              </p:ext>
            </p:extLst>
          </p:nvPr>
        </p:nvGraphicFramePr>
        <p:xfrm>
          <a:off x="152400" y="1066800"/>
          <a:ext cx="8763000" cy="5486400"/>
        </p:xfrm>
        <a:graphic>
          <a:graphicData uri="http://schemas.openxmlformats.org/drawingml/2006/table">
            <a:tbl>
              <a:tblPr/>
              <a:tblGrid>
                <a:gridCol w="4381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81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7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CASH TOWARDS ACCRUAL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ACCRUAL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9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d-ID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AKUNTANSI PENDAPATAN</a:t>
                      </a:r>
                      <a:endParaRPr kumimoji="0" lang="id-ID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id-ID" sz="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id-ID" sz="1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id-ID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Pengecualian asas bruto</a:t>
                      </a:r>
                      <a:r>
                        <a:rPr lang="id-ID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</a:t>
                      </a:r>
                      <a:r>
                        <a:rPr lang="id-ID" sz="18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Tidak ada pengecualian</a:t>
                      </a:r>
                      <a:r>
                        <a:rPr lang="id-ID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7800" marR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id-ID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7800" marR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id-ID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7800" marR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id-ID" sz="1800" b="1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7800" marR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id-ID" sz="1800" b="1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7800" marR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id-ID" sz="1800" b="1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7800" marR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id-ID" sz="1800" b="1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id-ID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id-ID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AKUNTANSI SILPA/SIKPA</a:t>
                      </a:r>
                      <a:endParaRPr kumimoji="0" lang="id-ID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id-ID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SILPA/SIKPA pada akhir periode pelaporan dipindahkan ke Neraca</a:t>
                      </a:r>
                      <a:r>
                        <a:rPr lang="id-ID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Ekuitas Dana Lancar</a:t>
                      </a:r>
                      <a:endParaRPr lang="id-ID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d-ID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AKUNTANSI PENDAPATAN-LRA</a:t>
                      </a:r>
                      <a:endParaRPr kumimoji="0" lang="id-ID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endParaRPr lang="id-ID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d-ID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Pengecualian asas bruto</a:t>
                      </a:r>
                      <a:r>
                        <a:rPr lang="id-ID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id-ID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Dalam hal besaran pengurang terhadap pendapatan-LRA bruto (biaya) bersifat variabel terhadap pendapatan dimaksud dan tidak dapat dianggarkan terlebih dahulu dikarenakan proses belum selesai, maka asas bruto dapat dikecualikan. (Par 25)</a:t>
                      </a:r>
                      <a:r>
                        <a:rPr lang="id-ID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id-ID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id-ID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id-ID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AKUNTANSI SILPA/SIKPA</a:t>
                      </a:r>
                      <a:endParaRPr kumimoji="0" lang="id-ID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id-ID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SILPA/SIKPA pada akhir periode pelaporan dipindahkan ke Laporan Perubahan SAL. (Par</a:t>
                      </a:r>
                      <a:r>
                        <a:rPr lang="id-ID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62)</a:t>
                      </a:r>
                      <a:endParaRPr lang="id-ID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7800" indent="-177800">
                        <a:buFont typeface="Arial" pitchFamily="34" charset="0"/>
                        <a:buNone/>
                      </a:pPr>
                      <a:endParaRPr lang="id-ID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A1102-9776-4FF9-BC3B-067FA01BE099}" type="slidenum">
              <a:rPr lang="en-US">
                <a:latin typeface="+mj-lt"/>
                <a:cs typeface="Arial" charset="0"/>
              </a:rPr>
              <a:pPr>
                <a:defRPr/>
              </a:pPr>
              <a:t>5</a:t>
            </a:fld>
            <a:endParaRPr lang="en-US">
              <a:latin typeface="+mj-lt"/>
              <a:cs typeface="Arial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52400" y="4343400"/>
            <a:ext cx="876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83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152400"/>
            <a:ext cx="6705600" cy="7620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d-ID" sz="2800" dirty="0" smtClean="0"/>
              <a:t>2. LAPORAN REALISASI ANGGARAN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id-ID" sz="2800" dirty="0" smtClean="0"/>
              <a:t>BERBASIS KAS-PSAP 02</a:t>
            </a:r>
            <a:endParaRPr lang="en-US" sz="2800" dirty="0" smtClean="0"/>
          </a:p>
        </p:txBody>
      </p:sp>
      <p:graphicFrame>
        <p:nvGraphicFramePr>
          <p:cNvPr id="75843" name="Group 6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764318469"/>
              </p:ext>
            </p:extLst>
          </p:nvPr>
        </p:nvGraphicFramePr>
        <p:xfrm>
          <a:off x="152400" y="1066800"/>
          <a:ext cx="8763000" cy="5486400"/>
        </p:xfrm>
        <a:graphic>
          <a:graphicData uri="http://schemas.openxmlformats.org/drawingml/2006/table">
            <a:tbl>
              <a:tblPr/>
              <a:tblGrid>
                <a:gridCol w="4381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81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7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CASH TOWARDS ACCRUAL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ACCRUAL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9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d-ID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TRANSAKSI PENDAPATAN, BELANJA, DAN PEMBIAYAAN BERBENTUK BARANG DAN JASA</a:t>
                      </a:r>
                      <a:endParaRPr kumimoji="0" lang="id-ID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id-ID" sz="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id-ID" sz="1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id-ID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Transaksi pendapatan, belanja, dan pembiayaan dalam bentuk barang dan jasa harus dilaporkan dalam Laporan Realisasi Anggaran dengan cara menaksir nilai barang dan jasa tersebut pada tanggal transaksi.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id-ID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Contoh transaksi berwujud barang dan jasa adalah hibah dalam wujud barang, barang rampasan, dan jasa konsultansi </a:t>
                      </a:r>
                      <a:endParaRPr lang="id-ID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7800" marR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id-ID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7800" marR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id-ID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d-ID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TRANSAKSI PENDAPATAN, BELANJA, DAN PEMBIAYAAN BERBENTUK BARANG DAN JASA</a:t>
                      </a:r>
                      <a:endParaRPr kumimoji="0" lang="id-ID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endParaRPr lang="id-ID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d-ID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--</a:t>
                      </a:r>
                      <a:r>
                        <a:rPr lang="en-US" sz="20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Tidak</a:t>
                      </a:r>
                      <a:r>
                        <a:rPr lang="en-US" sz="20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disajikan</a:t>
                      </a:r>
                      <a:r>
                        <a:rPr lang="en-US" sz="20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dalam</a:t>
                      </a:r>
                      <a:r>
                        <a:rPr lang="en-US" sz="20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LRA</a:t>
                      </a:r>
                      <a:endParaRPr lang="id-ID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id-ID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A1102-9776-4FF9-BC3B-067FA01BE099}" type="slidenum">
              <a:rPr lang="en-US">
                <a:latin typeface="+mj-lt"/>
                <a:cs typeface="Arial" charset="0"/>
              </a:rPr>
              <a:pPr>
                <a:defRPr/>
              </a:pPr>
              <a:t>6</a:t>
            </a:fld>
            <a:endParaRPr lang="en-US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96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76467716"/>
              </p:ext>
            </p:extLst>
          </p:nvPr>
        </p:nvGraphicFramePr>
        <p:xfrm>
          <a:off x="685798" y="990600"/>
          <a:ext cx="7848601" cy="55587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5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5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5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5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4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164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61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114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592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9528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445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NO.</a:t>
                      </a:r>
                      <a:endParaRPr lang="en-US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6609" marR="6609" marT="6609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URAIAN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Anggaran 20X1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Realisasi 20X1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(%)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Realisasi 20X0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9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000" u="sng" strike="noStrike">
                          <a:effectLst/>
                        </a:rPr>
                        <a:t>PENDAPATAN</a:t>
                      </a:r>
                      <a:endParaRPr lang="en-US" sz="1000" b="1" i="0" u="sng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ASLI DAERAH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Pendapatan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Pajak</a:t>
                      </a:r>
                      <a:r>
                        <a:rPr lang="en-US" sz="1000" u="none" strike="noStrike" dirty="0">
                          <a:effectLst/>
                        </a:rPr>
                        <a:t> Daerah 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Pendapatan Retribusi Daerah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Pendapatan Hasil Pengelolaan Kekayaan Daerah yang Dipisahkan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Lain-lain PAD yang sah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Jumlah Pendapatan Asli Daerah (3 s/d 6)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TRANSFER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10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sv-SE" sz="1000" u="none" strike="noStrike">
                          <a:effectLst/>
                        </a:rPr>
                        <a:t>TRANSFER PEMERINTAH PUSAT - DANA PERIMBANGAN </a:t>
                      </a:r>
                      <a:endParaRPr lang="sv-SE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Dana Bagi Hasil Pajak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Dana Bagi Hasil Sumber Daya Alam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Dana Alokasi Umum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14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Dana Alokasi Khusus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15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Jumlah Pendapatan Transfer Dana Perimbangan (11 s/d 14)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16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17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TRANSFER PEMERINTAH PUSAT - LAINNYA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18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Dana Otonomi Khusus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19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Dana Penyesuaian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Jumlah Pendapatan Transfer Pemerintah Pusat - Lainnya (18 s/d 19)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TRANSFER PEMERINTAH PROVINSI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Bagi Hasil Pajak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 xxx 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24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Bagi Hasil Lainnya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 xxx 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25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Jumlah Transfer Pemerintah Provinsi (23 s/d 24)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xxxx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endParaRPr lang="en-US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26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Total Pendapatan Transfer (15 + 20 + 25)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xxxx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endParaRPr lang="en-US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27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28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LAIN-LAIN PENDAPATAN YANG SAH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29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Hibah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30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Dana Darurat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Pendapatan Lainnya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i-FI" sz="1000" u="none" strike="noStrike">
                          <a:effectLst/>
                        </a:rPr>
                        <a:t>Jumlah Lain-lain Pendapatan yang Sah (29 s/d 31)</a:t>
                      </a:r>
                      <a:endParaRPr lang="fi-FI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 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000" u="none" strike="noStrike">
                          <a:effectLst/>
                        </a:rPr>
                        <a:t>JUMLAH PENDAPATAN (7 + 26 + 32)</a:t>
                      </a:r>
                      <a:endParaRPr lang="sv-SE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 xxxx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xx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xxxx</a:t>
                      </a:r>
                      <a:endParaRPr lang="en-US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6609" marR="6609" marT="6609" marB="0" anchor="b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406165"/>
              </p:ext>
            </p:extLst>
          </p:nvPr>
        </p:nvGraphicFramePr>
        <p:xfrm>
          <a:off x="1230852" y="228600"/>
          <a:ext cx="6705600" cy="6934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0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09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PEMERINTAH  KABUPATEN/KOTA </a:t>
                      </a:r>
                      <a:endParaRPr lang="en-US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9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LAPORAN REALISASI ANGGARAN PENDAPATAN DAN BELANJA</a:t>
                      </a:r>
                      <a:endParaRPr lang="en-US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9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UNTUK TAHUN YANG BERAKHIR SAMPAI DENGAN 31 DESEMBER 20X1 dan 20X0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970">
                <a:tc>
                  <a:txBody>
                    <a:bodyPr/>
                    <a:lstStyle/>
                    <a:p>
                      <a:pPr algn="ctr" fontAlgn="b"/>
                      <a:endParaRPr lang="en-US" sz="105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460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Placeholder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566941544"/>
              </p:ext>
            </p:extLst>
          </p:nvPr>
        </p:nvGraphicFramePr>
        <p:xfrm>
          <a:off x="152401" y="152400"/>
          <a:ext cx="8763000" cy="61114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5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1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7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13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840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380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9099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4965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7528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34</a:t>
                      </a:r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35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</a:rPr>
                        <a:t>BELANJA</a:t>
                      </a:r>
                      <a:endParaRPr lang="en-US" sz="1100" b="1" i="0" u="sng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sng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 dirty="0">
                          <a:effectLst/>
                        </a:rPr>
                        <a:t> </a:t>
                      </a:r>
                      <a:endParaRPr lang="en-US" sz="1100" b="1" i="0" u="sng" strike="noStrike" dirty="0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36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BELANJA OPERASI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37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Belanja Pegawai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38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Belanja Barang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39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Bunga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40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Subsidi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41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Hibah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42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Bantuan Sosial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43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Jumlah Belanja Operasi (37 s/d 42)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44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45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BELANJA MODAL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46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Belanja Tanah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47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Belanja Peralatan dan Mesin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48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Belanja Gedung dan Bangunan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49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Belanja Jalan, Irigasi dan Jaringan</a:t>
                      </a:r>
                      <a:endParaRPr lang="nl-NL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50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Belanja Aset Tetap Lainnya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51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Belanja Aset Lainnya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52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Jumlah Belanja Modal (46 s/d  51)</a:t>
                      </a:r>
                      <a:endParaRPr lang="pt-BR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53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54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BELANJA TAK TERDUGA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55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Belanja Tak Terduga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56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pl-PL" sz="1100" u="none" strike="noStrike">
                          <a:effectLst/>
                        </a:rPr>
                        <a:t>Jumlah Belanja Tak Terduga (55 s/d 55)</a:t>
                      </a:r>
                      <a:endParaRPr lang="pl-PL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57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100" u="none" strike="noStrike">
                          <a:effectLst/>
                        </a:rPr>
                        <a:t>JUMLAH BELANJA (43 + 52 + 56)</a:t>
                      </a:r>
                      <a:endParaRPr lang="fi-FI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58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882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59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</a:rPr>
                        <a:t>TRANSFER</a:t>
                      </a:r>
                      <a:endParaRPr lang="en-US" sz="1100" b="1" i="0" u="sng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60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TRANSFER/BAGI HASIL KE DESA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61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Bagi Hasil Pajak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 xxx </a:t>
                      </a:r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62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Bagi Hasil Retribusi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63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Bagi Hasil Pendapatan Lainnya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64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JUMLAH TRANSFER/BAGI HASIL KE DESA (61 s/d 63)</a:t>
                      </a:r>
                      <a:endParaRPr lang="pt-BR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65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JUMLAH BELANJA DAN TRANSFER (57 + 64) </a:t>
                      </a:r>
                      <a:endParaRPr lang="nl-NL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66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67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SURPLUS/DEFISIT  (33 - 65)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40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68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6574" marR="6574" marT="6574" marB="0" anchor="b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44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Placeholder 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824290711"/>
              </p:ext>
            </p:extLst>
          </p:nvPr>
        </p:nvGraphicFramePr>
        <p:xfrm>
          <a:off x="152400" y="152396"/>
          <a:ext cx="8686800" cy="63212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0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0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0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88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454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901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743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636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6953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69</a:t>
                      </a:r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</a:rPr>
                        <a:t>PEMBIAYAAN</a:t>
                      </a:r>
                      <a:endParaRPr lang="en-US" sz="1100" b="1" i="0" u="sng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70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</a:rPr>
                        <a:t> </a:t>
                      </a:r>
                      <a:endParaRPr lang="en-US" sz="1100" b="1" i="0" u="sng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sng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sng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sng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sng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</a:rPr>
                        <a:t> </a:t>
                      </a:r>
                      <a:endParaRPr lang="en-US" sz="1100" b="1" i="0" u="sng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71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PENERIMAAN PEMBIAYAAN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72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Penggunaan SiLPA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73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Pencairan Dana Cadangan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74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Hasil Penjualan Kekayaan Daerah yang Dipisahkan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75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Pinjaman Dalam Negeri - Pemerintah Pusat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76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sv-SE" sz="1100" u="none" strike="noStrike">
                          <a:effectLst/>
                        </a:rPr>
                        <a:t>Pinjaman Dalam Negeri - Pemerintah Daerah Lainnya</a:t>
                      </a:r>
                      <a:endParaRPr lang="sv-SE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77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Pinjaman Dalam Negeri - Lembaga Keuangan Bank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78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Pinjaman Dalam Negeri - Lembaga Keuangan Bukan Bank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79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Pinjaman Dalam Negeri - Obligasi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80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Pinjaman Dalam Negeri - Lainnya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81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fi-FI" sz="1100" u="none" strike="noStrike">
                          <a:effectLst/>
                        </a:rPr>
                        <a:t>Penerimaan Kembali Pinjaman kepada Perusahaan Negara</a:t>
                      </a:r>
                      <a:endParaRPr lang="fi-FI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82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fi-FI" sz="1100" u="none" strike="noStrike">
                          <a:effectLst/>
                        </a:rPr>
                        <a:t>Penerimaan Kembali Pinjaman kepada Perusahaan Daerah</a:t>
                      </a:r>
                      <a:endParaRPr lang="fi-FI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83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Penerimaan Kembali Pinjaman kepada Pemerintah Daerah Lainnya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84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i-FI" sz="1100" u="none" strike="noStrike">
                          <a:effectLst/>
                        </a:rPr>
                        <a:t>Jumlah Penerimaan (72 s/d 83)</a:t>
                      </a:r>
                      <a:endParaRPr lang="fi-FI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85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86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PENGELUARAN PEMBIAYAAN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87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Pembentukan Dana Cadangan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88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Penyertaan Modal Pemerintah Daerah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89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sv-SE" sz="1100" u="none" strike="noStrike">
                          <a:effectLst/>
                        </a:rPr>
                        <a:t>Pembayaran Pokok Pinjaman Dalam Negeri - Pemerintah Pusat</a:t>
                      </a:r>
                      <a:endParaRPr lang="sv-SE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90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sv-SE" sz="1100" u="none" strike="noStrike" dirty="0">
                          <a:effectLst/>
                        </a:rPr>
                        <a:t>Pembayaran Pokok Pinjaman Dalam Negeri - Pemerintah Daerah Lainnya</a:t>
                      </a:r>
                      <a:endParaRPr lang="sv-SE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91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Pembayaran</a:t>
                      </a:r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</a:rPr>
                        <a:t>Pokok</a:t>
                      </a:r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</a:rPr>
                        <a:t>Pinjaman</a:t>
                      </a:r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</a:rPr>
                        <a:t>Dalam</a:t>
                      </a:r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</a:rPr>
                        <a:t>Negeri</a:t>
                      </a:r>
                      <a:r>
                        <a:rPr lang="en-US" sz="1100" u="none" strike="noStrike" dirty="0">
                          <a:effectLst/>
                        </a:rPr>
                        <a:t> - </a:t>
                      </a:r>
                      <a:r>
                        <a:rPr lang="en-US" sz="1100" u="none" strike="noStrike" dirty="0" err="1">
                          <a:effectLst/>
                        </a:rPr>
                        <a:t>Lembaga</a:t>
                      </a:r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</a:rPr>
                        <a:t>Keuangan</a:t>
                      </a:r>
                      <a:r>
                        <a:rPr lang="en-US" sz="1100" u="none" strike="noStrike" dirty="0">
                          <a:effectLst/>
                        </a:rPr>
                        <a:t> Bank</a:t>
                      </a:r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3012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92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Pembayaran</a:t>
                      </a:r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</a:rPr>
                        <a:t>Pokok</a:t>
                      </a:r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</a:rPr>
                        <a:t>Pinjaman</a:t>
                      </a:r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</a:rPr>
                        <a:t>Dalam</a:t>
                      </a:r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</a:rPr>
                        <a:t>Negeri</a:t>
                      </a:r>
                      <a:r>
                        <a:rPr lang="en-US" sz="1100" u="none" strike="noStrike" dirty="0">
                          <a:effectLst/>
                        </a:rPr>
                        <a:t> - </a:t>
                      </a:r>
                      <a:r>
                        <a:rPr lang="en-US" sz="1100" u="none" strike="noStrike" dirty="0" err="1">
                          <a:effectLst/>
                        </a:rPr>
                        <a:t>Lembaga</a:t>
                      </a:r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</a:rPr>
                        <a:t>Keuangan</a:t>
                      </a:r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</a:rPr>
                        <a:t>Bukan</a:t>
                      </a:r>
                      <a:r>
                        <a:rPr lang="en-US" sz="1100" u="none" strike="noStrike" dirty="0">
                          <a:effectLst/>
                        </a:rPr>
                        <a:t> Bank</a:t>
                      </a:r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 xxx </a:t>
                      </a:r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93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Pembayaran Pokok Pinjaman Dalam Negeri - Obligasi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94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sv-SE" sz="1100" u="none" strike="noStrike">
                          <a:effectLst/>
                        </a:rPr>
                        <a:t>Pembayaran Pokok Pinjaman Dalam Negeri - Lainnya</a:t>
                      </a:r>
                      <a:endParaRPr lang="sv-SE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89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fi-FI" sz="1100" u="none" strike="noStrike">
                          <a:effectLst/>
                        </a:rPr>
                        <a:t>Pemberian Pinjaman kepada Perusahaan Negara</a:t>
                      </a:r>
                      <a:endParaRPr lang="fi-FI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90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fi-FI" sz="1100" u="none" strike="noStrike">
                          <a:effectLst/>
                        </a:rPr>
                        <a:t>Pemberian Pinjaman kepada Perusahaan Daerah</a:t>
                      </a:r>
                      <a:endParaRPr lang="fi-FI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91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Pemberian Pinjaman kepada Pemerintah Daerah Lainnya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92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i-FI" sz="1100" u="none" strike="noStrike">
                          <a:effectLst/>
                        </a:rPr>
                        <a:t>Jumlah Pengeluaran (87 s/d  91)</a:t>
                      </a:r>
                      <a:endParaRPr lang="fi-FI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xxx 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93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PEMBIAYAAN NETO (84 - 92)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xxxx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82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94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3609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95</a:t>
                      </a:r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sv-SE" sz="1100" u="none" strike="noStrike" dirty="0">
                          <a:effectLst/>
                        </a:rPr>
                        <a:t>Sisa Lebih Pembiayaan Anggaran (67 + 93)</a:t>
                      </a:r>
                      <a:endParaRPr lang="sv-SE" sz="1100" b="1" i="0" u="none" strike="noStrike" dirty="0"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 smtClean="0">
                          <a:effectLst/>
                        </a:rPr>
                        <a:t>Xxxx</a:t>
                      </a:r>
                      <a:endParaRPr lang="en-US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xxxx</a:t>
                      </a:r>
                      <a:endParaRPr lang="en-US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xx</a:t>
                      </a:r>
                      <a:endParaRPr lang="en-US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xxxx</a:t>
                      </a:r>
                      <a:endParaRPr lang="en-US" sz="1100" b="1" i="0" u="none" strike="noStrike" dirty="0">
                        <a:effectLst/>
                        <a:latin typeface="Arial"/>
                      </a:endParaRPr>
                    </a:p>
                  </a:txBody>
                  <a:tcPr marL="3908" marR="3908" marT="3908" marB="0" anchor="b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021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1750</TotalTime>
  <Words>4897</Words>
  <Application>Microsoft Office PowerPoint</Application>
  <PresentationFormat>On-screen Show (4:3)</PresentationFormat>
  <Paragraphs>2498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3" baseType="lpstr">
      <vt:lpstr>Arial</vt:lpstr>
      <vt:lpstr>Arial Black</vt:lpstr>
      <vt:lpstr>Arial Rounded MT Bold</vt:lpstr>
      <vt:lpstr>Bookman Old Style</vt:lpstr>
      <vt:lpstr>Calibri</vt:lpstr>
      <vt:lpstr>Cambria</vt:lpstr>
      <vt:lpstr>Gill Sans MT</vt:lpstr>
      <vt:lpstr>ＭＳ Ｐゴシック</vt:lpstr>
      <vt:lpstr>Tahoma</vt:lpstr>
      <vt:lpstr>Wingdings</vt:lpstr>
      <vt:lpstr>Wingdings 2</vt:lpstr>
      <vt:lpstr>Wingdings 3</vt:lpstr>
      <vt:lpstr>Origin</vt:lpstr>
      <vt:lpstr>Laporan Keuangan Pemerintah Daerah  Berbasis Akrual</vt:lpstr>
      <vt:lpstr>Dasar Hukum</vt:lpstr>
      <vt:lpstr>KOMPONEN LK Berbasis Akrual</vt:lpstr>
      <vt:lpstr>Laporan Realisasi Anggaran</vt:lpstr>
      <vt:lpstr>LAPORAN REALISASI ANGGARAN  BERBASIS KAS-PSAP 02</vt:lpstr>
      <vt:lpstr>2. LAPORAN REALISASI ANGGARAN  BERBASIS KAS-PSAP 02</vt:lpstr>
      <vt:lpstr>PowerPoint Presentation</vt:lpstr>
      <vt:lpstr>PowerPoint Presentation</vt:lpstr>
      <vt:lpstr>PowerPoint Presentation</vt:lpstr>
      <vt:lpstr>Laporan Perubahan SAL</vt:lpstr>
      <vt:lpstr>PowerPoint Presentation</vt:lpstr>
      <vt:lpstr>Laporan Operasional</vt:lpstr>
      <vt:lpstr>LAPORAN PERUBAHAN EKUITAS </vt:lpstr>
      <vt:lpstr>STRUKTUR LAPORAN OPERASIONAL</vt:lpstr>
      <vt:lpstr>AKUNTANSI PENDAPATAN  PADA  LAPORAN OPERASIONAL</vt:lpstr>
      <vt:lpstr>AKUNTANSI BEBAN  PADA  LAPORAN OPERASIONAL</vt:lpstr>
      <vt:lpstr>PowerPoint Presentation</vt:lpstr>
      <vt:lpstr>PowerPoint Presentation</vt:lpstr>
      <vt:lpstr>Laporan Perubahan Ekuitas</vt:lpstr>
      <vt:lpstr>PowerPoint Presentation</vt:lpstr>
      <vt:lpstr>Neraca</vt:lpstr>
      <vt:lpstr>ISI SINGKAT NERACA DAERAH Cash Towards Accrual</vt:lpstr>
      <vt:lpstr>Neraca Basis Kas Menuju Akrual</vt:lpstr>
      <vt:lpstr>Kondisi LK Pemda dan  Langkah korektif SAAT ini:</vt:lpstr>
      <vt:lpstr>Neraca</vt:lpstr>
      <vt:lpstr>ISI SINGKAT NERACA DAERAH BASIS AKRUAL</vt:lpstr>
      <vt:lpstr>PowerPoint Presentation</vt:lpstr>
      <vt:lpstr>PowerPoint Presentation</vt:lpstr>
      <vt:lpstr>PowerPoint Presentation</vt:lpstr>
      <vt:lpstr>PowerPoint Presentation</vt:lpstr>
      <vt:lpstr>LAPORAN ARUS KAS</vt:lpstr>
      <vt:lpstr> LAPORAN ARUS KAS</vt:lpstr>
      <vt:lpstr>LAPORAN ARUS KAS</vt:lpstr>
      <vt:lpstr>PowerPoint Presentation</vt:lpstr>
      <vt:lpstr>PowerPoint Presentation</vt:lpstr>
      <vt:lpstr>PowerPoint Presentation</vt:lpstr>
      <vt:lpstr>Komparasi Laporan  Keuangan 2015</vt:lpstr>
      <vt:lpstr>Catatan Atas Laporan Keuangan</vt:lpstr>
      <vt:lpstr>Catatan Atas Laporan Keuangan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Akuntansi Aset Tetap Berbasis Akrual</dc:title>
  <dc:creator>Owner</dc:creator>
  <cp:lastModifiedBy>ACER</cp:lastModifiedBy>
  <cp:revision>71</cp:revision>
  <dcterms:created xsi:type="dcterms:W3CDTF">2015-03-18T00:38:45Z</dcterms:created>
  <dcterms:modified xsi:type="dcterms:W3CDTF">2015-11-20T03:30:16Z</dcterms:modified>
</cp:coreProperties>
</file>