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handoutMasterIdLst>
    <p:handoutMasterId r:id="rId14"/>
  </p:handoutMasterIdLst>
  <p:sldIdLst>
    <p:sldId id="283" r:id="rId2"/>
    <p:sldId id="350" r:id="rId3"/>
    <p:sldId id="341" r:id="rId4"/>
    <p:sldId id="342" r:id="rId5"/>
    <p:sldId id="343" r:id="rId6"/>
    <p:sldId id="344" r:id="rId7"/>
    <p:sldId id="345" r:id="rId8"/>
    <p:sldId id="346" r:id="rId9"/>
    <p:sldId id="347" r:id="rId10"/>
    <p:sldId id="348" r:id="rId11"/>
    <p:sldId id="317" r:id="rId12"/>
  </p:sldIdLst>
  <p:sldSz cx="9144000" cy="6858000" type="screen4x3"/>
  <p:notesSz cx="7099300" cy="102235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CC"/>
    <a:srgbClr val="0000FF"/>
    <a:srgbClr val="00CC99"/>
    <a:srgbClr val="00CCFF"/>
    <a:srgbClr val="99FFCC"/>
    <a:srgbClr val="FFFFCC"/>
    <a:srgbClr val="99CCFF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1" d="100"/>
          <a:sy n="71" d="100"/>
        </p:scale>
        <p:origin x="-1051" y="-11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53DE268-29E8-4850-A8FA-1FF580D8C821}" type="doc">
      <dgm:prSet loTypeId="urn:microsoft.com/office/officeart/2005/8/layout/targe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09F3A8F-EE86-427F-A2A8-93D4B36B73A8}">
      <dgm:prSet phldrT="[Text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pPr algn="just"/>
          <a:r>
            <a:rPr lang="id-ID" sz="2500" dirty="0" smtClean="0"/>
            <a:t>pada saat potensi manfaat ekonomi masa depan diperoleh pemerintah dan mempunyai nilai atau biaya yang dapat diukur dengan andal</a:t>
          </a:r>
          <a:endParaRPr lang="en-US" sz="2500" dirty="0"/>
        </a:p>
      </dgm:t>
    </dgm:pt>
    <dgm:pt modelId="{6C590355-C0B3-44FD-9810-E7A5656C74EA}" type="parTrans" cxnId="{C43F358F-BA28-4787-BF61-270E7988066F}">
      <dgm:prSet/>
      <dgm:spPr/>
      <dgm:t>
        <a:bodyPr/>
        <a:lstStyle/>
        <a:p>
          <a:endParaRPr lang="en-US"/>
        </a:p>
      </dgm:t>
    </dgm:pt>
    <dgm:pt modelId="{815B79FE-E835-4698-9F65-2849D2DC4891}" type="sibTrans" cxnId="{C43F358F-BA28-4787-BF61-270E7988066F}">
      <dgm:prSet/>
      <dgm:spPr/>
      <dgm:t>
        <a:bodyPr/>
        <a:lstStyle/>
        <a:p>
          <a:endParaRPr lang="en-US"/>
        </a:p>
      </dgm:t>
    </dgm:pt>
    <dgm:pt modelId="{76F29FB4-E700-45D1-8526-438598B60EEA}">
      <dgm:prSet phldrT="[Text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>
        <a:solidFill>
          <a:srgbClr val="CCFFCC"/>
        </a:solidFill>
      </dgm:spPr>
      <dgm:t>
        <a:bodyPr/>
        <a:lstStyle/>
        <a:p>
          <a:pPr algn="just"/>
          <a:r>
            <a:rPr lang="id-ID" sz="2500" dirty="0" smtClean="0"/>
            <a:t>pada saat diterima atau hak kepemilikannya dan/ atau kepenguasaannya berpindah</a:t>
          </a:r>
          <a:endParaRPr lang="en-US" sz="2500" dirty="0"/>
        </a:p>
      </dgm:t>
    </dgm:pt>
    <dgm:pt modelId="{237D356D-1DB3-4B55-920A-A375B5D058EE}" type="parTrans" cxnId="{65999C2D-3683-44DE-8264-1255E7C33A49}">
      <dgm:prSet/>
      <dgm:spPr/>
      <dgm:t>
        <a:bodyPr/>
        <a:lstStyle/>
        <a:p>
          <a:endParaRPr lang="en-US"/>
        </a:p>
      </dgm:t>
    </dgm:pt>
    <dgm:pt modelId="{F902ECF7-2DA9-448D-898A-5EDF64C6BE1B}" type="sibTrans" cxnId="{65999C2D-3683-44DE-8264-1255E7C33A49}">
      <dgm:prSet/>
      <dgm:spPr/>
      <dgm:t>
        <a:bodyPr/>
        <a:lstStyle/>
        <a:p>
          <a:endParaRPr lang="en-US"/>
        </a:p>
      </dgm:t>
    </dgm:pt>
    <dgm:pt modelId="{BA23A5CD-460C-4A01-9854-73B49C5BA5FB}" type="pres">
      <dgm:prSet presAssocID="{153DE268-29E8-4850-A8FA-1FF580D8C821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4E75FA9-2ABF-43DC-A1EA-7A6B542EADE3}" type="pres">
      <dgm:prSet presAssocID="{009F3A8F-EE86-427F-A2A8-93D4B36B73A8}" presName="circle1" presStyleLbl="node1" presStyleIdx="0" presStyleCnt="2"/>
      <dgm:spPr/>
    </dgm:pt>
    <dgm:pt modelId="{1E6DBC74-1245-4575-ADDD-0CF8BAE11F8C}" type="pres">
      <dgm:prSet presAssocID="{009F3A8F-EE86-427F-A2A8-93D4B36B73A8}" presName="space" presStyleCnt="0"/>
      <dgm:spPr/>
    </dgm:pt>
    <dgm:pt modelId="{9B3F833A-A938-48A8-BE4F-62FBBEC6B46A}" type="pres">
      <dgm:prSet presAssocID="{009F3A8F-EE86-427F-A2A8-93D4B36B73A8}" presName="rect1" presStyleLbl="alignAcc1" presStyleIdx="0" presStyleCnt="2"/>
      <dgm:spPr/>
      <dgm:t>
        <a:bodyPr/>
        <a:lstStyle/>
        <a:p>
          <a:endParaRPr lang="en-US"/>
        </a:p>
      </dgm:t>
    </dgm:pt>
    <dgm:pt modelId="{9A06CD86-F308-44BA-B3B4-9EEE104A7A26}" type="pres">
      <dgm:prSet presAssocID="{76F29FB4-E700-45D1-8526-438598B60EEA}" presName="vertSpace2" presStyleLbl="node1" presStyleIdx="0" presStyleCnt="2"/>
      <dgm:spPr/>
    </dgm:pt>
    <dgm:pt modelId="{40956985-589E-4FB5-AC64-C2069734DAFA}" type="pres">
      <dgm:prSet presAssocID="{76F29FB4-E700-45D1-8526-438598B60EEA}" presName="circle2" presStyleLbl="node1" presStyleIdx="1" presStyleCnt="2"/>
      <dgm:spPr/>
    </dgm:pt>
    <dgm:pt modelId="{9CFD9905-9564-4F34-BAD3-9F4CE2549D80}" type="pres">
      <dgm:prSet presAssocID="{76F29FB4-E700-45D1-8526-438598B60EEA}" presName="rect2" presStyleLbl="alignAcc1" presStyleIdx="1" presStyleCnt="2"/>
      <dgm:spPr/>
      <dgm:t>
        <a:bodyPr/>
        <a:lstStyle/>
        <a:p>
          <a:endParaRPr lang="en-US"/>
        </a:p>
      </dgm:t>
    </dgm:pt>
    <dgm:pt modelId="{C27E519C-AC9F-4992-A725-784577E15C07}" type="pres">
      <dgm:prSet presAssocID="{009F3A8F-EE86-427F-A2A8-93D4B36B73A8}" presName="rect1ParTxNoCh" presStyleLbl="alignAcc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34DC7F-7C43-404D-87CC-704E68BE9A48}" type="pres">
      <dgm:prSet presAssocID="{76F29FB4-E700-45D1-8526-438598B60EEA}" presName="rect2ParTxNoCh" presStyleLbl="alignAcc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8B3B8E9-E46E-4DB5-9D9B-C1DA7C8754BE}" type="presOf" srcId="{009F3A8F-EE86-427F-A2A8-93D4B36B73A8}" destId="{C27E519C-AC9F-4992-A725-784577E15C07}" srcOrd="1" destOrd="0" presId="urn:microsoft.com/office/officeart/2005/8/layout/target3"/>
    <dgm:cxn modelId="{65999C2D-3683-44DE-8264-1255E7C33A49}" srcId="{153DE268-29E8-4850-A8FA-1FF580D8C821}" destId="{76F29FB4-E700-45D1-8526-438598B60EEA}" srcOrd="1" destOrd="0" parTransId="{237D356D-1DB3-4B55-920A-A375B5D058EE}" sibTransId="{F902ECF7-2DA9-448D-898A-5EDF64C6BE1B}"/>
    <dgm:cxn modelId="{C43F358F-BA28-4787-BF61-270E7988066F}" srcId="{153DE268-29E8-4850-A8FA-1FF580D8C821}" destId="{009F3A8F-EE86-427F-A2A8-93D4B36B73A8}" srcOrd="0" destOrd="0" parTransId="{6C590355-C0B3-44FD-9810-E7A5656C74EA}" sibTransId="{815B79FE-E835-4698-9F65-2849D2DC4891}"/>
    <dgm:cxn modelId="{E0854ACD-F8D9-45DE-89AE-3FEC2DD16AA4}" type="presOf" srcId="{153DE268-29E8-4850-A8FA-1FF580D8C821}" destId="{BA23A5CD-460C-4A01-9854-73B49C5BA5FB}" srcOrd="0" destOrd="0" presId="urn:microsoft.com/office/officeart/2005/8/layout/target3"/>
    <dgm:cxn modelId="{5670A2BD-1000-4DAF-8556-B9D118CCA395}" type="presOf" srcId="{009F3A8F-EE86-427F-A2A8-93D4B36B73A8}" destId="{9B3F833A-A938-48A8-BE4F-62FBBEC6B46A}" srcOrd="0" destOrd="0" presId="urn:microsoft.com/office/officeart/2005/8/layout/target3"/>
    <dgm:cxn modelId="{DFD9C808-E697-4EB2-BA0A-AEB2C878A404}" type="presOf" srcId="{76F29FB4-E700-45D1-8526-438598B60EEA}" destId="{A334DC7F-7C43-404D-87CC-704E68BE9A48}" srcOrd="1" destOrd="0" presId="urn:microsoft.com/office/officeart/2005/8/layout/target3"/>
    <dgm:cxn modelId="{A056D1D6-0803-4B01-8506-B272110BBFBA}" type="presOf" srcId="{76F29FB4-E700-45D1-8526-438598B60EEA}" destId="{9CFD9905-9564-4F34-BAD3-9F4CE2549D80}" srcOrd="0" destOrd="0" presId="urn:microsoft.com/office/officeart/2005/8/layout/target3"/>
    <dgm:cxn modelId="{CAA2FA62-FA65-4D8C-807E-8039565E9BE4}" type="presParOf" srcId="{BA23A5CD-460C-4A01-9854-73B49C5BA5FB}" destId="{44E75FA9-2ABF-43DC-A1EA-7A6B542EADE3}" srcOrd="0" destOrd="0" presId="urn:microsoft.com/office/officeart/2005/8/layout/target3"/>
    <dgm:cxn modelId="{F533427A-1A04-411B-9181-E103390727F9}" type="presParOf" srcId="{BA23A5CD-460C-4A01-9854-73B49C5BA5FB}" destId="{1E6DBC74-1245-4575-ADDD-0CF8BAE11F8C}" srcOrd="1" destOrd="0" presId="urn:microsoft.com/office/officeart/2005/8/layout/target3"/>
    <dgm:cxn modelId="{67BF64E8-ED63-47EB-91F5-29352B31C2C8}" type="presParOf" srcId="{BA23A5CD-460C-4A01-9854-73B49C5BA5FB}" destId="{9B3F833A-A938-48A8-BE4F-62FBBEC6B46A}" srcOrd="2" destOrd="0" presId="urn:microsoft.com/office/officeart/2005/8/layout/target3"/>
    <dgm:cxn modelId="{F7996073-1689-4216-BA57-0229909BE9C9}" type="presParOf" srcId="{BA23A5CD-460C-4A01-9854-73B49C5BA5FB}" destId="{9A06CD86-F308-44BA-B3B4-9EEE104A7A26}" srcOrd="3" destOrd="0" presId="urn:microsoft.com/office/officeart/2005/8/layout/target3"/>
    <dgm:cxn modelId="{5B6F0739-9CCF-4010-BD87-A2BDCD9A854A}" type="presParOf" srcId="{BA23A5CD-460C-4A01-9854-73B49C5BA5FB}" destId="{40956985-589E-4FB5-AC64-C2069734DAFA}" srcOrd="4" destOrd="0" presId="urn:microsoft.com/office/officeart/2005/8/layout/target3"/>
    <dgm:cxn modelId="{8F19D9AF-E737-4A0F-922E-D2AA0240CA49}" type="presParOf" srcId="{BA23A5CD-460C-4A01-9854-73B49C5BA5FB}" destId="{9CFD9905-9564-4F34-BAD3-9F4CE2549D80}" srcOrd="5" destOrd="0" presId="urn:microsoft.com/office/officeart/2005/8/layout/target3"/>
    <dgm:cxn modelId="{684D15CE-09E6-4486-9D28-991676F07A22}" type="presParOf" srcId="{BA23A5CD-460C-4A01-9854-73B49C5BA5FB}" destId="{C27E519C-AC9F-4992-A725-784577E15C07}" srcOrd="6" destOrd="0" presId="urn:microsoft.com/office/officeart/2005/8/layout/target3"/>
    <dgm:cxn modelId="{C363EA73-A55D-4455-BADB-6F49BB8D2040}" type="presParOf" srcId="{BA23A5CD-460C-4A01-9854-73B49C5BA5FB}" destId="{A334DC7F-7C43-404D-87CC-704E68BE9A48}" srcOrd="7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E75FA9-2ABF-43DC-A1EA-7A6B542EADE3}">
      <dsp:nvSpPr>
        <dsp:cNvPr id="0" name=""/>
        <dsp:cNvSpPr/>
      </dsp:nvSpPr>
      <dsp:spPr>
        <a:xfrm>
          <a:off x="0" y="0"/>
          <a:ext cx="3200400" cy="320040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B3F833A-A938-48A8-BE4F-62FBBEC6B46A}">
      <dsp:nvSpPr>
        <dsp:cNvPr id="0" name=""/>
        <dsp:cNvSpPr/>
      </dsp:nvSpPr>
      <dsp:spPr>
        <a:xfrm>
          <a:off x="1600200" y="0"/>
          <a:ext cx="5562599" cy="3200400"/>
        </a:xfrm>
        <a:prstGeom prst="rect">
          <a:avLst/>
        </a:prstGeom>
        <a:solidFill>
          <a:schemeClr val="accent4">
            <a:lumMod val="60000"/>
            <a:lumOff val="40000"/>
          </a:schemeClr>
        </a:solidFill>
        <a:ln>
          <a:noFill/>
        </a:ln>
        <a:effectLst>
          <a:outerShdw blurRad="50800" dist="25400" dir="5400000" rotWithShape="0">
            <a:srgbClr val="000000">
              <a:alpha val="50000"/>
            </a:srgbClr>
          </a:outerShdw>
        </a:effectLst>
        <a:scene3d>
          <a:camera prst="orthographicFront" fov="0">
            <a:rot lat="0" lon="0" rev="0"/>
          </a:camera>
          <a:lightRig rig="soft" dir="t">
            <a:rot lat="0" lon="0" rev="2700000"/>
          </a:lightRig>
        </a:scene3d>
        <a:sp3d prstMaterial="matte">
          <a:bevelT w="50800" h="50800"/>
          <a:contourClr>
            <a:schemeClr val="accent1"/>
          </a:contourClr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just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500" kern="1200" dirty="0" smtClean="0"/>
            <a:t>pada saat potensi manfaat ekonomi masa depan diperoleh pemerintah dan mempunyai nilai atau biaya yang dapat diukur dengan andal</a:t>
          </a:r>
          <a:endParaRPr lang="en-US" sz="2500" kern="1200" dirty="0"/>
        </a:p>
      </dsp:txBody>
      <dsp:txXfrm>
        <a:off x="1600200" y="0"/>
        <a:ext cx="5562599" cy="1520190"/>
      </dsp:txXfrm>
    </dsp:sp>
    <dsp:sp modelId="{40956985-589E-4FB5-AC64-C2069734DAFA}">
      <dsp:nvSpPr>
        <dsp:cNvPr id="0" name=""/>
        <dsp:cNvSpPr/>
      </dsp:nvSpPr>
      <dsp:spPr>
        <a:xfrm>
          <a:off x="840105" y="1520190"/>
          <a:ext cx="1520190" cy="152019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FD9905-9564-4F34-BAD3-9F4CE2549D80}">
      <dsp:nvSpPr>
        <dsp:cNvPr id="0" name=""/>
        <dsp:cNvSpPr/>
      </dsp:nvSpPr>
      <dsp:spPr>
        <a:xfrm>
          <a:off x="1600200" y="1520190"/>
          <a:ext cx="5562599" cy="1520190"/>
        </a:xfrm>
        <a:prstGeom prst="rect">
          <a:avLst/>
        </a:prstGeom>
        <a:solidFill>
          <a:srgbClr val="CCFFCC"/>
        </a:solidFill>
        <a:ln>
          <a:noFill/>
        </a:ln>
        <a:effectLst>
          <a:outerShdw blurRad="50800" dist="25400" dir="5400000" rotWithShape="0">
            <a:srgbClr val="000000">
              <a:alpha val="50000"/>
            </a:srgbClr>
          </a:outerShdw>
        </a:effectLst>
        <a:scene3d>
          <a:camera prst="orthographicFront" fov="0">
            <a:rot lat="0" lon="0" rev="0"/>
          </a:camera>
          <a:lightRig rig="soft" dir="t">
            <a:rot lat="0" lon="0" rev="2700000"/>
          </a:lightRig>
        </a:scene3d>
        <a:sp3d prstMaterial="matte">
          <a:bevelT w="50800" h="50800"/>
          <a:contourClr>
            <a:schemeClr val="accent1"/>
          </a:contourClr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just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500" kern="1200" dirty="0" smtClean="0"/>
            <a:t>pada saat diterima atau hak kepemilikannya dan/ atau kepenguasaannya berpindah</a:t>
          </a:r>
          <a:endParaRPr lang="en-US" sz="2500" kern="1200" dirty="0"/>
        </a:p>
      </dsp:txBody>
      <dsp:txXfrm>
        <a:off x="1600200" y="1520190"/>
        <a:ext cx="5562599" cy="15201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175"/>
          </a:xfrm>
          <a:prstGeom prst="rect">
            <a:avLst/>
          </a:prstGeom>
        </p:spPr>
        <p:txBody>
          <a:bodyPr vert="horz" lIns="98984" tIns="49492" rIns="98984" bIns="49492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1175"/>
          </a:xfrm>
          <a:prstGeom prst="rect">
            <a:avLst/>
          </a:prstGeom>
        </p:spPr>
        <p:txBody>
          <a:bodyPr vert="horz" lIns="98984" tIns="49492" rIns="98984" bIns="49492" rtlCol="0"/>
          <a:lstStyle>
            <a:lvl1pPr algn="r">
              <a:defRPr sz="1300"/>
            </a:lvl1pPr>
          </a:lstStyle>
          <a:p>
            <a:fld id="{FDB8D688-D638-43A1-A6CF-E29A4A6DCD21}" type="datetimeFigureOut">
              <a:rPr lang="en-US" smtClean="0"/>
              <a:pPr/>
              <a:t>11/18/2015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10551"/>
            <a:ext cx="3076363" cy="511175"/>
          </a:xfrm>
          <a:prstGeom prst="rect">
            <a:avLst/>
          </a:prstGeom>
        </p:spPr>
        <p:txBody>
          <a:bodyPr vert="horz" lIns="98984" tIns="49492" rIns="98984" bIns="49492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294" y="9710551"/>
            <a:ext cx="3076363" cy="511175"/>
          </a:xfrm>
          <a:prstGeom prst="rect">
            <a:avLst/>
          </a:prstGeom>
        </p:spPr>
        <p:txBody>
          <a:bodyPr vert="horz" lIns="98984" tIns="49492" rIns="98984" bIns="49492" rtlCol="0" anchor="b"/>
          <a:lstStyle>
            <a:lvl1pPr algn="r">
              <a:defRPr sz="1300"/>
            </a:lvl1pPr>
          </a:lstStyle>
          <a:p>
            <a:fld id="{739C707C-4FA3-4006-9C69-DD23AED206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4879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175"/>
          </a:xfrm>
          <a:prstGeom prst="rect">
            <a:avLst/>
          </a:prstGeom>
        </p:spPr>
        <p:txBody>
          <a:bodyPr vert="horz" lIns="98984" tIns="49492" rIns="98984" bIns="49492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175"/>
          </a:xfrm>
          <a:prstGeom prst="rect">
            <a:avLst/>
          </a:prstGeom>
        </p:spPr>
        <p:txBody>
          <a:bodyPr vert="horz" lIns="98984" tIns="49492" rIns="98984" bIns="49492" rtlCol="0"/>
          <a:lstStyle>
            <a:lvl1pPr algn="r">
              <a:defRPr sz="1300"/>
            </a:lvl1pPr>
          </a:lstStyle>
          <a:p>
            <a:fld id="{57164459-3B72-41D9-B760-69B3EF63390C}" type="datetimeFigureOut">
              <a:rPr lang="en-US" smtClean="0"/>
              <a:pPr/>
              <a:t>11/18/2015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6763"/>
            <a:ext cx="5111750" cy="38338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8984" tIns="49492" rIns="98984" bIns="4949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56163"/>
            <a:ext cx="5679440" cy="4600575"/>
          </a:xfrm>
          <a:prstGeom prst="rect">
            <a:avLst/>
          </a:prstGeom>
        </p:spPr>
        <p:txBody>
          <a:bodyPr vert="horz" lIns="98984" tIns="49492" rIns="98984" bIns="4949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10551"/>
            <a:ext cx="3076363" cy="511175"/>
          </a:xfrm>
          <a:prstGeom prst="rect">
            <a:avLst/>
          </a:prstGeom>
        </p:spPr>
        <p:txBody>
          <a:bodyPr vert="horz" lIns="98984" tIns="49492" rIns="98984" bIns="49492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10551"/>
            <a:ext cx="3076363" cy="511175"/>
          </a:xfrm>
          <a:prstGeom prst="rect">
            <a:avLst/>
          </a:prstGeom>
        </p:spPr>
        <p:txBody>
          <a:bodyPr vert="horz" lIns="98984" tIns="49492" rIns="98984" bIns="49492" rtlCol="0" anchor="b"/>
          <a:lstStyle>
            <a:lvl1pPr algn="r">
              <a:defRPr sz="1300"/>
            </a:lvl1pPr>
          </a:lstStyle>
          <a:p>
            <a:fld id="{1819A4A3-0F71-4D3B-9A18-EE2A006888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8270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id-ID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2714E50-358A-4539-B725-13B1F34C3B2A}" type="slidenum">
              <a:rPr lang="en-US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id-ID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9978702-57EC-4DFE-9B40-0FB9B9565E39}" type="slidenum">
              <a:rPr lang="en-US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id-ID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EB8689F-62C2-45BD-B4DB-3CDBB6C54F80}" type="slidenum">
              <a:rPr lang="en-US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id-ID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E60320-FA8D-42DA-B969-E0BDB13303FC}" type="slidenum">
              <a:rPr lang="en-US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id-ID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D8153FF-D4E8-46E4-9C80-F871234AAFC6}" type="slidenum">
              <a:rPr lang="en-US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E6F9B8CD-342D-4579-98EC-A8FD6B7370E1}" type="datetimeFigureOut">
              <a:rPr lang="en-US" smtClean="0"/>
              <a:pPr/>
              <a:t>11/18/2015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11/18/2015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11/18/2015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11/18/2015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E6F9B8CD-342D-4579-98EC-A8FD6B7370E1}" type="datetimeFigureOut">
              <a:rPr lang="en-US" smtClean="0"/>
              <a:pPr/>
              <a:t>11/18/2015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11/18/2015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11/18/2015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11/18/2015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11/18/2015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11/18/2015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11/18/2015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6000"/>
            <a:lum/>
          </a:blip>
          <a:srcRect/>
          <a:stretch>
            <a:fillRect l="-2000" t="-46000" r="-2000" b="-10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11/18/2015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mailto:webmaster@ksap.org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3810000"/>
            <a:ext cx="6858000" cy="99060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/>
            <a:r>
              <a:rPr lang="id-ID" b="1" dirty="0" smtClean="0">
                <a:solidFill>
                  <a:schemeClr val="bg1"/>
                </a:solidFill>
              </a:rPr>
              <a:t>Akuntansi P</a:t>
            </a:r>
            <a:r>
              <a:rPr lang="en-US" b="1" dirty="0" err="1" smtClean="0">
                <a:solidFill>
                  <a:schemeClr val="bg1"/>
                </a:solidFill>
              </a:rPr>
              <a:t>ersediaan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5105400"/>
            <a:ext cx="6858000" cy="533400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b="1" dirty="0" smtClean="0"/>
              <a:t>PSAP 05</a:t>
            </a:r>
          </a:p>
        </p:txBody>
      </p:sp>
      <p:sp>
        <p:nvSpPr>
          <p:cNvPr id="4" name="WordArt 10"/>
          <p:cNvSpPr>
            <a:spLocks noChangeArrowheads="1" noChangeShapeType="1" noTextEdit="1"/>
          </p:cNvSpPr>
          <p:nvPr/>
        </p:nvSpPr>
        <p:spPr bwMode="auto">
          <a:xfrm>
            <a:off x="1371600" y="297264"/>
            <a:ext cx="6248400" cy="54286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19900" kern="10" spc="720" dirty="0" smtClean="0">
                <a:ln w="9525">
                  <a:noFill/>
                  <a:round/>
                  <a:headEnd/>
                  <a:tailEnd/>
                </a:ln>
                <a:solidFill>
                  <a:srgbClr val="0033CC"/>
                </a:solidFill>
                <a:latin typeface="Arial Black"/>
              </a:rPr>
              <a:t>KOMITE </a:t>
            </a:r>
            <a:r>
              <a:rPr lang="en-US" sz="19900" kern="10" spc="720" dirty="0">
                <a:ln w="9525">
                  <a:noFill/>
                  <a:round/>
                  <a:headEnd/>
                  <a:tailEnd/>
                </a:ln>
                <a:solidFill>
                  <a:srgbClr val="0033CC"/>
                </a:solidFill>
                <a:latin typeface="Arial Black"/>
              </a:rPr>
              <a:t>STANDAR AKUNTANSI PEMERINTAHAN</a:t>
            </a:r>
          </a:p>
        </p:txBody>
      </p:sp>
      <p:grpSp>
        <p:nvGrpSpPr>
          <p:cNvPr id="5" name="Group 12"/>
          <p:cNvGrpSpPr>
            <a:grpSpLocks/>
          </p:cNvGrpSpPr>
          <p:nvPr/>
        </p:nvGrpSpPr>
        <p:grpSpPr bwMode="auto">
          <a:xfrm>
            <a:off x="228600" y="185000"/>
            <a:ext cx="976313" cy="729400"/>
            <a:chOff x="1347" y="1207"/>
            <a:chExt cx="1296" cy="1163"/>
          </a:xfrm>
        </p:grpSpPr>
        <p:pic>
          <p:nvPicPr>
            <p:cNvPr id="6" name="Picture 1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7" y="1207"/>
              <a:ext cx="1296" cy="1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WordArt 14"/>
            <p:cNvSpPr>
              <a:spLocks noChangeArrowheads="1" noChangeShapeType="1" noTextEdit="1"/>
            </p:cNvSpPr>
            <p:nvPr/>
          </p:nvSpPr>
          <p:spPr bwMode="auto">
            <a:xfrm>
              <a:off x="1579" y="1386"/>
              <a:ext cx="888" cy="78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sz="3600" kern="10" dirty="0">
                  <a:ln w="9525">
                    <a:solidFill>
                      <a:srgbClr val="99CCFF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85BFFF"/>
                      </a:gs>
                      <a:gs pos="100000">
                        <a:srgbClr val="003B76">
                          <a:alpha val="93999"/>
                        </a:srgbClr>
                      </a:gs>
                    </a:gsLst>
                    <a:lin ang="5400000" scaled="1"/>
                  </a:gradFill>
                  <a:effectLst>
                    <a:prstShdw prst="shdw17" dist="17961" dir="2700000">
                      <a:srgbClr val="5C7A99"/>
                    </a:prstShdw>
                  </a:effectLst>
                  <a:latin typeface="Tahoma"/>
                  <a:ea typeface="Tahoma"/>
                  <a:cs typeface="Tahoma"/>
                </a:rPr>
                <a:t>KSAP</a:t>
              </a:r>
            </a:p>
          </p:txBody>
        </p:sp>
      </p:grpSp>
      <p:sp>
        <p:nvSpPr>
          <p:cNvPr id="11" name="AutoShape 2" descr="http://4.bp.blogspot.com/_xpi8V8qzl4o/Sp9wQPfuiQI/AAAAAAAAAP4/Z82aspl9NoU/s200/logo+stan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" name="Picture 9" descr="C:\Users\Perben\Desktop\logo7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01000" y="171847"/>
            <a:ext cx="774838" cy="742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77ECD-D068-4093-B0E7-C0CA4A720F68}" type="slidenum">
              <a:rPr lang="en-US"/>
              <a:pPr/>
              <a:t>10</a:t>
            </a:fld>
            <a:endParaRPr lang="en-US"/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295400"/>
            <a:ext cx="8382000" cy="4262438"/>
          </a:xfrm>
        </p:spPr>
        <p:txBody>
          <a:bodyPr rtlCol="0">
            <a:normAutofit fontScale="70000" lnSpcReduction="20000"/>
          </a:bodyPr>
          <a:lstStyle/>
          <a:p>
            <a:pPr marL="609600" indent="-609600" eaLnBrk="1" fontAlgn="auto" hangingPunct="1">
              <a:spcAft>
                <a:spcPts val="0"/>
              </a:spcAft>
              <a:buSzPct val="80000"/>
              <a:buFont typeface="Wingdings" pitchFamily="2" charset="2"/>
              <a:buChar char="ü"/>
              <a:defRPr/>
            </a:pPr>
            <a:r>
              <a:rPr lang="en-US" sz="3600" dirty="0" err="1" smtClean="0"/>
              <a:t>Kebijakan</a:t>
            </a:r>
            <a:r>
              <a:rPr lang="en-US" sz="3600" dirty="0" smtClean="0"/>
              <a:t> </a:t>
            </a:r>
            <a:r>
              <a:rPr lang="en-US" sz="3600" dirty="0" err="1" smtClean="0"/>
              <a:t>akuntansi</a:t>
            </a:r>
            <a:r>
              <a:rPr lang="en-US" sz="3600" dirty="0" smtClean="0"/>
              <a:t> yang </a:t>
            </a:r>
            <a:r>
              <a:rPr lang="en-US" sz="3600" dirty="0" err="1" smtClean="0"/>
              <a:t>digunakan</a:t>
            </a:r>
            <a:r>
              <a:rPr lang="en-US" sz="3600" dirty="0" smtClean="0"/>
              <a:t> </a:t>
            </a:r>
            <a:r>
              <a:rPr lang="en-US" sz="3600" dirty="0" err="1" smtClean="0"/>
              <a:t>dalam</a:t>
            </a:r>
            <a:r>
              <a:rPr lang="en-US" sz="3600" dirty="0" smtClean="0"/>
              <a:t> </a:t>
            </a:r>
            <a:r>
              <a:rPr lang="en-US" sz="3600" dirty="0" err="1" smtClean="0"/>
              <a:t>pengukuran</a:t>
            </a:r>
            <a:r>
              <a:rPr lang="en-US" sz="3600" dirty="0" smtClean="0"/>
              <a:t> </a:t>
            </a:r>
            <a:r>
              <a:rPr lang="en-US" sz="3600" dirty="0" err="1" smtClean="0"/>
              <a:t>persediaan</a:t>
            </a:r>
            <a:endParaRPr lang="en-US" sz="3600" dirty="0" smtClean="0"/>
          </a:p>
          <a:p>
            <a:pPr marL="609600" indent="-609600" eaLnBrk="1" fontAlgn="auto" hangingPunct="1">
              <a:spcAft>
                <a:spcPts val="0"/>
              </a:spcAft>
              <a:buSzPct val="80000"/>
              <a:buFont typeface="Wingdings" pitchFamily="2" charset="2"/>
              <a:buChar char="ü"/>
              <a:defRPr/>
            </a:pPr>
            <a:r>
              <a:rPr lang="en-US" sz="3600" dirty="0" err="1" smtClean="0"/>
              <a:t>Penjelasan</a:t>
            </a:r>
            <a:r>
              <a:rPr lang="en-US" sz="3600" dirty="0" smtClean="0"/>
              <a:t> </a:t>
            </a:r>
            <a:r>
              <a:rPr lang="en-US" sz="3600" dirty="0" err="1" smtClean="0"/>
              <a:t>lebih</a:t>
            </a:r>
            <a:r>
              <a:rPr lang="en-US" sz="3600" dirty="0" smtClean="0"/>
              <a:t> </a:t>
            </a:r>
            <a:r>
              <a:rPr lang="en-US" sz="3600" dirty="0" err="1" smtClean="0"/>
              <a:t>lanjut</a:t>
            </a:r>
            <a:r>
              <a:rPr lang="en-US" sz="3600" dirty="0" smtClean="0"/>
              <a:t> </a:t>
            </a:r>
            <a:r>
              <a:rPr lang="en-US" sz="3600" dirty="0" err="1" smtClean="0"/>
              <a:t>tentang</a:t>
            </a:r>
            <a:r>
              <a:rPr lang="en-US" sz="3600" dirty="0" smtClean="0"/>
              <a:t> </a:t>
            </a:r>
            <a:r>
              <a:rPr lang="en-US" sz="3600" dirty="0" err="1" smtClean="0"/>
              <a:t>persediaan</a:t>
            </a:r>
            <a:r>
              <a:rPr lang="en-US" sz="3600" dirty="0" smtClean="0"/>
              <a:t>, </a:t>
            </a:r>
            <a:r>
              <a:rPr lang="en-US" sz="3600" dirty="0" err="1" smtClean="0"/>
              <a:t>seperti</a:t>
            </a:r>
            <a:r>
              <a:rPr lang="en-US" sz="3600" dirty="0" smtClean="0"/>
              <a:t> </a:t>
            </a:r>
            <a:r>
              <a:rPr lang="en-US" sz="3600" dirty="0" err="1" smtClean="0"/>
              <a:t>barang</a:t>
            </a:r>
            <a:r>
              <a:rPr lang="en-US" sz="3600" dirty="0" smtClean="0"/>
              <a:t> </a:t>
            </a:r>
            <a:r>
              <a:rPr lang="en-US" sz="3600" dirty="0" err="1" smtClean="0"/>
              <a:t>atau</a:t>
            </a:r>
            <a:r>
              <a:rPr lang="en-US" sz="3600" dirty="0" smtClean="0"/>
              <a:t> </a:t>
            </a:r>
            <a:r>
              <a:rPr lang="en-US" sz="3600" dirty="0" err="1" smtClean="0"/>
              <a:t>perlengkapan</a:t>
            </a:r>
            <a:r>
              <a:rPr lang="en-US" sz="3600" dirty="0" smtClean="0"/>
              <a:t> yang </a:t>
            </a:r>
            <a:r>
              <a:rPr lang="en-US" sz="3600" dirty="0" err="1" smtClean="0"/>
              <a:t>digunakan</a:t>
            </a:r>
            <a:r>
              <a:rPr lang="en-US" sz="3600" dirty="0" smtClean="0"/>
              <a:t> </a:t>
            </a:r>
            <a:r>
              <a:rPr lang="en-US" sz="3600" dirty="0" err="1" smtClean="0"/>
              <a:t>dalam</a:t>
            </a:r>
            <a:r>
              <a:rPr lang="en-US" sz="3600" dirty="0" smtClean="0"/>
              <a:t> </a:t>
            </a:r>
            <a:r>
              <a:rPr lang="en-US" sz="3600" dirty="0" err="1" smtClean="0"/>
              <a:t>pelayanan</a:t>
            </a:r>
            <a:r>
              <a:rPr lang="en-US" sz="3600" dirty="0" smtClean="0"/>
              <a:t> </a:t>
            </a:r>
            <a:r>
              <a:rPr lang="en-US" sz="3600" dirty="0" err="1" smtClean="0"/>
              <a:t>masyarakat</a:t>
            </a:r>
            <a:r>
              <a:rPr lang="en-US" sz="3600" dirty="0" smtClean="0"/>
              <a:t>, </a:t>
            </a:r>
            <a:r>
              <a:rPr lang="en-US" sz="3600" dirty="0" err="1" smtClean="0"/>
              <a:t>barang</a:t>
            </a:r>
            <a:r>
              <a:rPr lang="en-US" sz="3600" dirty="0" smtClean="0"/>
              <a:t> </a:t>
            </a:r>
            <a:r>
              <a:rPr lang="en-US" sz="3600" dirty="0" err="1" smtClean="0"/>
              <a:t>atau</a:t>
            </a:r>
            <a:r>
              <a:rPr lang="en-US" sz="3600" dirty="0" smtClean="0"/>
              <a:t> </a:t>
            </a:r>
            <a:r>
              <a:rPr lang="en-US" sz="3600" dirty="0" err="1" smtClean="0"/>
              <a:t>perlengkapan</a:t>
            </a:r>
            <a:r>
              <a:rPr lang="en-US" sz="3600" dirty="0" smtClean="0"/>
              <a:t> yang </a:t>
            </a:r>
            <a:r>
              <a:rPr lang="en-US" sz="3600" dirty="0" err="1" smtClean="0"/>
              <a:t>digunakan</a:t>
            </a:r>
            <a:r>
              <a:rPr lang="en-US" sz="3600" dirty="0" smtClean="0"/>
              <a:t> </a:t>
            </a:r>
            <a:r>
              <a:rPr lang="en-US" sz="3600" dirty="0" err="1" smtClean="0"/>
              <a:t>dalam</a:t>
            </a:r>
            <a:r>
              <a:rPr lang="en-US" sz="3600" dirty="0" smtClean="0"/>
              <a:t> </a:t>
            </a:r>
            <a:r>
              <a:rPr lang="en-US" sz="3600" dirty="0" err="1" smtClean="0"/>
              <a:t>proses</a:t>
            </a:r>
            <a:r>
              <a:rPr lang="en-US" sz="3600" dirty="0" smtClean="0"/>
              <a:t> </a:t>
            </a:r>
            <a:r>
              <a:rPr lang="en-US" sz="3600" dirty="0" err="1" smtClean="0"/>
              <a:t>produksi</a:t>
            </a:r>
            <a:r>
              <a:rPr lang="en-US" sz="3600" dirty="0" smtClean="0"/>
              <a:t>, </a:t>
            </a:r>
            <a:r>
              <a:rPr lang="en-US" sz="3600" dirty="0" err="1" smtClean="0"/>
              <a:t>barang</a:t>
            </a:r>
            <a:r>
              <a:rPr lang="en-US" sz="3600" dirty="0" smtClean="0"/>
              <a:t> yang </a:t>
            </a:r>
            <a:r>
              <a:rPr lang="en-US" sz="3600" dirty="0" err="1" smtClean="0"/>
              <a:t>disimpan</a:t>
            </a:r>
            <a:r>
              <a:rPr lang="en-US" sz="3600" dirty="0" smtClean="0"/>
              <a:t> </a:t>
            </a:r>
            <a:r>
              <a:rPr lang="en-US" sz="3600" dirty="0" err="1" smtClean="0"/>
              <a:t>untuk</a:t>
            </a:r>
            <a:r>
              <a:rPr lang="en-US" sz="3600" dirty="0" smtClean="0"/>
              <a:t> </a:t>
            </a:r>
            <a:r>
              <a:rPr lang="en-US" sz="3600" dirty="0" err="1" smtClean="0"/>
              <a:t>dijual</a:t>
            </a:r>
            <a:r>
              <a:rPr lang="en-US" sz="3600" dirty="0" smtClean="0"/>
              <a:t> </a:t>
            </a:r>
            <a:r>
              <a:rPr lang="en-US" sz="3600" dirty="0" err="1" smtClean="0"/>
              <a:t>atau</a:t>
            </a:r>
            <a:r>
              <a:rPr lang="en-US" sz="3600" dirty="0" smtClean="0"/>
              <a:t> </a:t>
            </a:r>
            <a:r>
              <a:rPr lang="en-US" sz="3600" dirty="0" err="1" smtClean="0"/>
              <a:t>diserahkan</a:t>
            </a:r>
            <a:r>
              <a:rPr lang="en-US" sz="3600" dirty="0" smtClean="0"/>
              <a:t> </a:t>
            </a:r>
            <a:r>
              <a:rPr lang="en-US" sz="3600" dirty="0" err="1" smtClean="0"/>
              <a:t>kepada</a:t>
            </a:r>
            <a:r>
              <a:rPr lang="en-US" sz="3600" dirty="0" smtClean="0"/>
              <a:t> </a:t>
            </a:r>
            <a:r>
              <a:rPr lang="en-US" sz="3600" dirty="0" err="1" smtClean="0"/>
              <a:t>masyarakat</a:t>
            </a:r>
            <a:r>
              <a:rPr lang="en-US" sz="3600" dirty="0" smtClean="0"/>
              <a:t>, </a:t>
            </a:r>
            <a:r>
              <a:rPr lang="en-US" sz="3600" dirty="0" err="1" smtClean="0"/>
              <a:t>dan</a:t>
            </a:r>
            <a:r>
              <a:rPr lang="en-US" sz="3600" dirty="0" smtClean="0"/>
              <a:t> </a:t>
            </a:r>
            <a:r>
              <a:rPr lang="en-US" sz="3600" dirty="0" err="1" smtClean="0"/>
              <a:t>barang</a:t>
            </a:r>
            <a:r>
              <a:rPr lang="en-US" sz="3600" dirty="0" smtClean="0"/>
              <a:t> yang </a:t>
            </a:r>
            <a:r>
              <a:rPr lang="en-US" sz="3600" dirty="0" err="1" smtClean="0"/>
              <a:t>masih</a:t>
            </a:r>
            <a:r>
              <a:rPr lang="en-US" sz="3600" dirty="0" smtClean="0"/>
              <a:t> </a:t>
            </a:r>
            <a:r>
              <a:rPr lang="en-US" sz="3600" dirty="0" err="1" smtClean="0"/>
              <a:t>dalam</a:t>
            </a:r>
            <a:r>
              <a:rPr lang="en-US" sz="3600" dirty="0" smtClean="0"/>
              <a:t> </a:t>
            </a:r>
            <a:r>
              <a:rPr lang="en-US" sz="3600" dirty="0" err="1" smtClean="0"/>
              <a:t>proses</a:t>
            </a:r>
            <a:r>
              <a:rPr lang="en-US" sz="3600" dirty="0" smtClean="0"/>
              <a:t> </a:t>
            </a:r>
            <a:r>
              <a:rPr lang="en-US" sz="3600" dirty="0" err="1" smtClean="0"/>
              <a:t>produksi</a:t>
            </a:r>
            <a:r>
              <a:rPr lang="en-US" sz="3600" dirty="0" smtClean="0"/>
              <a:t> yang </a:t>
            </a:r>
            <a:r>
              <a:rPr lang="en-US" sz="3600" dirty="0" err="1" smtClean="0"/>
              <a:t>dimaksudkan</a:t>
            </a:r>
            <a:r>
              <a:rPr lang="en-US" sz="3600" dirty="0" smtClean="0"/>
              <a:t> </a:t>
            </a:r>
            <a:r>
              <a:rPr lang="en-US" sz="3600" dirty="0" err="1" smtClean="0"/>
              <a:t>untuk</a:t>
            </a:r>
            <a:r>
              <a:rPr lang="en-US" sz="3600" dirty="0" smtClean="0"/>
              <a:t> </a:t>
            </a:r>
            <a:r>
              <a:rPr lang="en-US" sz="3600" dirty="0" err="1" smtClean="0"/>
              <a:t>dijual</a:t>
            </a:r>
            <a:r>
              <a:rPr lang="en-US" sz="3600" dirty="0" smtClean="0"/>
              <a:t> </a:t>
            </a:r>
            <a:r>
              <a:rPr lang="en-US" sz="3600" dirty="0" err="1" smtClean="0"/>
              <a:t>atau</a:t>
            </a:r>
            <a:r>
              <a:rPr lang="en-US" sz="3600" dirty="0" smtClean="0"/>
              <a:t> </a:t>
            </a:r>
            <a:r>
              <a:rPr lang="en-US" sz="3600" dirty="0" err="1" smtClean="0"/>
              <a:t>diserahkan</a:t>
            </a:r>
            <a:r>
              <a:rPr lang="en-US" sz="3600" dirty="0" smtClean="0"/>
              <a:t> </a:t>
            </a:r>
            <a:r>
              <a:rPr lang="en-US" sz="3600" dirty="0" err="1" smtClean="0"/>
              <a:t>kepada</a:t>
            </a:r>
            <a:r>
              <a:rPr lang="en-US" sz="3600" dirty="0" smtClean="0"/>
              <a:t> </a:t>
            </a:r>
            <a:r>
              <a:rPr lang="en-US" sz="3600" dirty="0" err="1" smtClean="0"/>
              <a:t>masyarakat</a:t>
            </a:r>
            <a:endParaRPr lang="en-US" sz="3600" dirty="0" smtClean="0"/>
          </a:p>
          <a:p>
            <a:pPr marL="609600" indent="-609600" eaLnBrk="1" fontAlgn="auto" hangingPunct="1">
              <a:spcAft>
                <a:spcPts val="0"/>
              </a:spcAft>
              <a:buSzPct val="80000"/>
              <a:buFont typeface="Wingdings" pitchFamily="2" charset="2"/>
              <a:buChar char="ü"/>
              <a:defRPr/>
            </a:pPr>
            <a:r>
              <a:rPr lang="en-US" sz="3600" dirty="0" err="1" smtClean="0"/>
              <a:t>Jenis</a:t>
            </a:r>
            <a:r>
              <a:rPr lang="en-US" sz="3600" dirty="0" smtClean="0"/>
              <a:t>, </a:t>
            </a:r>
            <a:r>
              <a:rPr lang="en-US" sz="3600" dirty="0" err="1" smtClean="0"/>
              <a:t>jumlah</a:t>
            </a:r>
            <a:r>
              <a:rPr lang="en-US" sz="3600" dirty="0" smtClean="0"/>
              <a:t>, </a:t>
            </a:r>
            <a:r>
              <a:rPr lang="en-US" sz="3600" dirty="0" err="1" smtClean="0"/>
              <a:t>dan</a:t>
            </a:r>
            <a:r>
              <a:rPr lang="en-US" sz="3600" dirty="0" smtClean="0"/>
              <a:t> </a:t>
            </a:r>
            <a:r>
              <a:rPr lang="en-US" sz="3600" dirty="0" err="1" smtClean="0"/>
              <a:t>nilai</a:t>
            </a:r>
            <a:r>
              <a:rPr lang="en-US" sz="3600" dirty="0" smtClean="0"/>
              <a:t> </a:t>
            </a:r>
            <a:r>
              <a:rPr lang="en-US" sz="3600" dirty="0" err="1" smtClean="0"/>
              <a:t>persediaan</a:t>
            </a:r>
            <a:r>
              <a:rPr lang="en-US" sz="3600" dirty="0" smtClean="0"/>
              <a:t> </a:t>
            </a:r>
            <a:r>
              <a:rPr lang="en-US" sz="3600" dirty="0" err="1" smtClean="0"/>
              <a:t>dalam</a:t>
            </a:r>
            <a:r>
              <a:rPr lang="en-US" sz="3600" dirty="0" smtClean="0"/>
              <a:t> </a:t>
            </a:r>
            <a:r>
              <a:rPr lang="en-US" sz="3600" dirty="0" err="1" smtClean="0"/>
              <a:t>kondisi</a:t>
            </a:r>
            <a:r>
              <a:rPr lang="en-US" sz="3600" dirty="0" smtClean="0"/>
              <a:t> </a:t>
            </a:r>
            <a:r>
              <a:rPr lang="en-US" sz="3600" dirty="0" err="1" smtClean="0"/>
              <a:t>rusak</a:t>
            </a:r>
            <a:r>
              <a:rPr lang="en-US" sz="3600" dirty="0" smtClean="0"/>
              <a:t> </a:t>
            </a:r>
            <a:r>
              <a:rPr lang="en-US" sz="3600" dirty="0" err="1" smtClean="0"/>
              <a:t>atau</a:t>
            </a:r>
            <a:r>
              <a:rPr lang="en-US" sz="3600" dirty="0" smtClean="0"/>
              <a:t> </a:t>
            </a:r>
            <a:r>
              <a:rPr lang="en-US" sz="3600" dirty="0" err="1" smtClean="0"/>
              <a:t>usang</a:t>
            </a:r>
            <a:endParaRPr lang="en-US" sz="3600" dirty="0" smtClean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LAMPIRAN 1 PP NOMOR 71/2010</a:t>
            </a:r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0" y="201706"/>
            <a:ext cx="8229600" cy="685800"/>
          </a:xfrm>
          <a:prstGeom prst="rect">
            <a:avLst/>
          </a:prstGeom>
          <a:solidFill>
            <a:srgbClr val="00B0F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err="1" smtClean="0"/>
              <a:t>Pengungkapan</a:t>
            </a:r>
            <a:r>
              <a:rPr lang="en-US" dirty="0" smtClean="0"/>
              <a:t> </a:t>
            </a:r>
            <a:r>
              <a:rPr lang="en-US" dirty="0" err="1" smtClean="0"/>
              <a:t>Persediaan</a:t>
            </a:r>
            <a:endParaRPr lang="en-US" dirty="0"/>
          </a:p>
        </p:txBody>
      </p:sp>
      <p:grpSp>
        <p:nvGrpSpPr>
          <p:cNvPr id="7" name="Group 12"/>
          <p:cNvGrpSpPr>
            <a:grpSpLocks/>
          </p:cNvGrpSpPr>
          <p:nvPr/>
        </p:nvGrpSpPr>
        <p:grpSpPr bwMode="auto">
          <a:xfrm>
            <a:off x="403372" y="185001"/>
            <a:ext cx="801541" cy="709952"/>
            <a:chOff x="1347" y="1207"/>
            <a:chExt cx="1296" cy="1163"/>
          </a:xfrm>
        </p:grpSpPr>
        <p:pic>
          <p:nvPicPr>
            <p:cNvPr id="9" name="Picture 1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7" y="1207"/>
              <a:ext cx="1296" cy="1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WordArt 14"/>
            <p:cNvSpPr>
              <a:spLocks noChangeArrowheads="1" noChangeShapeType="1" noTextEdit="1"/>
            </p:cNvSpPr>
            <p:nvPr/>
          </p:nvSpPr>
          <p:spPr bwMode="auto">
            <a:xfrm>
              <a:off x="1579" y="1386"/>
              <a:ext cx="888" cy="78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sz="3600" kern="10" dirty="0">
                  <a:ln w="9525">
                    <a:solidFill>
                      <a:srgbClr val="99CCFF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85BFFF"/>
                      </a:gs>
                      <a:gs pos="100000">
                        <a:srgbClr val="003B76">
                          <a:alpha val="93999"/>
                        </a:srgbClr>
                      </a:gs>
                    </a:gsLst>
                    <a:lin ang="5400000" scaled="1"/>
                  </a:gradFill>
                  <a:effectLst>
                    <a:prstShdw prst="shdw17" dist="17961" dir="2700000">
                      <a:srgbClr val="5C7A99"/>
                    </a:prstShdw>
                  </a:effectLst>
                  <a:latin typeface="Tahoma"/>
                  <a:ea typeface="Tahoma"/>
                  <a:cs typeface="Tahoma"/>
                </a:rPr>
                <a:t>KSAP</a:t>
              </a:r>
            </a:p>
          </p:txBody>
        </p:sp>
      </p:grpSp>
      <p:pic>
        <p:nvPicPr>
          <p:cNvPr id="11" name="Picture 10" descr="C:\Users\Perben\Desktop\logo75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16762" y="152400"/>
            <a:ext cx="774838" cy="742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97931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1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1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1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AFD037-3012-4AE8-A0CD-90F93CF80D3D}" type="slidenum">
              <a:rPr lang="en-GB" altLang="en-US" smtClean="0">
                <a:latin typeface="Cambria" pitchFamily="18" charset="0"/>
              </a:rPr>
              <a:pPr>
                <a:defRPr/>
              </a:pPr>
              <a:t>11</a:t>
            </a:fld>
            <a:endParaRPr lang="en-GB" altLang="en-US">
              <a:latin typeface="Cambria" pitchFamily="18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2577611" y="1371600"/>
            <a:ext cx="5499589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18288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endParaRPr lang="en-US" sz="2400" b="1" dirty="0" smtClean="0">
              <a:latin typeface="Cambria" pitchFamily="18" charset="0"/>
            </a:endParaRPr>
          </a:p>
          <a:p>
            <a:pPr algn="ctr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r>
              <a:rPr lang="en-US" sz="2400" b="1" dirty="0" smtClean="0">
                <a:latin typeface="Cambria" pitchFamily="18" charset="0"/>
              </a:rPr>
              <a:t>TERIMA KASIH</a:t>
            </a:r>
            <a:r>
              <a:rPr lang="id-ID" sz="2400" b="1" dirty="0" smtClean="0">
                <a:latin typeface="Cambria" pitchFamily="18" charset="0"/>
              </a:rPr>
              <a:t/>
            </a:r>
            <a:br>
              <a:rPr lang="id-ID" sz="2400" b="1" dirty="0" smtClean="0">
                <a:latin typeface="Cambria" pitchFamily="18" charset="0"/>
              </a:rPr>
            </a:br>
            <a:r>
              <a:rPr lang="id-ID" sz="2400" b="1" dirty="0" smtClean="0">
                <a:latin typeface="Cambria" pitchFamily="18" charset="0"/>
              </a:rPr>
              <a:t>ATAS PERHATIAN BAPAK IBU SEKALIAN</a:t>
            </a:r>
            <a:endParaRPr lang="en-US" sz="2400" b="1" dirty="0" smtClean="0">
              <a:latin typeface="Cambria" pitchFamily="18" charset="0"/>
            </a:endParaRPr>
          </a:p>
          <a:p>
            <a:pPr algn="ctr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endParaRPr lang="en-US" altLang="en-US" sz="2000" b="1" dirty="0" smtClean="0">
              <a:latin typeface="Cambria" pitchFamily="18" charset="0"/>
            </a:endParaRPr>
          </a:p>
          <a:p>
            <a:pPr algn="r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endParaRPr lang="en-US" altLang="en-US" sz="1400" b="1" dirty="0" smtClean="0">
              <a:latin typeface="Cambria" pitchFamily="18" charset="0"/>
            </a:endParaRPr>
          </a:p>
          <a:p>
            <a:pPr algn="r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r>
              <a:rPr lang="en-US" altLang="en-US" sz="1400" b="1" dirty="0" err="1" smtClean="0">
                <a:latin typeface="Cambria" pitchFamily="18" charset="0"/>
              </a:rPr>
              <a:t>Komite</a:t>
            </a:r>
            <a:r>
              <a:rPr lang="en-US" altLang="en-US" sz="1400" b="1" dirty="0" smtClean="0">
                <a:latin typeface="Cambria" pitchFamily="18" charset="0"/>
              </a:rPr>
              <a:t> </a:t>
            </a:r>
            <a:r>
              <a:rPr lang="en-US" altLang="en-US" sz="1400" b="1" dirty="0" err="1" smtClean="0">
                <a:latin typeface="Cambria" pitchFamily="18" charset="0"/>
              </a:rPr>
              <a:t>Standar</a:t>
            </a:r>
            <a:r>
              <a:rPr lang="en-US" altLang="en-US" sz="1400" b="1" dirty="0" smtClean="0">
                <a:latin typeface="Cambria" pitchFamily="18" charset="0"/>
              </a:rPr>
              <a:t> </a:t>
            </a:r>
            <a:r>
              <a:rPr lang="en-US" altLang="en-US" sz="1400" b="1" dirty="0" err="1" smtClean="0">
                <a:latin typeface="Cambria" pitchFamily="18" charset="0"/>
              </a:rPr>
              <a:t>Akuntansi</a:t>
            </a:r>
            <a:r>
              <a:rPr lang="en-US" altLang="en-US" sz="1400" b="1" dirty="0" smtClean="0">
                <a:latin typeface="Cambria" pitchFamily="18" charset="0"/>
              </a:rPr>
              <a:t> </a:t>
            </a:r>
            <a:r>
              <a:rPr lang="en-US" altLang="en-US" sz="1400" b="1" dirty="0" err="1" smtClean="0">
                <a:latin typeface="Cambria" pitchFamily="18" charset="0"/>
              </a:rPr>
              <a:t>Pemerintahan</a:t>
            </a:r>
            <a:r>
              <a:rPr lang="en-US" altLang="en-US" sz="1400" b="1" dirty="0" smtClean="0">
                <a:latin typeface="Cambria" pitchFamily="18" charset="0"/>
              </a:rPr>
              <a:t> (KSAP)</a:t>
            </a:r>
            <a:br>
              <a:rPr lang="en-US" altLang="en-US" sz="1400" b="1" dirty="0" smtClean="0">
                <a:latin typeface="Cambria" pitchFamily="18" charset="0"/>
              </a:rPr>
            </a:br>
            <a:r>
              <a:rPr lang="en-US" altLang="en-US" sz="1400" b="1" dirty="0" err="1" smtClean="0">
                <a:latin typeface="Cambria" pitchFamily="18" charset="0"/>
              </a:rPr>
              <a:t>Gedung</a:t>
            </a:r>
            <a:r>
              <a:rPr lang="en-US" altLang="en-US" sz="1400" b="1" dirty="0" smtClean="0">
                <a:latin typeface="Cambria" pitchFamily="18" charset="0"/>
              </a:rPr>
              <a:t> </a:t>
            </a:r>
            <a:r>
              <a:rPr lang="en-US" altLang="en-US" sz="1400" b="1" dirty="0" err="1" smtClean="0">
                <a:latin typeface="Cambria" pitchFamily="18" charset="0"/>
              </a:rPr>
              <a:t>Prijadi</a:t>
            </a:r>
            <a:r>
              <a:rPr lang="en-US" altLang="en-US" sz="1400" b="1" dirty="0" smtClean="0">
                <a:latin typeface="Cambria" pitchFamily="18" charset="0"/>
              </a:rPr>
              <a:t> </a:t>
            </a:r>
            <a:r>
              <a:rPr lang="en-US" altLang="en-US" sz="1400" b="1" dirty="0" err="1" smtClean="0">
                <a:latin typeface="Cambria" pitchFamily="18" charset="0"/>
              </a:rPr>
              <a:t>Praptosuhardjo</a:t>
            </a:r>
            <a:r>
              <a:rPr lang="en-US" altLang="en-US" sz="1400" b="1" dirty="0" smtClean="0">
                <a:latin typeface="Cambria" pitchFamily="18" charset="0"/>
              </a:rPr>
              <a:t> III, Lt. 2, </a:t>
            </a:r>
            <a:r>
              <a:rPr lang="en-US" altLang="en-US" sz="1400" b="1" dirty="0" err="1" smtClean="0">
                <a:latin typeface="Cambria" pitchFamily="18" charset="0"/>
              </a:rPr>
              <a:t>Kementerian</a:t>
            </a:r>
            <a:r>
              <a:rPr lang="en-US" altLang="en-US" sz="1400" b="1" dirty="0" smtClean="0">
                <a:latin typeface="Cambria" pitchFamily="18" charset="0"/>
              </a:rPr>
              <a:t> </a:t>
            </a:r>
            <a:r>
              <a:rPr lang="en-US" altLang="en-US" sz="1400" b="1" dirty="0" err="1" smtClean="0">
                <a:latin typeface="Cambria" pitchFamily="18" charset="0"/>
              </a:rPr>
              <a:t>Keuangan</a:t>
            </a:r>
            <a:r>
              <a:rPr lang="en-US" altLang="en-US" sz="1400" b="1" dirty="0" smtClean="0">
                <a:latin typeface="Cambria" pitchFamily="18" charset="0"/>
              </a:rPr>
              <a:t/>
            </a:r>
            <a:br>
              <a:rPr lang="en-US" altLang="en-US" sz="1400" b="1" dirty="0" smtClean="0">
                <a:latin typeface="Cambria" pitchFamily="18" charset="0"/>
              </a:rPr>
            </a:br>
            <a:r>
              <a:rPr lang="en-US" altLang="en-US" sz="1400" b="1" dirty="0" smtClean="0">
                <a:latin typeface="Cambria" pitchFamily="18" charset="0"/>
              </a:rPr>
              <a:t>Jl. Budi </a:t>
            </a:r>
            <a:r>
              <a:rPr lang="en-US" altLang="en-US" sz="1400" b="1" dirty="0" err="1" smtClean="0">
                <a:latin typeface="Cambria" pitchFamily="18" charset="0"/>
              </a:rPr>
              <a:t>Utomo</a:t>
            </a:r>
            <a:r>
              <a:rPr lang="en-US" altLang="en-US" sz="1400" b="1" dirty="0" smtClean="0">
                <a:latin typeface="Cambria" pitchFamily="18" charset="0"/>
              </a:rPr>
              <a:t> No. 6, Jakarta</a:t>
            </a:r>
            <a:br>
              <a:rPr lang="en-US" altLang="en-US" sz="1400" b="1" dirty="0" smtClean="0">
                <a:latin typeface="Cambria" pitchFamily="18" charset="0"/>
              </a:rPr>
            </a:br>
            <a:r>
              <a:rPr lang="en-US" altLang="en-US" sz="1400" b="1" dirty="0" err="1" smtClean="0">
                <a:latin typeface="Cambria" pitchFamily="18" charset="0"/>
              </a:rPr>
              <a:t>Telepon</a:t>
            </a:r>
            <a:r>
              <a:rPr lang="en-US" altLang="en-US" sz="1400" b="1" dirty="0" smtClean="0">
                <a:latin typeface="Cambria" pitchFamily="18" charset="0"/>
              </a:rPr>
              <a:t>/Fax (021) 352 4551</a:t>
            </a:r>
            <a:br>
              <a:rPr lang="en-US" altLang="en-US" sz="1400" b="1" dirty="0" smtClean="0">
                <a:latin typeface="Cambria" pitchFamily="18" charset="0"/>
              </a:rPr>
            </a:br>
            <a:r>
              <a:rPr lang="en-US" altLang="en-US" sz="1400" b="1" dirty="0" smtClean="0">
                <a:latin typeface="Cambria" pitchFamily="18" charset="0"/>
              </a:rPr>
              <a:t>website : www.ksap.org </a:t>
            </a:r>
            <a:br>
              <a:rPr lang="en-US" altLang="en-US" sz="1400" b="1" dirty="0" smtClean="0">
                <a:latin typeface="Cambria" pitchFamily="18" charset="0"/>
              </a:rPr>
            </a:br>
            <a:r>
              <a:rPr lang="en-US" altLang="en-US" sz="1400" b="1" dirty="0" smtClean="0">
                <a:latin typeface="Cambria" pitchFamily="18" charset="0"/>
              </a:rPr>
              <a:t>Email: </a:t>
            </a:r>
            <a:r>
              <a:rPr lang="en-US" altLang="en-US" sz="1400" dirty="0" smtClean="0">
                <a:solidFill>
                  <a:srgbClr val="0000FF"/>
                </a:solidFill>
                <a:latin typeface="Cambria" pitchFamily="18" charset="0"/>
                <a:hlinkClick r:id="rId2"/>
              </a:rPr>
              <a:t>webmaster@ksap.org</a:t>
            </a:r>
            <a:endParaRPr lang="en-US" altLang="en-US" sz="1400" dirty="0" smtClean="0">
              <a:solidFill>
                <a:srgbClr val="0000FF"/>
              </a:solidFill>
              <a:latin typeface="Cambria" pitchFamily="18" charset="0"/>
            </a:endParaRPr>
          </a:p>
          <a:p>
            <a:pPr algn="r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endParaRPr lang="en-US" altLang="en-US" sz="1400" b="1" dirty="0" smtClean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2951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85000"/>
            <a:ext cx="8077200" cy="709953"/>
          </a:xfrm>
          <a:solidFill>
            <a:srgbClr val="00B0F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/>
            <a:r>
              <a:rPr lang="en-US" dirty="0" err="1" smtClean="0"/>
              <a:t>Materi</a:t>
            </a:r>
            <a:r>
              <a:rPr lang="en-US" dirty="0" smtClean="0"/>
              <a:t> </a:t>
            </a:r>
            <a:r>
              <a:rPr lang="en-US" dirty="0" err="1" smtClean="0"/>
              <a:t>Bahasan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76400"/>
            <a:ext cx="8229600" cy="394716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Definisi</a:t>
            </a:r>
            <a:r>
              <a:rPr lang="en-US" dirty="0" smtClean="0"/>
              <a:t> </a:t>
            </a:r>
            <a:r>
              <a:rPr lang="en-US" dirty="0" err="1" smtClean="0"/>
              <a:t>Persediaan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400" dirty="0" err="1" smtClean="0"/>
              <a:t>Cakupan</a:t>
            </a:r>
            <a:r>
              <a:rPr lang="en-US" sz="2400" dirty="0" smtClean="0"/>
              <a:t> </a:t>
            </a:r>
            <a:r>
              <a:rPr lang="en-US" sz="2400" dirty="0" err="1" smtClean="0"/>
              <a:t>Persediaan</a:t>
            </a:r>
            <a:endParaRPr lang="en-US" sz="2400" dirty="0"/>
          </a:p>
          <a:p>
            <a:pPr marL="514350" indent="-514350">
              <a:buFont typeface="+mj-lt"/>
              <a:buAutoNum type="arabicPeriod"/>
            </a:pPr>
            <a:r>
              <a:rPr lang="en-US" sz="2400" dirty="0" err="1" smtClean="0"/>
              <a:t>Pengakuan</a:t>
            </a:r>
            <a:r>
              <a:rPr lang="en-US" sz="2400" dirty="0" smtClean="0"/>
              <a:t> </a:t>
            </a:r>
            <a:r>
              <a:rPr lang="en-US" sz="2400" dirty="0" err="1" smtClean="0"/>
              <a:t>Persediaan</a:t>
            </a:r>
            <a:endParaRPr lang="en-US" sz="2400" dirty="0"/>
          </a:p>
          <a:p>
            <a:pPr marL="514350" indent="-514350">
              <a:buFont typeface="+mj-lt"/>
              <a:buAutoNum type="arabicPeriod"/>
            </a:pPr>
            <a:r>
              <a:rPr lang="en-US" sz="2400" dirty="0" err="1" smtClean="0"/>
              <a:t>Pengukuran</a:t>
            </a:r>
            <a:r>
              <a:rPr lang="en-US" sz="2400" dirty="0" smtClean="0"/>
              <a:t> </a:t>
            </a:r>
            <a:r>
              <a:rPr lang="en-US" sz="2400" dirty="0" err="1" smtClean="0"/>
              <a:t>Persediaan</a:t>
            </a:r>
            <a:endParaRPr lang="en-US" sz="2400" dirty="0"/>
          </a:p>
          <a:p>
            <a:pPr marL="514350" indent="-514350">
              <a:buFont typeface="+mj-lt"/>
              <a:buAutoNum type="arabicPeriod"/>
            </a:pPr>
            <a:r>
              <a:rPr lang="en-US" sz="2400" dirty="0" err="1" smtClean="0"/>
              <a:t>Pengungkapan</a:t>
            </a:r>
            <a:r>
              <a:rPr lang="en-US" sz="2400" dirty="0" smtClean="0"/>
              <a:t> </a:t>
            </a:r>
            <a:r>
              <a:rPr lang="en-US" sz="2400" dirty="0" err="1" smtClean="0"/>
              <a:t>Persediaan</a:t>
            </a:r>
            <a:endParaRPr lang="en-US" sz="2400" dirty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  <p:grpSp>
        <p:nvGrpSpPr>
          <p:cNvPr id="5" name="Group 12"/>
          <p:cNvGrpSpPr>
            <a:grpSpLocks/>
          </p:cNvGrpSpPr>
          <p:nvPr/>
        </p:nvGrpSpPr>
        <p:grpSpPr bwMode="auto">
          <a:xfrm>
            <a:off x="403372" y="185001"/>
            <a:ext cx="801541" cy="709952"/>
            <a:chOff x="1347" y="1207"/>
            <a:chExt cx="1296" cy="1163"/>
          </a:xfrm>
        </p:grpSpPr>
        <p:pic>
          <p:nvPicPr>
            <p:cNvPr id="6" name="Picture 1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7" y="1207"/>
              <a:ext cx="1296" cy="1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WordArt 14"/>
            <p:cNvSpPr>
              <a:spLocks noChangeArrowheads="1" noChangeShapeType="1" noTextEdit="1"/>
            </p:cNvSpPr>
            <p:nvPr/>
          </p:nvSpPr>
          <p:spPr bwMode="auto">
            <a:xfrm>
              <a:off x="1579" y="1386"/>
              <a:ext cx="888" cy="78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sz="3600" kern="10" dirty="0">
                  <a:ln w="9525">
                    <a:solidFill>
                      <a:srgbClr val="99CCFF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85BFFF"/>
                      </a:gs>
                      <a:gs pos="100000">
                        <a:srgbClr val="003B76">
                          <a:alpha val="93999"/>
                        </a:srgbClr>
                      </a:gs>
                    </a:gsLst>
                    <a:lin ang="5400000" scaled="1"/>
                  </a:gradFill>
                  <a:effectLst>
                    <a:prstShdw prst="shdw17" dist="17961" dir="2700000">
                      <a:srgbClr val="5C7A99"/>
                    </a:prstShdw>
                  </a:effectLst>
                  <a:latin typeface="Tahoma"/>
                  <a:ea typeface="Tahoma"/>
                  <a:cs typeface="Tahoma"/>
                </a:rPr>
                <a:t>KSAP</a:t>
              </a:r>
            </a:p>
          </p:txBody>
        </p:sp>
      </p:grpSp>
      <p:pic>
        <p:nvPicPr>
          <p:cNvPr id="9" name="Picture 8" descr="C:\Users\Perben\Desktop\logo7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16762" y="152400"/>
            <a:ext cx="774838" cy="742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21923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6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676400"/>
            <a:ext cx="8229600" cy="4480560"/>
          </a:xfrm>
        </p:spPr>
        <p:txBody>
          <a:bodyPr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US" sz="2800" dirty="0" err="1" smtClean="0">
                <a:cs typeface="Times New Roman" pitchFamily="18" charset="0"/>
              </a:rPr>
              <a:t>Persediaan</a:t>
            </a:r>
            <a:r>
              <a:rPr lang="en-US" sz="2800" dirty="0" smtClean="0">
                <a:cs typeface="Times New Roman" pitchFamily="18" charset="0"/>
              </a:rPr>
              <a:t> </a:t>
            </a:r>
            <a:r>
              <a:rPr lang="en-US" sz="2800" dirty="0" err="1" smtClean="0">
                <a:cs typeface="Times New Roman" pitchFamily="18" charset="0"/>
              </a:rPr>
              <a:t>adalah</a:t>
            </a:r>
            <a:r>
              <a:rPr lang="en-US" sz="2800" dirty="0" smtClean="0">
                <a:cs typeface="Times New Roman" pitchFamily="18" charset="0"/>
              </a:rPr>
              <a:t> </a:t>
            </a:r>
            <a:r>
              <a:rPr lang="en-US" sz="2800" dirty="0" err="1" smtClean="0">
                <a:cs typeface="Times New Roman" pitchFamily="18" charset="0"/>
              </a:rPr>
              <a:t>aset</a:t>
            </a:r>
            <a:r>
              <a:rPr lang="en-US" sz="2800" dirty="0" smtClean="0">
                <a:cs typeface="Times New Roman" pitchFamily="18" charset="0"/>
              </a:rPr>
              <a:t> </a:t>
            </a:r>
            <a:r>
              <a:rPr lang="en-US" sz="2800" dirty="0" err="1" smtClean="0">
                <a:cs typeface="Times New Roman" pitchFamily="18" charset="0"/>
              </a:rPr>
              <a:t>lancar</a:t>
            </a:r>
            <a:r>
              <a:rPr lang="en-US" sz="2800" dirty="0" smtClean="0">
                <a:cs typeface="Times New Roman" pitchFamily="18" charset="0"/>
              </a:rPr>
              <a:t> </a:t>
            </a:r>
            <a:r>
              <a:rPr lang="en-US" sz="2800" dirty="0" err="1" smtClean="0">
                <a:cs typeface="Times New Roman" pitchFamily="18" charset="0"/>
              </a:rPr>
              <a:t>dalam</a:t>
            </a:r>
            <a:r>
              <a:rPr lang="en-US" sz="2800" dirty="0" smtClean="0">
                <a:cs typeface="Times New Roman" pitchFamily="18" charset="0"/>
              </a:rPr>
              <a:t> </a:t>
            </a:r>
            <a:r>
              <a:rPr lang="en-US" sz="2800" dirty="0" err="1" smtClean="0">
                <a:cs typeface="Times New Roman" pitchFamily="18" charset="0"/>
              </a:rPr>
              <a:t>bentuk</a:t>
            </a:r>
            <a:r>
              <a:rPr lang="en-US" sz="2800" dirty="0" smtClean="0">
                <a:cs typeface="Times New Roman" pitchFamily="18" charset="0"/>
              </a:rPr>
              <a:t> </a:t>
            </a:r>
            <a:r>
              <a:rPr lang="en-US" sz="2800" dirty="0" err="1" smtClean="0">
                <a:cs typeface="Times New Roman" pitchFamily="18" charset="0"/>
              </a:rPr>
              <a:t>barang</a:t>
            </a:r>
            <a:r>
              <a:rPr lang="en-US" sz="2800" dirty="0" smtClean="0">
                <a:cs typeface="Times New Roman" pitchFamily="18" charset="0"/>
              </a:rPr>
              <a:t> </a:t>
            </a:r>
            <a:r>
              <a:rPr lang="en-US" sz="2800" dirty="0" err="1" smtClean="0">
                <a:cs typeface="Times New Roman" pitchFamily="18" charset="0"/>
              </a:rPr>
              <a:t>atau</a:t>
            </a:r>
            <a:r>
              <a:rPr lang="en-US" sz="2800" dirty="0" smtClean="0">
                <a:cs typeface="Times New Roman" pitchFamily="18" charset="0"/>
              </a:rPr>
              <a:t> </a:t>
            </a:r>
            <a:r>
              <a:rPr lang="en-US" sz="2800" dirty="0" err="1" smtClean="0">
                <a:cs typeface="Times New Roman" pitchFamily="18" charset="0"/>
              </a:rPr>
              <a:t>perlengkapan</a:t>
            </a:r>
            <a:r>
              <a:rPr lang="en-US" sz="2800" dirty="0" smtClean="0">
                <a:cs typeface="Times New Roman" pitchFamily="18" charset="0"/>
              </a:rPr>
              <a:t> yang </a:t>
            </a:r>
            <a:r>
              <a:rPr lang="en-US" sz="2800" dirty="0" err="1" smtClean="0">
                <a:cs typeface="Times New Roman" pitchFamily="18" charset="0"/>
              </a:rPr>
              <a:t>dimaksudkan</a:t>
            </a:r>
            <a:r>
              <a:rPr lang="en-US" sz="2800" dirty="0" smtClean="0">
                <a:cs typeface="Times New Roman" pitchFamily="18" charset="0"/>
              </a:rPr>
              <a:t> </a:t>
            </a:r>
            <a:r>
              <a:rPr lang="en-US" sz="2800" dirty="0" err="1" smtClean="0">
                <a:cs typeface="Times New Roman" pitchFamily="18" charset="0"/>
              </a:rPr>
              <a:t>untuk</a:t>
            </a:r>
            <a:r>
              <a:rPr lang="en-US" sz="2800" dirty="0" smtClean="0">
                <a:cs typeface="Times New Roman" pitchFamily="18" charset="0"/>
              </a:rPr>
              <a:t> </a:t>
            </a:r>
            <a:r>
              <a:rPr lang="en-US" sz="2800" dirty="0" err="1" smtClean="0">
                <a:cs typeface="Times New Roman" pitchFamily="18" charset="0"/>
              </a:rPr>
              <a:t>mendukung</a:t>
            </a:r>
            <a:r>
              <a:rPr lang="en-US" sz="2800" dirty="0" smtClean="0">
                <a:cs typeface="Times New Roman" pitchFamily="18" charset="0"/>
              </a:rPr>
              <a:t> </a:t>
            </a:r>
            <a:r>
              <a:rPr lang="en-US" sz="2800" dirty="0" err="1" smtClean="0">
                <a:cs typeface="Times New Roman" pitchFamily="18" charset="0"/>
              </a:rPr>
              <a:t>kegiatan</a:t>
            </a:r>
            <a:r>
              <a:rPr lang="en-US" sz="2800" dirty="0" smtClean="0">
                <a:cs typeface="Times New Roman" pitchFamily="18" charset="0"/>
              </a:rPr>
              <a:t> </a:t>
            </a:r>
            <a:r>
              <a:rPr lang="en-US" sz="2800" dirty="0" err="1" smtClean="0">
                <a:cs typeface="Times New Roman" pitchFamily="18" charset="0"/>
              </a:rPr>
              <a:t>operasional</a:t>
            </a:r>
            <a:r>
              <a:rPr lang="en-US" sz="2800" dirty="0" smtClean="0">
                <a:cs typeface="Times New Roman" pitchFamily="18" charset="0"/>
              </a:rPr>
              <a:t> </a:t>
            </a:r>
            <a:r>
              <a:rPr lang="en-US" sz="2800" dirty="0" err="1" smtClean="0">
                <a:cs typeface="Times New Roman" pitchFamily="18" charset="0"/>
              </a:rPr>
              <a:t>pemerintah</a:t>
            </a:r>
            <a:r>
              <a:rPr lang="en-US" sz="2800" dirty="0" smtClean="0">
                <a:cs typeface="Times New Roman" pitchFamily="18" charset="0"/>
              </a:rPr>
              <a:t>, </a:t>
            </a:r>
            <a:r>
              <a:rPr lang="en-US" sz="2800" dirty="0" err="1" smtClean="0">
                <a:cs typeface="Times New Roman" pitchFamily="18" charset="0"/>
              </a:rPr>
              <a:t>dan</a:t>
            </a:r>
            <a:r>
              <a:rPr lang="en-US" sz="2800" dirty="0" smtClean="0">
                <a:cs typeface="Times New Roman" pitchFamily="18" charset="0"/>
              </a:rPr>
              <a:t> </a:t>
            </a:r>
            <a:r>
              <a:rPr lang="en-US" sz="2800" dirty="0" err="1" smtClean="0">
                <a:cs typeface="Times New Roman" pitchFamily="18" charset="0"/>
              </a:rPr>
              <a:t>barang-barang</a:t>
            </a:r>
            <a:r>
              <a:rPr lang="en-US" sz="2800" dirty="0" smtClean="0">
                <a:cs typeface="Times New Roman" pitchFamily="18" charset="0"/>
              </a:rPr>
              <a:t> yang </a:t>
            </a:r>
            <a:r>
              <a:rPr lang="en-US" sz="2800" dirty="0" err="1" smtClean="0">
                <a:cs typeface="Times New Roman" pitchFamily="18" charset="0"/>
              </a:rPr>
              <a:t>dimaksudkan</a:t>
            </a:r>
            <a:r>
              <a:rPr lang="en-US" sz="2800" dirty="0" smtClean="0">
                <a:cs typeface="Times New Roman" pitchFamily="18" charset="0"/>
              </a:rPr>
              <a:t> </a:t>
            </a:r>
            <a:r>
              <a:rPr lang="en-US" sz="2800" dirty="0" err="1" smtClean="0">
                <a:cs typeface="Times New Roman" pitchFamily="18" charset="0"/>
              </a:rPr>
              <a:t>untuk</a:t>
            </a:r>
            <a:r>
              <a:rPr lang="en-US" sz="2800" dirty="0" smtClean="0">
                <a:cs typeface="Times New Roman" pitchFamily="18" charset="0"/>
              </a:rPr>
              <a:t> </a:t>
            </a:r>
            <a:r>
              <a:rPr lang="en-US" sz="2800" dirty="0" err="1" smtClean="0">
                <a:cs typeface="Times New Roman" pitchFamily="18" charset="0"/>
              </a:rPr>
              <a:t>dijual</a:t>
            </a:r>
            <a:r>
              <a:rPr lang="en-US" sz="2800" dirty="0" smtClean="0">
                <a:cs typeface="Times New Roman" pitchFamily="18" charset="0"/>
              </a:rPr>
              <a:t> </a:t>
            </a:r>
            <a:r>
              <a:rPr lang="en-US" sz="2800" dirty="0" err="1" smtClean="0">
                <a:cs typeface="Times New Roman" pitchFamily="18" charset="0"/>
              </a:rPr>
              <a:t>dan</a:t>
            </a:r>
            <a:r>
              <a:rPr lang="en-US" sz="2800" dirty="0" smtClean="0">
                <a:cs typeface="Times New Roman" pitchFamily="18" charset="0"/>
              </a:rPr>
              <a:t>/</a:t>
            </a:r>
            <a:r>
              <a:rPr lang="en-US" sz="2800" dirty="0" err="1" smtClean="0">
                <a:cs typeface="Times New Roman" pitchFamily="18" charset="0"/>
              </a:rPr>
              <a:t>atau</a:t>
            </a:r>
            <a:r>
              <a:rPr lang="en-US" sz="2800" dirty="0" smtClean="0">
                <a:cs typeface="Times New Roman" pitchFamily="18" charset="0"/>
              </a:rPr>
              <a:t> </a:t>
            </a:r>
            <a:r>
              <a:rPr lang="en-US" sz="2800" dirty="0" err="1" smtClean="0">
                <a:cs typeface="Times New Roman" pitchFamily="18" charset="0"/>
              </a:rPr>
              <a:t>diserahkan</a:t>
            </a:r>
            <a:r>
              <a:rPr lang="en-US" sz="2800" dirty="0" smtClean="0">
                <a:cs typeface="Times New Roman" pitchFamily="18" charset="0"/>
              </a:rPr>
              <a:t> </a:t>
            </a:r>
            <a:r>
              <a:rPr lang="en-US" sz="2800" dirty="0" err="1" smtClean="0">
                <a:cs typeface="Times New Roman" pitchFamily="18" charset="0"/>
              </a:rPr>
              <a:t>dalam</a:t>
            </a:r>
            <a:r>
              <a:rPr lang="en-US" sz="2800" dirty="0" smtClean="0">
                <a:cs typeface="Times New Roman" pitchFamily="18" charset="0"/>
              </a:rPr>
              <a:t> </a:t>
            </a:r>
            <a:r>
              <a:rPr lang="en-US" sz="2800" dirty="0" err="1" smtClean="0">
                <a:cs typeface="Times New Roman" pitchFamily="18" charset="0"/>
              </a:rPr>
              <a:t>rangka</a:t>
            </a:r>
            <a:r>
              <a:rPr lang="en-US" sz="2800" dirty="0" smtClean="0">
                <a:cs typeface="Times New Roman" pitchFamily="18" charset="0"/>
              </a:rPr>
              <a:t> </a:t>
            </a:r>
            <a:r>
              <a:rPr lang="en-US" sz="2800" dirty="0" err="1" smtClean="0">
                <a:cs typeface="Times New Roman" pitchFamily="18" charset="0"/>
              </a:rPr>
              <a:t>pelayanan</a:t>
            </a:r>
            <a:r>
              <a:rPr lang="en-US" sz="2800" dirty="0" smtClean="0">
                <a:cs typeface="Times New Roman" pitchFamily="18" charset="0"/>
              </a:rPr>
              <a:t> </a:t>
            </a:r>
            <a:r>
              <a:rPr lang="en-US" sz="2800" dirty="0" err="1" smtClean="0">
                <a:cs typeface="Times New Roman" pitchFamily="18" charset="0"/>
              </a:rPr>
              <a:t>kepada</a:t>
            </a:r>
            <a:r>
              <a:rPr lang="en-US" sz="2800" dirty="0" smtClean="0">
                <a:cs typeface="Times New Roman" pitchFamily="18" charset="0"/>
              </a:rPr>
              <a:t> </a:t>
            </a:r>
            <a:r>
              <a:rPr lang="en-US" sz="2800" dirty="0" err="1" smtClean="0">
                <a:cs typeface="Times New Roman" pitchFamily="18" charset="0"/>
              </a:rPr>
              <a:t>masyarakat</a:t>
            </a:r>
            <a:r>
              <a:rPr lang="en-US" sz="2800" dirty="0" smtClean="0">
                <a:cs typeface="Times New Roman" pitchFamily="18" charset="0"/>
              </a:rPr>
              <a:t>.(</a:t>
            </a:r>
            <a:r>
              <a:rPr lang="en-US" sz="2800" dirty="0">
                <a:cs typeface="Times New Roman" pitchFamily="18" charset="0"/>
              </a:rPr>
              <a:t>PSAP 05 Par. 4)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-1905000" y="6356350"/>
            <a:ext cx="4340225" cy="365125"/>
          </a:xfrm>
        </p:spPr>
        <p:txBody>
          <a:bodyPr/>
          <a:lstStyle/>
          <a:p>
            <a:fld id="{7B2AA73C-DEDD-4EDD-B923-AD75E6752672}" type="slidenum">
              <a:rPr lang="en-US"/>
              <a:pPr/>
              <a:t>3</a:t>
            </a:fld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" y="201706"/>
            <a:ext cx="8229600" cy="685800"/>
          </a:xfrm>
          <a:prstGeom prst="rect">
            <a:avLst/>
          </a:prstGeom>
          <a:solidFill>
            <a:srgbClr val="00B0F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err="1" smtClean="0"/>
              <a:t>Definisi</a:t>
            </a:r>
            <a:r>
              <a:rPr lang="en-US" dirty="0" smtClean="0"/>
              <a:t> </a:t>
            </a:r>
            <a:r>
              <a:rPr lang="en-US" dirty="0" err="1" smtClean="0"/>
              <a:t>Persediaan</a:t>
            </a:r>
            <a:endParaRPr lang="en-US" dirty="0"/>
          </a:p>
        </p:txBody>
      </p:sp>
      <p:grpSp>
        <p:nvGrpSpPr>
          <p:cNvPr id="9" name="Group 12"/>
          <p:cNvGrpSpPr>
            <a:grpSpLocks/>
          </p:cNvGrpSpPr>
          <p:nvPr/>
        </p:nvGrpSpPr>
        <p:grpSpPr bwMode="auto">
          <a:xfrm>
            <a:off x="403372" y="185001"/>
            <a:ext cx="801541" cy="709952"/>
            <a:chOff x="1347" y="1207"/>
            <a:chExt cx="1296" cy="1163"/>
          </a:xfrm>
        </p:grpSpPr>
        <p:pic>
          <p:nvPicPr>
            <p:cNvPr id="10" name="Picture 1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7" y="1207"/>
              <a:ext cx="1296" cy="1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WordArt 14"/>
            <p:cNvSpPr>
              <a:spLocks noChangeArrowheads="1" noChangeShapeType="1" noTextEdit="1"/>
            </p:cNvSpPr>
            <p:nvPr/>
          </p:nvSpPr>
          <p:spPr bwMode="auto">
            <a:xfrm>
              <a:off x="1579" y="1386"/>
              <a:ext cx="888" cy="78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sz="3600" kern="10" dirty="0">
                  <a:ln w="9525">
                    <a:solidFill>
                      <a:srgbClr val="99CCFF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85BFFF"/>
                      </a:gs>
                      <a:gs pos="100000">
                        <a:srgbClr val="003B76">
                          <a:alpha val="93999"/>
                        </a:srgbClr>
                      </a:gs>
                    </a:gsLst>
                    <a:lin ang="5400000" scaled="1"/>
                  </a:gradFill>
                  <a:effectLst>
                    <a:prstShdw prst="shdw17" dist="17961" dir="2700000">
                      <a:srgbClr val="5C7A99"/>
                    </a:prstShdw>
                  </a:effectLst>
                  <a:latin typeface="Tahoma"/>
                  <a:ea typeface="Tahoma"/>
                  <a:cs typeface="Tahoma"/>
                </a:rPr>
                <a:t>KSAP</a:t>
              </a:r>
            </a:p>
          </p:txBody>
        </p:sp>
      </p:grpSp>
      <p:pic>
        <p:nvPicPr>
          <p:cNvPr id="12" name="Picture 11" descr="C:\Users\Perben\Desktop\logo7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16762" y="152400"/>
            <a:ext cx="774838" cy="742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13336420"/>
      </p:ext>
    </p:extLst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62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marL="465138" indent="-465138" eaLnBrk="1" hangingPunct="1">
              <a:buNone/>
            </a:pPr>
            <a:r>
              <a:rPr lang="fi-FI" sz="2800" dirty="0" smtClean="0">
                <a:cs typeface="Times New Roman" pitchFamily="18" charset="0"/>
              </a:rPr>
              <a:t>Persediaan merupakan aset yang berupa:</a:t>
            </a:r>
            <a:endParaRPr lang="en-US" sz="2800" dirty="0" smtClean="0">
              <a:cs typeface="Times New Roman" pitchFamily="18" charset="0"/>
            </a:endParaRPr>
          </a:p>
          <a:p>
            <a:pPr marL="514350" indent="-514350" eaLnBrk="1" hangingPunct="1">
              <a:buSzPct val="80000"/>
              <a:buFont typeface="+mj-lt"/>
              <a:buAutoNum type="alphaUcPeriod"/>
            </a:pPr>
            <a:r>
              <a:rPr lang="en-US" sz="2800" dirty="0" err="1" smtClean="0">
                <a:cs typeface="Times New Roman" pitchFamily="18" charset="0"/>
              </a:rPr>
              <a:t>Barang</a:t>
            </a:r>
            <a:r>
              <a:rPr lang="en-US" sz="2800" dirty="0" smtClean="0">
                <a:cs typeface="Times New Roman" pitchFamily="18" charset="0"/>
              </a:rPr>
              <a:t> </a:t>
            </a:r>
            <a:r>
              <a:rPr lang="en-US" sz="2800" dirty="0" err="1" smtClean="0">
                <a:cs typeface="Times New Roman" pitchFamily="18" charset="0"/>
              </a:rPr>
              <a:t>atau</a:t>
            </a:r>
            <a:r>
              <a:rPr lang="en-US" sz="2800" dirty="0" smtClean="0">
                <a:cs typeface="Times New Roman" pitchFamily="18" charset="0"/>
              </a:rPr>
              <a:t> </a:t>
            </a:r>
            <a:r>
              <a:rPr lang="en-US" sz="2800" dirty="0" err="1" smtClean="0">
                <a:cs typeface="Times New Roman" pitchFamily="18" charset="0"/>
              </a:rPr>
              <a:t>perlengkapan</a:t>
            </a:r>
            <a:r>
              <a:rPr lang="en-US" sz="2800" dirty="0" smtClean="0">
                <a:cs typeface="Times New Roman" pitchFamily="18" charset="0"/>
              </a:rPr>
              <a:t> (supplies) yang </a:t>
            </a:r>
            <a:r>
              <a:rPr lang="en-US" sz="2800" dirty="0" err="1" smtClean="0">
                <a:cs typeface="Times New Roman" pitchFamily="18" charset="0"/>
              </a:rPr>
              <a:t>digunakan</a:t>
            </a:r>
            <a:r>
              <a:rPr lang="en-US" sz="2800" dirty="0" smtClean="0">
                <a:cs typeface="Times New Roman" pitchFamily="18" charset="0"/>
              </a:rPr>
              <a:t> </a:t>
            </a:r>
            <a:r>
              <a:rPr lang="en-US" sz="2800" dirty="0" err="1" smtClean="0">
                <a:cs typeface="Times New Roman" pitchFamily="18" charset="0"/>
              </a:rPr>
              <a:t>dalam</a:t>
            </a:r>
            <a:r>
              <a:rPr lang="en-US" sz="2800" dirty="0" smtClean="0">
                <a:cs typeface="Times New Roman" pitchFamily="18" charset="0"/>
              </a:rPr>
              <a:t> </a:t>
            </a:r>
            <a:r>
              <a:rPr lang="en-US" sz="2800" dirty="0" err="1" smtClean="0">
                <a:cs typeface="Times New Roman" pitchFamily="18" charset="0"/>
              </a:rPr>
              <a:t>rangka</a:t>
            </a:r>
            <a:r>
              <a:rPr lang="en-US" sz="2800" dirty="0" smtClean="0">
                <a:cs typeface="Times New Roman" pitchFamily="18" charset="0"/>
              </a:rPr>
              <a:t> </a:t>
            </a:r>
            <a:r>
              <a:rPr lang="en-US" sz="2800" dirty="0" err="1" smtClean="0">
                <a:cs typeface="Times New Roman" pitchFamily="18" charset="0"/>
              </a:rPr>
              <a:t>kegiatan</a:t>
            </a:r>
            <a:r>
              <a:rPr lang="en-US" sz="2800" dirty="0" smtClean="0">
                <a:cs typeface="Times New Roman" pitchFamily="18" charset="0"/>
              </a:rPr>
              <a:t> </a:t>
            </a:r>
            <a:r>
              <a:rPr lang="en-US" sz="2800" dirty="0" err="1" smtClean="0">
                <a:cs typeface="Times New Roman" pitchFamily="18" charset="0"/>
              </a:rPr>
              <a:t>operasional</a:t>
            </a:r>
            <a:r>
              <a:rPr lang="en-US" sz="2800" dirty="0" smtClean="0">
                <a:cs typeface="Times New Roman" pitchFamily="18" charset="0"/>
              </a:rPr>
              <a:t> </a:t>
            </a:r>
            <a:r>
              <a:rPr lang="en-US" sz="2800" dirty="0" err="1" smtClean="0">
                <a:cs typeface="Times New Roman" pitchFamily="18" charset="0"/>
              </a:rPr>
              <a:t>pemerintah</a:t>
            </a:r>
            <a:r>
              <a:rPr lang="en-US" sz="2800" dirty="0" smtClean="0">
                <a:cs typeface="Times New Roman" pitchFamily="18" charset="0"/>
              </a:rPr>
              <a:t>;</a:t>
            </a:r>
          </a:p>
          <a:p>
            <a:pPr marL="514350" indent="-514350" eaLnBrk="1" hangingPunct="1">
              <a:buSzPct val="80000"/>
              <a:buFont typeface="+mj-lt"/>
              <a:buAutoNum type="alphaUcPeriod"/>
            </a:pPr>
            <a:r>
              <a:rPr lang="en-US" sz="2800" dirty="0" err="1" smtClean="0">
                <a:cs typeface="Times New Roman" pitchFamily="18" charset="0"/>
              </a:rPr>
              <a:t>Bahan</a:t>
            </a:r>
            <a:r>
              <a:rPr lang="en-US" sz="2800" dirty="0" smtClean="0">
                <a:cs typeface="Times New Roman" pitchFamily="18" charset="0"/>
              </a:rPr>
              <a:t> </a:t>
            </a:r>
            <a:r>
              <a:rPr lang="en-US" sz="2800" dirty="0" err="1" smtClean="0">
                <a:cs typeface="Times New Roman" pitchFamily="18" charset="0"/>
              </a:rPr>
              <a:t>atau</a:t>
            </a:r>
            <a:r>
              <a:rPr lang="en-US" sz="2800" dirty="0" smtClean="0">
                <a:cs typeface="Times New Roman" pitchFamily="18" charset="0"/>
              </a:rPr>
              <a:t> </a:t>
            </a:r>
            <a:r>
              <a:rPr lang="en-US" sz="2800" dirty="0" err="1" smtClean="0">
                <a:cs typeface="Times New Roman" pitchFamily="18" charset="0"/>
              </a:rPr>
              <a:t>perlengkapan</a:t>
            </a:r>
            <a:r>
              <a:rPr lang="en-US" sz="2800" dirty="0" smtClean="0">
                <a:cs typeface="Times New Roman" pitchFamily="18" charset="0"/>
              </a:rPr>
              <a:t> (supplies) yang </a:t>
            </a:r>
            <a:r>
              <a:rPr lang="en-US" sz="2800" dirty="0" err="1" smtClean="0">
                <a:cs typeface="Times New Roman" pitchFamily="18" charset="0"/>
              </a:rPr>
              <a:t>akan</a:t>
            </a:r>
            <a:r>
              <a:rPr lang="en-US" sz="2800" dirty="0" smtClean="0">
                <a:cs typeface="Times New Roman" pitchFamily="18" charset="0"/>
              </a:rPr>
              <a:t> </a:t>
            </a:r>
            <a:r>
              <a:rPr lang="en-US" sz="2800" dirty="0" err="1" smtClean="0">
                <a:cs typeface="Times New Roman" pitchFamily="18" charset="0"/>
              </a:rPr>
              <a:t>digunakan</a:t>
            </a:r>
            <a:r>
              <a:rPr lang="en-US" sz="2800" dirty="0" smtClean="0">
                <a:cs typeface="Times New Roman" pitchFamily="18" charset="0"/>
              </a:rPr>
              <a:t> </a:t>
            </a:r>
            <a:r>
              <a:rPr lang="en-US" sz="2800" dirty="0" err="1" smtClean="0">
                <a:cs typeface="Times New Roman" pitchFamily="18" charset="0"/>
              </a:rPr>
              <a:t>dalam</a:t>
            </a:r>
            <a:r>
              <a:rPr lang="en-US" sz="2800" dirty="0" smtClean="0">
                <a:cs typeface="Times New Roman" pitchFamily="18" charset="0"/>
              </a:rPr>
              <a:t> </a:t>
            </a:r>
            <a:r>
              <a:rPr lang="en-US" sz="2800" dirty="0" err="1" smtClean="0">
                <a:cs typeface="Times New Roman" pitchFamily="18" charset="0"/>
              </a:rPr>
              <a:t>proses</a:t>
            </a:r>
            <a:r>
              <a:rPr lang="en-US" sz="2800" dirty="0" smtClean="0">
                <a:cs typeface="Times New Roman" pitchFamily="18" charset="0"/>
              </a:rPr>
              <a:t> </a:t>
            </a:r>
            <a:r>
              <a:rPr lang="en-US" sz="2800" dirty="0" err="1" smtClean="0">
                <a:cs typeface="Times New Roman" pitchFamily="18" charset="0"/>
              </a:rPr>
              <a:t>produksi</a:t>
            </a:r>
            <a:r>
              <a:rPr lang="en-US" sz="2800" dirty="0" smtClean="0">
                <a:cs typeface="Times New Roman" pitchFamily="18" charset="0"/>
              </a:rPr>
              <a:t>;</a:t>
            </a:r>
          </a:p>
          <a:p>
            <a:pPr marL="514350" indent="-514350" eaLnBrk="1" hangingPunct="1">
              <a:buSzPct val="80000"/>
              <a:buFont typeface="+mj-lt"/>
              <a:buAutoNum type="alphaUcPeriod"/>
            </a:pPr>
            <a:r>
              <a:rPr lang="en-US" sz="2800" dirty="0" err="1" smtClean="0">
                <a:cs typeface="Times New Roman" pitchFamily="18" charset="0"/>
              </a:rPr>
              <a:t>Barang</a:t>
            </a:r>
            <a:r>
              <a:rPr lang="en-US" sz="2800" dirty="0" smtClean="0">
                <a:cs typeface="Times New Roman" pitchFamily="18" charset="0"/>
              </a:rPr>
              <a:t> </a:t>
            </a:r>
            <a:r>
              <a:rPr lang="en-US" sz="2800" dirty="0" err="1" smtClean="0">
                <a:cs typeface="Times New Roman" pitchFamily="18" charset="0"/>
              </a:rPr>
              <a:t>dalam</a:t>
            </a:r>
            <a:r>
              <a:rPr lang="en-US" sz="2800" dirty="0" smtClean="0">
                <a:cs typeface="Times New Roman" pitchFamily="18" charset="0"/>
              </a:rPr>
              <a:t> </a:t>
            </a:r>
            <a:r>
              <a:rPr lang="en-US" sz="2800" dirty="0" err="1" smtClean="0">
                <a:cs typeface="Times New Roman" pitchFamily="18" charset="0"/>
              </a:rPr>
              <a:t>proses</a:t>
            </a:r>
            <a:r>
              <a:rPr lang="en-US" sz="2800" dirty="0" smtClean="0">
                <a:cs typeface="Times New Roman" pitchFamily="18" charset="0"/>
              </a:rPr>
              <a:t> </a:t>
            </a:r>
            <a:r>
              <a:rPr lang="en-US" sz="2800" dirty="0" err="1" smtClean="0">
                <a:cs typeface="Times New Roman" pitchFamily="18" charset="0"/>
              </a:rPr>
              <a:t>produksi</a:t>
            </a:r>
            <a:r>
              <a:rPr lang="en-US" sz="2800" dirty="0" smtClean="0">
                <a:cs typeface="Times New Roman" pitchFamily="18" charset="0"/>
              </a:rPr>
              <a:t> yang </a:t>
            </a:r>
            <a:r>
              <a:rPr lang="en-US" sz="2800" dirty="0" err="1" smtClean="0">
                <a:cs typeface="Times New Roman" pitchFamily="18" charset="0"/>
              </a:rPr>
              <a:t>dimaksudkan</a:t>
            </a:r>
            <a:r>
              <a:rPr lang="en-US" sz="2800" dirty="0" smtClean="0">
                <a:cs typeface="Times New Roman" pitchFamily="18" charset="0"/>
              </a:rPr>
              <a:t> </a:t>
            </a:r>
            <a:r>
              <a:rPr lang="en-US" sz="2800" dirty="0" err="1" smtClean="0">
                <a:cs typeface="Times New Roman" pitchFamily="18" charset="0"/>
              </a:rPr>
              <a:t>untuk</a:t>
            </a:r>
            <a:r>
              <a:rPr lang="en-US" sz="2800" dirty="0" smtClean="0">
                <a:cs typeface="Times New Roman" pitchFamily="18" charset="0"/>
              </a:rPr>
              <a:t> </a:t>
            </a:r>
            <a:r>
              <a:rPr lang="en-US" sz="2800" dirty="0" err="1" smtClean="0">
                <a:cs typeface="Times New Roman" pitchFamily="18" charset="0"/>
              </a:rPr>
              <a:t>dijual</a:t>
            </a:r>
            <a:r>
              <a:rPr lang="en-US" sz="2800" dirty="0" smtClean="0">
                <a:cs typeface="Times New Roman" pitchFamily="18" charset="0"/>
              </a:rPr>
              <a:t> </a:t>
            </a:r>
            <a:r>
              <a:rPr lang="en-US" sz="2800" dirty="0" err="1" smtClean="0">
                <a:cs typeface="Times New Roman" pitchFamily="18" charset="0"/>
              </a:rPr>
              <a:t>atau</a:t>
            </a:r>
            <a:r>
              <a:rPr lang="en-US" sz="2800" dirty="0" smtClean="0">
                <a:cs typeface="Times New Roman" pitchFamily="18" charset="0"/>
              </a:rPr>
              <a:t> </a:t>
            </a:r>
            <a:r>
              <a:rPr lang="en-US" sz="2800" dirty="0" err="1" smtClean="0">
                <a:cs typeface="Times New Roman" pitchFamily="18" charset="0"/>
              </a:rPr>
              <a:t>diserahkan</a:t>
            </a:r>
            <a:r>
              <a:rPr lang="en-US" sz="2800" dirty="0" smtClean="0">
                <a:cs typeface="Times New Roman" pitchFamily="18" charset="0"/>
              </a:rPr>
              <a:t> </a:t>
            </a:r>
            <a:r>
              <a:rPr lang="en-US" sz="2800" dirty="0" err="1" smtClean="0">
                <a:cs typeface="Times New Roman" pitchFamily="18" charset="0"/>
              </a:rPr>
              <a:t>kepada</a:t>
            </a:r>
            <a:r>
              <a:rPr lang="en-US" sz="2800" dirty="0" smtClean="0">
                <a:cs typeface="Times New Roman" pitchFamily="18" charset="0"/>
              </a:rPr>
              <a:t> </a:t>
            </a:r>
            <a:r>
              <a:rPr lang="en-US" sz="2800" dirty="0" err="1" smtClean="0">
                <a:cs typeface="Times New Roman" pitchFamily="18" charset="0"/>
              </a:rPr>
              <a:t>masyarakat</a:t>
            </a:r>
            <a:r>
              <a:rPr lang="en-US" sz="2800" dirty="0" smtClean="0">
                <a:cs typeface="Times New Roman" pitchFamily="18" charset="0"/>
              </a:rPr>
              <a:t>;</a:t>
            </a:r>
          </a:p>
          <a:p>
            <a:pPr marL="514350" indent="-514350" eaLnBrk="1" hangingPunct="1">
              <a:buSzPct val="80000"/>
              <a:buFont typeface="+mj-lt"/>
              <a:buAutoNum type="alphaUcPeriod"/>
            </a:pPr>
            <a:r>
              <a:rPr lang="en-US" sz="2800" dirty="0" err="1" smtClean="0">
                <a:cs typeface="Times New Roman" pitchFamily="18" charset="0"/>
              </a:rPr>
              <a:t>Barang</a:t>
            </a:r>
            <a:r>
              <a:rPr lang="en-US" sz="2800" dirty="0" smtClean="0">
                <a:cs typeface="Times New Roman" pitchFamily="18" charset="0"/>
              </a:rPr>
              <a:t> yang </a:t>
            </a:r>
            <a:r>
              <a:rPr lang="en-US" sz="2800" dirty="0" err="1" smtClean="0">
                <a:cs typeface="Times New Roman" pitchFamily="18" charset="0"/>
              </a:rPr>
              <a:t>disimpan</a:t>
            </a:r>
            <a:r>
              <a:rPr lang="en-US" sz="2800" dirty="0" smtClean="0">
                <a:cs typeface="Times New Roman" pitchFamily="18" charset="0"/>
              </a:rPr>
              <a:t> </a:t>
            </a:r>
            <a:r>
              <a:rPr lang="en-US" sz="2800" dirty="0" err="1" smtClean="0">
                <a:cs typeface="Times New Roman" pitchFamily="18" charset="0"/>
              </a:rPr>
              <a:t>untuk</a:t>
            </a:r>
            <a:r>
              <a:rPr lang="en-US" sz="2800" dirty="0" smtClean="0">
                <a:cs typeface="Times New Roman" pitchFamily="18" charset="0"/>
              </a:rPr>
              <a:t> </a:t>
            </a:r>
            <a:r>
              <a:rPr lang="en-US" sz="2800" dirty="0" err="1" smtClean="0">
                <a:cs typeface="Times New Roman" pitchFamily="18" charset="0"/>
              </a:rPr>
              <a:t>dijual</a:t>
            </a:r>
            <a:r>
              <a:rPr lang="en-US" sz="2800" dirty="0" smtClean="0">
                <a:cs typeface="Times New Roman" pitchFamily="18" charset="0"/>
              </a:rPr>
              <a:t> </a:t>
            </a:r>
            <a:r>
              <a:rPr lang="en-US" sz="2800" dirty="0" err="1" smtClean="0">
                <a:cs typeface="Times New Roman" pitchFamily="18" charset="0"/>
              </a:rPr>
              <a:t>atau</a:t>
            </a:r>
            <a:r>
              <a:rPr lang="en-US" sz="2800" dirty="0" smtClean="0">
                <a:cs typeface="Times New Roman" pitchFamily="18" charset="0"/>
              </a:rPr>
              <a:t> </a:t>
            </a:r>
            <a:r>
              <a:rPr lang="en-US" sz="2800" dirty="0" err="1" smtClean="0">
                <a:cs typeface="Times New Roman" pitchFamily="18" charset="0"/>
              </a:rPr>
              <a:t>diserahkan</a:t>
            </a:r>
            <a:r>
              <a:rPr lang="en-US" sz="2800" dirty="0" smtClean="0">
                <a:cs typeface="Times New Roman" pitchFamily="18" charset="0"/>
              </a:rPr>
              <a:t> </a:t>
            </a:r>
            <a:r>
              <a:rPr lang="en-US" sz="2800" dirty="0" err="1" smtClean="0">
                <a:cs typeface="Times New Roman" pitchFamily="18" charset="0"/>
              </a:rPr>
              <a:t>kepada</a:t>
            </a:r>
            <a:r>
              <a:rPr lang="en-US" sz="2800" dirty="0" smtClean="0">
                <a:cs typeface="Times New Roman" pitchFamily="18" charset="0"/>
              </a:rPr>
              <a:t> </a:t>
            </a:r>
            <a:r>
              <a:rPr lang="en-US" sz="2800" dirty="0" err="1" smtClean="0">
                <a:cs typeface="Times New Roman" pitchFamily="18" charset="0"/>
              </a:rPr>
              <a:t>masyarakat</a:t>
            </a:r>
            <a:r>
              <a:rPr lang="en-US" sz="2800" dirty="0" smtClean="0">
                <a:cs typeface="Times New Roman" pitchFamily="18" charset="0"/>
              </a:rPr>
              <a:t> </a:t>
            </a:r>
            <a:r>
              <a:rPr lang="en-US" sz="2800" dirty="0" err="1" smtClean="0">
                <a:cs typeface="Times New Roman" pitchFamily="18" charset="0"/>
              </a:rPr>
              <a:t>dalam</a:t>
            </a:r>
            <a:r>
              <a:rPr lang="en-US" sz="2800" dirty="0" smtClean="0">
                <a:cs typeface="Times New Roman" pitchFamily="18" charset="0"/>
              </a:rPr>
              <a:t> </a:t>
            </a:r>
            <a:r>
              <a:rPr lang="en-US" sz="2800" dirty="0" err="1" smtClean="0">
                <a:cs typeface="Times New Roman" pitchFamily="18" charset="0"/>
              </a:rPr>
              <a:t>rangka</a:t>
            </a:r>
            <a:r>
              <a:rPr lang="en-US" sz="2800" dirty="0" smtClean="0">
                <a:cs typeface="Times New Roman" pitchFamily="18" charset="0"/>
              </a:rPr>
              <a:t> </a:t>
            </a:r>
            <a:r>
              <a:rPr lang="en-US" sz="2800" dirty="0" err="1" smtClean="0">
                <a:cs typeface="Times New Roman" pitchFamily="18" charset="0"/>
              </a:rPr>
              <a:t>kegiatan</a:t>
            </a:r>
            <a:r>
              <a:rPr lang="en-US" sz="2800" dirty="0" smtClean="0">
                <a:cs typeface="Times New Roman" pitchFamily="18" charset="0"/>
              </a:rPr>
              <a:t> </a:t>
            </a:r>
            <a:r>
              <a:rPr lang="en-US" sz="2800" dirty="0" err="1" smtClean="0">
                <a:cs typeface="Times New Roman" pitchFamily="18" charset="0"/>
              </a:rPr>
              <a:t>pemerintahan</a:t>
            </a:r>
            <a:r>
              <a:rPr lang="en-US" sz="2800" dirty="0" smtClean="0">
                <a:cs typeface="Times New Roman" pitchFamily="18" charset="0"/>
              </a:rPr>
              <a:t>.</a:t>
            </a:r>
          </a:p>
          <a:p>
            <a:pPr marL="465138" indent="-465138" eaLnBrk="1" hangingPunct="1">
              <a:buSzPct val="80000"/>
              <a:buNone/>
            </a:pPr>
            <a:endParaRPr lang="en-US" sz="2800" dirty="0" smtClean="0">
              <a:cs typeface="Times New Roman" pitchFamily="18" charset="0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-1676400" y="6356350"/>
            <a:ext cx="4340225" cy="365125"/>
          </a:xfrm>
        </p:spPr>
        <p:txBody>
          <a:bodyPr/>
          <a:lstStyle/>
          <a:p>
            <a:fld id="{9D50E8CC-7658-418F-BC96-B40D16F3C863}" type="slidenum">
              <a:rPr lang="en-US"/>
              <a:pPr/>
              <a:t>4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LAMPIRAN 1 PP NOMOR 71/2010</a:t>
            </a:r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0" y="201706"/>
            <a:ext cx="8229600" cy="685800"/>
          </a:xfrm>
          <a:prstGeom prst="rect">
            <a:avLst/>
          </a:prstGeom>
          <a:solidFill>
            <a:srgbClr val="00B0F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err="1" smtClean="0"/>
              <a:t>Cakupan</a:t>
            </a:r>
            <a:r>
              <a:rPr lang="en-US" dirty="0" smtClean="0"/>
              <a:t> </a:t>
            </a:r>
            <a:r>
              <a:rPr lang="en-US" dirty="0" err="1" smtClean="0"/>
              <a:t>Persediaan</a:t>
            </a:r>
            <a:endParaRPr lang="en-US" dirty="0"/>
          </a:p>
        </p:txBody>
      </p:sp>
      <p:grpSp>
        <p:nvGrpSpPr>
          <p:cNvPr id="7" name="Group 12"/>
          <p:cNvGrpSpPr>
            <a:grpSpLocks/>
          </p:cNvGrpSpPr>
          <p:nvPr/>
        </p:nvGrpSpPr>
        <p:grpSpPr bwMode="auto">
          <a:xfrm>
            <a:off x="403372" y="185001"/>
            <a:ext cx="801541" cy="709952"/>
            <a:chOff x="1347" y="1207"/>
            <a:chExt cx="1296" cy="1163"/>
          </a:xfrm>
        </p:grpSpPr>
        <p:pic>
          <p:nvPicPr>
            <p:cNvPr id="8" name="Picture 1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7" y="1207"/>
              <a:ext cx="1296" cy="1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WordArt 14"/>
            <p:cNvSpPr>
              <a:spLocks noChangeArrowheads="1" noChangeShapeType="1" noTextEdit="1"/>
            </p:cNvSpPr>
            <p:nvPr/>
          </p:nvSpPr>
          <p:spPr bwMode="auto">
            <a:xfrm>
              <a:off x="1579" y="1386"/>
              <a:ext cx="888" cy="78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sz="3600" kern="10" dirty="0">
                  <a:ln w="9525">
                    <a:solidFill>
                      <a:srgbClr val="99CCFF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85BFFF"/>
                      </a:gs>
                      <a:gs pos="100000">
                        <a:srgbClr val="003B76">
                          <a:alpha val="93999"/>
                        </a:srgbClr>
                      </a:gs>
                    </a:gsLst>
                    <a:lin ang="5400000" scaled="1"/>
                  </a:gradFill>
                  <a:effectLst>
                    <a:prstShdw prst="shdw17" dist="17961" dir="2700000">
                      <a:srgbClr val="5C7A99"/>
                    </a:prstShdw>
                  </a:effectLst>
                  <a:latin typeface="Tahoma"/>
                  <a:ea typeface="Tahoma"/>
                  <a:cs typeface="Tahoma"/>
                </a:rPr>
                <a:t>KSAP</a:t>
              </a:r>
            </a:p>
          </p:txBody>
        </p:sp>
      </p:grpSp>
      <p:pic>
        <p:nvPicPr>
          <p:cNvPr id="11" name="Picture 10" descr="C:\Users\Perben\Desktop\logo7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16762" y="152400"/>
            <a:ext cx="774838" cy="742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30923855"/>
      </p:ext>
    </p:extLst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68313" y="1143000"/>
            <a:ext cx="8229600" cy="4343400"/>
          </a:xfrm>
        </p:spPr>
        <p:txBody>
          <a:bodyPr>
            <a:normAutofit fontScale="92500" lnSpcReduction="20000"/>
          </a:bodyPr>
          <a:lstStyle/>
          <a:p>
            <a:pPr marL="465138" indent="-465138" eaLnBrk="1" hangingPunct="1">
              <a:lnSpc>
                <a:spcPct val="90000"/>
              </a:lnSpc>
              <a:buNone/>
            </a:pPr>
            <a:r>
              <a:rPr lang="id-ID" sz="2600" dirty="0" smtClean="0">
                <a:effectLst/>
                <a:cs typeface="Times New Roman" pitchFamily="18" charset="0"/>
              </a:rPr>
              <a:t>Persediaan dapat terdiri dari</a:t>
            </a:r>
            <a:r>
              <a:rPr lang="en-US" sz="2600" dirty="0" smtClean="0">
                <a:effectLst/>
                <a:cs typeface="Times New Roman" pitchFamily="18" charset="0"/>
              </a:rPr>
              <a:t>:</a:t>
            </a:r>
            <a:r>
              <a:rPr lang="id-ID" sz="2600" dirty="0" smtClean="0">
                <a:effectLst/>
                <a:cs typeface="Times New Roman" pitchFamily="18" charset="0"/>
              </a:rPr>
              <a:t>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600" dirty="0" err="1" smtClean="0">
                <a:effectLst/>
                <a:cs typeface="Times New Roman" pitchFamily="18" charset="0"/>
              </a:rPr>
              <a:t>Barang</a:t>
            </a:r>
            <a:r>
              <a:rPr lang="en-US" sz="2600" dirty="0" smtClean="0">
                <a:effectLst/>
                <a:cs typeface="Times New Roman" pitchFamily="18" charset="0"/>
              </a:rPr>
              <a:t> </a:t>
            </a:r>
            <a:r>
              <a:rPr lang="en-US" sz="2600" dirty="0" err="1" smtClean="0">
                <a:effectLst/>
                <a:cs typeface="Times New Roman" pitchFamily="18" charset="0"/>
              </a:rPr>
              <a:t>konsumsi</a:t>
            </a:r>
            <a:endParaRPr lang="en-US" sz="2600" dirty="0" smtClean="0">
              <a:effectLst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600" dirty="0" err="1" smtClean="0">
                <a:effectLst/>
                <a:cs typeface="Times New Roman" pitchFamily="18" charset="0"/>
              </a:rPr>
              <a:t>Amunisi</a:t>
            </a:r>
            <a:endParaRPr lang="en-US" sz="2600" dirty="0" smtClean="0">
              <a:effectLst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600" dirty="0" err="1" smtClean="0">
                <a:effectLst/>
                <a:cs typeface="Times New Roman" pitchFamily="18" charset="0"/>
              </a:rPr>
              <a:t>Bahan</a:t>
            </a:r>
            <a:r>
              <a:rPr lang="en-US" sz="2600" dirty="0" smtClean="0">
                <a:effectLst/>
                <a:cs typeface="Times New Roman" pitchFamily="18" charset="0"/>
              </a:rPr>
              <a:t> </a:t>
            </a:r>
            <a:r>
              <a:rPr lang="en-US" sz="2600" dirty="0" err="1" smtClean="0">
                <a:effectLst/>
                <a:cs typeface="Times New Roman" pitchFamily="18" charset="0"/>
              </a:rPr>
              <a:t>untuk</a:t>
            </a:r>
            <a:r>
              <a:rPr lang="en-US" sz="2600" dirty="0" smtClean="0">
                <a:effectLst/>
                <a:cs typeface="Times New Roman" pitchFamily="18" charset="0"/>
              </a:rPr>
              <a:t> </a:t>
            </a:r>
            <a:r>
              <a:rPr lang="en-US" sz="2600" dirty="0" err="1" smtClean="0">
                <a:effectLst/>
                <a:cs typeface="Times New Roman" pitchFamily="18" charset="0"/>
              </a:rPr>
              <a:t>pemeliharaan</a:t>
            </a:r>
            <a:endParaRPr lang="en-US" sz="2600" dirty="0" smtClean="0">
              <a:effectLst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600" dirty="0" err="1" smtClean="0">
                <a:effectLst/>
                <a:cs typeface="Times New Roman" pitchFamily="18" charset="0"/>
              </a:rPr>
              <a:t>Suku</a:t>
            </a:r>
            <a:r>
              <a:rPr lang="en-US" sz="2600" dirty="0" smtClean="0">
                <a:effectLst/>
                <a:cs typeface="Times New Roman" pitchFamily="18" charset="0"/>
              </a:rPr>
              <a:t> </a:t>
            </a:r>
            <a:r>
              <a:rPr lang="en-US" sz="2600" dirty="0" err="1" smtClean="0">
                <a:effectLst/>
                <a:cs typeface="Times New Roman" pitchFamily="18" charset="0"/>
              </a:rPr>
              <a:t>cadang</a:t>
            </a:r>
            <a:endParaRPr lang="en-US" sz="2600" dirty="0" smtClean="0">
              <a:effectLst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600" dirty="0" err="1" smtClean="0">
                <a:effectLst/>
                <a:cs typeface="Times New Roman" pitchFamily="18" charset="0"/>
              </a:rPr>
              <a:t>Persediaan</a:t>
            </a:r>
            <a:r>
              <a:rPr lang="en-US" sz="2600" dirty="0" smtClean="0">
                <a:effectLst/>
                <a:cs typeface="Times New Roman" pitchFamily="18" charset="0"/>
              </a:rPr>
              <a:t> </a:t>
            </a:r>
            <a:r>
              <a:rPr lang="en-US" sz="2600" dirty="0" err="1" smtClean="0">
                <a:effectLst/>
                <a:cs typeface="Times New Roman" pitchFamily="18" charset="0"/>
              </a:rPr>
              <a:t>untuk</a:t>
            </a:r>
            <a:r>
              <a:rPr lang="en-US" sz="2600" dirty="0" smtClean="0">
                <a:effectLst/>
                <a:cs typeface="Times New Roman" pitchFamily="18" charset="0"/>
              </a:rPr>
              <a:t> </a:t>
            </a:r>
            <a:r>
              <a:rPr lang="en-US" sz="2600" dirty="0" err="1" smtClean="0">
                <a:effectLst/>
                <a:cs typeface="Times New Roman" pitchFamily="18" charset="0"/>
              </a:rPr>
              <a:t>tujuan</a:t>
            </a:r>
            <a:r>
              <a:rPr lang="en-US" sz="2600" dirty="0" smtClean="0">
                <a:effectLst/>
                <a:cs typeface="Times New Roman" pitchFamily="18" charset="0"/>
              </a:rPr>
              <a:t> </a:t>
            </a:r>
            <a:r>
              <a:rPr lang="en-US" sz="2600" dirty="0" err="1" smtClean="0">
                <a:effectLst/>
                <a:cs typeface="Times New Roman" pitchFamily="18" charset="0"/>
              </a:rPr>
              <a:t>strategis</a:t>
            </a:r>
            <a:r>
              <a:rPr lang="en-US" sz="2600" dirty="0" smtClean="0">
                <a:effectLst/>
                <a:cs typeface="Times New Roman" pitchFamily="18" charset="0"/>
              </a:rPr>
              <a:t>/</a:t>
            </a:r>
            <a:r>
              <a:rPr lang="en-US" sz="2600" dirty="0" err="1" smtClean="0">
                <a:effectLst/>
                <a:cs typeface="Times New Roman" pitchFamily="18" charset="0"/>
              </a:rPr>
              <a:t>berjaga-jaga</a:t>
            </a:r>
            <a:endParaRPr lang="en-US" sz="2600" dirty="0" smtClean="0">
              <a:effectLst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id-ID" sz="2600" dirty="0" smtClean="0">
                <a:effectLst/>
                <a:cs typeface="Times New Roman" pitchFamily="18" charset="0"/>
              </a:rPr>
              <a:t>Pita Cukai dan</a:t>
            </a:r>
            <a:r>
              <a:rPr lang="en-US" sz="2600" dirty="0" smtClean="0">
                <a:effectLst/>
                <a:cs typeface="Times New Roman" pitchFamily="18" charset="0"/>
              </a:rPr>
              <a:t> </a:t>
            </a:r>
            <a:r>
              <a:rPr lang="en-US" sz="2600" dirty="0" err="1" smtClean="0">
                <a:effectLst/>
                <a:cs typeface="Times New Roman" pitchFamily="18" charset="0"/>
              </a:rPr>
              <a:t>leges</a:t>
            </a:r>
            <a:endParaRPr lang="en-US" sz="2600" dirty="0" smtClean="0">
              <a:effectLst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600" dirty="0" err="1" smtClean="0">
                <a:effectLst/>
                <a:cs typeface="Times New Roman" pitchFamily="18" charset="0"/>
              </a:rPr>
              <a:t>Bahan</a:t>
            </a:r>
            <a:r>
              <a:rPr lang="en-US" sz="2600" dirty="0" smtClean="0">
                <a:effectLst/>
                <a:cs typeface="Times New Roman" pitchFamily="18" charset="0"/>
              </a:rPr>
              <a:t> </a:t>
            </a:r>
            <a:r>
              <a:rPr lang="en-US" sz="2600" dirty="0" err="1" smtClean="0">
                <a:effectLst/>
                <a:cs typeface="Times New Roman" pitchFamily="18" charset="0"/>
              </a:rPr>
              <a:t>baku</a:t>
            </a:r>
            <a:endParaRPr lang="en-US" sz="2600" dirty="0" smtClean="0">
              <a:effectLst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600" dirty="0" err="1" smtClean="0">
                <a:effectLst/>
                <a:cs typeface="Times New Roman" pitchFamily="18" charset="0"/>
              </a:rPr>
              <a:t>Barang</a:t>
            </a:r>
            <a:r>
              <a:rPr lang="en-US" sz="2600" dirty="0" smtClean="0">
                <a:effectLst/>
                <a:cs typeface="Times New Roman" pitchFamily="18" charset="0"/>
              </a:rPr>
              <a:t> </a:t>
            </a:r>
            <a:r>
              <a:rPr lang="en-US" sz="2600" dirty="0" err="1" smtClean="0">
                <a:effectLst/>
                <a:cs typeface="Times New Roman" pitchFamily="18" charset="0"/>
              </a:rPr>
              <a:t>dalam</a:t>
            </a:r>
            <a:r>
              <a:rPr lang="en-US" sz="2600" dirty="0" smtClean="0">
                <a:effectLst/>
                <a:cs typeface="Times New Roman" pitchFamily="18" charset="0"/>
              </a:rPr>
              <a:t> </a:t>
            </a:r>
            <a:r>
              <a:rPr lang="en-US" sz="2600" dirty="0" err="1" smtClean="0">
                <a:effectLst/>
                <a:cs typeface="Times New Roman" pitchFamily="18" charset="0"/>
              </a:rPr>
              <a:t>proses</a:t>
            </a:r>
            <a:r>
              <a:rPr lang="en-US" sz="2600" dirty="0" smtClean="0">
                <a:effectLst/>
                <a:cs typeface="Times New Roman" pitchFamily="18" charset="0"/>
              </a:rPr>
              <a:t>/</a:t>
            </a:r>
            <a:r>
              <a:rPr lang="en-US" sz="2600" dirty="0" err="1" smtClean="0">
                <a:effectLst/>
                <a:cs typeface="Times New Roman" pitchFamily="18" charset="0"/>
              </a:rPr>
              <a:t>setengah</a:t>
            </a:r>
            <a:r>
              <a:rPr lang="en-US" sz="2600" dirty="0" smtClean="0">
                <a:effectLst/>
                <a:cs typeface="Times New Roman" pitchFamily="18" charset="0"/>
              </a:rPr>
              <a:t> </a:t>
            </a:r>
            <a:r>
              <a:rPr lang="en-US" sz="2600" dirty="0" err="1" smtClean="0">
                <a:effectLst/>
                <a:cs typeface="Times New Roman" pitchFamily="18" charset="0"/>
              </a:rPr>
              <a:t>jadi</a:t>
            </a:r>
            <a:endParaRPr lang="en-US" sz="2600" dirty="0" smtClean="0">
              <a:effectLst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600" dirty="0" smtClean="0">
                <a:effectLst/>
                <a:cs typeface="Times New Roman" pitchFamily="18" charset="0"/>
              </a:rPr>
              <a:t>Tanah/</a:t>
            </a:r>
            <a:r>
              <a:rPr lang="en-US" sz="2600" dirty="0" err="1" smtClean="0">
                <a:effectLst/>
                <a:cs typeface="Times New Roman" pitchFamily="18" charset="0"/>
              </a:rPr>
              <a:t>bangunan</a:t>
            </a:r>
            <a:r>
              <a:rPr lang="en-US" sz="2600" dirty="0" smtClean="0">
                <a:effectLst/>
                <a:cs typeface="Times New Roman" pitchFamily="18" charset="0"/>
              </a:rPr>
              <a:t> </a:t>
            </a:r>
            <a:r>
              <a:rPr lang="en-US" sz="2600" dirty="0" err="1" smtClean="0">
                <a:effectLst/>
                <a:cs typeface="Times New Roman" pitchFamily="18" charset="0"/>
              </a:rPr>
              <a:t>untuk</a:t>
            </a:r>
            <a:r>
              <a:rPr lang="en-US" sz="2600" dirty="0" smtClean="0">
                <a:effectLst/>
                <a:cs typeface="Times New Roman" pitchFamily="18" charset="0"/>
              </a:rPr>
              <a:t> </a:t>
            </a:r>
            <a:r>
              <a:rPr lang="en-US" sz="2600" dirty="0" err="1" smtClean="0">
                <a:effectLst/>
                <a:cs typeface="Times New Roman" pitchFamily="18" charset="0"/>
              </a:rPr>
              <a:t>dijual</a:t>
            </a:r>
            <a:r>
              <a:rPr lang="en-US" sz="2600" dirty="0" smtClean="0">
                <a:effectLst/>
                <a:cs typeface="Times New Roman" pitchFamily="18" charset="0"/>
              </a:rPr>
              <a:t> </a:t>
            </a:r>
            <a:r>
              <a:rPr lang="en-US" sz="2600" dirty="0" err="1" smtClean="0">
                <a:effectLst/>
                <a:cs typeface="Times New Roman" pitchFamily="18" charset="0"/>
              </a:rPr>
              <a:t>atau</a:t>
            </a:r>
            <a:r>
              <a:rPr lang="en-US" sz="2600" dirty="0" smtClean="0">
                <a:effectLst/>
                <a:cs typeface="Times New Roman" pitchFamily="18" charset="0"/>
              </a:rPr>
              <a:t> </a:t>
            </a:r>
            <a:r>
              <a:rPr lang="en-US" sz="2600" dirty="0" err="1" smtClean="0">
                <a:effectLst/>
                <a:cs typeface="Times New Roman" pitchFamily="18" charset="0"/>
              </a:rPr>
              <a:t>diserahkan</a:t>
            </a:r>
            <a:r>
              <a:rPr lang="en-US" sz="2600" dirty="0" smtClean="0">
                <a:effectLst/>
                <a:cs typeface="Times New Roman" pitchFamily="18" charset="0"/>
              </a:rPr>
              <a:t> </a:t>
            </a:r>
            <a:r>
              <a:rPr lang="en-US" sz="2600" dirty="0" err="1" smtClean="0">
                <a:effectLst/>
                <a:cs typeface="Times New Roman" pitchFamily="18" charset="0"/>
              </a:rPr>
              <a:t>kepada</a:t>
            </a:r>
            <a:r>
              <a:rPr lang="en-US" sz="2600" dirty="0" smtClean="0">
                <a:effectLst/>
                <a:cs typeface="Times New Roman" pitchFamily="18" charset="0"/>
              </a:rPr>
              <a:t> </a:t>
            </a:r>
            <a:r>
              <a:rPr lang="en-US" sz="2600" dirty="0" err="1" smtClean="0">
                <a:effectLst/>
                <a:cs typeface="Times New Roman" pitchFamily="18" charset="0"/>
              </a:rPr>
              <a:t>masyarakat</a:t>
            </a:r>
            <a:endParaRPr lang="en-US" sz="2600" dirty="0" smtClean="0">
              <a:effectLst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600" dirty="0" err="1" smtClean="0">
                <a:effectLst/>
                <a:cs typeface="Times New Roman" pitchFamily="18" charset="0"/>
              </a:rPr>
              <a:t>Hewan</a:t>
            </a:r>
            <a:r>
              <a:rPr lang="en-US" sz="2600" dirty="0" smtClean="0">
                <a:effectLst/>
                <a:cs typeface="Times New Roman" pitchFamily="18" charset="0"/>
              </a:rPr>
              <a:t> </a:t>
            </a:r>
            <a:r>
              <a:rPr lang="en-US" sz="2600" dirty="0" err="1" smtClean="0">
                <a:effectLst/>
                <a:cs typeface="Times New Roman" pitchFamily="18" charset="0"/>
              </a:rPr>
              <a:t>dan</a:t>
            </a:r>
            <a:r>
              <a:rPr lang="en-US" sz="2600" dirty="0" smtClean="0">
                <a:effectLst/>
                <a:cs typeface="Times New Roman" pitchFamily="18" charset="0"/>
              </a:rPr>
              <a:t> </a:t>
            </a:r>
            <a:r>
              <a:rPr lang="en-US" sz="2600" dirty="0" err="1" smtClean="0">
                <a:effectLst/>
                <a:cs typeface="Times New Roman" pitchFamily="18" charset="0"/>
              </a:rPr>
              <a:t>tanaman</a:t>
            </a:r>
            <a:r>
              <a:rPr lang="en-US" sz="2600" dirty="0" smtClean="0">
                <a:effectLst/>
                <a:cs typeface="Times New Roman" pitchFamily="18" charset="0"/>
              </a:rPr>
              <a:t>, </a:t>
            </a:r>
            <a:r>
              <a:rPr lang="en-US" sz="2600" dirty="0" err="1" smtClean="0">
                <a:effectLst/>
                <a:cs typeface="Times New Roman" pitchFamily="18" charset="0"/>
              </a:rPr>
              <a:t>untuk</a:t>
            </a:r>
            <a:r>
              <a:rPr lang="en-US" sz="2600" dirty="0" smtClean="0">
                <a:effectLst/>
                <a:cs typeface="Times New Roman" pitchFamily="18" charset="0"/>
              </a:rPr>
              <a:t> </a:t>
            </a:r>
            <a:r>
              <a:rPr lang="en-US" sz="2600" dirty="0" err="1" smtClean="0">
                <a:effectLst/>
                <a:cs typeface="Times New Roman" pitchFamily="18" charset="0"/>
              </a:rPr>
              <a:t>dijual</a:t>
            </a:r>
            <a:r>
              <a:rPr lang="en-US" sz="2600" dirty="0" smtClean="0">
                <a:effectLst/>
                <a:cs typeface="Times New Roman" pitchFamily="18" charset="0"/>
              </a:rPr>
              <a:t> </a:t>
            </a:r>
            <a:r>
              <a:rPr lang="en-US" sz="2600" dirty="0" err="1" smtClean="0">
                <a:effectLst/>
                <a:cs typeface="Times New Roman" pitchFamily="18" charset="0"/>
              </a:rPr>
              <a:t>atau</a:t>
            </a:r>
            <a:r>
              <a:rPr lang="en-US" sz="2600" dirty="0" smtClean="0">
                <a:effectLst/>
                <a:cs typeface="Times New Roman" pitchFamily="18" charset="0"/>
              </a:rPr>
              <a:t> </a:t>
            </a:r>
            <a:r>
              <a:rPr lang="en-US" sz="2600" dirty="0" err="1" smtClean="0">
                <a:effectLst/>
                <a:cs typeface="Times New Roman" pitchFamily="18" charset="0"/>
              </a:rPr>
              <a:t>diserahkan</a:t>
            </a:r>
            <a:r>
              <a:rPr lang="en-US" sz="2600" dirty="0" smtClean="0">
                <a:effectLst/>
                <a:cs typeface="Times New Roman" pitchFamily="18" charset="0"/>
              </a:rPr>
              <a:t> </a:t>
            </a:r>
            <a:r>
              <a:rPr lang="en-US" sz="2600" dirty="0" err="1" smtClean="0">
                <a:effectLst/>
                <a:cs typeface="Times New Roman" pitchFamily="18" charset="0"/>
              </a:rPr>
              <a:t>kepada</a:t>
            </a:r>
            <a:r>
              <a:rPr lang="en-US" sz="2600" dirty="0" smtClean="0">
                <a:effectLst/>
                <a:cs typeface="Times New Roman" pitchFamily="18" charset="0"/>
              </a:rPr>
              <a:t> </a:t>
            </a:r>
            <a:r>
              <a:rPr lang="en-US" sz="2600" dirty="0" err="1" smtClean="0">
                <a:effectLst/>
                <a:cs typeface="Times New Roman" pitchFamily="18" charset="0"/>
              </a:rPr>
              <a:t>masyarakat</a:t>
            </a:r>
            <a:endParaRPr lang="en-US" sz="2600" dirty="0" smtClean="0">
              <a:effectLst/>
              <a:cs typeface="Times New Roman" pitchFamily="18" charset="0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51375" y="6356350"/>
            <a:ext cx="4340225" cy="365125"/>
          </a:xfrm>
        </p:spPr>
        <p:txBody>
          <a:bodyPr/>
          <a:lstStyle/>
          <a:p>
            <a:fld id="{81468FBF-6901-4E89-9275-2135D151AAC7}" type="slidenum">
              <a:rPr lang="en-US"/>
              <a:pPr/>
              <a:t>5</a:t>
            </a:fld>
            <a:endParaRPr lang="en-US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457200" y="201706"/>
            <a:ext cx="8229600" cy="685800"/>
          </a:xfrm>
          <a:prstGeom prst="rect">
            <a:avLst/>
          </a:prstGeom>
          <a:solidFill>
            <a:srgbClr val="00B0F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err="1" smtClean="0"/>
              <a:t>Contoh</a:t>
            </a:r>
            <a:r>
              <a:rPr lang="en-US" dirty="0" smtClean="0"/>
              <a:t> </a:t>
            </a:r>
            <a:r>
              <a:rPr lang="en-US" dirty="0" err="1" smtClean="0"/>
              <a:t>Persediaan</a:t>
            </a:r>
            <a:endParaRPr lang="en-US" dirty="0"/>
          </a:p>
        </p:txBody>
      </p:sp>
      <p:grpSp>
        <p:nvGrpSpPr>
          <p:cNvPr id="13" name="Group 12"/>
          <p:cNvGrpSpPr>
            <a:grpSpLocks/>
          </p:cNvGrpSpPr>
          <p:nvPr/>
        </p:nvGrpSpPr>
        <p:grpSpPr bwMode="auto">
          <a:xfrm>
            <a:off x="403372" y="185001"/>
            <a:ext cx="801541" cy="709952"/>
            <a:chOff x="1347" y="1207"/>
            <a:chExt cx="1296" cy="1163"/>
          </a:xfrm>
        </p:grpSpPr>
        <p:pic>
          <p:nvPicPr>
            <p:cNvPr id="14" name="Picture 1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7" y="1207"/>
              <a:ext cx="1296" cy="1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WordArt 14"/>
            <p:cNvSpPr>
              <a:spLocks noChangeArrowheads="1" noChangeShapeType="1" noTextEdit="1"/>
            </p:cNvSpPr>
            <p:nvPr/>
          </p:nvSpPr>
          <p:spPr bwMode="auto">
            <a:xfrm>
              <a:off x="1579" y="1386"/>
              <a:ext cx="888" cy="78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sz="3600" kern="10" dirty="0">
                  <a:ln w="9525">
                    <a:solidFill>
                      <a:srgbClr val="99CCFF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85BFFF"/>
                      </a:gs>
                      <a:gs pos="100000">
                        <a:srgbClr val="003B76">
                          <a:alpha val="93999"/>
                        </a:srgbClr>
                      </a:gs>
                    </a:gsLst>
                    <a:lin ang="5400000" scaled="1"/>
                  </a:gradFill>
                  <a:effectLst>
                    <a:prstShdw prst="shdw17" dist="17961" dir="2700000">
                      <a:srgbClr val="5C7A99"/>
                    </a:prstShdw>
                  </a:effectLst>
                  <a:latin typeface="Tahoma"/>
                  <a:ea typeface="Tahoma"/>
                  <a:cs typeface="Tahoma"/>
                </a:rPr>
                <a:t>KSAP</a:t>
              </a:r>
            </a:p>
          </p:txBody>
        </p:sp>
      </p:grpSp>
      <p:pic>
        <p:nvPicPr>
          <p:cNvPr id="16" name="Picture 15" descr="C:\Users\Perben\Desktop\logo7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16762" y="152400"/>
            <a:ext cx="774838" cy="742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6773930"/>
      </p:ext>
    </p:extLst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D8BDD-A631-464E-89B3-247B14AC0A6F}" type="slidenum">
              <a:rPr lang="en-US"/>
              <a:pPr/>
              <a:t>6</a:t>
            </a:fld>
            <a:endParaRPr lang="en-US"/>
          </a:p>
        </p:txBody>
      </p:sp>
      <p:sp>
        <p:nvSpPr>
          <p:cNvPr id="9256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295400"/>
            <a:ext cx="7467600" cy="4830763"/>
          </a:xfrm>
        </p:spPr>
        <p:txBody>
          <a:bodyPr rtlCol="0">
            <a:normAutofit/>
          </a:bodyPr>
          <a:lstStyle/>
          <a:p>
            <a:pPr marL="609600" indent="-609600" algn="ctr" eaLnBrk="1" fontAlgn="auto" hangingPunct="1">
              <a:spcAft>
                <a:spcPts val="0"/>
              </a:spcAft>
              <a:buSzPct val="80000"/>
              <a:buFont typeface="Arial" pitchFamily="34" charset="0"/>
              <a:buNone/>
              <a:defRPr/>
            </a:pPr>
            <a:r>
              <a:rPr lang="en-US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Persediaan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diakui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:</a:t>
            </a:r>
          </a:p>
          <a:p>
            <a:pPr marL="609600" indent="-609600" eaLnBrk="1" fontAlgn="auto" hangingPunct="1">
              <a:spcAft>
                <a:spcPts val="0"/>
              </a:spcAft>
              <a:buSzPct val="80000"/>
              <a:buFont typeface="Arial" pitchFamily="34" charset="0"/>
              <a:buNone/>
              <a:defRPr/>
            </a:pP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214313279"/>
              </p:ext>
            </p:extLst>
          </p:nvPr>
        </p:nvGraphicFramePr>
        <p:xfrm>
          <a:off x="838200" y="2362200"/>
          <a:ext cx="7162800" cy="32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2286000" y="6553200"/>
            <a:ext cx="4343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bIns="91440" anchor="ctr"/>
          <a:lstStyle/>
          <a:p>
            <a:pPr algn="ctr"/>
            <a:endParaRPr lang="id-ID" sz="80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457200" y="201706"/>
            <a:ext cx="8229600" cy="685800"/>
          </a:xfrm>
          <a:prstGeom prst="rect">
            <a:avLst/>
          </a:prstGeom>
          <a:solidFill>
            <a:srgbClr val="00B0F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err="1" smtClean="0"/>
              <a:t>Pengakuan</a:t>
            </a:r>
            <a:r>
              <a:rPr lang="en-US" dirty="0" smtClean="0"/>
              <a:t> </a:t>
            </a:r>
            <a:r>
              <a:rPr lang="en-US" dirty="0" err="1" smtClean="0"/>
              <a:t>Persediaan</a:t>
            </a:r>
            <a:endParaRPr lang="en-US" dirty="0"/>
          </a:p>
        </p:txBody>
      </p:sp>
      <p:grpSp>
        <p:nvGrpSpPr>
          <p:cNvPr id="11" name="Group 12"/>
          <p:cNvGrpSpPr>
            <a:grpSpLocks/>
          </p:cNvGrpSpPr>
          <p:nvPr/>
        </p:nvGrpSpPr>
        <p:grpSpPr bwMode="auto">
          <a:xfrm>
            <a:off x="403372" y="185001"/>
            <a:ext cx="801541" cy="709952"/>
            <a:chOff x="1347" y="1207"/>
            <a:chExt cx="1296" cy="1163"/>
          </a:xfrm>
        </p:grpSpPr>
        <p:pic>
          <p:nvPicPr>
            <p:cNvPr id="12" name="Picture 13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7" y="1207"/>
              <a:ext cx="1296" cy="1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WordArt 14"/>
            <p:cNvSpPr>
              <a:spLocks noChangeArrowheads="1" noChangeShapeType="1" noTextEdit="1"/>
            </p:cNvSpPr>
            <p:nvPr/>
          </p:nvSpPr>
          <p:spPr bwMode="auto">
            <a:xfrm>
              <a:off x="1579" y="1386"/>
              <a:ext cx="888" cy="78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sz="3600" kern="10" dirty="0">
                  <a:ln w="9525">
                    <a:solidFill>
                      <a:srgbClr val="99CCFF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85BFFF"/>
                      </a:gs>
                      <a:gs pos="100000">
                        <a:srgbClr val="003B76">
                          <a:alpha val="93999"/>
                        </a:srgbClr>
                      </a:gs>
                    </a:gsLst>
                    <a:lin ang="5400000" scaled="1"/>
                  </a:gradFill>
                  <a:effectLst>
                    <a:prstShdw prst="shdw17" dist="17961" dir="2700000">
                      <a:srgbClr val="5C7A99"/>
                    </a:prstShdw>
                  </a:effectLst>
                  <a:latin typeface="Tahoma"/>
                  <a:ea typeface="Tahoma"/>
                  <a:cs typeface="Tahoma"/>
                </a:rPr>
                <a:t>KSAP</a:t>
              </a:r>
            </a:p>
          </p:txBody>
        </p:sp>
      </p:grpSp>
      <p:pic>
        <p:nvPicPr>
          <p:cNvPr id="14" name="Picture 13" descr="C:\Users\Perben\Desktop\logo75.p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8216762" y="152400"/>
            <a:ext cx="774838" cy="742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02624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25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25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25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925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569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7A571-658C-4A1B-B64B-AD958B584B38}" type="slidenum">
              <a:rPr lang="en-US"/>
              <a:pPr/>
              <a:t>7</a:t>
            </a:fld>
            <a:endParaRPr lang="en-US"/>
          </a:p>
        </p:txBody>
      </p:sp>
      <p:grpSp>
        <p:nvGrpSpPr>
          <p:cNvPr id="2" name="Group 2"/>
          <p:cNvGrpSpPr>
            <a:grpSpLocks noChangeAspect="1"/>
          </p:cNvGrpSpPr>
          <p:nvPr/>
        </p:nvGrpSpPr>
        <p:grpSpPr bwMode="auto">
          <a:xfrm>
            <a:off x="304800" y="1295400"/>
            <a:ext cx="8566150" cy="5029200"/>
            <a:chOff x="2527" y="1774"/>
            <a:chExt cx="11141" cy="6069"/>
          </a:xfrm>
        </p:grpSpPr>
        <p:sp>
          <p:nvSpPr>
            <p:cNvPr id="7173" name="AutoShape 3"/>
            <p:cNvSpPr>
              <a:spLocks noChangeAspect="1" noChangeArrowheads="1"/>
            </p:cNvSpPr>
            <p:nvPr/>
          </p:nvSpPr>
          <p:spPr bwMode="auto">
            <a:xfrm>
              <a:off x="2527" y="1774"/>
              <a:ext cx="11100" cy="60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id-ID">
                <a:latin typeface="Calibri" pitchFamily="34" charset="0"/>
              </a:endParaRPr>
            </a:p>
          </p:txBody>
        </p:sp>
        <p:sp>
          <p:nvSpPr>
            <p:cNvPr id="10245" name="Rectangle 4"/>
            <p:cNvSpPr>
              <a:spLocks noChangeArrowheads="1"/>
            </p:cNvSpPr>
            <p:nvPr/>
          </p:nvSpPr>
          <p:spPr bwMode="auto">
            <a:xfrm>
              <a:off x="2527" y="1876"/>
              <a:ext cx="2300" cy="1132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59436" tIns="29718" rIns="59436" bIns="29718"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dirty="0" err="1">
                  <a:latin typeface="Arial Narrow" pitchFamily="34" charset="0"/>
                  <a:cs typeface="+mn-cs"/>
                </a:rPr>
                <a:t>Biaya</a:t>
              </a:r>
              <a:r>
                <a:rPr lang="en-US" b="1" dirty="0">
                  <a:latin typeface="Arial Narrow" pitchFamily="34" charset="0"/>
                  <a:cs typeface="+mn-cs"/>
                </a:rPr>
                <a:t> </a:t>
              </a:r>
              <a:r>
                <a:rPr lang="en-US" b="1" dirty="0" err="1">
                  <a:latin typeface="Arial Narrow" pitchFamily="34" charset="0"/>
                  <a:cs typeface="+mn-cs"/>
                </a:rPr>
                <a:t>perolehan</a:t>
              </a:r>
              <a:endParaRPr lang="en-US" b="1" dirty="0">
                <a:latin typeface="Arial Narrow" pitchFamily="34" charset="0"/>
                <a:cs typeface="+mn-cs"/>
              </a:endParaRPr>
            </a:p>
          </p:txBody>
        </p:sp>
        <p:sp>
          <p:nvSpPr>
            <p:cNvPr id="10246" name="Rectangle 5"/>
            <p:cNvSpPr>
              <a:spLocks noChangeArrowheads="1"/>
            </p:cNvSpPr>
            <p:nvPr/>
          </p:nvSpPr>
          <p:spPr bwMode="auto">
            <a:xfrm>
              <a:off x="2626" y="3830"/>
              <a:ext cx="2201" cy="123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59436" tIns="29718" rIns="59436" bIns="29718"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dirty="0" err="1">
                  <a:latin typeface="Arial Narrow" pitchFamily="34" charset="0"/>
                  <a:cs typeface="+mn-cs"/>
                </a:rPr>
                <a:t>Harga</a:t>
              </a:r>
              <a:r>
                <a:rPr lang="en-US" b="1" dirty="0">
                  <a:latin typeface="Arial Narrow" pitchFamily="34" charset="0"/>
                  <a:cs typeface="+mn-cs"/>
                </a:rPr>
                <a:t> </a:t>
              </a:r>
              <a:r>
                <a:rPr lang="en-US" b="1" dirty="0" err="1">
                  <a:latin typeface="Arial Narrow" pitchFamily="34" charset="0"/>
                  <a:cs typeface="+mn-cs"/>
                </a:rPr>
                <a:t>pokok</a:t>
              </a:r>
              <a:r>
                <a:rPr lang="en-US" b="1" dirty="0">
                  <a:latin typeface="Arial Narrow" pitchFamily="34" charset="0"/>
                  <a:cs typeface="+mn-cs"/>
                </a:rPr>
                <a:t> </a:t>
              </a:r>
              <a:r>
                <a:rPr lang="en-US" b="1" dirty="0" err="1" smtClean="0">
                  <a:latin typeface="Arial Narrow" pitchFamily="34" charset="0"/>
                  <a:cs typeface="+mn-cs"/>
                </a:rPr>
                <a:t>produksi</a:t>
              </a:r>
              <a:endParaRPr lang="en-US" b="1" dirty="0">
                <a:latin typeface="Arial Narrow" pitchFamily="34" charset="0"/>
                <a:cs typeface="+mn-cs"/>
              </a:endParaRPr>
            </a:p>
          </p:txBody>
        </p:sp>
        <p:sp>
          <p:nvSpPr>
            <p:cNvPr id="10247" name="Rectangle 6"/>
            <p:cNvSpPr>
              <a:spLocks noChangeArrowheads="1"/>
            </p:cNvSpPr>
            <p:nvPr/>
          </p:nvSpPr>
          <p:spPr bwMode="auto">
            <a:xfrm>
              <a:off x="2626" y="5787"/>
              <a:ext cx="2201" cy="1027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59436" tIns="29718" rIns="59436" bIns="29718"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dirty="0" err="1">
                  <a:latin typeface="Arial Narrow" pitchFamily="34" charset="0"/>
                  <a:cs typeface="+mn-cs"/>
                </a:rPr>
                <a:t>Nilai</a:t>
              </a:r>
              <a:r>
                <a:rPr lang="en-US" b="1" dirty="0">
                  <a:latin typeface="Arial Narrow" pitchFamily="34" charset="0"/>
                  <a:cs typeface="+mn-cs"/>
                </a:rPr>
                <a:t> </a:t>
              </a:r>
              <a:r>
                <a:rPr lang="en-US" b="1" dirty="0" err="1">
                  <a:latin typeface="Arial Narrow" pitchFamily="34" charset="0"/>
                  <a:cs typeface="+mn-cs"/>
                </a:rPr>
                <a:t>wajar</a:t>
              </a:r>
              <a:endParaRPr lang="en-US" b="1" dirty="0">
                <a:latin typeface="Arial Narrow" pitchFamily="34" charset="0"/>
                <a:cs typeface="+mn-cs"/>
              </a:endParaRPr>
            </a:p>
          </p:txBody>
        </p:sp>
        <p:sp>
          <p:nvSpPr>
            <p:cNvPr id="10248" name="Rectangle 7"/>
            <p:cNvSpPr>
              <a:spLocks noChangeArrowheads="1"/>
            </p:cNvSpPr>
            <p:nvPr/>
          </p:nvSpPr>
          <p:spPr bwMode="auto">
            <a:xfrm>
              <a:off x="5327" y="1876"/>
              <a:ext cx="2500" cy="1236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59436" tIns="29718" rIns="59436" bIns="29718"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dirty="0" err="1">
                  <a:latin typeface="Arial Narrow" pitchFamily="34" charset="0"/>
                  <a:cs typeface="+mn-cs"/>
                </a:rPr>
                <a:t>Persediaan</a:t>
              </a:r>
              <a:r>
                <a:rPr lang="en-US" b="1" dirty="0">
                  <a:latin typeface="Arial Narrow" pitchFamily="34" charset="0"/>
                  <a:cs typeface="+mn-cs"/>
                </a:rPr>
                <a:t> </a:t>
              </a:r>
              <a:r>
                <a:rPr lang="en-US" b="1" dirty="0" err="1">
                  <a:latin typeface="Arial Narrow" pitchFamily="34" charset="0"/>
                  <a:cs typeface="+mn-cs"/>
                </a:rPr>
                <a:t>diperoleh</a:t>
              </a:r>
              <a:r>
                <a:rPr lang="en-US" b="1" dirty="0">
                  <a:latin typeface="Arial Narrow" pitchFamily="34" charset="0"/>
                  <a:cs typeface="+mn-cs"/>
                </a:rPr>
                <a:t> </a:t>
              </a:r>
              <a:r>
                <a:rPr lang="en-US" b="1" dirty="0" err="1">
                  <a:latin typeface="Arial Narrow" pitchFamily="34" charset="0"/>
                  <a:cs typeface="+mn-cs"/>
                </a:rPr>
                <a:t>dengan</a:t>
              </a:r>
              <a:r>
                <a:rPr lang="en-US" b="1" dirty="0">
                  <a:latin typeface="Arial Narrow" pitchFamily="34" charset="0"/>
                  <a:cs typeface="+mn-cs"/>
                </a:rPr>
                <a:t> </a:t>
              </a:r>
              <a:r>
                <a:rPr lang="en-US" b="1" dirty="0" err="1">
                  <a:latin typeface="Arial Narrow" pitchFamily="34" charset="0"/>
                  <a:cs typeface="+mn-cs"/>
                </a:rPr>
                <a:t>pembelian</a:t>
              </a:r>
              <a:endParaRPr lang="en-US" b="1" dirty="0">
                <a:latin typeface="Arial Narrow" pitchFamily="34" charset="0"/>
                <a:cs typeface="+mn-cs"/>
              </a:endParaRPr>
            </a:p>
          </p:txBody>
        </p:sp>
        <p:sp>
          <p:nvSpPr>
            <p:cNvPr id="10249" name="Rectangle 8"/>
            <p:cNvSpPr>
              <a:spLocks noChangeArrowheads="1"/>
            </p:cNvSpPr>
            <p:nvPr/>
          </p:nvSpPr>
          <p:spPr bwMode="auto">
            <a:xfrm>
              <a:off x="5327" y="3728"/>
              <a:ext cx="2500" cy="1542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59436" tIns="29718" rIns="59436" bIns="29718"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dirty="0" err="1">
                  <a:latin typeface="Arial Narrow" pitchFamily="34" charset="0"/>
                  <a:cs typeface="+mn-cs"/>
                </a:rPr>
                <a:t>Persediaan</a:t>
              </a:r>
              <a:r>
                <a:rPr lang="en-US" b="1" dirty="0">
                  <a:latin typeface="Arial Narrow" pitchFamily="34" charset="0"/>
                  <a:cs typeface="+mn-cs"/>
                </a:rPr>
                <a:t> </a:t>
              </a:r>
              <a:r>
                <a:rPr lang="en-US" b="1" dirty="0" err="1">
                  <a:latin typeface="Arial Narrow" pitchFamily="34" charset="0"/>
                  <a:cs typeface="+mn-cs"/>
                </a:rPr>
                <a:t>diperoleh</a:t>
              </a:r>
              <a:r>
                <a:rPr lang="en-US" b="1" dirty="0">
                  <a:latin typeface="Arial Narrow" pitchFamily="34" charset="0"/>
                  <a:cs typeface="+mn-cs"/>
                </a:rPr>
                <a:t> </a:t>
              </a:r>
              <a:r>
                <a:rPr lang="en-US" b="1" dirty="0" err="1">
                  <a:latin typeface="Arial Narrow" pitchFamily="34" charset="0"/>
                  <a:cs typeface="+mn-cs"/>
                </a:rPr>
                <a:t>dengan</a:t>
              </a:r>
              <a:r>
                <a:rPr lang="en-US" b="1" dirty="0">
                  <a:latin typeface="Arial Narrow" pitchFamily="34" charset="0"/>
                  <a:cs typeface="+mn-cs"/>
                </a:rPr>
                <a:t> </a:t>
              </a:r>
              <a:r>
                <a:rPr lang="en-US" b="1" dirty="0" err="1">
                  <a:latin typeface="Arial Narrow" pitchFamily="34" charset="0"/>
                  <a:cs typeface="+mn-cs"/>
                </a:rPr>
                <a:t>memproduksi</a:t>
              </a:r>
              <a:r>
                <a:rPr lang="en-US" b="1" dirty="0">
                  <a:latin typeface="Arial Narrow" pitchFamily="34" charset="0"/>
                  <a:cs typeface="+mn-cs"/>
                </a:rPr>
                <a:t> </a:t>
              </a:r>
              <a:r>
                <a:rPr lang="en-US" b="1" dirty="0" err="1">
                  <a:latin typeface="Arial Narrow" pitchFamily="34" charset="0"/>
                  <a:cs typeface="+mn-cs"/>
                </a:rPr>
                <a:t>sendiri</a:t>
              </a:r>
              <a:r>
                <a:rPr lang="en-US" b="1" dirty="0">
                  <a:latin typeface="Arial Narrow" pitchFamily="34" charset="0"/>
                  <a:cs typeface="+mn-cs"/>
                </a:rPr>
                <a:t> </a:t>
              </a:r>
            </a:p>
          </p:txBody>
        </p:sp>
        <p:sp>
          <p:nvSpPr>
            <p:cNvPr id="10250" name="Rectangle 9"/>
            <p:cNvSpPr>
              <a:spLocks noChangeArrowheads="1"/>
            </p:cNvSpPr>
            <p:nvPr/>
          </p:nvSpPr>
          <p:spPr bwMode="auto">
            <a:xfrm>
              <a:off x="5327" y="5787"/>
              <a:ext cx="2500" cy="2056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59436" tIns="29718" rIns="59436" bIns="29718" anchor="ctr"/>
            <a:lstStyle/>
            <a:p>
              <a:pPr algn="ctr" eaLnBrk="0" hangingPunct="0"/>
              <a:r>
                <a:rPr lang="it-IT" b="1">
                  <a:solidFill>
                    <a:srgbClr val="001D3B"/>
                  </a:solidFill>
                  <a:latin typeface="Arial Narrow" pitchFamily="34" charset="0"/>
                </a:rPr>
                <a:t>Persediaan diperoleh dengan cara lain, misalnya donasi/rampasan</a:t>
              </a:r>
              <a:endParaRPr lang="en-US" b="1">
                <a:solidFill>
                  <a:srgbClr val="001D3B"/>
                </a:solidFill>
                <a:latin typeface="Arial Narrow" pitchFamily="34" charset="0"/>
              </a:endParaRPr>
            </a:p>
          </p:txBody>
        </p:sp>
        <p:sp>
          <p:nvSpPr>
            <p:cNvPr id="7180" name="Rectangle 10"/>
            <p:cNvSpPr>
              <a:spLocks noChangeArrowheads="1"/>
            </p:cNvSpPr>
            <p:nvPr/>
          </p:nvSpPr>
          <p:spPr bwMode="auto">
            <a:xfrm>
              <a:off x="8127" y="2083"/>
              <a:ext cx="486" cy="617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59436" tIns="29718" rIns="59436" bIns="29718" anchor="ctr"/>
            <a:lstStyle/>
            <a:p>
              <a:pPr algn="ctr" eaLnBrk="0" hangingPunct="0"/>
              <a:r>
                <a:rPr lang="en-US" b="1">
                  <a:latin typeface="Arial Narrow" pitchFamily="34" charset="0"/>
                </a:rPr>
                <a:t>=</a:t>
              </a:r>
            </a:p>
          </p:txBody>
        </p:sp>
        <p:sp>
          <p:nvSpPr>
            <p:cNvPr id="7181" name="Rectangle 11"/>
            <p:cNvSpPr>
              <a:spLocks noChangeArrowheads="1"/>
            </p:cNvSpPr>
            <p:nvPr/>
          </p:nvSpPr>
          <p:spPr bwMode="auto">
            <a:xfrm>
              <a:off x="8227" y="3934"/>
              <a:ext cx="486" cy="617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59436" tIns="29718" rIns="59436" bIns="29718" anchor="ctr"/>
            <a:lstStyle/>
            <a:p>
              <a:pPr algn="ctr" eaLnBrk="0" hangingPunct="0"/>
              <a:r>
                <a:rPr lang="en-US" b="1">
                  <a:latin typeface="Arial Narrow" pitchFamily="34" charset="0"/>
                </a:rPr>
                <a:t>=</a:t>
              </a:r>
            </a:p>
          </p:txBody>
        </p:sp>
        <p:sp>
          <p:nvSpPr>
            <p:cNvPr id="7182" name="Rectangle 12"/>
            <p:cNvSpPr>
              <a:spLocks noChangeArrowheads="1"/>
            </p:cNvSpPr>
            <p:nvPr/>
          </p:nvSpPr>
          <p:spPr bwMode="auto">
            <a:xfrm>
              <a:off x="8176" y="5991"/>
              <a:ext cx="485" cy="618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59436" tIns="29718" rIns="59436" bIns="29718" anchor="ctr"/>
            <a:lstStyle/>
            <a:p>
              <a:pPr algn="ctr" eaLnBrk="0" hangingPunct="0"/>
              <a:r>
                <a:rPr lang="en-US" b="1">
                  <a:latin typeface="Arial Narrow" pitchFamily="34" charset="0"/>
                </a:rPr>
                <a:t>=</a:t>
              </a:r>
            </a:p>
          </p:txBody>
        </p:sp>
        <p:sp>
          <p:nvSpPr>
            <p:cNvPr id="10254" name="Rectangle 13"/>
            <p:cNvSpPr>
              <a:spLocks noChangeArrowheads="1"/>
            </p:cNvSpPr>
            <p:nvPr/>
          </p:nvSpPr>
          <p:spPr bwMode="auto">
            <a:xfrm>
              <a:off x="9027" y="1774"/>
              <a:ext cx="4600" cy="1337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59436" tIns="29718" rIns="59436" bIns="29718" anchor="ctr"/>
            <a:lstStyle/>
            <a:p>
              <a:pPr algn="ctr" eaLnBrk="0" hangingPunct="0"/>
              <a:r>
                <a:rPr lang="sv-SE" b="1">
                  <a:latin typeface="Arial Narrow" pitchFamily="34" charset="0"/>
                </a:rPr>
                <a:t>Harga pembelian + biaya pengangkutan + biaya penanganan – potongan harga – rabat</a:t>
              </a:r>
              <a:endParaRPr lang="en-US" b="1">
                <a:latin typeface="Arial Narrow" pitchFamily="34" charset="0"/>
              </a:endParaRPr>
            </a:p>
          </p:txBody>
        </p:sp>
        <p:sp>
          <p:nvSpPr>
            <p:cNvPr id="10255" name="Rectangle 14"/>
            <p:cNvSpPr>
              <a:spLocks noChangeArrowheads="1"/>
            </p:cNvSpPr>
            <p:nvPr/>
          </p:nvSpPr>
          <p:spPr bwMode="auto">
            <a:xfrm>
              <a:off x="9027" y="3728"/>
              <a:ext cx="4600" cy="133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59436" tIns="29718" rIns="59436" bIns="29718"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dirty="0" err="1">
                  <a:latin typeface="Arial Narrow" pitchFamily="34" charset="0"/>
                  <a:cs typeface="+mn-cs"/>
                </a:rPr>
                <a:t>Biaya</a:t>
              </a:r>
              <a:r>
                <a:rPr lang="en-US" b="1" dirty="0">
                  <a:latin typeface="Arial Narrow" pitchFamily="34" charset="0"/>
                  <a:cs typeface="+mn-cs"/>
                </a:rPr>
                <a:t> </a:t>
              </a:r>
              <a:r>
                <a:rPr lang="en-US" b="1" dirty="0" err="1">
                  <a:latin typeface="Arial Narrow" pitchFamily="34" charset="0"/>
                  <a:cs typeface="+mn-cs"/>
                </a:rPr>
                <a:t>Langsung</a:t>
              </a:r>
              <a:r>
                <a:rPr lang="en-US" b="1" dirty="0">
                  <a:latin typeface="Arial Narrow" pitchFamily="34" charset="0"/>
                  <a:cs typeface="+mn-cs"/>
                </a:rPr>
                <a:t> + </a:t>
              </a:r>
              <a:r>
                <a:rPr lang="en-US" b="1" dirty="0" err="1">
                  <a:latin typeface="Arial Narrow" pitchFamily="34" charset="0"/>
                  <a:cs typeface="+mn-cs"/>
                </a:rPr>
                <a:t>biaya</a:t>
              </a:r>
              <a:r>
                <a:rPr lang="en-US" b="1" dirty="0">
                  <a:latin typeface="Arial Narrow" pitchFamily="34" charset="0"/>
                  <a:cs typeface="+mn-cs"/>
                </a:rPr>
                <a:t> </a:t>
              </a:r>
              <a:r>
                <a:rPr lang="en-US" b="1" dirty="0" err="1">
                  <a:latin typeface="Arial Narrow" pitchFamily="34" charset="0"/>
                  <a:cs typeface="+mn-cs"/>
                </a:rPr>
                <a:t>tidak</a:t>
              </a:r>
              <a:r>
                <a:rPr lang="en-US" b="1" dirty="0">
                  <a:latin typeface="Arial Narrow" pitchFamily="34" charset="0"/>
                  <a:cs typeface="+mn-cs"/>
                </a:rPr>
                <a:t> </a:t>
              </a:r>
              <a:r>
                <a:rPr lang="en-US" b="1" dirty="0" err="1">
                  <a:latin typeface="Arial Narrow" pitchFamily="34" charset="0"/>
                  <a:cs typeface="+mn-cs"/>
                </a:rPr>
                <a:t>langsung</a:t>
              </a:r>
              <a:endParaRPr lang="en-US" b="1" dirty="0">
                <a:latin typeface="Arial Narrow" pitchFamily="34" charset="0"/>
                <a:cs typeface="+mn-cs"/>
              </a:endParaRPr>
            </a:p>
          </p:txBody>
        </p:sp>
        <p:sp>
          <p:nvSpPr>
            <p:cNvPr id="10256" name="Rectangle 15"/>
            <p:cNvSpPr>
              <a:spLocks noChangeArrowheads="1"/>
            </p:cNvSpPr>
            <p:nvPr/>
          </p:nvSpPr>
          <p:spPr bwMode="auto">
            <a:xfrm>
              <a:off x="9068" y="5820"/>
              <a:ext cx="4600" cy="1337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59436" tIns="29718" rIns="59436" bIns="29718"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dirty="0" err="1">
                  <a:latin typeface="Arial Narrow" pitchFamily="34" charset="0"/>
                  <a:cs typeface="+mn-cs"/>
                </a:rPr>
                <a:t>Nilai</a:t>
              </a:r>
              <a:r>
                <a:rPr lang="en-US" b="1" dirty="0">
                  <a:latin typeface="Arial Narrow" pitchFamily="34" charset="0"/>
                  <a:cs typeface="+mn-cs"/>
                </a:rPr>
                <a:t> </a:t>
              </a:r>
              <a:r>
                <a:rPr lang="en-US" b="1" dirty="0" err="1">
                  <a:latin typeface="Arial Narrow" pitchFamily="34" charset="0"/>
                  <a:cs typeface="+mn-cs"/>
                </a:rPr>
                <a:t>tukar</a:t>
              </a:r>
              <a:r>
                <a:rPr lang="en-US" b="1" dirty="0">
                  <a:latin typeface="Arial Narrow" pitchFamily="34" charset="0"/>
                  <a:cs typeface="+mn-cs"/>
                </a:rPr>
                <a:t> </a:t>
              </a:r>
              <a:r>
                <a:rPr lang="en-US" b="1" dirty="0" err="1">
                  <a:latin typeface="Arial Narrow" pitchFamily="34" charset="0"/>
                  <a:cs typeface="+mn-cs"/>
                </a:rPr>
                <a:t>aset</a:t>
              </a:r>
              <a:r>
                <a:rPr lang="en-US" b="1" dirty="0">
                  <a:latin typeface="Arial Narrow" pitchFamily="34" charset="0"/>
                  <a:cs typeface="+mn-cs"/>
                </a:rPr>
                <a:t> </a:t>
              </a:r>
              <a:r>
                <a:rPr lang="en-US" b="1" dirty="0" err="1">
                  <a:latin typeface="Arial Narrow" pitchFamily="34" charset="0"/>
                  <a:cs typeface="+mn-cs"/>
                </a:rPr>
                <a:t>secara</a:t>
              </a:r>
              <a:r>
                <a:rPr lang="en-US" b="1" dirty="0">
                  <a:latin typeface="Arial Narrow" pitchFamily="34" charset="0"/>
                  <a:cs typeface="+mn-cs"/>
                </a:rPr>
                <a:t> </a:t>
              </a:r>
              <a:r>
                <a:rPr lang="en-US" b="1" dirty="0" err="1">
                  <a:latin typeface="Arial Narrow" pitchFamily="34" charset="0"/>
                  <a:cs typeface="+mn-cs"/>
                </a:rPr>
                <a:t>wajar</a:t>
              </a:r>
              <a:endParaRPr lang="en-US" b="1" dirty="0">
                <a:latin typeface="Arial Narrow" pitchFamily="34" charset="0"/>
                <a:cs typeface="+mn-cs"/>
              </a:endParaRPr>
            </a:p>
          </p:txBody>
        </p:sp>
        <p:sp>
          <p:nvSpPr>
            <p:cNvPr id="7186" name="Line 16"/>
            <p:cNvSpPr>
              <a:spLocks noChangeShapeType="1"/>
            </p:cNvSpPr>
            <p:nvPr/>
          </p:nvSpPr>
          <p:spPr bwMode="auto">
            <a:xfrm flipV="1">
              <a:off x="2527" y="3420"/>
              <a:ext cx="111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d-ID"/>
            </a:p>
          </p:txBody>
        </p:sp>
        <p:sp>
          <p:nvSpPr>
            <p:cNvPr id="7187" name="Line 17"/>
            <p:cNvSpPr>
              <a:spLocks noChangeShapeType="1"/>
            </p:cNvSpPr>
            <p:nvPr/>
          </p:nvSpPr>
          <p:spPr bwMode="auto">
            <a:xfrm>
              <a:off x="2527" y="5477"/>
              <a:ext cx="111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d-ID"/>
            </a:p>
          </p:txBody>
        </p:sp>
      </p:grp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LAMPIRAN 1 PP NOMOR 71/2010</a:t>
            </a:r>
            <a:endParaRPr lang="en-US"/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457200" y="201706"/>
            <a:ext cx="8229600" cy="685800"/>
          </a:xfrm>
          <a:prstGeom prst="rect">
            <a:avLst/>
          </a:prstGeom>
          <a:solidFill>
            <a:srgbClr val="00B0F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err="1" smtClean="0"/>
              <a:t>Pengukuran</a:t>
            </a:r>
            <a:r>
              <a:rPr lang="en-US" dirty="0" smtClean="0"/>
              <a:t> </a:t>
            </a:r>
            <a:r>
              <a:rPr lang="en-US" dirty="0" err="1" smtClean="0"/>
              <a:t>Persediaan</a:t>
            </a:r>
            <a:endParaRPr lang="en-US" dirty="0"/>
          </a:p>
        </p:txBody>
      </p:sp>
      <p:grpSp>
        <p:nvGrpSpPr>
          <p:cNvPr id="22" name="Group 12"/>
          <p:cNvGrpSpPr>
            <a:grpSpLocks/>
          </p:cNvGrpSpPr>
          <p:nvPr/>
        </p:nvGrpSpPr>
        <p:grpSpPr bwMode="auto">
          <a:xfrm>
            <a:off x="403372" y="185001"/>
            <a:ext cx="801541" cy="709952"/>
            <a:chOff x="1347" y="1207"/>
            <a:chExt cx="1296" cy="1163"/>
          </a:xfrm>
        </p:grpSpPr>
        <p:pic>
          <p:nvPicPr>
            <p:cNvPr id="25" name="Picture 1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7" y="1207"/>
              <a:ext cx="1296" cy="1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" name="WordArt 14"/>
            <p:cNvSpPr>
              <a:spLocks noChangeArrowheads="1" noChangeShapeType="1" noTextEdit="1"/>
            </p:cNvSpPr>
            <p:nvPr/>
          </p:nvSpPr>
          <p:spPr bwMode="auto">
            <a:xfrm>
              <a:off x="1579" y="1386"/>
              <a:ext cx="888" cy="78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sz="3600" kern="10" dirty="0">
                  <a:ln w="9525">
                    <a:solidFill>
                      <a:srgbClr val="99CCFF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85BFFF"/>
                      </a:gs>
                      <a:gs pos="100000">
                        <a:srgbClr val="003B76">
                          <a:alpha val="93999"/>
                        </a:srgbClr>
                      </a:gs>
                    </a:gsLst>
                    <a:lin ang="5400000" scaled="1"/>
                  </a:gradFill>
                  <a:effectLst>
                    <a:prstShdw prst="shdw17" dist="17961" dir="2700000">
                      <a:srgbClr val="5C7A99"/>
                    </a:prstShdw>
                  </a:effectLst>
                  <a:latin typeface="Tahoma"/>
                  <a:ea typeface="Tahoma"/>
                  <a:cs typeface="Tahoma"/>
                </a:rPr>
                <a:t>KSAP</a:t>
              </a:r>
            </a:p>
          </p:txBody>
        </p:sp>
      </p:grpSp>
      <p:pic>
        <p:nvPicPr>
          <p:cNvPr id="27" name="Picture 26" descr="C:\Users\Perben\Desktop\logo75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16762" y="152400"/>
            <a:ext cx="774838" cy="742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2212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29E30-6E84-43C0-B0D4-518B11CA2EE2}" type="slidenum">
              <a:rPr lang="en-US"/>
              <a:pPr/>
              <a:t>8</a:t>
            </a:fld>
            <a:endParaRPr lang="en-US"/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03372" y="1524000"/>
            <a:ext cx="8435828" cy="4033838"/>
          </a:xfrm>
        </p:spPr>
        <p:txBody>
          <a:bodyPr>
            <a:normAutofit/>
          </a:bodyPr>
          <a:lstStyle/>
          <a:p>
            <a:pPr marL="609600" indent="-609600" eaLnBrk="1" hangingPunct="1">
              <a:buSzPct val="80000"/>
              <a:buFontTx/>
              <a:buNone/>
              <a:defRPr/>
            </a:pPr>
            <a:r>
              <a:rPr lang="en-US" sz="3200" dirty="0" err="1" smtClean="0"/>
              <a:t>Persediaan</a:t>
            </a:r>
            <a:r>
              <a:rPr lang="en-US" sz="3200" dirty="0" smtClean="0"/>
              <a:t> </a:t>
            </a:r>
            <a:r>
              <a:rPr lang="en-US" sz="3200" dirty="0" err="1" smtClean="0"/>
              <a:t>dapat</a:t>
            </a:r>
            <a:r>
              <a:rPr lang="en-US" sz="3200" dirty="0" smtClean="0"/>
              <a:t> </a:t>
            </a:r>
            <a:r>
              <a:rPr lang="en-US" sz="3200" dirty="0" err="1" smtClean="0"/>
              <a:t>dinilai</a:t>
            </a:r>
            <a:r>
              <a:rPr lang="en-US" sz="3200" dirty="0" smtClean="0"/>
              <a:t> </a:t>
            </a:r>
            <a:r>
              <a:rPr lang="en-US" sz="3200" dirty="0" err="1" smtClean="0"/>
              <a:t>dengan</a:t>
            </a:r>
            <a:r>
              <a:rPr lang="en-US" sz="3200" dirty="0" smtClean="0"/>
              <a:t> </a:t>
            </a:r>
            <a:r>
              <a:rPr lang="en-US" sz="3200" dirty="0" err="1" smtClean="0"/>
              <a:t>menggunakan</a:t>
            </a:r>
            <a:r>
              <a:rPr lang="en-US" sz="3200" dirty="0" smtClean="0"/>
              <a:t>:</a:t>
            </a:r>
          </a:p>
          <a:p>
            <a:pPr marL="609600" indent="-609600" eaLnBrk="1" hangingPunct="1">
              <a:buSzPct val="80000"/>
              <a:buFont typeface="Wingdings" pitchFamily="2" charset="2"/>
              <a:buChar char="ü"/>
              <a:defRPr/>
            </a:pPr>
            <a:r>
              <a:rPr lang="en-US" sz="3200" dirty="0" err="1" smtClean="0"/>
              <a:t>Metode</a:t>
            </a:r>
            <a:r>
              <a:rPr lang="en-US" sz="3200" dirty="0" smtClean="0"/>
              <a:t> </a:t>
            </a:r>
            <a:r>
              <a:rPr lang="en-US" sz="3200" dirty="0" err="1" smtClean="0"/>
              <a:t>sistematis</a:t>
            </a:r>
            <a:r>
              <a:rPr lang="en-US" sz="3200" dirty="0" smtClean="0"/>
              <a:t> </a:t>
            </a:r>
            <a:r>
              <a:rPr lang="en-US" sz="3200" dirty="0" err="1" smtClean="0"/>
              <a:t>seperti</a:t>
            </a:r>
            <a:r>
              <a:rPr lang="en-US" sz="3200" dirty="0" smtClean="0"/>
              <a:t> FIFO </a:t>
            </a:r>
            <a:r>
              <a:rPr lang="en-US" sz="3200" dirty="0" err="1" smtClean="0"/>
              <a:t>atau</a:t>
            </a:r>
            <a:r>
              <a:rPr lang="en-US" sz="3200" dirty="0" smtClean="0"/>
              <a:t> rata-rata </a:t>
            </a:r>
            <a:r>
              <a:rPr lang="en-US" sz="3200" dirty="0" err="1" smtClean="0"/>
              <a:t>tertimbang</a:t>
            </a:r>
            <a:endParaRPr lang="en-US" sz="3200" dirty="0" smtClean="0"/>
          </a:p>
          <a:p>
            <a:pPr marL="609600" indent="-609600" eaLnBrk="1" hangingPunct="1">
              <a:buSzPct val="80000"/>
              <a:buFont typeface="Wingdings" pitchFamily="2" charset="2"/>
              <a:buChar char="ü"/>
              <a:defRPr/>
            </a:pPr>
            <a:r>
              <a:rPr lang="en-US" sz="3200" dirty="0" err="1" smtClean="0"/>
              <a:t>Harga</a:t>
            </a:r>
            <a:r>
              <a:rPr lang="en-US" sz="3200" dirty="0" smtClean="0"/>
              <a:t> </a:t>
            </a:r>
            <a:r>
              <a:rPr lang="en-US" sz="3200" dirty="0" err="1" smtClean="0"/>
              <a:t>pembelian</a:t>
            </a:r>
            <a:r>
              <a:rPr lang="en-US" sz="3200" dirty="0" smtClean="0"/>
              <a:t> </a:t>
            </a:r>
            <a:r>
              <a:rPr lang="en-US" sz="3200" dirty="0" err="1" smtClean="0"/>
              <a:t>terakhir</a:t>
            </a:r>
            <a:r>
              <a:rPr lang="en-US" sz="3200" dirty="0" smtClean="0"/>
              <a:t> </a:t>
            </a:r>
            <a:r>
              <a:rPr lang="en-US" sz="3200" dirty="0" err="1" smtClean="0"/>
              <a:t>apabila</a:t>
            </a:r>
            <a:r>
              <a:rPr lang="en-US" sz="3200" dirty="0" smtClean="0"/>
              <a:t> </a:t>
            </a:r>
            <a:r>
              <a:rPr lang="en-US" sz="3200" dirty="0" err="1" smtClean="0"/>
              <a:t>setiap</a:t>
            </a:r>
            <a:r>
              <a:rPr lang="en-US" sz="3200" dirty="0" smtClean="0"/>
              <a:t> unit </a:t>
            </a:r>
            <a:r>
              <a:rPr lang="en-US" sz="3200" dirty="0" err="1" smtClean="0"/>
              <a:t>persediaan</a:t>
            </a:r>
            <a:r>
              <a:rPr lang="en-US" sz="3200" dirty="0" smtClean="0"/>
              <a:t> </a:t>
            </a:r>
            <a:r>
              <a:rPr lang="en-US" sz="3200" dirty="0" err="1" smtClean="0"/>
              <a:t>nilainya</a:t>
            </a:r>
            <a:r>
              <a:rPr lang="en-US" sz="3200" dirty="0" smtClean="0"/>
              <a:t> </a:t>
            </a:r>
            <a:r>
              <a:rPr lang="en-US" sz="3200" dirty="0" err="1" smtClean="0"/>
              <a:t>tidak</a:t>
            </a:r>
            <a:r>
              <a:rPr lang="en-US" sz="3200" dirty="0" smtClean="0"/>
              <a:t> material </a:t>
            </a:r>
            <a:r>
              <a:rPr lang="en-US" sz="3200" dirty="0" err="1" smtClean="0"/>
              <a:t>dan</a:t>
            </a:r>
            <a:r>
              <a:rPr lang="en-US" sz="3200" dirty="0" smtClean="0"/>
              <a:t> </a:t>
            </a:r>
            <a:r>
              <a:rPr lang="en-US" sz="3200" dirty="0" err="1" smtClean="0"/>
              <a:t>bermacam-macam</a:t>
            </a:r>
            <a:r>
              <a:rPr lang="en-US" sz="3200" dirty="0" smtClean="0"/>
              <a:t> </a:t>
            </a:r>
            <a:r>
              <a:rPr lang="en-US" sz="3200" dirty="0" err="1" smtClean="0"/>
              <a:t>jenis</a:t>
            </a:r>
            <a:endParaRPr lang="en-US" sz="3200" dirty="0" smtClean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LAMPIRAN 1 PP NOMOR 71/2010</a:t>
            </a:r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0" y="201706"/>
            <a:ext cx="8229600" cy="685800"/>
          </a:xfrm>
          <a:prstGeom prst="rect">
            <a:avLst/>
          </a:prstGeom>
          <a:solidFill>
            <a:srgbClr val="00B0F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err="1" smtClean="0"/>
              <a:t>Pengukuran</a:t>
            </a:r>
            <a:r>
              <a:rPr lang="en-US" dirty="0" smtClean="0"/>
              <a:t> </a:t>
            </a:r>
            <a:r>
              <a:rPr lang="en-US" dirty="0" err="1" smtClean="0"/>
              <a:t>Persediaan</a:t>
            </a:r>
            <a:endParaRPr lang="en-US" dirty="0"/>
          </a:p>
        </p:txBody>
      </p:sp>
      <p:grpSp>
        <p:nvGrpSpPr>
          <p:cNvPr id="7" name="Group 12"/>
          <p:cNvGrpSpPr>
            <a:grpSpLocks/>
          </p:cNvGrpSpPr>
          <p:nvPr/>
        </p:nvGrpSpPr>
        <p:grpSpPr bwMode="auto">
          <a:xfrm>
            <a:off x="403372" y="185001"/>
            <a:ext cx="801541" cy="709952"/>
            <a:chOff x="1347" y="1207"/>
            <a:chExt cx="1296" cy="1163"/>
          </a:xfrm>
        </p:grpSpPr>
        <p:pic>
          <p:nvPicPr>
            <p:cNvPr id="9" name="Picture 1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7" y="1207"/>
              <a:ext cx="1296" cy="1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WordArt 14"/>
            <p:cNvSpPr>
              <a:spLocks noChangeArrowheads="1" noChangeShapeType="1" noTextEdit="1"/>
            </p:cNvSpPr>
            <p:nvPr/>
          </p:nvSpPr>
          <p:spPr bwMode="auto">
            <a:xfrm>
              <a:off x="1579" y="1386"/>
              <a:ext cx="888" cy="78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sz="3600" kern="10" dirty="0">
                  <a:ln w="9525">
                    <a:solidFill>
                      <a:srgbClr val="99CCFF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85BFFF"/>
                      </a:gs>
                      <a:gs pos="100000">
                        <a:srgbClr val="003B76">
                          <a:alpha val="93999"/>
                        </a:srgbClr>
                      </a:gs>
                    </a:gsLst>
                    <a:lin ang="5400000" scaled="1"/>
                  </a:gradFill>
                  <a:effectLst>
                    <a:prstShdw prst="shdw17" dist="17961" dir="2700000">
                      <a:srgbClr val="5C7A99"/>
                    </a:prstShdw>
                  </a:effectLst>
                  <a:latin typeface="Tahoma"/>
                  <a:ea typeface="Tahoma"/>
                  <a:cs typeface="Tahoma"/>
                </a:rPr>
                <a:t>KSAP</a:t>
              </a:r>
            </a:p>
          </p:txBody>
        </p:sp>
      </p:grpSp>
      <p:pic>
        <p:nvPicPr>
          <p:cNvPr id="11" name="Picture 10" descr="C:\Users\Perben\Desktop\logo75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16762" y="152400"/>
            <a:ext cx="774838" cy="742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82160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1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1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1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16479-CA89-4C4E-AE9A-B82BCDE02CDE}" type="slidenum">
              <a:rPr lang="en-US"/>
              <a:pPr/>
              <a:t>9</a:t>
            </a:fld>
            <a:endParaRPr lang="en-US"/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03372" y="1066800"/>
            <a:ext cx="8435828" cy="5257800"/>
          </a:xfrm>
        </p:spPr>
        <p:txBody>
          <a:bodyPr>
            <a:normAutofit fontScale="85000" lnSpcReduction="20000"/>
          </a:bodyPr>
          <a:lstStyle/>
          <a:p>
            <a:pPr marL="363538" indent="-363538" eaLnBrk="1" hangingPunct="1">
              <a:lnSpc>
                <a:spcPct val="125000"/>
              </a:lnSpc>
              <a:buSzPct val="80000"/>
              <a:buFont typeface="Wingdings" pitchFamily="2" charset="2"/>
              <a:buChar char="ü"/>
              <a:defRPr/>
            </a:pPr>
            <a:r>
              <a:rPr lang="en-US" sz="2300" dirty="0" err="1" smtClean="0"/>
              <a:t>Beban</a:t>
            </a:r>
            <a:r>
              <a:rPr lang="en-US" sz="2300" dirty="0" smtClean="0"/>
              <a:t> </a:t>
            </a:r>
            <a:r>
              <a:rPr lang="en-US" sz="2300" dirty="0" err="1" smtClean="0"/>
              <a:t>persediaan</a:t>
            </a:r>
            <a:r>
              <a:rPr lang="en-US" sz="2300" dirty="0" smtClean="0"/>
              <a:t> </a:t>
            </a:r>
            <a:r>
              <a:rPr lang="en-US" sz="2300" dirty="0" err="1" smtClean="0"/>
              <a:t>dicatat</a:t>
            </a:r>
            <a:r>
              <a:rPr lang="en-US" sz="2300" dirty="0" smtClean="0"/>
              <a:t> </a:t>
            </a:r>
            <a:r>
              <a:rPr lang="en-US" sz="2300" dirty="0" err="1" smtClean="0"/>
              <a:t>sebesar</a:t>
            </a:r>
            <a:r>
              <a:rPr lang="en-US" sz="2300" dirty="0" smtClean="0"/>
              <a:t> </a:t>
            </a:r>
            <a:r>
              <a:rPr lang="en-US" sz="2300" dirty="0" err="1" smtClean="0"/>
              <a:t>pemakaian</a:t>
            </a:r>
            <a:r>
              <a:rPr lang="en-US" sz="2300" dirty="0" smtClean="0"/>
              <a:t> </a:t>
            </a:r>
            <a:r>
              <a:rPr lang="en-US" sz="2300" dirty="0" err="1" smtClean="0"/>
              <a:t>persediaan</a:t>
            </a:r>
            <a:r>
              <a:rPr lang="en-US" sz="2300" dirty="0" smtClean="0"/>
              <a:t> (use of goods)</a:t>
            </a:r>
          </a:p>
          <a:p>
            <a:pPr marL="363538" indent="-363538" eaLnBrk="1" hangingPunct="1">
              <a:lnSpc>
                <a:spcPct val="125000"/>
              </a:lnSpc>
              <a:buSzPct val="80000"/>
              <a:buFont typeface="Wingdings" pitchFamily="2" charset="2"/>
              <a:buChar char="ü"/>
              <a:defRPr/>
            </a:pPr>
            <a:r>
              <a:rPr lang="en-US" sz="2300" dirty="0" err="1" smtClean="0"/>
              <a:t>Penghitungan</a:t>
            </a:r>
            <a:r>
              <a:rPr lang="en-US" sz="2300" dirty="0" smtClean="0"/>
              <a:t> </a:t>
            </a:r>
            <a:r>
              <a:rPr lang="en-US" sz="2300" dirty="0" err="1" smtClean="0"/>
              <a:t>beban</a:t>
            </a:r>
            <a:r>
              <a:rPr lang="en-US" sz="2300" dirty="0" smtClean="0"/>
              <a:t> </a:t>
            </a:r>
            <a:r>
              <a:rPr lang="en-US" sz="2300" dirty="0" err="1" smtClean="0"/>
              <a:t>persediaan</a:t>
            </a:r>
            <a:r>
              <a:rPr lang="en-US" sz="2300" dirty="0" smtClean="0"/>
              <a:t> </a:t>
            </a:r>
            <a:r>
              <a:rPr lang="en-US" sz="2300" dirty="0" err="1" smtClean="0"/>
              <a:t>dilakukan</a:t>
            </a:r>
            <a:r>
              <a:rPr lang="en-US" sz="2300" dirty="0" smtClean="0"/>
              <a:t> </a:t>
            </a:r>
            <a:r>
              <a:rPr lang="en-US" sz="2300" dirty="0" err="1" smtClean="0"/>
              <a:t>dalam</a:t>
            </a:r>
            <a:r>
              <a:rPr lang="en-US" sz="2300" dirty="0" smtClean="0"/>
              <a:t> </a:t>
            </a:r>
            <a:r>
              <a:rPr lang="en-US" sz="2300" dirty="0" err="1" smtClean="0"/>
              <a:t>rangka</a:t>
            </a:r>
            <a:r>
              <a:rPr lang="en-US" sz="2300" dirty="0" smtClean="0"/>
              <a:t> </a:t>
            </a:r>
            <a:r>
              <a:rPr lang="en-US" sz="2300" dirty="0" err="1" smtClean="0"/>
              <a:t>penyajian</a:t>
            </a:r>
            <a:r>
              <a:rPr lang="en-US" sz="2300" dirty="0" smtClean="0"/>
              <a:t> </a:t>
            </a:r>
            <a:r>
              <a:rPr lang="en-US" sz="2300" dirty="0" err="1" smtClean="0"/>
              <a:t>Laporan</a:t>
            </a:r>
            <a:r>
              <a:rPr lang="en-US" sz="2300" dirty="0" smtClean="0"/>
              <a:t> </a:t>
            </a:r>
            <a:r>
              <a:rPr lang="en-US" sz="2300" dirty="0" err="1" smtClean="0"/>
              <a:t>Operasional</a:t>
            </a:r>
            <a:endParaRPr lang="en-US" sz="2300" dirty="0" smtClean="0"/>
          </a:p>
          <a:p>
            <a:pPr marL="363538" indent="-363538" eaLnBrk="1" hangingPunct="1">
              <a:lnSpc>
                <a:spcPct val="125000"/>
              </a:lnSpc>
              <a:buSzPct val="80000"/>
              <a:buFont typeface="Wingdings" pitchFamily="2" charset="2"/>
              <a:buChar char="ü"/>
              <a:defRPr/>
            </a:pPr>
            <a:r>
              <a:rPr lang="en-US" sz="2300" dirty="0" err="1" smtClean="0"/>
              <a:t>Dalam</a:t>
            </a:r>
            <a:r>
              <a:rPr lang="en-US" sz="2300" dirty="0" smtClean="0"/>
              <a:t> </a:t>
            </a:r>
            <a:r>
              <a:rPr lang="en-US" sz="2300" dirty="0" err="1" smtClean="0"/>
              <a:t>hal</a:t>
            </a:r>
            <a:r>
              <a:rPr lang="en-US" sz="2300" dirty="0" smtClean="0"/>
              <a:t> </a:t>
            </a:r>
            <a:r>
              <a:rPr lang="en-US" sz="2300" dirty="0" err="1" smtClean="0"/>
              <a:t>persediaan</a:t>
            </a:r>
            <a:r>
              <a:rPr lang="en-US" sz="2300" dirty="0" smtClean="0"/>
              <a:t> </a:t>
            </a:r>
            <a:r>
              <a:rPr lang="en-US" sz="2300" dirty="0" err="1" smtClean="0"/>
              <a:t>dicatat</a:t>
            </a:r>
            <a:r>
              <a:rPr lang="en-US" sz="2300" dirty="0" smtClean="0"/>
              <a:t> </a:t>
            </a:r>
            <a:r>
              <a:rPr lang="en-US" sz="2300" dirty="0" err="1" smtClean="0"/>
              <a:t>secara</a:t>
            </a:r>
            <a:r>
              <a:rPr lang="en-US" sz="2300" dirty="0" smtClean="0"/>
              <a:t> perpetual, </a:t>
            </a:r>
            <a:r>
              <a:rPr lang="en-US" sz="2300" dirty="0" err="1" smtClean="0"/>
              <a:t>maka</a:t>
            </a:r>
            <a:r>
              <a:rPr lang="en-US" sz="2300" dirty="0" smtClean="0"/>
              <a:t> </a:t>
            </a:r>
            <a:r>
              <a:rPr lang="en-US" sz="2300" dirty="0" err="1" smtClean="0"/>
              <a:t>pengukuran</a:t>
            </a:r>
            <a:r>
              <a:rPr lang="en-US" sz="2300" dirty="0" smtClean="0"/>
              <a:t> </a:t>
            </a:r>
            <a:r>
              <a:rPr lang="en-US" sz="2300" dirty="0" err="1" smtClean="0"/>
              <a:t>pemakaian</a:t>
            </a:r>
            <a:r>
              <a:rPr lang="en-US" sz="2300" dirty="0" smtClean="0"/>
              <a:t> </a:t>
            </a:r>
            <a:r>
              <a:rPr lang="en-US" sz="2300" dirty="0" err="1" smtClean="0"/>
              <a:t>persediaan</a:t>
            </a:r>
            <a:r>
              <a:rPr lang="en-US" sz="2300" dirty="0" smtClean="0"/>
              <a:t> </a:t>
            </a:r>
            <a:r>
              <a:rPr lang="en-US" sz="2300" dirty="0" err="1" smtClean="0"/>
              <a:t>dihitung</a:t>
            </a:r>
            <a:r>
              <a:rPr lang="en-US" sz="2300" dirty="0" smtClean="0"/>
              <a:t> </a:t>
            </a:r>
            <a:r>
              <a:rPr lang="en-US" sz="2300" dirty="0" err="1" smtClean="0"/>
              <a:t>berdasarkan</a:t>
            </a:r>
            <a:r>
              <a:rPr lang="en-US" sz="2300" dirty="0" smtClean="0"/>
              <a:t> </a:t>
            </a:r>
            <a:r>
              <a:rPr lang="en-US" sz="2300" dirty="0" err="1" smtClean="0"/>
              <a:t>catatan</a:t>
            </a:r>
            <a:r>
              <a:rPr lang="en-US" sz="2300" dirty="0" smtClean="0"/>
              <a:t> </a:t>
            </a:r>
            <a:r>
              <a:rPr lang="en-US" sz="2300" dirty="0" err="1" smtClean="0"/>
              <a:t>jumlah</a:t>
            </a:r>
            <a:r>
              <a:rPr lang="en-US" sz="2300" dirty="0" smtClean="0"/>
              <a:t> unit yang </a:t>
            </a:r>
            <a:r>
              <a:rPr lang="en-US" sz="2300" dirty="0" err="1" smtClean="0"/>
              <a:t>dipakai</a:t>
            </a:r>
            <a:r>
              <a:rPr lang="en-US" sz="2300" dirty="0" smtClean="0"/>
              <a:t> </a:t>
            </a:r>
            <a:r>
              <a:rPr lang="en-US" sz="2300" dirty="0" err="1" smtClean="0"/>
              <a:t>dikalikan</a:t>
            </a:r>
            <a:r>
              <a:rPr lang="en-US" sz="2300" dirty="0" smtClean="0"/>
              <a:t> </a:t>
            </a:r>
            <a:r>
              <a:rPr lang="en-US" sz="2300" dirty="0" err="1" smtClean="0"/>
              <a:t>nilai</a:t>
            </a:r>
            <a:r>
              <a:rPr lang="en-US" sz="2300" dirty="0" smtClean="0"/>
              <a:t> per unit </a:t>
            </a:r>
            <a:r>
              <a:rPr lang="en-US" sz="2300" dirty="0" err="1" smtClean="0"/>
              <a:t>sesuai</a:t>
            </a:r>
            <a:r>
              <a:rPr lang="en-US" sz="2300" dirty="0" smtClean="0"/>
              <a:t> </a:t>
            </a:r>
            <a:r>
              <a:rPr lang="en-US" sz="2300" dirty="0" err="1" smtClean="0"/>
              <a:t>metode</a:t>
            </a:r>
            <a:r>
              <a:rPr lang="en-US" sz="2300" dirty="0" smtClean="0"/>
              <a:t> </a:t>
            </a:r>
            <a:r>
              <a:rPr lang="en-US" sz="2300" dirty="0" err="1" smtClean="0"/>
              <a:t>penilaian</a:t>
            </a:r>
            <a:r>
              <a:rPr lang="en-US" sz="2300" dirty="0" smtClean="0"/>
              <a:t> yang </a:t>
            </a:r>
            <a:r>
              <a:rPr lang="en-US" sz="2300" dirty="0" err="1" smtClean="0"/>
              <a:t>digunakan</a:t>
            </a:r>
            <a:endParaRPr lang="en-US" sz="2300" dirty="0" smtClean="0"/>
          </a:p>
          <a:p>
            <a:pPr marL="363538" indent="-363538" eaLnBrk="1" hangingPunct="1">
              <a:lnSpc>
                <a:spcPct val="125000"/>
              </a:lnSpc>
              <a:buSzPct val="80000"/>
              <a:buFont typeface="Wingdings" pitchFamily="2" charset="2"/>
              <a:buChar char="ü"/>
              <a:defRPr/>
            </a:pPr>
            <a:r>
              <a:rPr lang="en-US" sz="2300" dirty="0" err="1" smtClean="0"/>
              <a:t>Dalam</a:t>
            </a:r>
            <a:r>
              <a:rPr lang="en-US" sz="2300" dirty="0" smtClean="0"/>
              <a:t> </a:t>
            </a:r>
            <a:r>
              <a:rPr lang="en-US" sz="2300" dirty="0" err="1" smtClean="0"/>
              <a:t>hal</a:t>
            </a:r>
            <a:r>
              <a:rPr lang="en-US" sz="2300" dirty="0" smtClean="0"/>
              <a:t> </a:t>
            </a:r>
            <a:r>
              <a:rPr lang="en-US" sz="2300" dirty="0" err="1" smtClean="0"/>
              <a:t>persediaan</a:t>
            </a:r>
            <a:r>
              <a:rPr lang="en-US" sz="2300" dirty="0" smtClean="0"/>
              <a:t> </a:t>
            </a:r>
            <a:r>
              <a:rPr lang="en-US" sz="2300" dirty="0" err="1" smtClean="0"/>
              <a:t>dicatat</a:t>
            </a:r>
            <a:r>
              <a:rPr lang="en-US" sz="2300" dirty="0" smtClean="0"/>
              <a:t> </a:t>
            </a:r>
            <a:r>
              <a:rPr lang="en-US" sz="2300" dirty="0" err="1" smtClean="0"/>
              <a:t>secara</a:t>
            </a:r>
            <a:r>
              <a:rPr lang="en-US" sz="2300" dirty="0" smtClean="0"/>
              <a:t> </a:t>
            </a:r>
            <a:r>
              <a:rPr lang="en-US" sz="2300" dirty="0" err="1" smtClean="0"/>
              <a:t>periodik</a:t>
            </a:r>
            <a:r>
              <a:rPr lang="en-US" sz="2300" dirty="0" smtClean="0"/>
              <a:t>, </a:t>
            </a:r>
            <a:r>
              <a:rPr lang="en-US" sz="2300" dirty="0" err="1" smtClean="0"/>
              <a:t>maka</a:t>
            </a:r>
            <a:r>
              <a:rPr lang="en-US" sz="2300" dirty="0" smtClean="0"/>
              <a:t> </a:t>
            </a:r>
            <a:r>
              <a:rPr lang="en-US" sz="2300" dirty="0" err="1" smtClean="0"/>
              <a:t>pengukuran</a:t>
            </a:r>
            <a:r>
              <a:rPr lang="en-US" sz="2300" dirty="0" smtClean="0"/>
              <a:t> </a:t>
            </a:r>
            <a:r>
              <a:rPr lang="en-US" sz="2300" dirty="0" err="1" smtClean="0"/>
              <a:t>persediaan</a:t>
            </a:r>
            <a:r>
              <a:rPr lang="en-US" sz="2300" dirty="0" smtClean="0"/>
              <a:t> </a:t>
            </a:r>
            <a:r>
              <a:rPr lang="en-US" sz="2300" dirty="0" err="1" smtClean="0"/>
              <a:t>dihitung</a:t>
            </a:r>
            <a:r>
              <a:rPr lang="en-US" sz="2300" dirty="0" smtClean="0"/>
              <a:t> </a:t>
            </a:r>
            <a:r>
              <a:rPr lang="en-US" sz="2300" dirty="0" err="1" smtClean="0"/>
              <a:t>berdasarkan</a:t>
            </a:r>
            <a:r>
              <a:rPr lang="en-US" sz="2300" dirty="0" smtClean="0"/>
              <a:t> </a:t>
            </a:r>
            <a:r>
              <a:rPr lang="en-US" sz="2300" dirty="0" err="1" smtClean="0"/>
              <a:t>inventarisasi</a:t>
            </a:r>
            <a:r>
              <a:rPr lang="en-US" sz="2300" dirty="0" smtClean="0"/>
              <a:t> </a:t>
            </a:r>
            <a:r>
              <a:rPr lang="en-US" sz="2300" dirty="0" err="1" smtClean="0"/>
              <a:t>fisik</a:t>
            </a:r>
            <a:r>
              <a:rPr lang="en-US" sz="2300" dirty="0" smtClean="0"/>
              <a:t>, </a:t>
            </a:r>
            <a:r>
              <a:rPr lang="en-US" sz="2300" dirty="0" err="1" smtClean="0"/>
              <a:t>yaitu</a:t>
            </a:r>
            <a:r>
              <a:rPr lang="en-US" sz="2300" dirty="0" smtClean="0"/>
              <a:t> </a:t>
            </a:r>
            <a:r>
              <a:rPr lang="en-US" sz="2300" dirty="0" err="1" smtClean="0"/>
              <a:t>dengan</a:t>
            </a:r>
            <a:r>
              <a:rPr lang="en-US" sz="2300" dirty="0" smtClean="0"/>
              <a:t> </a:t>
            </a:r>
            <a:r>
              <a:rPr lang="en-US" sz="2300" dirty="0" err="1" smtClean="0"/>
              <a:t>cara</a:t>
            </a:r>
            <a:r>
              <a:rPr lang="en-US" sz="2300" dirty="0" smtClean="0"/>
              <a:t> </a:t>
            </a:r>
            <a:r>
              <a:rPr lang="en-US" sz="2300" dirty="0" err="1" smtClean="0"/>
              <a:t>saldo</a:t>
            </a:r>
            <a:r>
              <a:rPr lang="en-US" sz="2300" dirty="0" smtClean="0"/>
              <a:t> </a:t>
            </a:r>
            <a:r>
              <a:rPr lang="en-US" sz="2300" dirty="0" err="1" smtClean="0"/>
              <a:t>awal</a:t>
            </a:r>
            <a:r>
              <a:rPr lang="en-US" sz="2300" dirty="0" smtClean="0"/>
              <a:t> </a:t>
            </a:r>
            <a:r>
              <a:rPr lang="en-US" sz="2300" dirty="0" err="1" smtClean="0"/>
              <a:t>persediaan</a:t>
            </a:r>
            <a:r>
              <a:rPr lang="en-US" sz="2300" dirty="0" smtClean="0"/>
              <a:t> </a:t>
            </a:r>
            <a:r>
              <a:rPr lang="en-US" sz="2300" dirty="0" err="1" smtClean="0"/>
              <a:t>ditambah</a:t>
            </a:r>
            <a:r>
              <a:rPr lang="en-US" sz="2300" dirty="0" smtClean="0"/>
              <a:t> </a:t>
            </a:r>
            <a:r>
              <a:rPr lang="en-US" sz="2300" dirty="0" err="1" smtClean="0"/>
              <a:t>pembelian</a:t>
            </a:r>
            <a:r>
              <a:rPr lang="en-US" sz="2300" dirty="0" smtClean="0"/>
              <a:t> </a:t>
            </a:r>
            <a:r>
              <a:rPr lang="en-US" sz="2300" dirty="0" err="1" smtClean="0"/>
              <a:t>atau</a:t>
            </a:r>
            <a:r>
              <a:rPr lang="en-US" sz="2300" dirty="0" smtClean="0"/>
              <a:t> </a:t>
            </a:r>
            <a:r>
              <a:rPr lang="en-US" sz="2300" dirty="0" err="1" smtClean="0"/>
              <a:t>perolehan</a:t>
            </a:r>
            <a:r>
              <a:rPr lang="en-US" sz="2300" dirty="0" smtClean="0"/>
              <a:t> </a:t>
            </a:r>
            <a:r>
              <a:rPr lang="en-US" sz="2300" dirty="0" err="1" smtClean="0"/>
              <a:t>persediaan</a:t>
            </a:r>
            <a:r>
              <a:rPr lang="en-US" sz="2300" dirty="0" smtClean="0"/>
              <a:t> </a:t>
            </a:r>
            <a:r>
              <a:rPr lang="en-US" sz="2300" dirty="0" err="1" smtClean="0"/>
              <a:t>dikurangi</a:t>
            </a:r>
            <a:r>
              <a:rPr lang="en-US" sz="2300" dirty="0" smtClean="0"/>
              <a:t> </a:t>
            </a:r>
            <a:r>
              <a:rPr lang="en-US" sz="2300" dirty="0" err="1" smtClean="0"/>
              <a:t>dengan</a:t>
            </a:r>
            <a:r>
              <a:rPr lang="en-US" sz="2300" dirty="0" smtClean="0"/>
              <a:t> </a:t>
            </a:r>
            <a:r>
              <a:rPr lang="en-US" sz="2300" dirty="0" err="1" smtClean="0"/>
              <a:t>saldo</a:t>
            </a:r>
            <a:r>
              <a:rPr lang="en-US" sz="2300" dirty="0" smtClean="0"/>
              <a:t> </a:t>
            </a:r>
            <a:r>
              <a:rPr lang="en-US" sz="2300" dirty="0" err="1" smtClean="0"/>
              <a:t>akhir</a:t>
            </a:r>
            <a:r>
              <a:rPr lang="en-US" sz="2300" dirty="0" smtClean="0"/>
              <a:t> </a:t>
            </a:r>
            <a:r>
              <a:rPr lang="en-US" sz="2300" dirty="0" err="1" smtClean="0"/>
              <a:t>persediaan</a:t>
            </a:r>
            <a:r>
              <a:rPr lang="en-US" sz="2300" dirty="0" smtClean="0"/>
              <a:t> </a:t>
            </a:r>
            <a:r>
              <a:rPr lang="en-US" sz="2300" dirty="0" err="1" smtClean="0"/>
              <a:t>dikalikan</a:t>
            </a:r>
            <a:r>
              <a:rPr lang="en-US" sz="2300" dirty="0" smtClean="0"/>
              <a:t> </a:t>
            </a:r>
            <a:r>
              <a:rPr lang="en-US" sz="2300" dirty="0" err="1" smtClean="0"/>
              <a:t>nilai</a:t>
            </a:r>
            <a:r>
              <a:rPr lang="en-US" sz="2300" dirty="0" smtClean="0"/>
              <a:t> per unit </a:t>
            </a:r>
            <a:r>
              <a:rPr lang="en-US" sz="2300" dirty="0" err="1" smtClean="0"/>
              <a:t>sesuai</a:t>
            </a:r>
            <a:r>
              <a:rPr lang="en-US" sz="2300" dirty="0" smtClean="0"/>
              <a:t> </a:t>
            </a:r>
            <a:r>
              <a:rPr lang="en-US" sz="2300" dirty="0" err="1" smtClean="0"/>
              <a:t>dengan</a:t>
            </a:r>
            <a:r>
              <a:rPr lang="en-US" sz="2300" dirty="0" smtClean="0"/>
              <a:t> </a:t>
            </a:r>
            <a:r>
              <a:rPr lang="en-US" sz="2300" dirty="0" err="1" smtClean="0"/>
              <a:t>metode</a:t>
            </a:r>
            <a:r>
              <a:rPr lang="en-US" sz="2300" dirty="0" smtClean="0"/>
              <a:t> </a:t>
            </a:r>
            <a:r>
              <a:rPr lang="en-US" sz="2300" dirty="0" err="1" smtClean="0"/>
              <a:t>penilaian</a:t>
            </a:r>
            <a:r>
              <a:rPr lang="en-US" sz="2300" dirty="0" smtClean="0"/>
              <a:t> </a:t>
            </a:r>
            <a:r>
              <a:rPr lang="en-US" sz="2300" dirty="0" err="1" smtClean="0"/>
              <a:t>persediaan</a:t>
            </a:r>
            <a:r>
              <a:rPr lang="en-US" sz="2300" dirty="0" smtClean="0"/>
              <a:t>. </a:t>
            </a:r>
            <a:endParaRPr lang="en-US" sz="2300" dirty="0" smtClean="0"/>
          </a:p>
          <a:p>
            <a:pPr marL="363538" indent="-363538">
              <a:lnSpc>
                <a:spcPct val="125000"/>
              </a:lnSpc>
              <a:buSzPct val="80000"/>
              <a:buFont typeface="Wingdings" pitchFamily="2" charset="2"/>
              <a:buChar char="ü"/>
              <a:defRPr/>
            </a:pPr>
            <a:r>
              <a:rPr lang="en-US" sz="2400" dirty="0" err="1"/>
              <a:t>Pada</a:t>
            </a:r>
            <a:r>
              <a:rPr lang="en-US" sz="2400" dirty="0"/>
              <a:t> </a:t>
            </a:r>
            <a:r>
              <a:rPr lang="en-US" sz="2400" dirty="0" err="1"/>
              <a:t>akhir</a:t>
            </a:r>
            <a:r>
              <a:rPr lang="en-US" sz="2400" dirty="0"/>
              <a:t> </a:t>
            </a:r>
            <a:r>
              <a:rPr lang="en-US" sz="2400" dirty="0" err="1"/>
              <a:t>periode</a:t>
            </a:r>
            <a:r>
              <a:rPr lang="en-US" sz="2400" dirty="0"/>
              <a:t> </a:t>
            </a:r>
            <a:r>
              <a:rPr lang="en-US" sz="2400" dirty="0" err="1"/>
              <a:t>akuntansi</a:t>
            </a:r>
            <a:r>
              <a:rPr lang="en-US" sz="2400" dirty="0"/>
              <a:t> </a:t>
            </a:r>
            <a:r>
              <a:rPr lang="en-US" sz="2400" dirty="0" err="1"/>
              <a:t>catatan</a:t>
            </a:r>
            <a:r>
              <a:rPr lang="en-US" sz="2400" dirty="0"/>
              <a:t> </a:t>
            </a:r>
            <a:r>
              <a:rPr lang="en-US" sz="2400" dirty="0" err="1"/>
              <a:t>persediaan</a:t>
            </a:r>
            <a:r>
              <a:rPr lang="en-US" sz="2400" dirty="0"/>
              <a:t> </a:t>
            </a:r>
            <a:r>
              <a:rPr lang="en-US" sz="2400" dirty="0" err="1"/>
              <a:t>disesuaikan</a:t>
            </a:r>
            <a:r>
              <a:rPr lang="en-US" sz="2400" dirty="0"/>
              <a:t> </a:t>
            </a:r>
            <a:r>
              <a:rPr lang="en-US" sz="2400" dirty="0" err="1"/>
              <a:t>dengan</a:t>
            </a:r>
            <a:r>
              <a:rPr lang="en-US" sz="2400" dirty="0"/>
              <a:t> </a:t>
            </a:r>
            <a:r>
              <a:rPr lang="en-US" sz="2400" dirty="0" err="1"/>
              <a:t>hasil</a:t>
            </a:r>
            <a:r>
              <a:rPr lang="en-US" sz="2400" dirty="0"/>
              <a:t> </a:t>
            </a:r>
            <a:r>
              <a:rPr lang="en-US" sz="2400" dirty="0" err="1"/>
              <a:t>inventarisasi</a:t>
            </a:r>
            <a:r>
              <a:rPr lang="en-US" sz="2400" dirty="0"/>
              <a:t> </a:t>
            </a:r>
            <a:r>
              <a:rPr lang="en-US" sz="2400" dirty="0" err="1"/>
              <a:t>fisik</a:t>
            </a:r>
            <a:endParaRPr lang="en-US" sz="2400" dirty="0"/>
          </a:p>
          <a:p>
            <a:pPr marL="363538" indent="-363538" eaLnBrk="1" hangingPunct="1">
              <a:lnSpc>
                <a:spcPct val="125000"/>
              </a:lnSpc>
              <a:buSzPct val="80000"/>
              <a:buFont typeface="Wingdings" pitchFamily="2" charset="2"/>
              <a:buChar char="ü"/>
              <a:defRPr/>
            </a:pPr>
            <a:endParaRPr lang="en-US" sz="2300" dirty="0" smtClean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LAMPIRAN 1 PP NOMOR 71/2010</a:t>
            </a:r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0" y="201706"/>
            <a:ext cx="8229600" cy="685800"/>
          </a:xfrm>
          <a:prstGeom prst="rect">
            <a:avLst/>
          </a:prstGeom>
          <a:solidFill>
            <a:srgbClr val="00B0F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Beban </a:t>
            </a:r>
            <a:r>
              <a:rPr lang="en-US" dirty="0" err="1" smtClean="0"/>
              <a:t>Persediaan</a:t>
            </a:r>
            <a:endParaRPr lang="en-US" dirty="0"/>
          </a:p>
        </p:txBody>
      </p:sp>
      <p:grpSp>
        <p:nvGrpSpPr>
          <p:cNvPr id="7" name="Group 12"/>
          <p:cNvGrpSpPr>
            <a:grpSpLocks/>
          </p:cNvGrpSpPr>
          <p:nvPr/>
        </p:nvGrpSpPr>
        <p:grpSpPr bwMode="auto">
          <a:xfrm>
            <a:off x="403372" y="185001"/>
            <a:ext cx="801541" cy="709952"/>
            <a:chOff x="1347" y="1207"/>
            <a:chExt cx="1296" cy="1163"/>
          </a:xfrm>
        </p:grpSpPr>
        <p:pic>
          <p:nvPicPr>
            <p:cNvPr id="9" name="Picture 1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7" y="1207"/>
              <a:ext cx="1296" cy="1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WordArt 14"/>
            <p:cNvSpPr>
              <a:spLocks noChangeArrowheads="1" noChangeShapeType="1" noTextEdit="1"/>
            </p:cNvSpPr>
            <p:nvPr/>
          </p:nvSpPr>
          <p:spPr bwMode="auto">
            <a:xfrm>
              <a:off x="1579" y="1386"/>
              <a:ext cx="888" cy="78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sz="3600" kern="10" dirty="0">
                  <a:ln w="9525">
                    <a:solidFill>
                      <a:srgbClr val="99CCFF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85BFFF"/>
                      </a:gs>
                      <a:gs pos="100000">
                        <a:srgbClr val="003B76">
                          <a:alpha val="93999"/>
                        </a:srgbClr>
                      </a:gs>
                    </a:gsLst>
                    <a:lin ang="5400000" scaled="1"/>
                  </a:gradFill>
                  <a:effectLst>
                    <a:prstShdw prst="shdw17" dist="17961" dir="2700000">
                      <a:srgbClr val="5C7A99"/>
                    </a:prstShdw>
                  </a:effectLst>
                  <a:latin typeface="Tahoma"/>
                  <a:ea typeface="Tahoma"/>
                  <a:cs typeface="Tahoma"/>
                </a:rPr>
                <a:t>KSAP</a:t>
              </a:r>
            </a:p>
          </p:txBody>
        </p:sp>
      </p:grpSp>
      <p:pic>
        <p:nvPicPr>
          <p:cNvPr id="11" name="Picture 10" descr="C:\Users\Perben\Desktop\logo75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16762" y="152400"/>
            <a:ext cx="774838" cy="742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48004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1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1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1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1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1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1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2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2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1650</TotalTime>
  <Words>508</Words>
  <Application>Microsoft Office PowerPoint</Application>
  <PresentationFormat>On-screen Show (4:3)</PresentationFormat>
  <Paragraphs>95</Paragraphs>
  <Slides>11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Origin</vt:lpstr>
      <vt:lpstr>Akuntansi Persediaan</vt:lpstr>
      <vt:lpstr>Materi Bahasan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Akuntansi Aset Tetap Berbasis Akrual</dc:title>
  <dc:creator>Owner</dc:creator>
  <cp:lastModifiedBy>aragani</cp:lastModifiedBy>
  <cp:revision>69</cp:revision>
  <dcterms:created xsi:type="dcterms:W3CDTF">2015-03-18T00:38:45Z</dcterms:created>
  <dcterms:modified xsi:type="dcterms:W3CDTF">2015-11-18T15:02:08Z</dcterms:modified>
</cp:coreProperties>
</file>