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docProps/custom.xml" ContentType="application/vnd.openxmlformats-officedocument.custom-properties+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notesSlides/notesSlide4.xml" ContentType="application/vnd.openxmlformats-officedocument.presentationml.notesSlid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colors6.xml" ContentType="application/vnd.openxmlformats-officedocument.drawingml.diagramColor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81"/>
  </p:notesMasterIdLst>
  <p:sldIdLst>
    <p:sldId id="257" r:id="rId4"/>
    <p:sldId id="400" r:id="rId5"/>
    <p:sldId id="360" r:id="rId6"/>
    <p:sldId id="385" r:id="rId7"/>
    <p:sldId id="401" r:id="rId8"/>
    <p:sldId id="364" r:id="rId9"/>
    <p:sldId id="365" r:id="rId10"/>
    <p:sldId id="367" r:id="rId11"/>
    <p:sldId id="368" r:id="rId12"/>
    <p:sldId id="369" r:id="rId13"/>
    <p:sldId id="370" r:id="rId14"/>
    <p:sldId id="371" r:id="rId15"/>
    <p:sldId id="372" r:id="rId16"/>
    <p:sldId id="374" r:id="rId17"/>
    <p:sldId id="386" r:id="rId18"/>
    <p:sldId id="376" r:id="rId19"/>
    <p:sldId id="377" r:id="rId20"/>
    <p:sldId id="378" r:id="rId21"/>
    <p:sldId id="379" r:id="rId22"/>
    <p:sldId id="275" r:id="rId23"/>
    <p:sldId id="277" r:id="rId24"/>
    <p:sldId id="279" r:id="rId25"/>
    <p:sldId id="280" r:id="rId26"/>
    <p:sldId id="281" r:id="rId27"/>
    <p:sldId id="283" r:id="rId28"/>
    <p:sldId id="284" r:id="rId29"/>
    <p:sldId id="286" r:id="rId30"/>
    <p:sldId id="288" r:id="rId31"/>
    <p:sldId id="289" r:id="rId32"/>
    <p:sldId id="290" r:id="rId33"/>
    <p:sldId id="291" r:id="rId34"/>
    <p:sldId id="292" r:id="rId35"/>
    <p:sldId id="294" r:id="rId36"/>
    <p:sldId id="296" r:id="rId37"/>
    <p:sldId id="297" r:id="rId38"/>
    <p:sldId id="298" r:id="rId39"/>
    <p:sldId id="301" r:id="rId40"/>
    <p:sldId id="302" r:id="rId41"/>
    <p:sldId id="304" r:id="rId42"/>
    <p:sldId id="305" r:id="rId43"/>
    <p:sldId id="306" r:id="rId44"/>
    <p:sldId id="307" r:id="rId45"/>
    <p:sldId id="308" r:id="rId46"/>
    <p:sldId id="309" r:id="rId47"/>
    <p:sldId id="312" r:id="rId48"/>
    <p:sldId id="313" r:id="rId49"/>
    <p:sldId id="315" r:id="rId50"/>
    <p:sldId id="318" r:id="rId51"/>
    <p:sldId id="319" r:id="rId52"/>
    <p:sldId id="320" r:id="rId53"/>
    <p:sldId id="323" r:id="rId54"/>
    <p:sldId id="325" r:id="rId55"/>
    <p:sldId id="327" r:id="rId56"/>
    <p:sldId id="328" r:id="rId57"/>
    <p:sldId id="330" r:id="rId58"/>
    <p:sldId id="403" r:id="rId59"/>
    <p:sldId id="393" r:id="rId60"/>
    <p:sldId id="388" r:id="rId61"/>
    <p:sldId id="389" r:id="rId62"/>
    <p:sldId id="390" r:id="rId63"/>
    <p:sldId id="391" r:id="rId64"/>
    <p:sldId id="392" r:id="rId65"/>
    <p:sldId id="394" r:id="rId66"/>
    <p:sldId id="395" r:id="rId67"/>
    <p:sldId id="396" r:id="rId68"/>
    <p:sldId id="397" r:id="rId69"/>
    <p:sldId id="340" r:id="rId70"/>
    <p:sldId id="402" r:id="rId71"/>
    <p:sldId id="343" r:id="rId72"/>
    <p:sldId id="345" r:id="rId73"/>
    <p:sldId id="348" r:id="rId74"/>
    <p:sldId id="349" r:id="rId75"/>
    <p:sldId id="351" r:id="rId76"/>
    <p:sldId id="355" r:id="rId77"/>
    <p:sldId id="356" r:id="rId78"/>
    <p:sldId id="358" r:id="rId79"/>
    <p:sldId id="359" r:id="rId8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D0FF"/>
    <a:srgbClr val="9CCFFF"/>
    <a:srgbClr val="9BCEFF"/>
    <a:srgbClr val="9ACDFF"/>
    <a:srgbClr val="99CCFF"/>
    <a:srgbClr val="CCECFF"/>
    <a:srgbClr val="D5E8F7"/>
    <a:srgbClr val="CCFFFF"/>
    <a:srgbClr val="66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6" d="100"/>
          <a:sy n="66" d="100"/>
        </p:scale>
        <p:origin x="-1506" y="-1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34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1.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presProps" Target="presProps.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tableStyles" Target="tableStyles.xml"/><Relationship Id="rId3" Type="http://schemas.openxmlformats.org/officeDocument/2006/relationships/slideMaster" Target="slideMasters/slideMaster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06F405-7538-4D73-A340-8E55B24AE7C1}" type="doc">
      <dgm:prSet loTypeId="urn:microsoft.com/office/officeart/2005/8/layout/vList6" loCatId="list" qsTypeId="urn:microsoft.com/office/officeart/2005/8/quickstyle/simple2" qsCatId="simple" csTypeId="urn:microsoft.com/office/officeart/2005/8/colors/accent1_2" csCatId="accent1" phldr="1"/>
      <dgm:spPr/>
      <dgm:t>
        <a:bodyPr/>
        <a:lstStyle/>
        <a:p>
          <a:endParaRPr lang="en-US"/>
        </a:p>
      </dgm:t>
    </dgm:pt>
    <dgm:pt modelId="{63C3BFE3-1263-422F-9B4C-C1CDDB364CE2}">
      <dgm:prSet custT="1"/>
      <dgm:spPr/>
      <dgm:t>
        <a:bodyPr/>
        <a:lstStyle/>
        <a:p>
          <a:r>
            <a:rPr lang="en-US" sz="2000" b="1" dirty="0" err="1" smtClean="0">
              <a:solidFill>
                <a:schemeClr val="tx1"/>
              </a:solidFill>
            </a:rPr>
            <a:t>Perbedaan</a:t>
          </a:r>
          <a:r>
            <a:rPr lang="en-US" sz="2000" b="1" dirty="0" smtClean="0">
              <a:solidFill>
                <a:schemeClr val="tx1"/>
              </a:solidFill>
            </a:rPr>
            <a:t> </a:t>
          </a:r>
          <a:r>
            <a:rPr lang="en-US" sz="2000" b="1" dirty="0" err="1" smtClean="0">
              <a:solidFill>
                <a:schemeClr val="tx1"/>
              </a:solidFill>
            </a:rPr>
            <a:t>Lampiran</a:t>
          </a:r>
          <a:r>
            <a:rPr lang="en-US" sz="2000" b="1" dirty="0" smtClean="0">
              <a:solidFill>
                <a:schemeClr val="tx1"/>
              </a:solidFill>
            </a:rPr>
            <a:t> I </a:t>
          </a:r>
          <a:r>
            <a:rPr lang="en-US" sz="2000" b="1" dirty="0" err="1" smtClean="0">
              <a:solidFill>
                <a:schemeClr val="tx1"/>
              </a:solidFill>
            </a:rPr>
            <a:t>dan</a:t>
          </a:r>
          <a:r>
            <a:rPr lang="en-US" sz="2000" b="1" dirty="0" smtClean="0">
              <a:solidFill>
                <a:schemeClr val="tx1"/>
              </a:solidFill>
            </a:rPr>
            <a:t> II PP 71/2010</a:t>
          </a:r>
          <a:endParaRPr lang="en-US" sz="2000" b="1" dirty="0">
            <a:solidFill>
              <a:schemeClr val="tx1"/>
            </a:solidFill>
          </a:endParaRPr>
        </a:p>
      </dgm:t>
    </dgm:pt>
    <dgm:pt modelId="{E2BE2C1D-92C3-4DB7-B735-6AF41D1E8A55}" type="parTrans" cxnId="{BA41C9C1-212A-4384-9C1D-1468BAEC3897}">
      <dgm:prSet/>
      <dgm:spPr/>
      <dgm:t>
        <a:bodyPr/>
        <a:lstStyle/>
        <a:p>
          <a:endParaRPr lang="en-US"/>
        </a:p>
      </dgm:t>
    </dgm:pt>
    <dgm:pt modelId="{C49E3F66-641E-494B-9D0D-FC36B00D9F2A}" type="sibTrans" cxnId="{BA41C9C1-212A-4384-9C1D-1468BAEC3897}">
      <dgm:prSet/>
      <dgm:spPr/>
      <dgm:t>
        <a:bodyPr/>
        <a:lstStyle/>
        <a:p>
          <a:endParaRPr lang="en-US"/>
        </a:p>
      </dgm:t>
    </dgm:pt>
    <dgm:pt modelId="{57EFC6A2-A0F7-407F-8911-2CCE647377F4}">
      <dgm:prSet custT="1"/>
      <dgm:spPr/>
      <dgm:t>
        <a:bodyPr/>
        <a:lstStyle/>
        <a:p>
          <a:r>
            <a:rPr lang="en-US" sz="1800" b="1" dirty="0" err="1" smtClean="0">
              <a:solidFill>
                <a:schemeClr val="tx1"/>
              </a:solidFill>
            </a:rPr>
            <a:t>Gambaran</a:t>
          </a:r>
          <a:r>
            <a:rPr lang="en-US" sz="1800" b="1" dirty="0" smtClean="0">
              <a:solidFill>
                <a:schemeClr val="tx1"/>
              </a:solidFill>
            </a:rPr>
            <a:t> </a:t>
          </a:r>
          <a:r>
            <a:rPr lang="en-US" sz="1800" b="1" dirty="0" err="1" smtClean="0">
              <a:solidFill>
                <a:schemeClr val="tx1"/>
              </a:solidFill>
            </a:rPr>
            <a:t>Umum</a:t>
          </a:r>
          <a:r>
            <a:rPr lang="en-US" sz="1800" b="1" dirty="0" smtClean="0">
              <a:solidFill>
                <a:schemeClr val="tx1"/>
              </a:solidFill>
            </a:rPr>
            <a:t> PP 71/2010</a:t>
          </a:r>
          <a:endParaRPr lang="en-US" sz="1800" b="1" dirty="0">
            <a:solidFill>
              <a:schemeClr val="tx1"/>
            </a:solidFill>
          </a:endParaRPr>
        </a:p>
      </dgm:t>
    </dgm:pt>
    <dgm:pt modelId="{4913FFF0-BF2E-4007-B145-2F1CD8B550AA}" type="parTrans" cxnId="{D2D9CEE9-516E-4F5A-8F8D-68FE1801B217}">
      <dgm:prSet/>
      <dgm:spPr/>
      <dgm:t>
        <a:bodyPr/>
        <a:lstStyle/>
        <a:p>
          <a:endParaRPr lang="en-US"/>
        </a:p>
      </dgm:t>
    </dgm:pt>
    <dgm:pt modelId="{B2FDC150-C9FF-4B5D-814A-8A00B7F0BA1C}" type="sibTrans" cxnId="{D2D9CEE9-516E-4F5A-8F8D-68FE1801B217}">
      <dgm:prSet/>
      <dgm:spPr/>
      <dgm:t>
        <a:bodyPr/>
        <a:lstStyle/>
        <a:p>
          <a:endParaRPr lang="en-US"/>
        </a:p>
      </dgm:t>
    </dgm:pt>
    <dgm:pt modelId="{EC710954-396A-42AC-AA76-B69FAD413807}">
      <dgm:prSet custT="1"/>
      <dgm:spPr/>
      <dgm:t>
        <a:bodyPr/>
        <a:lstStyle/>
        <a:p>
          <a:r>
            <a:rPr lang="en-US" sz="2400" dirty="0" err="1" smtClean="0"/>
            <a:t>Definisi</a:t>
          </a:r>
          <a:r>
            <a:rPr lang="en-US" sz="2400" dirty="0" smtClean="0"/>
            <a:t> </a:t>
          </a:r>
          <a:r>
            <a:rPr lang="en-US" sz="2400" dirty="0" err="1" smtClean="0"/>
            <a:t>Standar</a:t>
          </a:r>
          <a:endParaRPr lang="en-US" sz="2400" dirty="0"/>
        </a:p>
      </dgm:t>
    </dgm:pt>
    <dgm:pt modelId="{6AE79DB7-FB90-4D81-9AD5-374F9677F7BF}" type="parTrans" cxnId="{F3751E22-D2F8-4AE8-B8FA-7E65CA2BC575}">
      <dgm:prSet/>
      <dgm:spPr/>
      <dgm:t>
        <a:bodyPr/>
        <a:lstStyle/>
        <a:p>
          <a:endParaRPr lang="en-US"/>
        </a:p>
      </dgm:t>
    </dgm:pt>
    <dgm:pt modelId="{D8993C89-2BC5-473E-B855-52ADC6E7DB4F}" type="sibTrans" cxnId="{F3751E22-D2F8-4AE8-B8FA-7E65CA2BC575}">
      <dgm:prSet/>
      <dgm:spPr/>
      <dgm:t>
        <a:bodyPr/>
        <a:lstStyle/>
        <a:p>
          <a:endParaRPr lang="en-US"/>
        </a:p>
      </dgm:t>
    </dgm:pt>
    <dgm:pt modelId="{271644A7-292D-4C92-BD0F-EAC711936B00}">
      <dgm:prSet custT="1"/>
      <dgm:spPr/>
      <dgm:t>
        <a:bodyPr/>
        <a:lstStyle/>
        <a:p>
          <a:r>
            <a:rPr lang="en-US" sz="2400" dirty="0" err="1" smtClean="0"/>
            <a:t>Perbedaan</a:t>
          </a:r>
          <a:r>
            <a:rPr lang="en-US" sz="2400" dirty="0" smtClean="0"/>
            <a:t> </a:t>
          </a:r>
          <a:r>
            <a:rPr lang="en-US" sz="2400" dirty="0" err="1" smtClean="0"/>
            <a:t>antara</a:t>
          </a:r>
          <a:r>
            <a:rPr lang="en-US" sz="2400" dirty="0" smtClean="0"/>
            <a:t> </a:t>
          </a:r>
          <a:r>
            <a:rPr lang="en-US" sz="2400" dirty="0" err="1" smtClean="0"/>
            <a:t>lampiran</a:t>
          </a:r>
          <a:r>
            <a:rPr lang="en-US" sz="2400" dirty="0" smtClean="0"/>
            <a:t> I </a:t>
          </a:r>
          <a:r>
            <a:rPr lang="en-US" sz="2400" dirty="0" err="1" smtClean="0"/>
            <a:t>dan</a:t>
          </a:r>
          <a:r>
            <a:rPr lang="en-US" sz="2400" dirty="0" smtClean="0"/>
            <a:t> </a:t>
          </a:r>
          <a:r>
            <a:rPr lang="en-US" sz="2400" dirty="0" err="1" smtClean="0"/>
            <a:t>lampiran</a:t>
          </a:r>
          <a:r>
            <a:rPr lang="en-US" sz="2400" dirty="0" smtClean="0"/>
            <a:t> II PP 71 </a:t>
          </a:r>
          <a:r>
            <a:rPr lang="en-US" sz="2400" dirty="0" err="1" smtClean="0"/>
            <a:t>Tahun</a:t>
          </a:r>
          <a:r>
            <a:rPr lang="en-US" sz="2400" dirty="0" smtClean="0"/>
            <a:t> 2010 </a:t>
          </a:r>
          <a:r>
            <a:rPr lang="en-US" sz="2400" dirty="0" err="1" smtClean="0"/>
            <a:t>dalam</a:t>
          </a:r>
          <a:r>
            <a:rPr lang="en-US" sz="2400" dirty="0" smtClean="0"/>
            <a:t> </a:t>
          </a:r>
          <a:r>
            <a:rPr lang="en-US" sz="2400" dirty="0" err="1" smtClean="0"/>
            <a:t>hal</a:t>
          </a:r>
          <a:r>
            <a:rPr lang="en-US" sz="2400" dirty="0" smtClean="0"/>
            <a:t> </a:t>
          </a:r>
          <a:r>
            <a:rPr lang="en-US" sz="2400" dirty="0" err="1" smtClean="0"/>
            <a:t>jumlah</a:t>
          </a:r>
          <a:r>
            <a:rPr lang="en-US" sz="2400" dirty="0" smtClean="0"/>
            <a:t> </a:t>
          </a:r>
          <a:r>
            <a:rPr lang="en-US" sz="2400" dirty="0" err="1" smtClean="0"/>
            <a:t>paragraf</a:t>
          </a:r>
          <a:r>
            <a:rPr lang="en-US" sz="2400" dirty="0" smtClean="0"/>
            <a:t>, </a:t>
          </a:r>
          <a:r>
            <a:rPr lang="en-US" sz="2400" dirty="0" err="1" smtClean="0"/>
            <a:t>definisi</a:t>
          </a:r>
          <a:r>
            <a:rPr lang="en-US" sz="2400" dirty="0" smtClean="0"/>
            <a:t>, </a:t>
          </a:r>
          <a:r>
            <a:rPr lang="en-US" sz="2400" dirty="0" err="1" smtClean="0"/>
            <a:t>pengukuran</a:t>
          </a:r>
          <a:r>
            <a:rPr lang="en-US" sz="2400" dirty="0" smtClean="0"/>
            <a:t>, </a:t>
          </a:r>
          <a:r>
            <a:rPr lang="en-US" sz="2400" dirty="0" err="1" smtClean="0"/>
            <a:t>pengungkapan</a:t>
          </a:r>
          <a:r>
            <a:rPr lang="en-US" sz="2400" dirty="0" smtClean="0"/>
            <a:t>,  </a:t>
          </a:r>
          <a:r>
            <a:rPr lang="en-US" sz="2400" dirty="0" err="1" smtClean="0"/>
            <a:t>dan</a:t>
          </a:r>
          <a:r>
            <a:rPr lang="en-US" sz="2400" dirty="0" smtClean="0"/>
            <a:t> </a:t>
          </a:r>
          <a:r>
            <a:rPr lang="en-US" sz="2400" dirty="0" err="1" smtClean="0"/>
            <a:t>perbedaan</a:t>
          </a:r>
          <a:r>
            <a:rPr lang="en-US" sz="2400" dirty="0" smtClean="0"/>
            <a:t> </a:t>
          </a:r>
          <a:r>
            <a:rPr lang="en-US" sz="2400" dirty="0" err="1" smtClean="0"/>
            <a:t>mendasar</a:t>
          </a:r>
          <a:r>
            <a:rPr lang="en-US" sz="2400" dirty="0" smtClean="0"/>
            <a:t> </a:t>
          </a:r>
          <a:r>
            <a:rPr lang="en-US" sz="2400" dirty="0" err="1" smtClean="0"/>
            <a:t>akrual</a:t>
          </a:r>
          <a:endParaRPr lang="en-US" sz="2400" dirty="0"/>
        </a:p>
      </dgm:t>
    </dgm:pt>
    <dgm:pt modelId="{059D2FA7-ED16-4BF4-83A4-12206474F9F7}" type="parTrans" cxnId="{F8D4EA8B-E298-47AB-8208-7F84091CBAD8}">
      <dgm:prSet/>
      <dgm:spPr/>
      <dgm:t>
        <a:bodyPr/>
        <a:lstStyle/>
        <a:p>
          <a:endParaRPr lang="en-US"/>
        </a:p>
      </dgm:t>
    </dgm:pt>
    <dgm:pt modelId="{522CD159-AFE7-48CB-A9B3-68FD064E7D12}" type="sibTrans" cxnId="{F8D4EA8B-E298-47AB-8208-7F84091CBAD8}">
      <dgm:prSet/>
      <dgm:spPr/>
      <dgm:t>
        <a:bodyPr/>
        <a:lstStyle/>
        <a:p>
          <a:endParaRPr lang="en-US"/>
        </a:p>
      </dgm:t>
    </dgm:pt>
    <dgm:pt modelId="{C518CB40-1D07-4C87-9A8F-1EBD74F41882}">
      <dgm:prSet custT="1"/>
      <dgm:spPr/>
      <dgm:t>
        <a:bodyPr/>
        <a:lstStyle/>
        <a:p>
          <a:r>
            <a:rPr lang="en-US" sz="2400" dirty="0" smtClean="0"/>
            <a:t>PP No. 71 </a:t>
          </a:r>
          <a:r>
            <a:rPr lang="en-US" sz="2400" dirty="0" err="1" smtClean="0"/>
            <a:t>Tahun</a:t>
          </a:r>
          <a:r>
            <a:rPr lang="en-US" sz="2400" dirty="0" smtClean="0"/>
            <a:t> 2010 </a:t>
          </a:r>
          <a:r>
            <a:rPr lang="en-US" sz="2400" dirty="0" err="1" smtClean="0"/>
            <a:t>Lampiran</a:t>
          </a:r>
          <a:r>
            <a:rPr lang="en-US" sz="2400" dirty="0" smtClean="0"/>
            <a:t> I</a:t>
          </a:r>
          <a:endParaRPr lang="en-US" sz="2400" dirty="0"/>
        </a:p>
      </dgm:t>
    </dgm:pt>
    <dgm:pt modelId="{0ED4B19D-BD9A-45F5-A029-4F2504E09BC9}" type="parTrans" cxnId="{D2D95932-893B-418D-8CEE-9C8E7049DF4E}">
      <dgm:prSet/>
      <dgm:spPr/>
      <dgm:t>
        <a:bodyPr/>
        <a:lstStyle/>
        <a:p>
          <a:endParaRPr lang="en-US"/>
        </a:p>
      </dgm:t>
    </dgm:pt>
    <dgm:pt modelId="{FD2BEF7E-9FE6-4546-ACDD-5210AA8214C5}" type="sibTrans" cxnId="{D2D95932-893B-418D-8CEE-9C8E7049DF4E}">
      <dgm:prSet/>
      <dgm:spPr/>
      <dgm:t>
        <a:bodyPr/>
        <a:lstStyle/>
        <a:p>
          <a:endParaRPr lang="en-US"/>
        </a:p>
      </dgm:t>
    </dgm:pt>
    <dgm:pt modelId="{0B52D12B-C592-4A92-84D6-A337A7C258C4}">
      <dgm:prSet custT="1"/>
      <dgm:spPr/>
      <dgm:t>
        <a:bodyPr/>
        <a:lstStyle/>
        <a:p>
          <a:r>
            <a:rPr lang="en-US" sz="2400" dirty="0" smtClean="0"/>
            <a:t>PP No. 71 </a:t>
          </a:r>
          <a:r>
            <a:rPr lang="en-US" sz="2400" dirty="0" err="1" smtClean="0"/>
            <a:t>Tahun</a:t>
          </a:r>
          <a:r>
            <a:rPr lang="en-US" sz="2400" dirty="0" smtClean="0"/>
            <a:t> 2010 </a:t>
          </a:r>
          <a:r>
            <a:rPr lang="en-US" sz="2400" dirty="0" err="1" smtClean="0"/>
            <a:t>Lampiran</a:t>
          </a:r>
          <a:r>
            <a:rPr lang="en-US" sz="2400" dirty="0" smtClean="0"/>
            <a:t> II</a:t>
          </a:r>
          <a:endParaRPr lang="en-US" sz="2400" dirty="0"/>
        </a:p>
      </dgm:t>
    </dgm:pt>
    <dgm:pt modelId="{2CC4F057-4AF4-4370-BFB3-26723FAD0D9E}" type="parTrans" cxnId="{FF9D261C-6531-40F6-A6B3-647C2768CB07}">
      <dgm:prSet/>
      <dgm:spPr/>
      <dgm:t>
        <a:bodyPr/>
        <a:lstStyle/>
        <a:p>
          <a:endParaRPr lang="en-US"/>
        </a:p>
      </dgm:t>
    </dgm:pt>
    <dgm:pt modelId="{FD48406D-D46A-4E0C-8FD8-1E9AB0A74E46}" type="sibTrans" cxnId="{FF9D261C-6531-40F6-A6B3-647C2768CB07}">
      <dgm:prSet/>
      <dgm:spPr/>
      <dgm:t>
        <a:bodyPr/>
        <a:lstStyle/>
        <a:p>
          <a:endParaRPr lang="en-US"/>
        </a:p>
      </dgm:t>
    </dgm:pt>
    <dgm:pt modelId="{25BCB929-C26C-4A70-B3D4-FF548D4E9D01}" type="pres">
      <dgm:prSet presAssocID="{E806F405-7538-4D73-A340-8E55B24AE7C1}" presName="Name0" presStyleCnt="0">
        <dgm:presLayoutVars>
          <dgm:dir/>
          <dgm:animLvl val="lvl"/>
          <dgm:resizeHandles/>
        </dgm:presLayoutVars>
      </dgm:prSet>
      <dgm:spPr/>
      <dgm:t>
        <a:bodyPr/>
        <a:lstStyle/>
        <a:p>
          <a:endParaRPr lang="en-US"/>
        </a:p>
      </dgm:t>
    </dgm:pt>
    <dgm:pt modelId="{3785886D-460D-4B89-9563-71FEB45B802F}" type="pres">
      <dgm:prSet presAssocID="{57EFC6A2-A0F7-407F-8911-2CCE647377F4}" presName="linNode" presStyleCnt="0"/>
      <dgm:spPr/>
    </dgm:pt>
    <dgm:pt modelId="{8E409792-90C4-4F70-B90C-ED1323160938}" type="pres">
      <dgm:prSet presAssocID="{57EFC6A2-A0F7-407F-8911-2CCE647377F4}" presName="parentShp" presStyleLbl="node1" presStyleIdx="0" presStyleCnt="2" custScaleX="62980" custScaleY="91732" custLinFactNeighborX="-268" custLinFactNeighborY="-3441">
        <dgm:presLayoutVars>
          <dgm:bulletEnabled val="1"/>
        </dgm:presLayoutVars>
      </dgm:prSet>
      <dgm:spPr/>
      <dgm:t>
        <a:bodyPr/>
        <a:lstStyle/>
        <a:p>
          <a:endParaRPr lang="en-US"/>
        </a:p>
      </dgm:t>
    </dgm:pt>
    <dgm:pt modelId="{74E38305-F016-4438-A1EC-C19DA70171A5}" type="pres">
      <dgm:prSet presAssocID="{57EFC6A2-A0F7-407F-8911-2CCE647377F4}" presName="childShp" presStyleLbl="bgAccFollowNode1" presStyleIdx="0" presStyleCnt="2" custScaleX="124143" custScaleY="82795">
        <dgm:presLayoutVars>
          <dgm:bulletEnabled val="1"/>
        </dgm:presLayoutVars>
      </dgm:prSet>
      <dgm:spPr>
        <a:prstGeom prst="roundRect">
          <a:avLst/>
        </a:prstGeom>
      </dgm:spPr>
      <dgm:t>
        <a:bodyPr/>
        <a:lstStyle/>
        <a:p>
          <a:endParaRPr lang="en-US"/>
        </a:p>
      </dgm:t>
    </dgm:pt>
    <dgm:pt modelId="{87CCB8AA-7AF4-4E78-877E-A5D1D019C4B1}" type="pres">
      <dgm:prSet presAssocID="{B2FDC150-C9FF-4B5D-814A-8A00B7F0BA1C}" presName="spacing" presStyleCnt="0"/>
      <dgm:spPr/>
    </dgm:pt>
    <dgm:pt modelId="{39291F64-1C79-44A5-A93D-3592EF4D3F7B}" type="pres">
      <dgm:prSet presAssocID="{63C3BFE3-1263-422F-9B4C-C1CDDB364CE2}" presName="linNode" presStyleCnt="0"/>
      <dgm:spPr/>
    </dgm:pt>
    <dgm:pt modelId="{4E9B4B82-FEDA-458A-9DD3-1C8F7655CB04}" type="pres">
      <dgm:prSet presAssocID="{63C3BFE3-1263-422F-9B4C-C1CDDB364CE2}" presName="parentShp" presStyleLbl="node1" presStyleIdx="1" presStyleCnt="2" custScaleX="63788" custLinFactNeighborX="-16150">
        <dgm:presLayoutVars>
          <dgm:bulletEnabled val="1"/>
        </dgm:presLayoutVars>
      </dgm:prSet>
      <dgm:spPr/>
      <dgm:t>
        <a:bodyPr/>
        <a:lstStyle/>
        <a:p>
          <a:endParaRPr lang="en-US"/>
        </a:p>
      </dgm:t>
    </dgm:pt>
    <dgm:pt modelId="{1E25D0F8-D1E2-46C4-9952-230A694C4CDC}" type="pres">
      <dgm:prSet presAssocID="{63C3BFE3-1263-422F-9B4C-C1CDDB364CE2}" presName="childShp" presStyleLbl="bgAccFollowNode1" presStyleIdx="1" presStyleCnt="2" custScaleX="124681">
        <dgm:presLayoutVars>
          <dgm:bulletEnabled val="1"/>
        </dgm:presLayoutVars>
      </dgm:prSet>
      <dgm:spPr>
        <a:prstGeom prst="roundRect">
          <a:avLst/>
        </a:prstGeom>
      </dgm:spPr>
      <dgm:t>
        <a:bodyPr/>
        <a:lstStyle/>
        <a:p>
          <a:endParaRPr lang="en-US"/>
        </a:p>
      </dgm:t>
    </dgm:pt>
  </dgm:ptLst>
  <dgm:cxnLst>
    <dgm:cxn modelId="{7B11C859-D626-41AE-92D4-55F79BA8991D}" type="presOf" srcId="{57EFC6A2-A0F7-407F-8911-2CCE647377F4}" destId="{8E409792-90C4-4F70-B90C-ED1323160938}" srcOrd="0" destOrd="0" presId="urn:microsoft.com/office/officeart/2005/8/layout/vList6"/>
    <dgm:cxn modelId="{48160CC2-9FC5-48FA-8E3F-A84DEE824CF4}" type="presOf" srcId="{EC710954-396A-42AC-AA76-B69FAD413807}" destId="{74E38305-F016-4438-A1EC-C19DA70171A5}" srcOrd="0" destOrd="0" presId="urn:microsoft.com/office/officeart/2005/8/layout/vList6"/>
    <dgm:cxn modelId="{D2D95932-893B-418D-8CEE-9C8E7049DF4E}" srcId="{57EFC6A2-A0F7-407F-8911-2CCE647377F4}" destId="{C518CB40-1D07-4C87-9A8F-1EBD74F41882}" srcOrd="1" destOrd="0" parTransId="{0ED4B19D-BD9A-45F5-A029-4F2504E09BC9}" sibTransId="{FD2BEF7E-9FE6-4546-ACDD-5210AA8214C5}"/>
    <dgm:cxn modelId="{ABEA237B-B4CB-4146-A73E-46B382FC711A}" type="presOf" srcId="{63C3BFE3-1263-422F-9B4C-C1CDDB364CE2}" destId="{4E9B4B82-FEDA-458A-9DD3-1C8F7655CB04}" srcOrd="0" destOrd="0" presId="urn:microsoft.com/office/officeart/2005/8/layout/vList6"/>
    <dgm:cxn modelId="{BA41C9C1-212A-4384-9C1D-1468BAEC3897}" srcId="{E806F405-7538-4D73-A340-8E55B24AE7C1}" destId="{63C3BFE3-1263-422F-9B4C-C1CDDB364CE2}" srcOrd="1" destOrd="0" parTransId="{E2BE2C1D-92C3-4DB7-B735-6AF41D1E8A55}" sibTransId="{C49E3F66-641E-494B-9D0D-FC36B00D9F2A}"/>
    <dgm:cxn modelId="{D2D9CEE9-516E-4F5A-8F8D-68FE1801B217}" srcId="{E806F405-7538-4D73-A340-8E55B24AE7C1}" destId="{57EFC6A2-A0F7-407F-8911-2CCE647377F4}" srcOrd="0" destOrd="0" parTransId="{4913FFF0-BF2E-4007-B145-2F1CD8B550AA}" sibTransId="{B2FDC150-C9FF-4B5D-814A-8A00B7F0BA1C}"/>
    <dgm:cxn modelId="{F3751E22-D2F8-4AE8-B8FA-7E65CA2BC575}" srcId="{57EFC6A2-A0F7-407F-8911-2CCE647377F4}" destId="{EC710954-396A-42AC-AA76-B69FAD413807}" srcOrd="0" destOrd="0" parTransId="{6AE79DB7-FB90-4D81-9AD5-374F9677F7BF}" sibTransId="{D8993C89-2BC5-473E-B855-52ADC6E7DB4F}"/>
    <dgm:cxn modelId="{BC1CC044-BD30-4874-9868-DC788DAC8709}" type="presOf" srcId="{271644A7-292D-4C92-BD0F-EAC711936B00}" destId="{1E25D0F8-D1E2-46C4-9952-230A694C4CDC}" srcOrd="0" destOrd="0" presId="urn:microsoft.com/office/officeart/2005/8/layout/vList6"/>
    <dgm:cxn modelId="{F8D4EA8B-E298-47AB-8208-7F84091CBAD8}" srcId="{63C3BFE3-1263-422F-9B4C-C1CDDB364CE2}" destId="{271644A7-292D-4C92-BD0F-EAC711936B00}" srcOrd="0" destOrd="0" parTransId="{059D2FA7-ED16-4BF4-83A4-12206474F9F7}" sibTransId="{522CD159-AFE7-48CB-A9B3-68FD064E7D12}"/>
    <dgm:cxn modelId="{6D9FC00B-F868-4559-8781-0D305B7C95AD}" type="presOf" srcId="{0B52D12B-C592-4A92-84D6-A337A7C258C4}" destId="{74E38305-F016-4438-A1EC-C19DA70171A5}" srcOrd="0" destOrd="2" presId="urn:microsoft.com/office/officeart/2005/8/layout/vList6"/>
    <dgm:cxn modelId="{A33AD5CD-8F09-41C9-8B1E-D54C65E1672E}" type="presOf" srcId="{C518CB40-1D07-4C87-9A8F-1EBD74F41882}" destId="{74E38305-F016-4438-A1EC-C19DA70171A5}" srcOrd="0" destOrd="1" presId="urn:microsoft.com/office/officeart/2005/8/layout/vList6"/>
    <dgm:cxn modelId="{F45FA11F-B92E-457E-BCB9-23B924165FF8}" type="presOf" srcId="{E806F405-7538-4D73-A340-8E55B24AE7C1}" destId="{25BCB929-C26C-4A70-B3D4-FF548D4E9D01}" srcOrd="0" destOrd="0" presId="urn:microsoft.com/office/officeart/2005/8/layout/vList6"/>
    <dgm:cxn modelId="{FF9D261C-6531-40F6-A6B3-647C2768CB07}" srcId="{57EFC6A2-A0F7-407F-8911-2CCE647377F4}" destId="{0B52D12B-C592-4A92-84D6-A337A7C258C4}" srcOrd="2" destOrd="0" parTransId="{2CC4F057-4AF4-4370-BFB3-26723FAD0D9E}" sibTransId="{FD48406D-D46A-4E0C-8FD8-1E9AB0A74E46}"/>
    <dgm:cxn modelId="{E187CE2F-0DD7-404D-BB72-5304E7BE4219}" type="presParOf" srcId="{25BCB929-C26C-4A70-B3D4-FF548D4E9D01}" destId="{3785886D-460D-4B89-9563-71FEB45B802F}" srcOrd="0" destOrd="0" presId="urn:microsoft.com/office/officeart/2005/8/layout/vList6"/>
    <dgm:cxn modelId="{156089EE-E587-413F-AEE7-C71FAF5D05F4}" type="presParOf" srcId="{3785886D-460D-4B89-9563-71FEB45B802F}" destId="{8E409792-90C4-4F70-B90C-ED1323160938}" srcOrd="0" destOrd="0" presId="urn:microsoft.com/office/officeart/2005/8/layout/vList6"/>
    <dgm:cxn modelId="{C089283A-A6E2-4A37-A4DB-E7513457B87C}" type="presParOf" srcId="{3785886D-460D-4B89-9563-71FEB45B802F}" destId="{74E38305-F016-4438-A1EC-C19DA70171A5}" srcOrd="1" destOrd="0" presId="urn:microsoft.com/office/officeart/2005/8/layout/vList6"/>
    <dgm:cxn modelId="{AA19C0F7-7F4E-4994-9541-2B6406451A88}" type="presParOf" srcId="{25BCB929-C26C-4A70-B3D4-FF548D4E9D01}" destId="{87CCB8AA-7AF4-4E78-877E-A5D1D019C4B1}" srcOrd="1" destOrd="0" presId="urn:microsoft.com/office/officeart/2005/8/layout/vList6"/>
    <dgm:cxn modelId="{5F6AAE0F-F04B-4DB6-9CDB-0640B0C48BC2}" type="presParOf" srcId="{25BCB929-C26C-4A70-B3D4-FF548D4E9D01}" destId="{39291F64-1C79-44A5-A93D-3592EF4D3F7B}" srcOrd="2" destOrd="0" presId="urn:microsoft.com/office/officeart/2005/8/layout/vList6"/>
    <dgm:cxn modelId="{5C2A0AA1-C709-4F9C-B199-C29B66E3A843}" type="presParOf" srcId="{39291F64-1C79-44A5-A93D-3592EF4D3F7B}" destId="{4E9B4B82-FEDA-458A-9DD3-1C8F7655CB04}" srcOrd="0" destOrd="0" presId="urn:microsoft.com/office/officeart/2005/8/layout/vList6"/>
    <dgm:cxn modelId="{D25697DD-09BE-4834-AE29-14F838C426EF}" type="presParOf" srcId="{39291F64-1C79-44A5-A93D-3592EF4D3F7B}" destId="{1E25D0F8-D1E2-46C4-9952-230A694C4CDC}" srcOrd="1" destOrd="0" presId="urn:microsoft.com/office/officeart/2005/8/layout/vList6"/>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A81DEC-0E6D-408B-849C-3544FFCD9B2B}" type="doc">
      <dgm:prSet loTypeId="urn:microsoft.com/office/officeart/2008/layout/VerticalCurvedList" loCatId="list" qsTypeId="urn:microsoft.com/office/officeart/2005/8/quickstyle/simple1" qsCatId="simple" csTypeId="urn:microsoft.com/office/officeart/2005/8/colors/accent1_5" csCatId="accent1" phldr="1"/>
      <dgm:spPr/>
      <dgm:t>
        <a:bodyPr/>
        <a:lstStyle/>
        <a:p>
          <a:endParaRPr lang="en-US"/>
        </a:p>
      </dgm:t>
    </dgm:pt>
    <dgm:pt modelId="{FA597137-1799-4909-BEC3-7C4F7D7F0811}">
      <dgm:prSet custT="1"/>
      <dgm:spPr/>
      <dgm:t>
        <a:bodyPr/>
        <a:lstStyle/>
        <a:p>
          <a:pPr marL="0" indent="0"/>
          <a:r>
            <a:rPr lang="id-ID" sz="1800" b="1" dirty="0" smtClean="0">
              <a:solidFill>
                <a:schemeClr val="bg1"/>
              </a:solidFill>
              <a:latin typeface="+mn-lt"/>
              <a:ea typeface="+mn-ea"/>
              <a:cs typeface="+mn-cs"/>
            </a:rPr>
            <a:t>SAP Berbasis </a:t>
          </a:r>
          <a:r>
            <a:rPr lang="id-ID" sz="1800" b="1" dirty="0" smtClean="0">
              <a:solidFill>
                <a:srgbClr val="C00000"/>
              </a:solidFill>
              <a:latin typeface="+mn-lt"/>
              <a:ea typeface="+mn-ea"/>
              <a:cs typeface="+mn-cs"/>
            </a:rPr>
            <a:t>Akrual</a:t>
          </a:r>
          <a:r>
            <a:rPr lang="id-ID" sz="1800" b="1" dirty="0" smtClean="0">
              <a:solidFill>
                <a:schemeClr val="bg1"/>
              </a:solidFill>
              <a:latin typeface="+mn-lt"/>
              <a:ea typeface="+mn-ea"/>
              <a:cs typeface="+mn-cs"/>
            </a:rPr>
            <a:t> terdapat pada</a:t>
          </a:r>
          <a:r>
            <a:rPr lang="en-US" sz="1800" b="1" dirty="0" smtClean="0">
              <a:solidFill>
                <a:schemeClr val="bg1"/>
              </a:solidFill>
              <a:latin typeface="+mn-lt"/>
              <a:ea typeface="+mn-ea"/>
              <a:cs typeface="+mn-cs"/>
            </a:rPr>
            <a:t> </a:t>
          </a:r>
          <a:r>
            <a:rPr lang="id-ID" sz="1800" b="1" u="sng" dirty="0" smtClean="0">
              <a:solidFill>
                <a:schemeClr val="bg1"/>
              </a:solidFill>
              <a:latin typeface="+mn-lt"/>
              <a:ea typeface="+mn-ea"/>
              <a:cs typeface="+mn-cs"/>
            </a:rPr>
            <a:t>Lampiran </a:t>
          </a:r>
          <a:r>
            <a:rPr lang="en-US" sz="1800" b="1" u="sng" dirty="0" smtClean="0">
              <a:solidFill>
                <a:schemeClr val="bg1"/>
              </a:solidFill>
              <a:latin typeface="+mn-lt"/>
              <a:ea typeface="+mn-ea"/>
              <a:cs typeface="+mn-cs"/>
            </a:rPr>
            <a:t>I</a:t>
          </a:r>
          <a:r>
            <a:rPr lang="id-ID" sz="1800" b="1" dirty="0" smtClean="0">
              <a:solidFill>
                <a:schemeClr val="bg1"/>
              </a:solidFill>
              <a:latin typeface="+mn-lt"/>
              <a:ea typeface="+mn-ea"/>
              <a:cs typeface="+mn-cs"/>
            </a:rPr>
            <a:t> dan berlaku sejak tanggal ditetapkan dan dapat segera diterapkan oleh setiap entitas</a:t>
          </a:r>
          <a:endParaRPr lang="en-US" sz="1800" b="1" dirty="0" smtClean="0">
            <a:solidFill>
              <a:schemeClr val="bg1"/>
            </a:solidFill>
          </a:endParaRPr>
        </a:p>
        <a:p>
          <a:pPr marL="0" indent="0"/>
          <a:r>
            <a:rPr lang="en-US" sz="1800" b="1" dirty="0" err="1" smtClean="0">
              <a:solidFill>
                <a:schemeClr val="bg1"/>
              </a:solidFill>
            </a:rPr>
            <a:t>Berisi</a:t>
          </a:r>
          <a:r>
            <a:rPr lang="en-US" sz="1800" b="1" dirty="0" smtClean="0">
              <a:solidFill>
                <a:schemeClr val="bg1"/>
              </a:solidFill>
            </a:rPr>
            <a:t> </a:t>
          </a:r>
          <a:r>
            <a:rPr lang="en-US" sz="1800" b="1" dirty="0" err="1" smtClean="0">
              <a:solidFill>
                <a:schemeClr val="bg1"/>
              </a:solidFill>
            </a:rPr>
            <a:t>Kerangka</a:t>
          </a:r>
          <a:r>
            <a:rPr lang="en-US" sz="1800" b="1" dirty="0" smtClean="0">
              <a:solidFill>
                <a:schemeClr val="bg1"/>
              </a:solidFill>
            </a:rPr>
            <a:t> </a:t>
          </a:r>
          <a:r>
            <a:rPr lang="en-US" sz="1800" b="1" dirty="0" err="1" smtClean="0">
              <a:solidFill>
                <a:schemeClr val="bg1"/>
              </a:solidFill>
            </a:rPr>
            <a:t>Konseptual</a:t>
          </a:r>
          <a:r>
            <a:rPr lang="en-US" sz="1800" b="1" dirty="0" smtClean="0">
              <a:solidFill>
                <a:schemeClr val="bg1"/>
              </a:solidFill>
            </a:rPr>
            <a:t> </a:t>
          </a:r>
          <a:r>
            <a:rPr lang="en-US" sz="1800" b="1" dirty="0" err="1" smtClean="0">
              <a:solidFill>
                <a:schemeClr val="bg1"/>
              </a:solidFill>
            </a:rPr>
            <a:t>Akuntansi</a:t>
          </a:r>
          <a:r>
            <a:rPr lang="en-US" sz="1800" b="1" dirty="0" smtClean="0">
              <a:solidFill>
                <a:schemeClr val="bg1"/>
              </a:solidFill>
            </a:rPr>
            <a:t> </a:t>
          </a:r>
          <a:r>
            <a:rPr lang="en-US" sz="1800" b="1" dirty="0" err="1" smtClean="0">
              <a:solidFill>
                <a:schemeClr val="bg1"/>
              </a:solidFill>
            </a:rPr>
            <a:t>Pemerintah</a:t>
          </a:r>
          <a:r>
            <a:rPr lang="en-US" sz="1800" b="1" dirty="0" smtClean="0">
              <a:solidFill>
                <a:schemeClr val="bg1"/>
              </a:solidFill>
            </a:rPr>
            <a:t> </a:t>
          </a:r>
          <a:r>
            <a:rPr lang="en-US" sz="1800" b="1" dirty="0" err="1" smtClean="0">
              <a:solidFill>
                <a:schemeClr val="bg1"/>
              </a:solidFill>
            </a:rPr>
            <a:t>dan</a:t>
          </a:r>
          <a:r>
            <a:rPr lang="en-US" sz="1800" b="1" dirty="0" smtClean="0">
              <a:solidFill>
                <a:schemeClr val="bg1"/>
              </a:solidFill>
            </a:rPr>
            <a:t> </a:t>
          </a:r>
          <a:r>
            <a:rPr lang="en-US" sz="1800" b="1" dirty="0" smtClean="0">
              <a:solidFill>
                <a:srgbClr val="C00000"/>
              </a:solidFill>
            </a:rPr>
            <a:t>12</a:t>
          </a:r>
          <a:r>
            <a:rPr lang="en-US" sz="1800" b="1" dirty="0" smtClean="0">
              <a:solidFill>
                <a:schemeClr val="bg1"/>
              </a:solidFill>
            </a:rPr>
            <a:t> PSAP</a:t>
          </a:r>
        </a:p>
        <a:p>
          <a:pPr marL="0" indent="0"/>
          <a:r>
            <a:rPr lang="en-US" sz="1800" b="1" dirty="0" err="1" smtClean="0">
              <a:solidFill>
                <a:schemeClr val="bg1"/>
              </a:solidFill>
              <a:sym typeface="Wingdings" pitchFamily="2" charset="2"/>
            </a:rPr>
            <a:t>Berlaku</a:t>
          </a:r>
          <a:r>
            <a:rPr lang="en-US" sz="1800" b="1" dirty="0" smtClean="0">
              <a:solidFill>
                <a:schemeClr val="bg1"/>
              </a:solidFill>
              <a:sym typeface="Wingdings" pitchFamily="2" charset="2"/>
            </a:rPr>
            <a:t> </a:t>
          </a:r>
          <a:r>
            <a:rPr lang="en-US" sz="1800" b="1" dirty="0" err="1" smtClean="0">
              <a:solidFill>
                <a:schemeClr val="bg1"/>
              </a:solidFill>
              <a:sym typeface="Wingdings" pitchFamily="2" charset="2"/>
            </a:rPr>
            <a:t>sepenuhnya</a:t>
          </a:r>
          <a:r>
            <a:rPr lang="en-US" sz="1800" b="1" dirty="0" smtClean="0">
              <a:solidFill>
                <a:schemeClr val="bg1"/>
              </a:solidFill>
              <a:sym typeface="Wingdings" pitchFamily="2" charset="2"/>
            </a:rPr>
            <a:t> paling </a:t>
          </a:r>
          <a:r>
            <a:rPr lang="en-US" sz="1800" b="1" dirty="0" err="1" smtClean="0">
              <a:solidFill>
                <a:schemeClr val="bg1"/>
              </a:solidFill>
              <a:sym typeface="Wingdings" pitchFamily="2" charset="2"/>
            </a:rPr>
            <a:t>lambat</a:t>
          </a:r>
          <a:r>
            <a:rPr lang="en-US" sz="1800" b="1" dirty="0" smtClean="0">
              <a:solidFill>
                <a:schemeClr val="bg1"/>
              </a:solidFill>
              <a:sym typeface="Wingdings" pitchFamily="2" charset="2"/>
            </a:rPr>
            <a:t>  TA 2015</a:t>
          </a:r>
          <a:endParaRPr lang="en-US" sz="1800" b="1" dirty="0" smtClean="0">
            <a:solidFill>
              <a:schemeClr val="bg1"/>
            </a:solidFill>
          </a:endParaRPr>
        </a:p>
      </dgm:t>
    </dgm:pt>
    <dgm:pt modelId="{BDCF0BBC-3664-4B3D-A05D-8331F0B9B0D3}" type="parTrans" cxnId="{BB9682E0-41D9-4590-8B74-0C12426DBA23}">
      <dgm:prSet/>
      <dgm:spPr/>
      <dgm:t>
        <a:bodyPr/>
        <a:lstStyle/>
        <a:p>
          <a:endParaRPr lang="en-US"/>
        </a:p>
      </dgm:t>
    </dgm:pt>
    <dgm:pt modelId="{2A879FED-97F2-42F6-B272-F9A5E1DB414B}" type="sibTrans" cxnId="{BB9682E0-41D9-4590-8B74-0C12426DBA23}">
      <dgm:prSet/>
      <dgm:spPr/>
      <dgm:t>
        <a:bodyPr/>
        <a:lstStyle/>
        <a:p>
          <a:endParaRPr lang="en-US"/>
        </a:p>
      </dgm:t>
    </dgm:pt>
    <dgm:pt modelId="{50264118-9AE0-484A-9409-4158B22165DF}">
      <dgm:prSet custT="1"/>
      <dgm:spPr/>
      <dgm:t>
        <a:bodyPr/>
        <a:lstStyle/>
        <a:p>
          <a:r>
            <a:rPr lang="id-ID" sz="1800" b="1" dirty="0" smtClean="0">
              <a:solidFill>
                <a:schemeClr val="bg1"/>
              </a:solidFill>
              <a:latin typeface="+mn-lt"/>
              <a:ea typeface="+mn-ea"/>
              <a:cs typeface="+mn-cs"/>
            </a:rPr>
            <a:t>SAP Berbasis </a:t>
          </a:r>
          <a:r>
            <a:rPr lang="id-ID" sz="1800" b="1" dirty="0" smtClean="0">
              <a:solidFill>
                <a:srgbClr val="C00000"/>
              </a:solidFill>
              <a:latin typeface="+mn-lt"/>
              <a:ea typeface="+mn-ea"/>
              <a:cs typeface="+mn-cs"/>
            </a:rPr>
            <a:t>Kas Menuju Akrual </a:t>
          </a:r>
          <a:r>
            <a:rPr lang="id-ID" sz="1800" b="1" dirty="0" smtClean="0">
              <a:solidFill>
                <a:schemeClr val="bg1"/>
              </a:solidFill>
              <a:latin typeface="+mn-lt"/>
              <a:ea typeface="+mn-ea"/>
              <a:cs typeface="+mn-cs"/>
            </a:rPr>
            <a:t>pada </a:t>
          </a:r>
          <a:r>
            <a:rPr lang="id-ID" sz="1800" b="1" u="sng" dirty="0" smtClean="0">
              <a:solidFill>
                <a:schemeClr val="bg1"/>
              </a:solidFill>
              <a:latin typeface="+mn-lt"/>
              <a:ea typeface="+mn-ea"/>
              <a:cs typeface="+mn-cs"/>
            </a:rPr>
            <a:t>Lampiran </a:t>
          </a:r>
          <a:r>
            <a:rPr lang="en-US" sz="1800" b="1" u="sng" dirty="0" smtClean="0">
              <a:solidFill>
                <a:schemeClr val="bg1"/>
              </a:solidFill>
              <a:latin typeface="+mn-lt"/>
              <a:ea typeface="+mn-ea"/>
              <a:cs typeface="+mn-cs"/>
            </a:rPr>
            <a:t>II</a:t>
          </a:r>
          <a:r>
            <a:rPr lang="id-ID" sz="1800" b="1" u="sng" dirty="0" smtClean="0">
              <a:solidFill>
                <a:schemeClr val="bg1"/>
              </a:solidFill>
              <a:latin typeface="+mn-lt"/>
              <a:ea typeface="+mn-ea"/>
              <a:cs typeface="+mn-cs"/>
            </a:rPr>
            <a:t> </a:t>
          </a:r>
          <a:r>
            <a:rPr lang="id-ID" sz="1800" b="1" dirty="0" smtClean="0">
              <a:solidFill>
                <a:schemeClr val="bg1"/>
              </a:solidFill>
              <a:latin typeface="+mn-lt"/>
              <a:ea typeface="+mn-ea"/>
              <a:cs typeface="+mn-cs"/>
            </a:rPr>
            <a:t>berlaku selama masa transisi bagi entitas yang belum siap untuk menerapkan SAP Berbasis Akrual</a:t>
          </a:r>
          <a:endParaRPr lang="en-US" sz="1800" b="1" dirty="0" smtClean="0">
            <a:solidFill>
              <a:schemeClr val="bg1"/>
            </a:solidFill>
          </a:endParaRPr>
        </a:p>
        <a:p>
          <a:r>
            <a:rPr lang="en-US" sz="1800" b="1" dirty="0" err="1" smtClean="0">
              <a:solidFill>
                <a:schemeClr val="bg1"/>
              </a:solidFill>
            </a:rPr>
            <a:t>Berisi</a:t>
          </a:r>
          <a:r>
            <a:rPr lang="en-US" sz="1800" b="1" dirty="0" smtClean="0">
              <a:solidFill>
                <a:schemeClr val="bg1"/>
              </a:solidFill>
            </a:rPr>
            <a:t> </a:t>
          </a:r>
          <a:r>
            <a:rPr lang="en-US" sz="1800" b="1" dirty="0" err="1" smtClean="0">
              <a:solidFill>
                <a:schemeClr val="bg1"/>
              </a:solidFill>
            </a:rPr>
            <a:t>Kerangka</a:t>
          </a:r>
          <a:r>
            <a:rPr lang="en-US" sz="1800" b="1" dirty="0" smtClean="0">
              <a:solidFill>
                <a:schemeClr val="bg1"/>
              </a:solidFill>
            </a:rPr>
            <a:t> </a:t>
          </a:r>
          <a:r>
            <a:rPr lang="en-US" sz="1800" b="1" dirty="0" err="1" smtClean="0">
              <a:solidFill>
                <a:schemeClr val="bg1"/>
              </a:solidFill>
            </a:rPr>
            <a:t>Konseptual</a:t>
          </a:r>
          <a:r>
            <a:rPr lang="en-US" sz="1800" b="1" dirty="0" smtClean="0">
              <a:solidFill>
                <a:schemeClr val="bg1"/>
              </a:solidFill>
            </a:rPr>
            <a:t> </a:t>
          </a:r>
          <a:r>
            <a:rPr lang="en-US" sz="1800" b="1" dirty="0" err="1" smtClean="0">
              <a:solidFill>
                <a:schemeClr val="bg1"/>
              </a:solidFill>
            </a:rPr>
            <a:t>Akuntansi</a:t>
          </a:r>
          <a:r>
            <a:rPr lang="en-US" sz="1800" b="1" dirty="0" smtClean="0">
              <a:solidFill>
                <a:schemeClr val="bg1"/>
              </a:solidFill>
            </a:rPr>
            <a:t> </a:t>
          </a:r>
          <a:r>
            <a:rPr lang="en-US" sz="1800" b="1" dirty="0" err="1" smtClean="0">
              <a:solidFill>
                <a:schemeClr val="bg1"/>
              </a:solidFill>
            </a:rPr>
            <a:t>Pemerintah</a:t>
          </a:r>
          <a:r>
            <a:rPr lang="en-US" sz="1800" b="1" dirty="0" smtClean="0">
              <a:solidFill>
                <a:schemeClr val="bg1"/>
              </a:solidFill>
            </a:rPr>
            <a:t> </a:t>
          </a:r>
          <a:r>
            <a:rPr lang="en-US" sz="1800" b="1" dirty="0" err="1" smtClean="0">
              <a:solidFill>
                <a:schemeClr val="bg1"/>
              </a:solidFill>
            </a:rPr>
            <a:t>dan</a:t>
          </a:r>
          <a:r>
            <a:rPr lang="en-US" sz="1800" b="1" dirty="0" smtClean="0">
              <a:solidFill>
                <a:schemeClr val="bg1"/>
              </a:solidFill>
            </a:rPr>
            <a:t> </a:t>
          </a:r>
          <a:r>
            <a:rPr lang="en-US" sz="1800" b="1" dirty="0" smtClean="0">
              <a:solidFill>
                <a:srgbClr val="C00000"/>
              </a:solidFill>
            </a:rPr>
            <a:t>11</a:t>
          </a:r>
          <a:r>
            <a:rPr lang="en-US" sz="1800" b="1" dirty="0" smtClean="0">
              <a:solidFill>
                <a:schemeClr val="bg1"/>
              </a:solidFill>
            </a:rPr>
            <a:t> PSAP</a:t>
          </a:r>
        </a:p>
        <a:p>
          <a:r>
            <a:rPr lang="en-US" sz="1800" b="1" dirty="0" err="1" smtClean="0">
              <a:solidFill>
                <a:schemeClr val="bg1"/>
              </a:solidFill>
              <a:sym typeface="Wingdings" pitchFamily="2" charset="2"/>
            </a:rPr>
            <a:t>Tidak</a:t>
          </a:r>
          <a:r>
            <a:rPr lang="en-US" sz="1800" b="1" dirty="0" smtClean="0">
              <a:solidFill>
                <a:schemeClr val="bg1"/>
              </a:solidFill>
              <a:sym typeface="Wingdings" pitchFamily="2" charset="2"/>
            </a:rPr>
            <a:t> </a:t>
          </a:r>
          <a:r>
            <a:rPr lang="en-US" sz="1800" b="1" dirty="0" err="1" smtClean="0">
              <a:solidFill>
                <a:schemeClr val="bg1"/>
              </a:solidFill>
              <a:sym typeface="Wingdings" pitchFamily="2" charset="2"/>
            </a:rPr>
            <a:t>berlaku</a:t>
          </a:r>
          <a:r>
            <a:rPr lang="en-US" sz="1800" b="1" dirty="0" smtClean="0">
              <a:solidFill>
                <a:schemeClr val="bg1"/>
              </a:solidFill>
              <a:sym typeface="Wingdings" pitchFamily="2" charset="2"/>
            </a:rPr>
            <a:t> </a:t>
          </a:r>
          <a:r>
            <a:rPr lang="en-US" sz="1800" b="1" dirty="0" err="1" smtClean="0">
              <a:solidFill>
                <a:schemeClr val="bg1"/>
              </a:solidFill>
              <a:sym typeface="Wingdings" pitchFamily="2" charset="2"/>
            </a:rPr>
            <a:t>mulai</a:t>
          </a:r>
          <a:r>
            <a:rPr lang="en-US" sz="1800" b="1" dirty="0" smtClean="0">
              <a:solidFill>
                <a:schemeClr val="bg1"/>
              </a:solidFill>
              <a:sym typeface="Wingdings" pitchFamily="2" charset="2"/>
            </a:rPr>
            <a:t> TA 2015</a:t>
          </a:r>
          <a:endParaRPr lang="en-US" sz="1800" b="1" dirty="0" smtClean="0">
            <a:solidFill>
              <a:schemeClr val="bg1"/>
            </a:solidFill>
          </a:endParaRPr>
        </a:p>
      </dgm:t>
    </dgm:pt>
    <dgm:pt modelId="{D4514CD4-1B52-4256-94D2-B3AFE3238C16}" type="parTrans" cxnId="{C30F9C81-D551-4D1F-AF85-B7637C941DF2}">
      <dgm:prSet/>
      <dgm:spPr/>
      <dgm:t>
        <a:bodyPr/>
        <a:lstStyle/>
        <a:p>
          <a:endParaRPr lang="en-US"/>
        </a:p>
      </dgm:t>
    </dgm:pt>
    <dgm:pt modelId="{DF631AFE-F1FD-41C7-B75D-48024A8C7228}" type="sibTrans" cxnId="{C30F9C81-D551-4D1F-AF85-B7637C941DF2}">
      <dgm:prSet/>
      <dgm:spPr/>
      <dgm:t>
        <a:bodyPr/>
        <a:lstStyle/>
        <a:p>
          <a:endParaRPr lang="en-US"/>
        </a:p>
      </dgm:t>
    </dgm:pt>
    <dgm:pt modelId="{9678E145-003F-4399-A5ED-AE073D9C3E9D}" type="pres">
      <dgm:prSet presAssocID="{06A81DEC-0E6D-408B-849C-3544FFCD9B2B}" presName="Name0" presStyleCnt="0">
        <dgm:presLayoutVars>
          <dgm:chMax val="7"/>
          <dgm:chPref val="7"/>
          <dgm:dir/>
        </dgm:presLayoutVars>
      </dgm:prSet>
      <dgm:spPr/>
      <dgm:t>
        <a:bodyPr/>
        <a:lstStyle/>
        <a:p>
          <a:endParaRPr lang="en-US"/>
        </a:p>
      </dgm:t>
    </dgm:pt>
    <dgm:pt modelId="{CF7FBD41-29C1-49A3-B750-E8FB412F22E2}" type="pres">
      <dgm:prSet presAssocID="{06A81DEC-0E6D-408B-849C-3544FFCD9B2B}" presName="Name1" presStyleCnt="0"/>
      <dgm:spPr/>
      <dgm:t>
        <a:bodyPr/>
        <a:lstStyle/>
        <a:p>
          <a:endParaRPr lang="en-US"/>
        </a:p>
      </dgm:t>
    </dgm:pt>
    <dgm:pt modelId="{39023246-0CA6-44A2-8A2F-27BF7ACEDCB1}" type="pres">
      <dgm:prSet presAssocID="{06A81DEC-0E6D-408B-849C-3544FFCD9B2B}" presName="cycle" presStyleCnt="0"/>
      <dgm:spPr/>
      <dgm:t>
        <a:bodyPr/>
        <a:lstStyle/>
        <a:p>
          <a:endParaRPr lang="en-US"/>
        </a:p>
      </dgm:t>
    </dgm:pt>
    <dgm:pt modelId="{F33D3258-A34B-41B7-8E71-92531C4898DE}" type="pres">
      <dgm:prSet presAssocID="{06A81DEC-0E6D-408B-849C-3544FFCD9B2B}" presName="srcNode" presStyleLbl="node1" presStyleIdx="0" presStyleCnt="2"/>
      <dgm:spPr/>
      <dgm:t>
        <a:bodyPr/>
        <a:lstStyle/>
        <a:p>
          <a:endParaRPr lang="en-US"/>
        </a:p>
      </dgm:t>
    </dgm:pt>
    <dgm:pt modelId="{34B2968A-5EE4-411D-8201-9029CCBCDB46}" type="pres">
      <dgm:prSet presAssocID="{06A81DEC-0E6D-408B-849C-3544FFCD9B2B}" presName="conn" presStyleLbl="parChTrans1D2" presStyleIdx="0" presStyleCnt="1"/>
      <dgm:spPr/>
      <dgm:t>
        <a:bodyPr/>
        <a:lstStyle/>
        <a:p>
          <a:endParaRPr lang="en-US"/>
        </a:p>
      </dgm:t>
    </dgm:pt>
    <dgm:pt modelId="{C171A937-A26A-4005-9DD6-347F161CBF04}" type="pres">
      <dgm:prSet presAssocID="{06A81DEC-0E6D-408B-849C-3544FFCD9B2B}" presName="extraNode" presStyleLbl="node1" presStyleIdx="0" presStyleCnt="2"/>
      <dgm:spPr/>
      <dgm:t>
        <a:bodyPr/>
        <a:lstStyle/>
        <a:p>
          <a:endParaRPr lang="en-US"/>
        </a:p>
      </dgm:t>
    </dgm:pt>
    <dgm:pt modelId="{3E9B7058-A55E-4E12-B981-580029228DE8}" type="pres">
      <dgm:prSet presAssocID="{06A81DEC-0E6D-408B-849C-3544FFCD9B2B}" presName="dstNode" presStyleLbl="node1" presStyleIdx="0" presStyleCnt="2"/>
      <dgm:spPr/>
      <dgm:t>
        <a:bodyPr/>
        <a:lstStyle/>
        <a:p>
          <a:endParaRPr lang="en-US"/>
        </a:p>
      </dgm:t>
    </dgm:pt>
    <dgm:pt modelId="{C218B31C-16EF-43AF-8CEE-4D1B688A4667}" type="pres">
      <dgm:prSet presAssocID="{FA597137-1799-4909-BEC3-7C4F7D7F0811}" presName="text_1" presStyleLbl="node1" presStyleIdx="0" presStyleCnt="2" custScaleX="101845" custScaleY="132068" custLinFactNeighborX="-632" custLinFactNeighborY="-7326">
        <dgm:presLayoutVars>
          <dgm:bulletEnabled val="1"/>
        </dgm:presLayoutVars>
      </dgm:prSet>
      <dgm:spPr/>
      <dgm:t>
        <a:bodyPr/>
        <a:lstStyle/>
        <a:p>
          <a:endParaRPr lang="en-US"/>
        </a:p>
      </dgm:t>
    </dgm:pt>
    <dgm:pt modelId="{B927C099-73E0-4E25-A3AB-ECB5ED8B577D}" type="pres">
      <dgm:prSet presAssocID="{FA597137-1799-4909-BEC3-7C4F7D7F0811}" presName="accent_1" presStyleCnt="0"/>
      <dgm:spPr/>
      <dgm:t>
        <a:bodyPr/>
        <a:lstStyle/>
        <a:p>
          <a:endParaRPr lang="en-US"/>
        </a:p>
      </dgm:t>
    </dgm:pt>
    <dgm:pt modelId="{E5D042EC-7F66-48BE-A6F0-FB707D510DB9}" type="pres">
      <dgm:prSet presAssocID="{FA597137-1799-4909-BEC3-7C4F7D7F0811}" presName="accentRepeatNode" presStyleLbl="solidFgAcc1" presStyleIdx="0" presStyleCnt="2" custScaleX="84392" custScaleY="87812"/>
      <dgm:spPr/>
      <dgm:t>
        <a:bodyPr/>
        <a:lstStyle/>
        <a:p>
          <a:endParaRPr lang="en-US"/>
        </a:p>
      </dgm:t>
    </dgm:pt>
    <dgm:pt modelId="{516DF4CB-CE1B-44FA-A39D-49C8BED3E6A9}" type="pres">
      <dgm:prSet presAssocID="{50264118-9AE0-484A-9409-4158B22165DF}" presName="text_2" presStyleLbl="node1" presStyleIdx="1" presStyleCnt="2" custScaleY="156421" custLinFactNeighborY="14961">
        <dgm:presLayoutVars>
          <dgm:bulletEnabled val="1"/>
        </dgm:presLayoutVars>
      </dgm:prSet>
      <dgm:spPr/>
      <dgm:t>
        <a:bodyPr/>
        <a:lstStyle/>
        <a:p>
          <a:endParaRPr lang="en-US"/>
        </a:p>
      </dgm:t>
    </dgm:pt>
    <dgm:pt modelId="{CB9C0C1E-CD74-4137-8031-97C9BF401A43}" type="pres">
      <dgm:prSet presAssocID="{50264118-9AE0-484A-9409-4158B22165DF}" presName="accent_2" presStyleCnt="0"/>
      <dgm:spPr/>
      <dgm:t>
        <a:bodyPr/>
        <a:lstStyle/>
        <a:p>
          <a:endParaRPr lang="en-US"/>
        </a:p>
      </dgm:t>
    </dgm:pt>
    <dgm:pt modelId="{B8328CB2-5900-43D0-8CDC-6D4FDC94BD5A}" type="pres">
      <dgm:prSet presAssocID="{50264118-9AE0-484A-9409-4158B22165DF}" presName="accentRepeatNode" presStyleLbl="solidFgAcc1" presStyleIdx="1" presStyleCnt="2" custScaleX="87273" custScaleY="88641"/>
      <dgm:spPr/>
      <dgm:t>
        <a:bodyPr/>
        <a:lstStyle/>
        <a:p>
          <a:endParaRPr lang="en-US"/>
        </a:p>
      </dgm:t>
    </dgm:pt>
  </dgm:ptLst>
  <dgm:cxnLst>
    <dgm:cxn modelId="{AEA3B1B8-353E-4F7E-8153-18CF70A4FD66}" type="presOf" srcId="{50264118-9AE0-484A-9409-4158B22165DF}" destId="{516DF4CB-CE1B-44FA-A39D-49C8BED3E6A9}" srcOrd="0" destOrd="0" presId="urn:microsoft.com/office/officeart/2008/layout/VerticalCurvedList"/>
    <dgm:cxn modelId="{C8DE6CFA-27E8-4202-8DC2-1951D99FAE4C}" type="presOf" srcId="{2A879FED-97F2-42F6-B272-F9A5E1DB414B}" destId="{34B2968A-5EE4-411D-8201-9029CCBCDB46}" srcOrd="0" destOrd="0" presId="urn:microsoft.com/office/officeart/2008/layout/VerticalCurvedList"/>
    <dgm:cxn modelId="{B5C73353-A198-4F4B-99BD-E14C215FF996}" type="presOf" srcId="{06A81DEC-0E6D-408B-849C-3544FFCD9B2B}" destId="{9678E145-003F-4399-A5ED-AE073D9C3E9D}" srcOrd="0" destOrd="0" presId="urn:microsoft.com/office/officeart/2008/layout/VerticalCurvedList"/>
    <dgm:cxn modelId="{C30F9C81-D551-4D1F-AF85-B7637C941DF2}" srcId="{06A81DEC-0E6D-408B-849C-3544FFCD9B2B}" destId="{50264118-9AE0-484A-9409-4158B22165DF}" srcOrd="1" destOrd="0" parTransId="{D4514CD4-1B52-4256-94D2-B3AFE3238C16}" sibTransId="{DF631AFE-F1FD-41C7-B75D-48024A8C7228}"/>
    <dgm:cxn modelId="{BB9682E0-41D9-4590-8B74-0C12426DBA23}" srcId="{06A81DEC-0E6D-408B-849C-3544FFCD9B2B}" destId="{FA597137-1799-4909-BEC3-7C4F7D7F0811}" srcOrd="0" destOrd="0" parTransId="{BDCF0BBC-3664-4B3D-A05D-8331F0B9B0D3}" sibTransId="{2A879FED-97F2-42F6-B272-F9A5E1DB414B}"/>
    <dgm:cxn modelId="{B0F6247C-2079-4769-AB28-C3D7FF7320D4}" type="presOf" srcId="{FA597137-1799-4909-BEC3-7C4F7D7F0811}" destId="{C218B31C-16EF-43AF-8CEE-4D1B688A4667}" srcOrd="0" destOrd="0" presId="urn:microsoft.com/office/officeart/2008/layout/VerticalCurvedList"/>
    <dgm:cxn modelId="{4436DD30-704D-47FE-8B13-717A6FB124B5}" type="presParOf" srcId="{9678E145-003F-4399-A5ED-AE073D9C3E9D}" destId="{CF7FBD41-29C1-49A3-B750-E8FB412F22E2}" srcOrd="0" destOrd="0" presId="urn:microsoft.com/office/officeart/2008/layout/VerticalCurvedList"/>
    <dgm:cxn modelId="{6F4D43A1-3AE9-485E-B78F-A96A0486E187}" type="presParOf" srcId="{CF7FBD41-29C1-49A3-B750-E8FB412F22E2}" destId="{39023246-0CA6-44A2-8A2F-27BF7ACEDCB1}" srcOrd="0" destOrd="0" presId="urn:microsoft.com/office/officeart/2008/layout/VerticalCurvedList"/>
    <dgm:cxn modelId="{694247DC-017E-4D38-A0A3-11CF01DAB20C}" type="presParOf" srcId="{39023246-0CA6-44A2-8A2F-27BF7ACEDCB1}" destId="{F33D3258-A34B-41B7-8E71-92531C4898DE}" srcOrd="0" destOrd="0" presId="urn:microsoft.com/office/officeart/2008/layout/VerticalCurvedList"/>
    <dgm:cxn modelId="{873E322E-3D67-43F2-85C0-2E6ED5113285}" type="presParOf" srcId="{39023246-0CA6-44A2-8A2F-27BF7ACEDCB1}" destId="{34B2968A-5EE4-411D-8201-9029CCBCDB46}" srcOrd="1" destOrd="0" presId="urn:microsoft.com/office/officeart/2008/layout/VerticalCurvedList"/>
    <dgm:cxn modelId="{6DE0DE2B-A10B-4A08-9B57-F188EFBB6B72}" type="presParOf" srcId="{39023246-0CA6-44A2-8A2F-27BF7ACEDCB1}" destId="{C171A937-A26A-4005-9DD6-347F161CBF04}" srcOrd="2" destOrd="0" presId="urn:microsoft.com/office/officeart/2008/layout/VerticalCurvedList"/>
    <dgm:cxn modelId="{2EA0EEE5-14C7-409B-8AC9-70F2A2E7DA65}" type="presParOf" srcId="{39023246-0CA6-44A2-8A2F-27BF7ACEDCB1}" destId="{3E9B7058-A55E-4E12-B981-580029228DE8}" srcOrd="3" destOrd="0" presId="urn:microsoft.com/office/officeart/2008/layout/VerticalCurvedList"/>
    <dgm:cxn modelId="{5C671AE2-75A2-4C7E-89F0-8D65A153AB21}" type="presParOf" srcId="{CF7FBD41-29C1-49A3-B750-E8FB412F22E2}" destId="{C218B31C-16EF-43AF-8CEE-4D1B688A4667}" srcOrd="1" destOrd="0" presId="urn:microsoft.com/office/officeart/2008/layout/VerticalCurvedList"/>
    <dgm:cxn modelId="{82EE0381-2756-4EB5-B613-B9E22E76A9EC}" type="presParOf" srcId="{CF7FBD41-29C1-49A3-B750-E8FB412F22E2}" destId="{B927C099-73E0-4E25-A3AB-ECB5ED8B577D}" srcOrd="2" destOrd="0" presId="urn:microsoft.com/office/officeart/2008/layout/VerticalCurvedList"/>
    <dgm:cxn modelId="{83E01C38-7218-4472-A038-FE8A47650BCF}" type="presParOf" srcId="{B927C099-73E0-4E25-A3AB-ECB5ED8B577D}" destId="{E5D042EC-7F66-48BE-A6F0-FB707D510DB9}" srcOrd="0" destOrd="0" presId="urn:microsoft.com/office/officeart/2008/layout/VerticalCurvedList"/>
    <dgm:cxn modelId="{29235CF3-B89D-45C3-8179-543EF65E4446}" type="presParOf" srcId="{CF7FBD41-29C1-49A3-B750-E8FB412F22E2}" destId="{516DF4CB-CE1B-44FA-A39D-49C8BED3E6A9}" srcOrd="3" destOrd="0" presId="urn:microsoft.com/office/officeart/2008/layout/VerticalCurvedList"/>
    <dgm:cxn modelId="{1664A9FA-12F1-473F-99F4-050872ED36A0}" type="presParOf" srcId="{CF7FBD41-29C1-49A3-B750-E8FB412F22E2}" destId="{CB9C0C1E-CD74-4137-8031-97C9BF401A43}" srcOrd="4" destOrd="0" presId="urn:microsoft.com/office/officeart/2008/layout/VerticalCurvedList"/>
    <dgm:cxn modelId="{E50CBE1D-E314-4363-A463-E4588662BB85}" type="presParOf" srcId="{CB9C0C1E-CD74-4137-8031-97C9BF401A43}" destId="{B8328CB2-5900-43D0-8CDC-6D4FDC94BD5A}" srcOrd="0" destOrd="0" presId="urn:microsoft.com/office/officeart/2008/layout/VerticalCurvedLis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3A6530-1A26-4F4C-A12A-3F5E2A055607}" type="doc">
      <dgm:prSet loTypeId="urn:microsoft.com/office/officeart/2005/8/layout/radial2" loCatId="relationship" qsTypeId="urn:microsoft.com/office/officeart/2005/8/quickstyle/3d1" qsCatId="3D" csTypeId="urn:microsoft.com/office/officeart/2005/8/colors/accent1_2" csCatId="accent1" phldr="1"/>
      <dgm:spPr/>
      <dgm:t>
        <a:bodyPr/>
        <a:lstStyle/>
        <a:p>
          <a:endParaRPr lang="en-US"/>
        </a:p>
      </dgm:t>
    </dgm:pt>
    <dgm:pt modelId="{AB7F5D9E-3E5A-42F4-AF4A-20313A578131}">
      <dgm:prSet phldrT="[Text]" custT="1"/>
      <dgm:spPr/>
      <dgm:t>
        <a:bodyPr/>
        <a:lstStyle/>
        <a:p>
          <a:r>
            <a:rPr lang="en-US" sz="1800" b="1" dirty="0" smtClean="0"/>
            <a:t>LAMPIRAN I</a:t>
          </a:r>
          <a:endParaRPr lang="en-US" sz="1800" b="1" dirty="0"/>
        </a:p>
      </dgm:t>
    </dgm:pt>
    <dgm:pt modelId="{B5A0C805-8F11-4E99-AD14-DE0595EE94EC}" type="parTrans" cxnId="{5765D2C8-A7B3-4845-B195-F0BF0723F07E}">
      <dgm:prSet/>
      <dgm:spPr/>
      <dgm:t>
        <a:bodyPr/>
        <a:lstStyle/>
        <a:p>
          <a:endParaRPr lang="en-US"/>
        </a:p>
      </dgm:t>
    </dgm:pt>
    <dgm:pt modelId="{98A47A06-7F7A-4656-BC44-639321F65513}" type="sibTrans" cxnId="{5765D2C8-A7B3-4845-B195-F0BF0723F07E}">
      <dgm:prSet/>
      <dgm:spPr/>
      <dgm:t>
        <a:bodyPr/>
        <a:lstStyle/>
        <a:p>
          <a:endParaRPr lang="en-US"/>
        </a:p>
      </dgm:t>
    </dgm:pt>
    <dgm:pt modelId="{9810D0BF-9D0A-4709-BCC5-44730D7B5881}">
      <dgm:prSet phldrT="[Text]" custT="1"/>
      <dgm:spPr/>
      <dgm:t>
        <a:bodyPr/>
        <a:lstStyle/>
        <a:p>
          <a:r>
            <a:rPr lang="en-US" sz="1800" b="1" dirty="0" smtClean="0"/>
            <a:t>LAMPIRAN II</a:t>
          </a:r>
          <a:endParaRPr lang="en-US" sz="1800" b="1" dirty="0"/>
        </a:p>
      </dgm:t>
    </dgm:pt>
    <dgm:pt modelId="{2403EB6D-D982-4D15-9EC8-FD24937191D1}" type="parTrans" cxnId="{33572EFF-ACEA-4262-A3C8-B047180FA843}">
      <dgm:prSet/>
      <dgm:spPr/>
      <dgm:t>
        <a:bodyPr/>
        <a:lstStyle/>
        <a:p>
          <a:endParaRPr lang="en-US"/>
        </a:p>
      </dgm:t>
    </dgm:pt>
    <dgm:pt modelId="{C99F65D7-D05A-4A87-9678-196CEA3D048A}" type="sibTrans" cxnId="{33572EFF-ACEA-4262-A3C8-B047180FA843}">
      <dgm:prSet/>
      <dgm:spPr/>
      <dgm:t>
        <a:bodyPr/>
        <a:lstStyle/>
        <a:p>
          <a:endParaRPr lang="en-US"/>
        </a:p>
      </dgm:t>
    </dgm:pt>
    <dgm:pt modelId="{0A3B283B-B68D-419C-9033-D15BF912E095}" type="pres">
      <dgm:prSet presAssocID="{603A6530-1A26-4F4C-A12A-3F5E2A055607}" presName="composite" presStyleCnt="0">
        <dgm:presLayoutVars>
          <dgm:chMax val="5"/>
          <dgm:dir/>
          <dgm:animLvl val="ctr"/>
          <dgm:resizeHandles val="exact"/>
        </dgm:presLayoutVars>
      </dgm:prSet>
      <dgm:spPr/>
      <dgm:t>
        <a:bodyPr/>
        <a:lstStyle/>
        <a:p>
          <a:endParaRPr lang="en-US"/>
        </a:p>
      </dgm:t>
    </dgm:pt>
    <dgm:pt modelId="{C43A64DE-9318-4DD6-B321-C04DC1459D0D}" type="pres">
      <dgm:prSet presAssocID="{603A6530-1A26-4F4C-A12A-3F5E2A055607}" presName="cycle" presStyleCnt="0"/>
      <dgm:spPr/>
    </dgm:pt>
    <dgm:pt modelId="{55D82F99-6CC2-4944-9FE2-9992020A5403}" type="pres">
      <dgm:prSet presAssocID="{603A6530-1A26-4F4C-A12A-3F5E2A055607}" presName="centerShape" presStyleCnt="0"/>
      <dgm:spPr/>
    </dgm:pt>
    <dgm:pt modelId="{FEC0230C-1A32-448C-97FC-69582740E725}" type="pres">
      <dgm:prSet presAssocID="{603A6530-1A26-4F4C-A12A-3F5E2A055607}" presName="connSite" presStyleLbl="node1" presStyleIdx="0" presStyleCnt="3"/>
      <dgm:spPr/>
    </dgm:pt>
    <dgm:pt modelId="{01A74E24-D09A-4489-80D5-DCC0503DF987}" type="pres">
      <dgm:prSet presAssocID="{603A6530-1A26-4F4C-A12A-3F5E2A055607}" presName="visible" presStyleLbl="node1" presStyleIdx="0" presStyleCnt="3" custScaleX="69305" custScaleY="71765"/>
      <dgm:spPr/>
    </dgm:pt>
    <dgm:pt modelId="{483182C5-B185-4A30-B72E-5BEA62B2F323}" type="pres">
      <dgm:prSet presAssocID="{B5A0C805-8F11-4E99-AD14-DE0595EE94EC}" presName="Name25" presStyleLbl="parChTrans1D1" presStyleIdx="0" presStyleCnt="2"/>
      <dgm:spPr/>
      <dgm:t>
        <a:bodyPr/>
        <a:lstStyle/>
        <a:p>
          <a:endParaRPr lang="en-US"/>
        </a:p>
      </dgm:t>
    </dgm:pt>
    <dgm:pt modelId="{3FDB44DF-41AE-4D63-AC90-5812E86F37B0}" type="pres">
      <dgm:prSet presAssocID="{AB7F5D9E-3E5A-42F4-AF4A-20313A578131}" presName="node" presStyleCnt="0"/>
      <dgm:spPr/>
    </dgm:pt>
    <dgm:pt modelId="{54177DE0-5C7C-47F5-976A-307E6F26C3F5}" type="pres">
      <dgm:prSet presAssocID="{AB7F5D9E-3E5A-42F4-AF4A-20313A578131}" presName="parentNode" presStyleLbl="node1" presStyleIdx="1" presStyleCnt="3" custLinFactNeighborX="-23423" custLinFactNeighborY="23095">
        <dgm:presLayoutVars>
          <dgm:chMax val="1"/>
          <dgm:bulletEnabled val="1"/>
        </dgm:presLayoutVars>
      </dgm:prSet>
      <dgm:spPr/>
      <dgm:t>
        <a:bodyPr/>
        <a:lstStyle/>
        <a:p>
          <a:endParaRPr lang="en-US"/>
        </a:p>
      </dgm:t>
    </dgm:pt>
    <dgm:pt modelId="{905874C3-EBD2-46A0-8D26-5E7743BF64FA}" type="pres">
      <dgm:prSet presAssocID="{AB7F5D9E-3E5A-42F4-AF4A-20313A578131}" presName="childNode" presStyleLbl="revTx" presStyleIdx="0" presStyleCnt="0">
        <dgm:presLayoutVars>
          <dgm:bulletEnabled val="1"/>
        </dgm:presLayoutVars>
      </dgm:prSet>
      <dgm:spPr/>
      <dgm:t>
        <a:bodyPr/>
        <a:lstStyle/>
        <a:p>
          <a:endParaRPr lang="en-US"/>
        </a:p>
      </dgm:t>
    </dgm:pt>
    <dgm:pt modelId="{B247BE6A-4488-4F68-97B4-2D399A4BD243}" type="pres">
      <dgm:prSet presAssocID="{2403EB6D-D982-4D15-9EC8-FD24937191D1}" presName="Name25" presStyleLbl="parChTrans1D1" presStyleIdx="1" presStyleCnt="2"/>
      <dgm:spPr/>
      <dgm:t>
        <a:bodyPr/>
        <a:lstStyle/>
        <a:p>
          <a:endParaRPr lang="en-US"/>
        </a:p>
      </dgm:t>
    </dgm:pt>
    <dgm:pt modelId="{1708E40D-967E-4F22-9582-E3C4D0EB2347}" type="pres">
      <dgm:prSet presAssocID="{9810D0BF-9D0A-4709-BCC5-44730D7B5881}" presName="node" presStyleCnt="0"/>
      <dgm:spPr/>
    </dgm:pt>
    <dgm:pt modelId="{4AC10055-93A5-4DCB-83A1-AC573D535878}" type="pres">
      <dgm:prSet presAssocID="{9810D0BF-9D0A-4709-BCC5-44730D7B5881}" presName="parentNode" presStyleLbl="node1" presStyleIdx="2" presStyleCnt="3" custScaleX="102811" custScaleY="109205" custLinFactNeighborX="-14541" custLinFactNeighborY="-21207">
        <dgm:presLayoutVars>
          <dgm:chMax val="1"/>
          <dgm:bulletEnabled val="1"/>
        </dgm:presLayoutVars>
      </dgm:prSet>
      <dgm:spPr/>
      <dgm:t>
        <a:bodyPr/>
        <a:lstStyle/>
        <a:p>
          <a:endParaRPr lang="en-US"/>
        </a:p>
      </dgm:t>
    </dgm:pt>
    <dgm:pt modelId="{9680ADA6-E893-4CEA-A7CD-9F5DBFF8C69F}" type="pres">
      <dgm:prSet presAssocID="{9810D0BF-9D0A-4709-BCC5-44730D7B5881}" presName="childNode" presStyleLbl="revTx" presStyleIdx="0" presStyleCnt="0">
        <dgm:presLayoutVars>
          <dgm:bulletEnabled val="1"/>
        </dgm:presLayoutVars>
      </dgm:prSet>
      <dgm:spPr/>
      <dgm:t>
        <a:bodyPr/>
        <a:lstStyle/>
        <a:p>
          <a:endParaRPr lang="en-US"/>
        </a:p>
      </dgm:t>
    </dgm:pt>
  </dgm:ptLst>
  <dgm:cxnLst>
    <dgm:cxn modelId="{14CE642B-4199-4AEF-BE60-B7D19AF47A54}" type="presOf" srcId="{AB7F5D9E-3E5A-42F4-AF4A-20313A578131}" destId="{54177DE0-5C7C-47F5-976A-307E6F26C3F5}" srcOrd="0" destOrd="0" presId="urn:microsoft.com/office/officeart/2005/8/layout/radial2"/>
    <dgm:cxn modelId="{33572EFF-ACEA-4262-A3C8-B047180FA843}" srcId="{603A6530-1A26-4F4C-A12A-3F5E2A055607}" destId="{9810D0BF-9D0A-4709-BCC5-44730D7B5881}" srcOrd="1" destOrd="0" parTransId="{2403EB6D-D982-4D15-9EC8-FD24937191D1}" sibTransId="{C99F65D7-D05A-4A87-9678-196CEA3D048A}"/>
    <dgm:cxn modelId="{BD2FFBAA-08DE-4B93-94E0-03A2D57A6524}" type="presOf" srcId="{603A6530-1A26-4F4C-A12A-3F5E2A055607}" destId="{0A3B283B-B68D-419C-9033-D15BF912E095}" srcOrd="0" destOrd="0" presId="urn:microsoft.com/office/officeart/2005/8/layout/radial2"/>
    <dgm:cxn modelId="{3226CB09-968C-4D07-A7AD-FAA097A0D10E}" type="presOf" srcId="{B5A0C805-8F11-4E99-AD14-DE0595EE94EC}" destId="{483182C5-B185-4A30-B72E-5BEA62B2F323}" srcOrd="0" destOrd="0" presId="urn:microsoft.com/office/officeart/2005/8/layout/radial2"/>
    <dgm:cxn modelId="{C391B3DD-0C23-4D5C-85E7-75679DBB0551}" type="presOf" srcId="{2403EB6D-D982-4D15-9EC8-FD24937191D1}" destId="{B247BE6A-4488-4F68-97B4-2D399A4BD243}" srcOrd="0" destOrd="0" presId="urn:microsoft.com/office/officeart/2005/8/layout/radial2"/>
    <dgm:cxn modelId="{5765D2C8-A7B3-4845-B195-F0BF0723F07E}" srcId="{603A6530-1A26-4F4C-A12A-3F5E2A055607}" destId="{AB7F5D9E-3E5A-42F4-AF4A-20313A578131}" srcOrd="0" destOrd="0" parTransId="{B5A0C805-8F11-4E99-AD14-DE0595EE94EC}" sibTransId="{98A47A06-7F7A-4656-BC44-639321F65513}"/>
    <dgm:cxn modelId="{F778FD00-C735-4926-A2E8-A614BF0E57A4}" type="presOf" srcId="{9810D0BF-9D0A-4709-BCC5-44730D7B5881}" destId="{4AC10055-93A5-4DCB-83A1-AC573D535878}" srcOrd="0" destOrd="0" presId="urn:microsoft.com/office/officeart/2005/8/layout/radial2"/>
    <dgm:cxn modelId="{DA369DF6-EF01-49D9-9718-032775CB6F7D}" type="presParOf" srcId="{0A3B283B-B68D-419C-9033-D15BF912E095}" destId="{C43A64DE-9318-4DD6-B321-C04DC1459D0D}" srcOrd="0" destOrd="0" presId="urn:microsoft.com/office/officeart/2005/8/layout/radial2"/>
    <dgm:cxn modelId="{4C4716C6-3494-48B3-AF53-A9A6D2F19434}" type="presParOf" srcId="{C43A64DE-9318-4DD6-B321-C04DC1459D0D}" destId="{55D82F99-6CC2-4944-9FE2-9992020A5403}" srcOrd="0" destOrd="0" presId="urn:microsoft.com/office/officeart/2005/8/layout/radial2"/>
    <dgm:cxn modelId="{0F24B3C9-4BDB-4C47-944D-5B474B231124}" type="presParOf" srcId="{55D82F99-6CC2-4944-9FE2-9992020A5403}" destId="{FEC0230C-1A32-448C-97FC-69582740E725}" srcOrd="0" destOrd="0" presId="urn:microsoft.com/office/officeart/2005/8/layout/radial2"/>
    <dgm:cxn modelId="{44F2F35A-67E7-4CE6-A854-17073F4970A8}" type="presParOf" srcId="{55D82F99-6CC2-4944-9FE2-9992020A5403}" destId="{01A74E24-D09A-4489-80D5-DCC0503DF987}" srcOrd="1" destOrd="0" presId="urn:microsoft.com/office/officeart/2005/8/layout/radial2"/>
    <dgm:cxn modelId="{F91130CE-F8BE-415A-A665-8F2ABAAD1A81}" type="presParOf" srcId="{C43A64DE-9318-4DD6-B321-C04DC1459D0D}" destId="{483182C5-B185-4A30-B72E-5BEA62B2F323}" srcOrd="1" destOrd="0" presId="urn:microsoft.com/office/officeart/2005/8/layout/radial2"/>
    <dgm:cxn modelId="{52A679B8-9386-4F96-8303-51598B55810F}" type="presParOf" srcId="{C43A64DE-9318-4DD6-B321-C04DC1459D0D}" destId="{3FDB44DF-41AE-4D63-AC90-5812E86F37B0}" srcOrd="2" destOrd="0" presId="urn:microsoft.com/office/officeart/2005/8/layout/radial2"/>
    <dgm:cxn modelId="{83F4B1EB-603F-415A-B9C4-5BB242458F5A}" type="presParOf" srcId="{3FDB44DF-41AE-4D63-AC90-5812E86F37B0}" destId="{54177DE0-5C7C-47F5-976A-307E6F26C3F5}" srcOrd="0" destOrd="0" presId="urn:microsoft.com/office/officeart/2005/8/layout/radial2"/>
    <dgm:cxn modelId="{670D3547-0346-4837-84F5-EF5CA104F00C}" type="presParOf" srcId="{3FDB44DF-41AE-4D63-AC90-5812E86F37B0}" destId="{905874C3-EBD2-46A0-8D26-5E7743BF64FA}" srcOrd="1" destOrd="0" presId="urn:microsoft.com/office/officeart/2005/8/layout/radial2"/>
    <dgm:cxn modelId="{5646AF33-E491-4C43-8005-8DD10E4101F1}" type="presParOf" srcId="{C43A64DE-9318-4DD6-B321-C04DC1459D0D}" destId="{B247BE6A-4488-4F68-97B4-2D399A4BD243}" srcOrd="3" destOrd="0" presId="urn:microsoft.com/office/officeart/2005/8/layout/radial2"/>
    <dgm:cxn modelId="{863244AD-1153-4592-8C8F-D4D06A6E094D}" type="presParOf" srcId="{C43A64DE-9318-4DD6-B321-C04DC1459D0D}" destId="{1708E40D-967E-4F22-9582-E3C4D0EB2347}" srcOrd="4" destOrd="0" presId="urn:microsoft.com/office/officeart/2005/8/layout/radial2"/>
    <dgm:cxn modelId="{AB053C01-60B0-4590-9421-DD3466D7BA18}" type="presParOf" srcId="{1708E40D-967E-4F22-9582-E3C4D0EB2347}" destId="{4AC10055-93A5-4DCB-83A1-AC573D535878}" srcOrd="0" destOrd="0" presId="urn:microsoft.com/office/officeart/2005/8/layout/radial2"/>
    <dgm:cxn modelId="{414330C4-516D-4D7C-961F-FEE507F40C3D}" type="presParOf" srcId="{1708E40D-967E-4F22-9582-E3C4D0EB2347}" destId="{9680ADA6-E893-4CEA-A7CD-9F5DBFF8C69F}" srcOrd="1" destOrd="0" presId="urn:microsoft.com/office/officeart/2005/8/layout/radial2"/>
  </dgm:cxnLst>
  <dgm:bg/>
  <dgm:whole/>
  <dgm:extLst>
    <a:ext uri="http://schemas.microsoft.com/office/drawing/2008/diagram">
      <dsp:dataModelExt xmlns=""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4331184-D39D-49BF-AACE-33EDC21E65D6}" type="doc">
      <dgm:prSet loTypeId="urn:microsoft.com/office/officeart/2005/8/layout/hProcess9" loCatId="process" qsTypeId="urn:microsoft.com/office/officeart/2005/8/quickstyle/simple1" qsCatId="simple" csTypeId="urn:microsoft.com/office/officeart/2005/8/colors/accent2_5" csCatId="accent2" phldr="1"/>
      <dgm:spPr/>
    </dgm:pt>
    <dgm:pt modelId="{1FD9829E-0488-447F-9F21-CF996EE88FBD}">
      <dgm:prSet custT="1"/>
      <dgm:spPr/>
      <dgm:t>
        <a:bodyPr/>
        <a:lstStyle/>
        <a:p>
          <a:pPr rtl="0">
            <a:lnSpc>
              <a:spcPct val="90000"/>
            </a:lnSpc>
            <a:spcAft>
              <a:spcPts val="0"/>
            </a:spcAft>
          </a:pPr>
          <a:r>
            <a:rPr lang="en-US" sz="1600" b="1" dirty="0" smtClean="0">
              <a:effectLst>
                <a:outerShdw blurRad="38100" dist="38100" dir="2700000" algn="tl">
                  <a:srgbClr val="000000">
                    <a:alpha val="43137"/>
                  </a:srgbClr>
                </a:outerShdw>
              </a:effectLst>
              <a:latin typeface="Arial" pitchFamily="34" charset="0"/>
              <a:cs typeface="Arial" pitchFamily="34" charset="0"/>
            </a:rPr>
            <a:t>PP 24/2005 CTA</a:t>
          </a:r>
        </a:p>
        <a:p>
          <a:pPr rtl="0">
            <a:lnSpc>
              <a:spcPct val="50000"/>
            </a:lnSpc>
            <a:spcAft>
              <a:spcPts val="0"/>
            </a:spcAft>
          </a:pPr>
          <a:endParaRPr lang="en-US" sz="1600" b="1" dirty="0" smtClean="0">
            <a:effectLst>
              <a:outerShdw blurRad="38100" dist="38100" dir="2700000" algn="tl">
                <a:srgbClr val="000000">
                  <a:alpha val="43137"/>
                </a:srgbClr>
              </a:outerShdw>
            </a:effectLst>
            <a:latin typeface="Arial" pitchFamily="34" charset="0"/>
            <a:cs typeface="Arial" pitchFamily="34" charset="0"/>
          </a:endParaRPr>
        </a:p>
      </dgm:t>
    </dgm:pt>
    <dgm:pt modelId="{706BF84B-BE18-4C91-87A7-30D5BED8AE85}" type="parTrans" cxnId="{7100AB45-F716-4990-AD46-B1A1E16DE6D2}">
      <dgm:prSet/>
      <dgm:spPr/>
      <dgm:t>
        <a:bodyPr/>
        <a:lstStyle/>
        <a:p>
          <a:endParaRPr lang="en-US"/>
        </a:p>
      </dgm:t>
    </dgm:pt>
    <dgm:pt modelId="{BC5B596F-4D8E-40E7-9B6C-0DE6155E0DFA}" type="sibTrans" cxnId="{7100AB45-F716-4990-AD46-B1A1E16DE6D2}">
      <dgm:prSet/>
      <dgm:spPr/>
      <dgm:t>
        <a:bodyPr/>
        <a:lstStyle/>
        <a:p>
          <a:endParaRPr lang="en-US"/>
        </a:p>
      </dgm:t>
    </dgm:pt>
    <dgm:pt modelId="{3263F108-9861-4BD0-A4A8-CD17E10FEC66}">
      <dgm:prSet custT="1"/>
      <dgm:spPr/>
      <dgm:t>
        <a:bodyPr/>
        <a:lstStyle/>
        <a:p>
          <a:endParaRPr kumimoji="0" lang="en-US" sz="1600" b="1" i="0" u="none" strike="noStrike" cap="none" normalizeH="0" baseline="0" dirty="0" smtClean="0">
            <a:ln/>
            <a:effectLst/>
            <a:latin typeface="Arial" charset="0"/>
            <a:cs typeface="Arial" charset="0"/>
          </a:endParaRPr>
        </a:p>
        <a:p>
          <a:endParaRPr kumimoji="0" lang="en-US" sz="1600" b="1" i="0" u="none" strike="noStrike" cap="none" normalizeH="0" baseline="0" dirty="0" smtClean="0">
            <a:ln/>
            <a:effectLst/>
            <a:latin typeface="Arial" charset="0"/>
            <a:cs typeface="Arial" charset="0"/>
          </a:endParaRPr>
        </a:p>
        <a:p>
          <a:r>
            <a:rPr kumimoji="0" lang="en-US" sz="1600" b="1" i="0" u="none" strike="noStrike" cap="none" normalizeH="0" baseline="0" dirty="0" err="1" smtClean="0">
              <a:ln/>
              <a:effectLst/>
              <a:latin typeface="Arial" charset="0"/>
              <a:cs typeface="Arial" charset="0"/>
            </a:rPr>
            <a:t>Lampiran</a:t>
          </a:r>
          <a:r>
            <a:rPr kumimoji="0" lang="en-US" sz="1600" b="1" i="0" u="none" strike="noStrike" cap="none" normalizeH="0" baseline="0" dirty="0" smtClean="0">
              <a:ln/>
              <a:effectLst/>
              <a:latin typeface="Arial" charset="0"/>
              <a:cs typeface="Arial" charset="0"/>
            </a:rPr>
            <a:t> II</a:t>
          </a:r>
        </a:p>
        <a:p>
          <a:r>
            <a:rPr kumimoji="0" lang="en-US" sz="1600" b="1" i="0" u="none" strike="noStrike" cap="none" normalizeH="0" baseline="0" dirty="0" smtClean="0">
              <a:ln/>
              <a:effectLst/>
              <a:latin typeface="Arial" charset="0"/>
              <a:cs typeface="Arial" charset="0"/>
            </a:rPr>
            <a:t>PP 71/2010 </a:t>
          </a:r>
        </a:p>
        <a:p>
          <a:r>
            <a:rPr kumimoji="0" lang="en-US" sz="1600" b="1" i="0" u="none" strike="noStrike" cap="none" normalizeH="0" baseline="0" dirty="0" smtClean="0">
              <a:ln/>
              <a:effectLst/>
              <a:latin typeface="Arial" charset="0"/>
              <a:cs typeface="Arial" charset="0"/>
            </a:rPr>
            <a:t> </a:t>
          </a:r>
        </a:p>
        <a:p>
          <a:endParaRPr kumimoji="0" lang="en-US" sz="1600" b="1" i="0" u="none" strike="noStrike" cap="none" normalizeH="0" baseline="0" dirty="0" smtClean="0">
            <a:ln/>
            <a:effectLst/>
            <a:latin typeface="Arial" charset="0"/>
            <a:cs typeface="Arial" charset="0"/>
          </a:endParaRPr>
        </a:p>
      </dgm:t>
    </dgm:pt>
    <dgm:pt modelId="{44F2AEE0-8615-4ACD-BDCA-62683EEA8D87}" type="parTrans" cxnId="{39C27508-912F-4A11-8B92-4AFB8D0D7473}">
      <dgm:prSet/>
      <dgm:spPr/>
      <dgm:t>
        <a:bodyPr/>
        <a:lstStyle/>
        <a:p>
          <a:endParaRPr lang="en-US"/>
        </a:p>
      </dgm:t>
    </dgm:pt>
    <dgm:pt modelId="{49A4603D-6F34-4D57-81B3-CBFD4100BED7}" type="sibTrans" cxnId="{39C27508-912F-4A11-8B92-4AFB8D0D7473}">
      <dgm:prSet/>
      <dgm:spPr/>
      <dgm:t>
        <a:bodyPr/>
        <a:lstStyle/>
        <a:p>
          <a:endParaRPr lang="en-US"/>
        </a:p>
      </dgm:t>
    </dgm:pt>
    <dgm:pt modelId="{84C8694A-6672-4A45-8ABD-2F98E4AD00E2}" type="pres">
      <dgm:prSet presAssocID="{24331184-D39D-49BF-AACE-33EDC21E65D6}" presName="CompostProcess" presStyleCnt="0">
        <dgm:presLayoutVars>
          <dgm:dir/>
          <dgm:resizeHandles val="exact"/>
        </dgm:presLayoutVars>
      </dgm:prSet>
      <dgm:spPr/>
    </dgm:pt>
    <dgm:pt modelId="{AA744743-6787-4944-B524-AACD73FBCB87}" type="pres">
      <dgm:prSet presAssocID="{24331184-D39D-49BF-AACE-33EDC21E65D6}" presName="arrow" presStyleLbl="bgShp" presStyleIdx="0" presStyleCnt="1" custScaleX="105030"/>
      <dgm:spPr/>
    </dgm:pt>
    <dgm:pt modelId="{42BEA6DF-767C-4954-A5C5-6AB93DE184FD}" type="pres">
      <dgm:prSet presAssocID="{24331184-D39D-49BF-AACE-33EDC21E65D6}" presName="linearProcess" presStyleCnt="0"/>
      <dgm:spPr/>
    </dgm:pt>
    <dgm:pt modelId="{0264D9DF-5121-43FE-9FFD-3B0862C420F1}" type="pres">
      <dgm:prSet presAssocID="{3263F108-9861-4BD0-A4A8-CD17E10FEC66}" presName="textNode" presStyleLbl="node1" presStyleIdx="0" presStyleCnt="2" custScaleY="136364" custLinFactX="100000" custLinFactNeighborX="156656" custLinFactNeighborY="-450">
        <dgm:presLayoutVars>
          <dgm:bulletEnabled val="1"/>
        </dgm:presLayoutVars>
      </dgm:prSet>
      <dgm:spPr/>
      <dgm:t>
        <a:bodyPr/>
        <a:lstStyle/>
        <a:p>
          <a:endParaRPr lang="en-US"/>
        </a:p>
      </dgm:t>
    </dgm:pt>
    <dgm:pt modelId="{E252D426-E07F-4CB8-9849-838BFE49241F}" type="pres">
      <dgm:prSet presAssocID="{49A4603D-6F34-4D57-81B3-CBFD4100BED7}" presName="sibTrans" presStyleCnt="0"/>
      <dgm:spPr/>
    </dgm:pt>
    <dgm:pt modelId="{FEDE9A82-7111-4CB7-8C77-27366B0D02A6}" type="pres">
      <dgm:prSet presAssocID="{1FD9829E-0488-447F-9F21-CF996EE88FBD}" presName="textNode" presStyleLbl="node1" presStyleIdx="1" presStyleCnt="2" custScaleX="100001" custScaleY="145454" custLinFactX="-103358" custLinFactNeighborX="-200000" custLinFactNeighborY="-3276">
        <dgm:presLayoutVars>
          <dgm:bulletEnabled val="1"/>
        </dgm:presLayoutVars>
      </dgm:prSet>
      <dgm:spPr/>
      <dgm:t>
        <a:bodyPr/>
        <a:lstStyle/>
        <a:p>
          <a:endParaRPr lang="en-US"/>
        </a:p>
      </dgm:t>
    </dgm:pt>
  </dgm:ptLst>
  <dgm:cxnLst>
    <dgm:cxn modelId="{54F18C8B-2DB7-4C6D-A3E8-C4A7745A34AE}" type="presOf" srcId="{1FD9829E-0488-447F-9F21-CF996EE88FBD}" destId="{FEDE9A82-7111-4CB7-8C77-27366B0D02A6}" srcOrd="0" destOrd="0" presId="urn:microsoft.com/office/officeart/2005/8/layout/hProcess9"/>
    <dgm:cxn modelId="{39C27508-912F-4A11-8B92-4AFB8D0D7473}" srcId="{24331184-D39D-49BF-AACE-33EDC21E65D6}" destId="{3263F108-9861-4BD0-A4A8-CD17E10FEC66}" srcOrd="0" destOrd="0" parTransId="{44F2AEE0-8615-4ACD-BDCA-62683EEA8D87}" sibTransId="{49A4603D-6F34-4D57-81B3-CBFD4100BED7}"/>
    <dgm:cxn modelId="{9156E641-4F2F-4D23-B76B-6924F76C81E5}" type="presOf" srcId="{24331184-D39D-49BF-AACE-33EDC21E65D6}" destId="{84C8694A-6672-4A45-8ABD-2F98E4AD00E2}" srcOrd="0" destOrd="0" presId="urn:microsoft.com/office/officeart/2005/8/layout/hProcess9"/>
    <dgm:cxn modelId="{A3710E35-617D-49FA-8E07-68BB84F1374F}" type="presOf" srcId="{3263F108-9861-4BD0-A4A8-CD17E10FEC66}" destId="{0264D9DF-5121-43FE-9FFD-3B0862C420F1}" srcOrd="0" destOrd="0" presId="urn:microsoft.com/office/officeart/2005/8/layout/hProcess9"/>
    <dgm:cxn modelId="{7100AB45-F716-4990-AD46-B1A1E16DE6D2}" srcId="{24331184-D39D-49BF-AACE-33EDC21E65D6}" destId="{1FD9829E-0488-447F-9F21-CF996EE88FBD}" srcOrd="1" destOrd="0" parTransId="{706BF84B-BE18-4C91-87A7-30D5BED8AE85}" sibTransId="{BC5B596F-4D8E-40E7-9B6C-0DE6155E0DFA}"/>
    <dgm:cxn modelId="{9B5FCBCA-5501-404C-8BCA-2BDF5583DE9C}" type="presParOf" srcId="{84C8694A-6672-4A45-8ABD-2F98E4AD00E2}" destId="{AA744743-6787-4944-B524-AACD73FBCB87}" srcOrd="0" destOrd="0" presId="urn:microsoft.com/office/officeart/2005/8/layout/hProcess9"/>
    <dgm:cxn modelId="{0A10D374-D3D3-49DE-9847-D754CF960A1E}" type="presParOf" srcId="{84C8694A-6672-4A45-8ABD-2F98E4AD00E2}" destId="{42BEA6DF-767C-4954-A5C5-6AB93DE184FD}" srcOrd="1" destOrd="0" presId="urn:microsoft.com/office/officeart/2005/8/layout/hProcess9"/>
    <dgm:cxn modelId="{8D9A90DE-8781-4C89-B33E-43CEC4FAABB1}" type="presParOf" srcId="{42BEA6DF-767C-4954-A5C5-6AB93DE184FD}" destId="{0264D9DF-5121-43FE-9FFD-3B0862C420F1}" srcOrd="0" destOrd="0" presId="urn:microsoft.com/office/officeart/2005/8/layout/hProcess9"/>
    <dgm:cxn modelId="{76B89202-B7A0-43E8-BCF6-999FBC0C32D1}" type="presParOf" srcId="{42BEA6DF-767C-4954-A5C5-6AB93DE184FD}" destId="{E252D426-E07F-4CB8-9849-838BFE49241F}" srcOrd="1" destOrd="0" presId="urn:microsoft.com/office/officeart/2005/8/layout/hProcess9"/>
    <dgm:cxn modelId="{C2BEFCEE-D12B-49A0-A3CF-3C01BF55DD5A}" type="presParOf" srcId="{42BEA6DF-767C-4954-A5C5-6AB93DE184FD}" destId="{FEDE9A82-7111-4CB7-8C77-27366B0D02A6}" srcOrd="2" destOrd="0" presId="urn:microsoft.com/office/officeart/2005/8/layout/hProcess9"/>
  </dgm:cxnLst>
  <dgm:bg/>
  <dgm:whole/>
  <dgm:extLst>
    <a:ext uri="http://schemas.microsoft.com/office/drawing/2008/diagram">
      <dsp:dataModelExt xmlns="" xmlns:dsp="http://schemas.microsoft.com/office/drawing/2008/diagram"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228590E-FDC0-45E9-8578-1016548BA780}"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87EF5E43-5375-4DEB-9A7F-F97C946E8378}">
      <dgm:prSet phldrT="[Text]" custT="1"/>
      <dgm:spPr/>
      <dgm:t>
        <a:bodyPr/>
        <a:lstStyle/>
        <a:p>
          <a:r>
            <a:rPr lang="en-US" sz="1800" dirty="0" err="1" smtClean="0">
              <a:solidFill>
                <a:schemeClr val="tx1"/>
              </a:solidFill>
              <a:latin typeface="Arial" pitchFamily="34" charset="0"/>
              <a:cs typeface="Arial" pitchFamily="34" charset="0"/>
            </a:rPr>
            <a:t>Psl</a:t>
          </a:r>
          <a:r>
            <a:rPr lang="en-US" sz="1800" dirty="0" smtClean="0">
              <a:solidFill>
                <a:schemeClr val="tx1"/>
              </a:solidFill>
              <a:latin typeface="Arial" pitchFamily="34" charset="0"/>
              <a:cs typeface="Arial" pitchFamily="34" charset="0"/>
            </a:rPr>
            <a:t> 1 </a:t>
          </a:r>
        </a:p>
        <a:p>
          <a:r>
            <a:rPr lang="en-US" sz="1800" dirty="0" smtClean="0">
              <a:solidFill>
                <a:schemeClr val="tx1"/>
              </a:solidFill>
              <a:latin typeface="Arial" pitchFamily="34" charset="0"/>
              <a:cs typeface="Arial" pitchFamily="34" charset="0"/>
            </a:rPr>
            <a:t>UU17/2003</a:t>
          </a:r>
          <a:endParaRPr lang="en-US" sz="1800" dirty="0">
            <a:solidFill>
              <a:schemeClr val="tx1"/>
            </a:solidFill>
            <a:latin typeface="Arial" pitchFamily="34" charset="0"/>
            <a:cs typeface="Arial" pitchFamily="34" charset="0"/>
          </a:endParaRPr>
        </a:p>
      </dgm:t>
    </dgm:pt>
    <dgm:pt modelId="{5B538FDC-8824-421B-A880-D64F03C1D2F3}" type="parTrans" cxnId="{DE070AFE-00E2-49F1-9ABF-7C46A4A38912}">
      <dgm:prSet/>
      <dgm:spPr/>
      <dgm:t>
        <a:bodyPr/>
        <a:lstStyle/>
        <a:p>
          <a:endParaRPr lang="en-US"/>
        </a:p>
      </dgm:t>
    </dgm:pt>
    <dgm:pt modelId="{E50081FB-635B-4BF0-B2AC-DF099FCCF75C}" type="sibTrans" cxnId="{DE070AFE-00E2-49F1-9ABF-7C46A4A38912}">
      <dgm:prSet/>
      <dgm:spPr/>
      <dgm:t>
        <a:bodyPr/>
        <a:lstStyle/>
        <a:p>
          <a:endParaRPr lang="en-US"/>
        </a:p>
      </dgm:t>
    </dgm:pt>
    <dgm:pt modelId="{E10D747D-22A3-4D5F-8B1D-B91EB3AFBE5F}">
      <dgm:prSet phldrT="[Text]" custT="1"/>
      <dgm:spPr>
        <a:solidFill>
          <a:schemeClr val="accent2">
            <a:lumMod val="20000"/>
            <a:lumOff val="80000"/>
            <a:alpha val="90000"/>
          </a:schemeClr>
        </a:solidFill>
      </dgm:spPr>
      <dgm:t>
        <a:bodyPr/>
        <a:lstStyle/>
        <a:p>
          <a:r>
            <a:rPr lang="en-US" sz="1600" dirty="0" err="1" smtClean="0">
              <a:latin typeface="Arial" pitchFamily="34" charset="0"/>
              <a:cs typeface="Arial" pitchFamily="34" charset="0"/>
            </a:rPr>
            <a:t>Pendapatan</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negara</a:t>
          </a:r>
          <a:r>
            <a:rPr lang="en-US" sz="1600" dirty="0" smtClean="0">
              <a:latin typeface="Arial" pitchFamily="34" charset="0"/>
              <a:cs typeface="Arial" pitchFamily="34" charset="0"/>
            </a:rPr>
            <a:t>/</a:t>
          </a:r>
          <a:r>
            <a:rPr lang="en-US" sz="1600" dirty="0" err="1" smtClean="0">
              <a:latin typeface="Arial" pitchFamily="34" charset="0"/>
              <a:cs typeface="Arial" pitchFamily="34" charset="0"/>
            </a:rPr>
            <a:t>daerah</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dalah</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hak</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pemerintah</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pusat</a:t>
          </a:r>
          <a:r>
            <a:rPr lang="en-US" sz="1600" dirty="0" smtClean="0">
              <a:latin typeface="Arial" pitchFamily="34" charset="0"/>
              <a:cs typeface="Arial" pitchFamily="34" charset="0"/>
            </a:rPr>
            <a:t>/</a:t>
          </a:r>
          <a:r>
            <a:rPr lang="en-US" sz="1600" dirty="0" err="1" smtClean="0">
              <a:latin typeface="Arial" pitchFamily="34" charset="0"/>
              <a:cs typeface="Arial" pitchFamily="34" charset="0"/>
            </a:rPr>
            <a:t>daerah</a:t>
          </a:r>
          <a:r>
            <a:rPr lang="en-US" sz="1600" dirty="0" smtClean="0">
              <a:latin typeface="Arial" pitchFamily="34" charset="0"/>
              <a:cs typeface="Arial" pitchFamily="34" charset="0"/>
            </a:rPr>
            <a:t> yang </a:t>
          </a:r>
          <a:r>
            <a:rPr lang="en-US" sz="1600" dirty="0" err="1" smtClean="0">
              <a:latin typeface="Arial" pitchFamily="34" charset="0"/>
              <a:cs typeface="Arial" pitchFamily="34" charset="0"/>
            </a:rPr>
            <a:t>diakui</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sebagai</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penambah</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nilai</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kekayaan</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bersih</a:t>
          </a:r>
          <a:endParaRPr lang="en-US" sz="1600" dirty="0">
            <a:latin typeface="Arial" pitchFamily="34" charset="0"/>
            <a:cs typeface="Arial" pitchFamily="34" charset="0"/>
          </a:endParaRPr>
        </a:p>
      </dgm:t>
    </dgm:pt>
    <dgm:pt modelId="{F7EDFA7C-AACA-47E2-BCD1-D58F7AAE8DD8}" type="parTrans" cxnId="{A7446919-A160-4051-8435-37F097143BA5}">
      <dgm:prSet/>
      <dgm:spPr/>
      <dgm:t>
        <a:bodyPr/>
        <a:lstStyle/>
        <a:p>
          <a:endParaRPr lang="en-US"/>
        </a:p>
      </dgm:t>
    </dgm:pt>
    <dgm:pt modelId="{07764DB0-A822-451B-AE5C-462EEF107561}" type="sibTrans" cxnId="{A7446919-A160-4051-8435-37F097143BA5}">
      <dgm:prSet/>
      <dgm:spPr/>
      <dgm:t>
        <a:bodyPr/>
        <a:lstStyle/>
        <a:p>
          <a:endParaRPr lang="en-US"/>
        </a:p>
      </dgm:t>
    </dgm:pt>
    <dgm:pt modelId="{516211D5-2C23-4449-93E8-34B88B5A02F2}">
      <dgm:prSet phldrT="[Text]" custT="1"/>
      <dgm:spPr>
        <a:solidFill>
          <a:schemeClr val="accent2">
            <a:lumMod val="20000"/>
            <a:lumOff val="80000"/>
            <a:alpha val="90000"/>
          </a:schemeClr>
        </a:solidFill>
      </dgm:spPr>
      <dgm:t>
        <a:bodyPr/>
        <a:lstStyle/>
        <a:p>
          <a:r>
            <a:rPr lang="en-US" sz="1600" dirty="0" err="1" smtClean="0">
              <a:latin typeface="Arial" pitchFamily="34" charset="0"/>
              <a:cs typeface="Arial" pitchFamily="34" charset="0"/>
            </a:rPr>
            <a:t>Belanja</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negara</a:t>
          </a:r>
          <a:r>
            <a:rPr lang="en-US" sz="1600" dirty="0" smtClean="0">
              <a:latin typeface="Arial" pitchFamily="34" charset="0"/>
              <a:cs typeface="Arial" pitchFamily="34" charset="0"/>
            </a:rPr>
            <a:t>/</a:t>
          </a:r>
          <a:r>
            <a:rPr lang="en-US" sz="1600" dirty="0" err="1" smtClean="0">
              <a:latin typeface="Arial" pitchFamily="34" charset="0"/>
              <a:cs typeface="Arial" pitchFamily="34" charset="0"/>
            </a:rPr>
            <a:t>daerah</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adalah</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kewajiban</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pemerintah</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pusat</a:t>
          </a:r>
          <a:r>
            <a:rPr lang="en-US" sz="1600" dirty="0" smtClean="0">
              <a:latin typeface="Arial" pitchFamily="34" charset="0"/>
              <a:cs typeface="Arial" pitchFamily="34" charset="0"/>
            </a:rPr>
            <a:t>/</a:t>
          </a:r>
          <a:r>
            <a:rPr lang="en-US" sz="1600" dirty="0" err="1" smtClean="0">
              <a:latin typeface="Arial" pitchFamily="34" charset="0"/>
              <a:cs typeface="Arial" pitchFamily="34" charset="0"/>
            </a:rPr>
            <a:t>daerah</a:t>
          </a:r>
          <a:r>
            <a:rPr lang="en-US" sz="1600" dirty="0" smtClean="0">
              <a:latin typeface="Arial" pitchFamily="34" charset="0"/>
              <a:cs typeface="Arial" pitchFamily="34" charset="0"/>
            </a:rPr>
            <a:t> yang </a:t>
          </a:r>
          <a:r>
            <a:rPr lang="en-US" sz="1600" dirty="0" err="1" smtClean="0">
              <a:latin typeface="Arial" pitchFamily="34" charset="0"/>
              <a:cs typeface="Arial" pitchFamily="34" charset="0"/>
            </a:rPr>
            <a:t>diakui</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sebagai</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pengurang</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nilai</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kekayaan</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bersih</a:t>
          </a:r>
          <a:endParaRPr lang="en-US" sz="1600" dirty="0">
            <a:latin typeface="Arial" pitchFamily="34" charset="0"/>
            <a:cs typeface="Arial" pitchFamily="34" charset="0"/>
          </a:endParaRPr>
        </a:p>
      </dgm:t>
    </dgm:pt>
    <dgm:pt modelId="{5ECFB8D3-B7EA-4427-8556-E106D1F1B1F8}" type="parTrans" cxnId="{DF6A7DD8-CE9C-4DC7-B72E-EF2C476BF41E}">
      <dgm:prSet/>
      <dgm:spPr/>
      <dgm:t>
        <a:bodyPr/>
        <a:lstStyle/>
        <a:p>
          <a:endParaRPr lang="en-US"/>
        </a:p>
      </dgm:t>
    </dgm:pt>
    <dgm:pt modelId="{8EA934D0-A656-4FF0-BDAA-CCC90EC09D8A}" type="sibTrans" cxnId="{DF6A7DD8-CE9C-4DC7-B72E-EF2C476BF41E}">
      <dgm:prSet/>
      <dgm:spPr/>
      <dgm:t>
        <a:bodyPr/>
        <a:lstStyle/>
        <a:p>
          <a:endParaRPr lang="en-US"/>
        </a:p>
      </dgm:t>
    </dgm:pt>
    <dgm:pt modelId="{2CC95E34-5716-49BA-9D61-EABD9DADE2F2}">
      <dgm:prSet phldrT="[Text]" custT="1"/>
      <dgm:spPr/>
      <dgm:t>
        <a:bodyPr/>
        <a:lstStyle/>
        <a:p>
          <a:r>
            <a:rPr lang="en-US" sz="1800" dirty="0" err="1" smtClean="0">
              <a:solidFill>
                <a:schemeClr val="tx1"/>
              </a:solidFill>
              <a:latin typeface="Arial" pitchFamily="34" charset="0"/>
              <a:cs typeface="Arial" pitchFamily="34" charset="0"/>
            </a:rPr>
            <a:t>Psl</a:t>
          </a:r>
          <a:r>
            <a:rPr lang="en-US" sz="1800" dirty="0" smtClean="0">
              <a:solidFill>
                <a:schemeClr val="tx1"/>
              </a:solidFill>
              <a:latin typeface="Arial" pitchFamily="34" charset="0"/>
              <a:cs typeface="Arial" pitchFamily="34" charset="0"/>
            </a:rPr>
            <a:t> 36 </a:t>
          </a:r>
          <a:r>
            <a:rPr lang="en-US" sz="1800" dirty="0" err="1" smtClean="0">
              <a:solidFill>
                <a:schemeClr val="tx1"/>
              </a:solidFill>
              <a:latin typeface="Arial" pitchFamily="34" charset="0"/>
              <a:cs typeface="Arial" pitchFamily="34" charset="0"/>
            </a:rPr>
            <a:t>ayat</a:t>
          </a:r>
          <a:r>
            <a:rPr lang="en-US" sz="1800" dirty="0" smtClean="0">
              <a:solidFill>
                <a:schemeClr val="tx1"/>
              </a:solidFill>
              <a:latin typeface="Arial" pitchFamily="34" charset="0"/>
              <a:cs typeface="Arial" pitchFamily="34" charset="0"/>
            </a:rPr>
            <a:t> (1) UU 17/2003</a:t>
          </a:r>
          <a:endParaRPr lang="en-US" sz="1800" dirty="0">
            <a:solidFill>
              <a:schemeClr val="tx1"/>
            </a:solidFill>
            <a:latin typeface="Arial" pitchFamily="34" charset="0"/>
            <a:cs typeface="Arial" pitchFamily="34" charset="0"/>
          </a:endParaRPr>
        </a:p>
      </dgm:t>
    </dgm:pt>
    <dgm:pt modelId="{ED52AF67-A091-4AA7-829D-C8F6EFABC331}" type="parTrans" cxnId="{6A88CBB7-0775-43FB-B70C-5336F695116F}">
      <dgm:prSet/>
      <dgm:spPr/>
      <dgm:t>
        <a:bodyPr/>
        <a:lstStyle/>
        <a:p>
          <a:endParaRPr lang="en-US"/>
        </a:p>
      </dgm:t>
    </dgm:pt>
    <dgm:pt modelId="{E15200E1-4184-4F83-B7DC-1A83FEFDAA0E}" type="sibTrans" cxnId="{6A88CBB7-0775-43FB-B70C-5336F695116F}">
      <dgm:prSet/>
      <dgm:spPr/>
      <dgm:t>
        <a:bodyPr/>
        <a:lstStyle/>
        <a:p>
          <a:endParaRPr lang="en-US"/>
        </a:p>
      </dgm:t>
    </dgm:pt>
    <dgm:pt modelId="{B7C24D77-E1EF-4666-BF81-A2772DDC14F9}">
      <dgm:prSet phldrT="[Text]" custT="1"/>
      <dgm:spPr>
        <a:solidFill>
          <a:schemeClr val="accent2">
            <a:lumMod val="20000"/>
            <a:lumOff val="80000"/>
            <a:alpha val="90000"/>
          </a:schemeClr>
        </a:solidFill>
      </dgm:spPr>
      <dgm:t>
        <a:bodyPr/>
        <a:lstStyle/>
        <a:p>
          <a:r>
            <a:rPr lang="en-US" sz="1800" dirty="0" err="1" smtClean="0">
              <a:latin typeface="Arial" pitchFamily="34" charset="0"/>
              <a:cs typeface="Arial" pitchFamily="34" charset="0"/>
            </a:rPr>
            <a:t>Ketentuan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mengenai</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pengakuan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dan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pengukuran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pendapatan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dan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belanja</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berbasis</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akrual</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dilaksanakan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selambat-lambatnya</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dalam</a:t>
          </a:r>
          <a:r>
            <a:rPr lang="en-US" sz="1800" dirty="0" smtClean="0">
              <a:latin typeface="Arial" pitchFamily="34" charset="0"/>
              <a:cs typeface="Arial" pitchFamily="34" charset="0"/>
            </a:rPr>
            <a:t> 5 (lima) </a:t>
          </a:r>
          <a:r>
            <a:rPr lang="en-US" sz="1800" dirty="0" err="1" smtClean="0">
              <a:latin typeface="Arial" pitchFamily="34" charset="0"/>
              <a:cs typeface="Arial" pitchFamily="34" charset="0"/>
            </a:rPr>
            <a:t>tahun</a:t>
          </a:r>
          <a:endParaRPr lang="en-US" sz="1800" dirty="0">
            <a:latin typeface="Arial" pitchFamily="34" charset="0"/>
            <a:cs typeface="Arial" pitchFamily="34" charset="0"/>
          </a:endParaRPr>
        </a:p>
      </dgm:t>
    </dgm:pt>
    <dgm:pt modelId="{F93002DE-E354-4388-B559-0262A71AE590}" type="parTrans" cxnId="{66E22D15-9124-44C7-A716-5A9469E5D39A}">
      <dgm:prSet/>
      <dgm:spPr/>
      <dgm:t>
        <a:bodyPr/>
        <a:lstStyle/>
        <a:p>
          <a:endParaRPr lang="en-US"/>
        </a:p>
      </dgm:t>
    </dgm:pt>
    <dgm:pt modelId="{2F9C0EEE-2A89-4942-8BF8-7339CA35B6D0}" type="sibTrans" cxnId="{66E22D15-9124-44C7-A716-5A9469E5D39A}">
      <dgm:prSet/>
      <dgm:spPr/>
      <dgm:t>
        <a:bodyPr/>
        <a:lstStyle/>
        <a:p>
          <a:endParaRPr lang="en-US"/>
        </a:p>
      </dgm:t>
    </dgm:pt>
    <dgm:pt modelId="{71B51A4D-A280-4DE7-A523-7A125E62DEDC}">
      <dgm:prSet phldrT="[Text]" custT="1"/>
      <dgm:spPr/>
      <dgm:t>
        <a:bodyPr/>
        <a:lstStyle/>
        <a:p>
          <a:r>
            <a:rPr lang="en-US" sz="1800" dirty="0" err="1" smtClean="0">
              <a:solidFill>
                <a:schemeClr val="tx1"/>
              </a:solidFill>
              <a:latin typeface="Arial" pitchFamily="34" charset="0"/>
              <a:cs typeface="Arial" pitchFamily="34" charset="0"/>
            </a:rPr>
            <a:t>Psl</a:t>
          </a:r>
          <a:r>
            <a:rPr lang="en-US" sz="1800" dirty="0" smtClean="0">
              <a:solidFill>
                <a:schemeClr val="tx1"/>
              </a:solidFill>
              <a:latin typeface="Arial" pitchFamily="34" charset="0"/>
              <a:cs typeface="Arial" pitchFamily="34" charset="0"/>
            </a:rPr>
            <a:t> 70 </a:t>
          </a:r>
          <a:r>
            <a:rPr lang="en-US" sz="1800" dirty="0" err="1" smtClean="0">
              <a:solidFill>
                <a:schemeClr val="tx1"/>
              </a:solidFill>
              <a:latin typeface="Arial" pitchFamily="34" charset="0"/>
              <a:cs typeface="Arial" pitchFamily="34" charset="0"/>
            </a:rPr>
            <a:t>ayat</a:t>
          </a:r>
          <a:r>
            <a:rPr lang="en-US" sz="1800" dirty="0" smtClean="0">
              <a:solidFill>
                <a:schemeClr val="tx1"/>
              </a:solidFill>
              <a:latin typeface="Arial" pitchFamily="34" charset="0"/>
              <a:cs typeface="Arial" pitchFamily="34" charset="0"/>
            </a:rPr>
            <a:t> (2) UU 1/2004</a:t>
          </a:r>
          <a:endParaRPr lang="en-US" sz="1800" dirty="0">
            <a:solidFill>
              <a:schemeClr val="tx1"/>
            </a:solidFill>
            <a:latin typeface="Arial" pitchFamily="34" charset="0"/>
            <a:cs typeface="Arial" pitchFamily="34" charset="0"/>
          </a:endParaRPr>
        </a:p>
      </dgm:t>
    </dgm:pt>
    <dgm:pt modelId="{2D1CC429-74D0-456D-8C7D-AC223E5F7E9C}" type="parTrans" cxnId="{29A7DD8E-2033-4455-AFA7-29FA455E9A08}">
      <dgm:prSet/>
      <dgm:spPr/>
      <dgm:t>
        <a:bodyPr/>
        <a:lstStyle/>
        <a:p>
          <a:endParaRPr lang="en-US"/>
        </a:p>
      </dgm:t>
    </dgm:pt>
    <dgm:pt modelId="{65973EE5-7F70-4841-B79F-59BC31C95518}" type="sibTrans" cxnId="{29A7DD8E-2033-4455-AFA7-29FA455E9A08}">
      <dgm:prSet/>
      <dgm:spPr/>
      <dgm:t>
        <a:bodyPr/>
        <a:lstStyle/>
        <a:p>
          <a:endParaRPr lang="en-US"/>
        </a:p>
      </dgm:t>
    </dgm:pt>
    <dgm:pt modelId="{82979699-92F7-46D2-ABB1-15B120D3911F}">
      <dgm:prSet phldrT="[Text]" custT="1"/>
      <dgm:spPr>
        <a:solidFill>
          <a:schemeClr val="accent2">
            <a:lumMod val="20000"/>
            <a:lumOff val="80000"/>
            <a:alpha val="90000"/>
          </a:schemeClr>
        </a:solidFill>
      </dgm:spPr>
      <dgm:t>
        <a:bodyPr/>
        <a:lstStyle/>
        <a:p>
          <a:r>
            <a:rPr lang="en-US" sz="1800" dirty="0" err="1" smtClean="0">
              <a:latin typeface="Arial" pitchFamily="34" charset="0"/>
              <a:cs typeface="Arial" pitchFamily="34" charset="0"/>
            </a:rPr>
            <a:t>Ketentuan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mengenai</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pengakuan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dan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pengukuran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pendapatan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dan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belanja</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berbasis</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akrual</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dilaksanakan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selambat-lambatnya</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tahun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anggaran</a:t>
          </a:r>
          <a:r>
            <a:rPr lang="en-US" sz="1800" dirty="0" smtClean="0">
              <a:latin typeface="Arial" pitchFamily="34" charset="0"/>
              <a:cs typeface="Arial" pitchFamily="34" charset="0"/>
            </a:rPr>
            <a:t> 2008</a:t>
          </a:r>
          <a:endParaRPr lang="en-US" sz="1800" dirty="0">
            <a:latin typeface="Arial" pitchFamily="34" charset="0"/>
            <a:cs typeface="Arial" pitchFamily="34" charset="0"/>
          </a:endParaRPr>
        </a:p>
      </dgm:t>
    </dgm:pt>
    <dgm:pt modelId="{2EF1065B-E810-4FD7-AEFF-7B08808408A4}" type="parTrans" cxnId="{18DD4B3A-AF0D-4389-82E4-325C787B5075}">
      <dgm:prSet/>
      <dgm:spPr/>
      <dgm:t>
        <a:bodyPr/>
        <a:lstStyle/>
        <a:p>
          <a:endParaRPr lang="en-US"/>
        </a:p>
      </dgm:t>
    </dgm:pt>
    <dgm:pt modelId="{7B4C9905-AF95-40DA-B699-BAB98B98C8C6}" type="sibTrans" cxnId="{18DD4B3A-AF0D-4389-82E4-325C787B5075}">
      <dgm:prSet/>
      <dgm:spPr/>
      <dgm:t>
        <a:bodyPr/>
        <a:lstStyle/>
        <a:p>
          <a:endParaRPr lang="en-US"/>
        </a:p>
      </dgm:t>
    </dgm:pt>
    <dgm:pt modelId="{50B77F5E-1AB6-4021-98F3-E2AA18179401}" type="pres">
      <dgm:prSet presAssocID="{7228590E-FDC0-45E9-8578-1016548BA780}" presName="Name0" presStyleCnt="0">
        <dgm:presLayoutVars>
          <dgm:dir/>
          <dgm:animLvl val="lvl"/>
          <dgm:resizeHandles/>
        </dgm:presLayoutVars>
      </dgm:prSet>
      <dgm:spPr/>
      <dgm:t>
        <a:bodyPr/>
        <a:lstStyle/>
        <a:p>
          <a:endParaRPr lang="en-US"/>
        </a:p>
      </dgm:t>
    </dgm:pt>
    <dgm:pt modelId="{07CCB4A0-80BF-4DCA-8010-B77CD99683B0}" type="pres">
      <dgm:prSet presAssocID="{87EF5E43-5375-4DEB-9A7F-F97C946E8378}" presName="linNode" presStyleCnt="0"/>
      <dgm:spPr/>
    </dgm:pt>
    <dgm:pt modelId="{1D3DB326-650C-4351-AF75-173BE94B1A2A}" type="pres">
      <dgm:prSet presAssocID="{87EF5E43-5375-4DEB-9A7F-F97C946E8378}" presName="parentShp" presStyleLbl="node1" presStyleIdx="0" presStyleCnt="3" custScaleX="54867" custScaleY="102923">
        <dgm:presLayoutVars>
          <dgm:bulletEnabled val="1"/>
        </dgm:presLayoutVars>
      </dgm:prSet>
      <dgm:spPr/>
      <dgm:t>
        <a:bodyPr/>
        <a:lstStyle/>
        <a:p>
          <a:endParaRPr lang="en-US"/>
        </a:p>
      </dgm:t>
    </dgm:pt>
    <dgm:pt modelId="{A0F270E7-CA88-4B21-99FB-46CA76DC4AA2}" type="pres">
      <dgm:prSet presAssocID="{87EF5E43-5375-4DEB-9A7F-F97C946E8378}" presName="childShp" presStyleLbl="bgAccFollowNode1" presStyleIdx="0" presStyleCnt="3" custScaleX="129761" custScaleY="124474">
        <dgm:presLayoutVars>
          <dgm:bulletEnabled val="1"/>
        </dgm:presLayoutVars>
      </dgm:prSet>
      <dgm:spPr/>
      <dgm:t>
        <a:bodyPr/>
        <a:lstStyle/>
        <a:p>
          <a:endParaRPr lang="en-US"/>
        </a:p>
      </dgm:t>
    </dgm:pt>
    <dgm:pt modelId="{D316F49E-E9D1-48DB-91C2-F702D567E955}" type="pres">
      <dgm:prSet presAssocID="{E50081FB-635B-4BF0-B2AC-DF099FCCF75C}" presName="spacing" presStyleCnt="0"/>
      <dgm:spPr/>
    </dgm:pt>
    <dgm:pt modelId="{7F1D88DE-C6AC-4F69-989F-430188CB049B}" type="pres">
      <dgm:prSet presAssocID="{2CC95E34-5716-49BA-9D61-EABD9DADE2F2}" presName="linNode" presStyleCnt="0"/>
      <dgm:spPr/>
    </dgm:pt>
    <dgm:pt modelId="{7807719D-4045-4E5B-A6CA-5CFF06FDA819}" type="pres">
      <dgm:prSet presAssocID="{2CC95E34-5716-49BA-9D61-EABD9DADE2F2}" presName="parentShp" presStyleLbl="node1" presStyleIdx="1" presStyleCnt="3" custScaleX="54867" custScaleY="95050">
        <dgm:presLayoutVars>
          <dgm:bulletEnabled val="1"/>
        </dgm:presLayoutVars>
      </dgm:prSet>
      <dgm:spPr/>
      <dgm:t>
        <a:bodyPr/>
        <a:lstStyle/>
        <a:p>
          <a:endParaRPr lang="en-US"/>
        </a:p>
      </dgm:t>
    </dgm:pt>
    <dgm:pt modelId="{E7B99F70-481B-4D98-9644-195417B71CE3}" type="pres">
      <dgm:prSet presAssocID="{2CC95E34-5716-49BA-9D61-EABD9DADE2F2}" presName="childShp" presStyleLbl="bgAccFollowNode1" presStyleIdx="1" presStyleCnt="3" custScaleX="129042">
        <dgm:presLayoutVars>
          <dgm:bulletEnabled val="1"/>
        </dgm:presLayoutVars>
      </dgm:prSet>
      <dgm:spPr/>
      <dgm:t>
        <a:bodyPr/>
        <a:lstStyle/>
        <a:p>
          <a:endParaRPr lang="en-US"/>
        </a:p>
      </dgm:t>
    </dgm:pt>
    <dgm:pt modelId="{D18AD00E-99DB-4BE2-8D41-E2972C6076AD}" type="pres">
      <dgm:prSet presAssocID="{E15200E1-4184-4F83-B7DC-1A83FEFDAA0E}" presName="spacing" presStyleCnt="0"/>
      <dgm:spPr/>
    </dgm:pt>
    <dgm:pt modelId="{CEC29543-4B35-42A7-9C51-AC5F621819E9}" type="pres">
      <dgm:prSet presAssocID="{71B51A4D-A280-4DE7-A523-7A125E62DEDC}" presName="linNode" presStyleCnt="0"/>
      <dgm:spPr/>
    </dgm:pt>
    <dgm:pt modelId="{0B4F0C50-390E-43D9-8C3E-4CF73FBA7DF7}" type="pres">
      <dgm:prSet presAssocID="{71B51A4D-A280-4DE7-A523-7A125E62DEDC}" presName="parentShp" presStyleLbl="node1" presStyleIdx="2" presStyleCnt="3" custScaleX="54867" custScaleY="91540" custLinFactNeighborX="-65" custLinFactNeighborY="2052">
        <dgm:presLayoutVars>
          <dgm:bulletEnabled val="1"/>
        </dgm:presLayoutVars>
      </dgm:prSet>
      <dgm:spPr/>
      <dgm:t>
        <a:bodyPr/>
        <a:lstStyle/>
        <a:p>
          <a:endParaRPr lang="en-US"/>
        </a:p>
      </dgm:t>
    </dgm:pt>
    <dgm:pt modelId="{0FF95FD7-223E-425E-9C8C-FE3BC6549508}" type="pres">
      <dgm:prSet presAssocID="{71B51A4D-A280-4DE7-A523-7A125E62DEDC}" presName="childShp" presStyleLbl="bgAccFollowNode1" presStyleIdx="2" presStyleCnt="3" custScaleX="130612">
        <dgm:presLayoutVars>
          <dgm:bulletEnabled val="1"/>
        </dgm:presLayoutVars>
      </dgm:prSet>
      <dgm:spPr/>
      <dgm:t>
        <a:bodyPr/>
        <a:lstStyle/>
        <a:p>
          <a:endParaRPr lang="en-US"/>
        </a:p>
      </dgm:t>
    </dgm:pt>
  </dgm:ptLst>
  <dgm:cxnLst>
    <dgm:cxn modelId="{08F0A630-3E2F-4F6E-9F16-32518A456EAB}" type="presOf" srcId="{71B51A4D-A280-4DE7-A523-7A125E62DEDC}" destId="{0B4F0C50-390E-43D9-8C3E-4CF73FBA7DF7}" srcOrd="0" destOrd="0" presId="urn:microsoft.com/office/officeart/2005/8/layout/vList6"/>
    <dgm:cxn modelId="{6A88CBB7-0775-43FB-B70C-5336F695116F}" srcId="{7228590E-FDC0-45E9-8578-1016548BA780}" destId="{2CC95E34-5716-49BA-9D61-EABD9DADE2F2}" srcOrd="1" destOrd="0" parTransId="{ED52AF67-A091-4AA7-829D-C8F6EFABC331}" sibTransId="{E15200E1-4184-4F83-B7DC-1A83FEFDAA0E}"/>
    <dgm:cxn modelId="{1FB74040-5D99-492F-AEFF-2874179394F3}" type="presOf" srcId="{516211D5-2C23-4449-93E8-34B88B5A02F2}" destId="{A0F270E7-CA88-4B21-99FB-46CA76DC4AA2}" srcOrd="0" destOrd="1" presId="urn:microsoft.com/office/officeart/2005/8/layout/vList6"/>
    <dgm:cxn modelId="{DD8EEA54-ADF6-434C-ABED-49B61AFAAF29}" type="presOf" srcId="{B7C24D77-E1EF-4666-BF81-A2772DDC14F9}" destId="{E7B99F70-481B-4D98-9644-195417B71CE3}" srcOrd="0" destOrd="0" presId="urn:microsoft.com/office/officeart/2005/8/layout/vList6"/>
    <dgm:cxn modelId="{00EBE426-43B5-48D7-A91C-EBF7C734D29A}" type="presOf" srcId="{7228590E-FDC0-45E9-8578-1016548BA780}" destId="{50B77F5E-1AB6-4021-98F3-E2AA18179401}" srcOrd="0" destOrd="0" presId="urn:microsoft.com/office/officeart/2005/8/layout/vList6"/>
    <dgm:cxn modelId="{A7446919-A160-4051-8435-37F097143BA5}" srcId="{87EF5E43-5375-4DEB-9A7F-F97C946E8378}" destId="{E10D747D-22A3-4D5F-8B1D-B91EB3AFBE5F}" srcOrd="0" destOrd="0" parTransId="{F7EDFA7C-AACA-47E2-BCD1-D58F7AAE8DD8}" sibTransId="{07764DB0-A822-451B-AE5C-462EEF107561}"/>
    <dgm:cxn modelId="{29A7DD8E-2033-4455-AFA7-29FA455E9A08}" srcId="{7228590E-FDC0-45E9-8578-1016548BA780}" destId="{71B51A4D-A280-4DE7-A523-7A125E62DEDC}" srcOrd="2" destOrd="0" parTransId="{2D1CC429-74D0-456D-8C7D-AC223E5F7E9C}" sibTransId="{65973EE5-7F70-4841-B79F-59BC31C95518}"/>
    <dgm:cxn modelId="{6556F7D1-2E26-4BDC-89CF-B05EEF0A3901}" type="presOf" srcId="{82979699-92F7-46D2-ABB1-15B120D3911F}" destId="{0FF95FD7-223E-425E-9C8C-FE3BC6549508}" srcOrd="0" destOrd="0" presId="urn:microsoft.com/office/officeart/2005/8/layout/vList6"/>
    <dgm:cxn modelId="{4D6320A7-4308-4C4F-967F-6139070BB10F}" type="presOf" srcId="{E10D747D-22A3-4D5F-8B1D-B91EB3AFBE5F}" destId="{A0F270E7-CA88-4B21-99FB-46CA76DC4AA2}" srcOrd="0" destOrd="0" presId="urn:microsoft.com/office/officeart/2005/8/layout/vList6"/>
    <dgm:cxn modelId="{DE070AFE-00E2-49F1-9ABF-7C46A4A38912}" srcId="{7228590E-FDC0-45E9-8578-1016548BA780}" destId="{87EF5E43-5375-4DEB-9A7F-F97C946E8378}" srcOrd="0" destOrd="0" parTransId="{5B538FDC-8824-421B-A880-D64F03C1D2F3}" sibTransId="{E50081FB-635B-4BF0-B2AC-DF099FCCF75C}"/>
    <dgm:cxn modelId="{CD73AFEB-F15D-4211-AC65-8F6118A486F8}" type="presOf" srcId="{2CC95E34-5716-49BA-9D61-EABD9DADE2F2}" destId="{7807719D-4045-4E5B-A6CA-5CFF06FDA819}" srcOrd="0" destOrd="0" presId="urn:microsoft.com/office/officeart/2005/8/layout/vList6"/>
    <dgm:cxn modelId="{A472EABD-631A-49CB-AFBB-603829044620}" type="presOf" srcId="{87EF5E43-5375-4DEB-9A7F-F97C946E8378}" destId="{1D3DB326-650C-4351-AF75-173BE94B1A2A}" srcOrd="0" destOrd="0" presId="urn:microsoft.com/office/officeart/2005/8/layout/vList6"/>
    <dgm:cxn modelId="{DF6A7DD8-CE9C-4DC7-B72E-EF2C476BF41E}" srcId="{87EF5E43-5375-4DEB-9A7F-F97C946E8378}" destId="{516211D5-2C23-4449-93E8-34B88B5A02F2}" srcOrd="1" destOrd="0" parTransId="{5ECFB8D3-B7EA-4427-8556-E106D1F1B1F8}" sibTransId="{8EA934D0-A656-4FF0-BDAA-CCC90EC09D8A}"/>
    <dgm:cxn modelId="{18DD4B3A-AF0D-4389-82E4-325C787B5075}" srcId="{71B51A4D-A280-4DE7-A523-7A125E62DEDC}" destId="{82979699-92F7-46D2-ABB1-15B120D3911F}" srcOrd="0" destOrd="0" parTransId="{2EF1065B-E810-4FD7-AEFF-7B08808408A4}" sibTransId="{7B4C9905-AF95-40DA-B699-BAB98B98C8C6}"/>
    <dgm:cxn modelId="{66E22D15-9124-44C7-A716-5A9469E5D39A}" srcId="{2CC95E34-5716-49BA-9D61-EABD9DADE2F2}" destId="{B7C24D77-E1EF-4666-BF81-A2772DDC14F9}" srcOrd="0" destOrd="0" parTransId="{F93002DE-E354-4388-B559-0262A71AE590}" sibTransId="{2F9C0EEE-2A89-4942-8BF8-7339CA35B6D0}"/>
    <dgm:cxn modelId="{013BDAE3-A751-40A3-9D57-2EF2478014D8}" type="presParOf" srcId="{50B77F5E-1AB6-4021-98F3-E2AA18179401}" destId="{07CCB4A0-80BF-4DCA-8010-B77CD99683B0}" srcOrd="0" destOrd="0" presId="urn:microsoft.com/office/officeart/2005/8/layout/vList6"/>
    <dgm:cxn modelId="{60D2C574-6101-4006-B736-27ABD463BED1}" type="presParOf" srcId="{07CCB4A0-80BF-4DCA-8010-B77CD99683B0}" destId="{1D3DB326-650C-4351-AF75-173BE94B1A2A}" srcOrd="0" destOrd="0" presId="urn:microsoft.com/office/officeart/2005/8/layout/vList6"/>
    <dgm:cxn modelId="{7531D64B-B4B6-4049-84B1-F59434A05CD2}" type="presParOf" srcId="{07CCB4A0-80BF-4DCA-8010-B77CD99683B0}" destId="{A0F270E7-CA88-4B21-99FB-46CA76DC4AA2}" srcOrd="1" destOrd="0" presId="urn:microsoft.com/office/officeart/2005/8/layout/vList6"/>
    <dgm:cxn modelId="{10DDB4D5-41EE-4222-A795-035A509595E7}" type="presParOf" srcId="{50B77F5E-1AB6-4021-98F3-E2AA18179401}" destId="{D316F49E-E9D1-48DB-91C2-F702D567E955}" srcOrd="1" destOrd="0" presId="urn:microsoft.com/office/officeart/2005/8/layout/vList6"/>
    <dgm:cxn modelId="{F147CBE1-423A-43C2-9B08-61F87CD32181}" type="presParOf" srcId="{50B77F5E-1AB6-4021-98F3-E2AA18179401}" destId="{7F1D88DE-C6AC-4F69-989F-430188CB049B}" srcOrd="2" destOrd="0" presId="urn:microsoft.com/office/officeart/2005/8/layout/vList6"/>
    <dgm:cxn modelId="{6BF9A333-68BB-4248-9A63-449FF8BF73C5}" type="presParOf" srcId="{7F1D88DE-C6AC-4F69-989F-430188CB049B}" destId="{7807719D-4045-4E5B-A6CA-5CFF06FDA819}" srcOrd="0" destOrd="0" presId="urn:microsoft.com/office/officeart/2005/8/layout/vList6"/>
    <dgm:cxn modelId="{3FEF5D85-E9E4-4F50-946B-3C461A353051}" type="presParOf" srcId="{7F1D88DE-C6AC-4F69-989F-430188CB049B}" destId="{E7B99F70-481B-4D98-9644-195417B71CE3}" srcOrd="1" destOrd="0" presId="urn:microsoft.com/office/officeart/2005/8/layout/vList6"/>
    <dgm:cxn modelId="{8407661D-45FB-48B1-9B09-E2F03117D7D0}" type="presParOf" srcId="{50B77F5E-1AB6-4021-98F3-E2AA18179401}" destId="{D18AD00E-99DB-4BE2-8D41-E2972C6076AD}" srcOrd="3" destOrd="0" presId="urn:microsoft.com/office/officeart/2005/8/layout/vList6"/>
    <dgm:cxn modelId="{DFD081F7-1F1E-43DC-AE79-421D986F2F6D}" type="presParOf" srcId="{50B77F5E-1AB6-4021-98F3-E2AA18179401}" destId="{CEC29543-4B35-42A7-9C51-AC5F621819E9}" srcOrd="4" destOrd="0" presId="urn:microsoft.com/office/officeart/2005/8/layout/vList6"/>
    <dgm:cxn modelId="{39F076A4-5073-4E7B-95B8-2269485D1F39}" type="presParOf" srcId="{CEC29543-4B35-42A7-9C51-AC5F621819E9}" destId="{0B4F0C50-390E-43D9-8C3E-4CF73FBA7DF7}" srcOrd="0" destOrd="0" presId="urn:microsoft.com/office/officeart/2005/8/layout/vList6"/>
    <dgm:cxn modelId="{E2BA4763-3808-4F71-B7DA-64FA58437AF3}" type="presParOf" srcId="{CEC29543-4B35-42A7-9C51-AC5F621819E9}" destId="{0FF95FD7-223E-425E-9C8C-FE3BC6549508}" srcOrd="1" destOrd="0" presId="urn:microsoft.com/office/officeart/2005/8/layout/vList6"/>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846C6CA-D043-4DDD-8F41-A7DC84EC2DB1}" type="doc">
      <dgm:prSet loTypeId="urn:microsoft.com/office/officeart/2008/layout/VerticalCurvedList" loCatId="list" qsTypeId="urn:microsoft.com/office/officeart/2005/8/quickstyle/simple4" qsCatId="simple" csTypeId="urn:microsoft.com/office/officeart/2005/8/colors/accent0_2" csCatId="mainScheme" phldr="1"/>
      <dgm:spPr/>
    </dgm:pt>
    <dgm:pt modelId="{0CD670F5-2E6E-4886-B890-40A02D635BE6}">
      <dgm:prSet phldrT="[Text]" custT="1"/>
      <dgm:spPr/>
      <dgm:t>
        <a:bodyPr/>
        <a:lstStyle/>
        <a:p>
          <a:pPr algn="ctr"/>
          <a:r>
            <a:rPr lang="en-US" sz="2800" b="1" dirty="0" smtClean="0"/>
            <a:t>LAPORAN PELAKSANAAN ANGGARAN</a:t>
          </a:r>
          <a:endParaRPr lang="en-US" sz="2800" b="1" dirty="0"/>
        </a:p>
      </dgm:t>
    </dgm:pt>
    <dgm:pt modelId="{9E21A518-2A1D-4034-936F-DF957D44916C}" type="parTrans" cxnId="{029B356E-0BE1-467A-8CF2-FA627F358922}">
      <dgm:prSet/>
      <dgm:spPr/>
      <dgm:t>
        <a:bodyPr/>
        <a:lstStyle/>
        <a:p>
          <a:endParaRPr lang="en-US"/>
        </a:p>
      </dgm:t>
    </dgm:pt>
    <dgm:pt modelId="{D5E46610-DD4C-4163-8E1F-77948FA8147A}" type="sibTrans" cxnId="{029B356E-0BE1-467A-8CF2-FA627F358922}">
      <dgm:prSet/>
      <dgm:spPr/>
      <dgm:t>
        <a:bodyPr/>
        <a:lstStyle/>
        <a:p>
          <a:endParaRPr lang="en-US"/>
        </a:p>
      </dgm:t>
    </dgm:pt>
    <dgm:pt modelId="{D73A1865-02AE-4A3C-ADE2-06F0C83AA975}">
      <dgm:prSet phldrT="[Text]" custT="1"/>
      <dgm:spPr/>
      <dgm:t>
        <a:bodyPr/>
        <a:lstStyle/>
        <a:p>
          <a:pPr algn="ctr"/>
          <a:r>
            <a:rPr lang="en-US" sz="2800" b="1" dirty="0" smtClean="0"/>
            <a:t>LAPORAN FINANSIAL</a:t>
          </a:r>
          <a:endParaRPr lang="en-US" sz="2800" b="1" dirty="0"/>
        </a:p>
      </dgm:t>
    </dgm:pt>
    <dgm:pt modelId="{353A08F8-4012-4E1E-BE3E-05B502230F6E}" type="parTrans" cxnId="{A4A26BEF-87D7-4B80-A1D5-2E0B7C3121AA}">
      <dgm:prSet/>
      <dgm:spPr/>
      <dgm:t>
        <a:bodyPr/>
        <a:lstStyle/>
        <a:p>
          <a:endParaRPr lang="en-US"/>
        </a:p>
      </dgm:t>
    </dgm:pt>
    <dgm:pt modelId="{7857AD36-D55B-412A-9C06-B9F4AA5620F2}" type="sibTrans" cxnId="{A4A26BEF-87D7-4B80-A1D5-2E0B7C3121AA}">
      <dgm:prSet/>
      <dgm:spPr/>
      <dgm:t>
        <a:bodyPr/>
        <a:lstStyle/>
        <a:p>
          <a:endParaRPr lang="en-US"/>
        </a:p>
      </dgm:t>
    </dgm:pt>
    <dgm:pt modelId="{7FBD70C8-FE2D-4E2B-85BD-72029AE984AD}" type="pres">
      <dgm:prSet presAssocID="{7846C6CA-D043-4DDD-8F41-A7DC84EC2DB1}" presName="Name0" presStyleCnt="0">
        <dgm:presLayoutVars>
          <dgm:chMax val="7"/>
          <dgm:chPref val="7"/>
          <dgm:dir/>
        </dgm:presLayoutVars>
      </dgm:prSet>
      <dgm:spPr/>
    </dgm:pt>
    <dgm:pt modelId="{CAA21550-219E-48A3-AB77-CDA162599F45}" type="pres">
      <dgm:prSet presAssocID="{7846C6CA-D043-4DDD-8F41-A7DC84EC2DB1}" presName="Name1" presStyleCnt="0"/>
      <dgm:spPr/>
    </dgm:pt>
    <dgm:pt modelId="{0459443F-EFF9-4F01-925C-A93D5E07D6A6}" type="pres">
      <dgm:prSet presAssocID="{7846C6CA-D043-4DDD-8F41-A7DC84EC2DB1}" presName="cycle" presStyleCnt="0"/>
      <dgm:spPr/>
    </dgm:pt>
    <dgm:pt modelId="{0625522B-AECF-4C04-A384-FCEB6B589AF2}" type="pres">
      <dgm:prSet presAssocID="{7846C6CA-D043-4DDD-8F41-A7DC84EC2DB1}" presName="srcNode" presStyleLbl="node1" presStyleIdx="0" presStyleCnt="2"/>
      <dgm:spPr/>
    </dgm:pt>
    <dgm:pt modelId="{9D77FE20-849A-41FC-936A-AA0084F06F44}" type="pres">
      <dgm:prSet presAssocID="{7846C6CA-D043-4DDD-8F41-A7DC84EC2DB1}" presName="conn" presStyleLbl="parChTrans1D2" presStyleIdx="0" presStyleCnt="1"/>
      <dgm:spPr/>
      <dgm:t>
        <a:bodyPr/>
        <a:lstStyle/>
        <a:p>
          <a:endParaRPr lang="en-US"/>
        </a:p>
      </dgm:t>
    </dgm:pt>
    <dgm:pt modelId="{553F1FAA-EEA6-4E8C-92F1-C65F1BC4353E}" type="pres">
      <dgm:prSet presAssocID="{7846C6CA-D043-4DDD-8F41-A7DC84EC2DB1}" presName="extraNode" presStyleLbl="node1" presStyleIdx="0" presStyleCnt="2"/>
      <dgm:spPr/>
    </dgm:pt>
    <dgm:pt modelId="{F7168C8B-E4BC-4398-98E1-E932ED25BEF2}" type="pres">
      <dgm:prSet presAssocID="{7846C6CA-D043-4DDD-8F41-A7DC84EC2DB1}" presName="dstNode" presStyleLbl="node1" presStyleIdx="0" presStyleCnt="2"/>
      <dgm:spPr/>
    </dgm:pt>
    <dgm:pt modelId="{CC198EC8-1BA6-46E0-8B18-E09471AEDD87}" type="pres">
      <dgm:prSet presAssocID="{0CD670F5-2E6E-4886-B890-40A02D635BE6}" presName="text_1" presStyleLbl="node1" presStyleIdx="0" presStyleCnt="2" custScaleY="92898" custLinFactNeighborX="371" custLinFactNeighborY="-24089">
        <dgm:presLayoutVars>
          <dgm:bulletEnabled val="1"/>
        </dgm:presLayoutVars>
      </dgm:prSet>
      <dgm:spPr/>
      <dgm:t>
        <a:bodyPr/>
        <a:lstStyle/>
        <a:p>
          <a:endParaRPr lang="en-US"/>
        </a:p>
      </dgm:t>
    </dgm:pt>
    <dgm:pt modelId="{1A9E377D-97E0-4560-A5D8-57DD0E56945D}" type="pres">
      <dgm:prSet presAssocID="{0CD670F5-2E6E-4886-B890-40A02D635BE6}" presName="accent_1" presStyleCnt="0"/>
      <dgm:spPr/>
    </dgm:pt>
    <dgm:pt modelId="{6CBCD0F1-9367-49AE-B426-DCED3586C98D}" type="pres">
      <dgm:prSet presAssocID="{0CD670F5-2E6E-4886-B890-40A02D635BE6}" presName="accentRepeatNode" presStyleLbl="solidFgAcc1" presStyleIdx="0" presStyleCnt="2" custLinFactNeighborX="7803" custLinFactNeighborY="-28681"/>
      <dgm:spPr/>
    </dgm:pt>
    <dgm:pt modelId="{E0B23A8D-6238-4903-9005-43C526ED33E4}" type="pres">
      <dgm:prSet presAssocID="{D73A1865-02AE-4A3C-ADE2-06F0C83AA975}" presName="text_2" presStyleLbl="node1" presStyleIdx="1" presStyleCnt="2" custScaleY="85480" custLinFactNeighborX="382" custLinFactNeighborY="-10706">
        <dgm:presLayoutVars>
          <dgm:bulletEnabled val="1"/>
        </dgm:presLayoutVars>
      </dgm:prSet>
      <dgm:spPr/>
      <dgm:t>
        <a:bodyPr/>
        <a:lstStyle/>
        <a:p>
          <a:endParaRPr lang="en-US"/>
        </a:p>
      </dgm:t>
    </dgm:pt>
    <dgm:pt modelId="{E9F38681-5AD6-435C-A3F4-A362601BA45E}" type="pres">
      <dgm:prSet presAssocID="{D73A1865-02AE-4A3C-ADE2-06F0C83AA975}" presName="accent_2" presStyleCnt="0"/>
      <dgm:spPr/>
    </dgm:pt>
    <dgm:pt modelId="{EC4B2F5A-FEE8-429A-8A13-DCBD31407550}" type="pres">
      <dgm:prSet presAssocID="{D73A1865-02AE-4A3C-ADE2-06F0C83AA975}" presName="accentRepeatNode" presStyleLbl="solidFgAcc1" presStyleIdx="1" presStyleCnt="2" custLinFactNeighborX="4559" custLinFactNeighborY="-7023"/>
      <dgm:spPr/>
    </dgm:pt>
  </dgm:ptLst>
  <dgm:cxnLst>
    <dgm:cxn modelId="{A4A26BEF-87D7-4B80-A1D5-2E0B7C3121AA}" srcId="{7846C6CA-D043-4DDD-8F41-A7DC84EC2DB1}" destId="{D73A1865-02AE-4A3C-ADE2-06F0C83AA975}" srcOrd="1" destOrd="0" parTransId="{353A08F8-4012-4E1E-BE3E-05B502230F6E}" sibTransId="{7857AD36-D55B-412A-9C06-B9F4AA5620F2}"/>
    <dgm:cxn modelId="{BD07C37F-AE18-4A65-94B2-EADFC8ED2CAE}" type="presOf" srcId="{7846C6CA-D043-4DDD-8F41-A7DC84EC2DB1}" destId="{7FBD70C8-FE2D-4E2B-85BD-72029AE984AD}" srcOrd="0" destOrd="0" presId="urn:microsoft.com/office/officeart/2008/layout/VerticalCurvedList"/>
    <dgm:cxn modelId="{985109EC-A357-4BDB-9627-36F7E2FFFAAB}" type="presOf" srcId="{D5E46610-DD4C-4163-8E1F-77948FA8147A}" destId="{9D77FE20-849A-41FC-936A-AA0084F06F44}" srcOrd="0" destOrd="0" presId="urn:microsoft.com/office/officeart/2008/layout/VerticalCurvedList"/>
    <dgm:cxn modelId="{029B356E-0BE1-467A-8CF2-FA627F358922}" srcId="{7846C6CA-D043-4DDD-8F41-A7DC84EC2DB1}" destId="{0CD670F5-2E6E-4886-B890-40A02D635BE6}" srcOrd="0" destOrd="0" parTransId="{9E21A518-2A1D-4034-936F-DF957D44916C}" sibTransId="{D5E46610-DD4C-4163-8E1F-77948FA8147A}"/>
    <dgm:cxn modelId="{9335011D-95B2-4BB7-8E35-976E6818C478}" type="presOf" srcId="{0CD670F5-2E6E-4886-B890-40A02D635BE6}" destId="{CC198EC8-1BA6-46E0-8B18-E09471AEDD87}" srcOrd="0" destOrd="0" presId="urn:microsoft.com/office/officeart/2008/layout/VerticalCurvedList"/>
    <dgm:cxn modelId="{10003A25-0913-457F-B55D-8D3B28B9A202}" type="presOf" srcId="{D73A1865-02AE-4A3C-ADE2-06F0C83AA975}" destId="{E0B23A8D-6238-4903-9005-43C526ED33E4}" srcOrd="0" destOrd="0" presId="urn:microsoft.com/office/officeart/2008/layout/VerticalCurvedList"/>
    <dgm:cxn modelId="{C933EF1D-7033-45B8-90D3-86181ADCE05E}" type="presParOf" srcId="{7FBD70C8-FE2D-4E2B-85BD-72029AE984AD}" destId="{CAA21550-219E-48A3-AB77-CDA162599F45}" srcOrd="0" destOrd="0" presId="urn:microsoft.com/office/officeart/2008/layout/VerticalCurvedList"/>
    <dgm:cxn modelId="{94B1D020-4E53-44FC-8099-C4BB25EBB563}" type="presParOf" srcId="{CAA21550-219E-48A3-AB77-CDA162599F45}" destId="{0459443F-EFF9-4F01-925C-A93D5E07D6A6}" srcOrd="0" destOrd="0" presId="urn:microsoft.com/office/officeart/2008/layout/VerticalCurvedList"/>
    <dgm:cxn modelId="{9DDACFFB-C72D-4AEB-84BC-59AB2C54CE51}" type="presParOf" srcId="{0459443F-EFF9-4F01-925C-A93D5E07D6A6}" destId="{0625522B-AECF-4C04-A384-FCEB6B589AF2}" srcOrd="0" destOrd="0" presId="urn:microsoft.com/office/officeart/2008/layout/VerticalCurvedList"/>
    <dgm:cxn modelId="{E31A75E8-1E5A-4445-9338-729F8CCC5ACC}" type="presParOf" srcId="{0459443F-EFF9-4F01-925C-A93D5E07D6A6}" destId="{9D77FE20-849A-41FC-936A-AA0084F06F44}" srcOrd="1" destOrd="0" presId="urn:microsoft.com/office/officeart/2008/layout/VerticalCurvedList"/>
    <dgm:cxn modelId="{B186EE2B-0ADD-4AAC-8788-650F4E70B821}" type="presParOf" srcId="{0459443F-EFF9-4F01-925C-A93D5E07D6A6}" destId="{553F1FAA-EEA6-4E8C-92F1-C65F1BC4353E}" srcOrd="2" destOrd="0" presId="urn:microsoft.com/office/officeart/2008/layout/VerticalCurvedList"/>
    <dgm:cxn modelId="{E9745FF6-CBC9-401C-9FEF-561A70207B29}" type="presParOf" srcId="{0459443F-EFF9-4F01-925C-A93D5E07D6A6}" destId="{F7168C8B-E4BC-4398-98E1-E932ED25BEF2}" srcOrd="3" destOrd="0" presId="urn:microsoft.com/office/officeart/2008/layout/VerticalCurvedList"/>
    <dgm:cxn modelId="{3BB054DF-0048-4ACC-9E98-45E45DAE0968}" type="presParOf" srcId="{CAA21550-219E-48A3-AB77-CDA162599F45}" destId="{CC198EC8-1BA6-46E0-8B18-E09471AEDD87}" srcOrd="1" destOrd="0" presId="urn:microsoft.com/office/officeart/2008/layout/VerticalCurvedList"/>
    <dgm:cxn modelId="{6CA5E5DE-6570-46DF-8AB3-A6377DB17A15}" type="presParOf" srcId="{CAA21550-219E-48A3-AB77-CDA162599F45}" destId="{1A9E377D-97E0-4560-A5D8-57DD0E56945D}" srcOrd="2" destOrd="0" presId="urn:microsoft.com/office/officeart/2008/layout/VerticalCurvedList"/>
    <dgm:cxn modelId="{B1691294-9827-4314-8D28-A788BA0753F3}" type="presParOf" srcId="{1A9E377D-97E0-4560-A5D8-57DD0E56945D}" destId="{6CBCD0F1-9367-49AE-B426-DCED3586C98D}" srcOrd="0" destOrd="0" presId="urn:microsoft.com/office/officeart/2008/layout/VerticalCurvedList"/>
    <dgm:cxn modelId="{2F43F922-319F-4014-A55F-68691C00229E}" type="presParOf" srcId="{CAA21550-219E-48A3-AB77-CDA162599F45}" destId="{E0B23A8D-6238-4903-9005-43C526ED33E4}" srcOrd="3" destOrd="0" presId="urn:microsoft.com/office/officeart/2008/layout/VerticalCurvedList"/>
    <dgm:cxn modelId="{053B48F5-3063-467E-B625-22F038EBE09F}" type="presParOf" srcId="{CAA21550-219E-48A3-AB77-CDA162599F45}" destId="{E9F38681-5AD6-435C-A3F4-A362601BA45E}" srcOrd="4" destOrd="0" presId="urn:microsoft.com/office/officeart/2008/layout/VerticalCurvedList"/>
    <dgm:cxn modelId="{54D1C9CF-D075-4FC0-9CEC-D58F71586924}" type="presParOf" srcId="{E9F38681-5AD6-435C-A3F4-A362601BA45E}" destId="{EC4B2F5A-FEE8-429A-8A13-DCBD31407550}" srcOrd="0" destOrd="0" presId="urn:microsoft.com/office/officeart/2008/layout/VerticalCurvedLis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96913AF-552C-49D4-9CC5-692EF8977064}" type="doc">
      <dgm:prSet loTypeId="urn:microsoft.com/office/officeart/2005/8/layout/chevron1" loCatId="process" qsTypeId="urn:microsoft.com/office/officeart/2005/8/quickstyle/simple1" qsCatId="simple" csTypeId="urn:microsoft.com/office/officeart/2005/8/colors/accent1_2" csCatId="accent1" phldr="1"/>
      <dgm:spPr/>
    </dgm:pt>
    <dgm:pt modelId="{5FA81A88-D51A-442F-BC5F-28F23F6F4351}">
      <dgm:prSet phldrT="[Text]" custT="1"/>
      <dgm:spPr>
        <a:solidFill>
          <a:schemeClr val="accent2">
            <a:lumMod val="75000"/>
          </a:schemeClr>
        </a:solidFill>
        <a:scene3d>
          <a:camera prst="orthographicFront"/>
          <a:lightRig rig="threePt" dir="t"/>
        </a:scene3d>
        <a:sp3d>
          <a:bevelT/>
        </a:sp3d>
      </dgm:spPr>
      <dgm:t>
        <a:bodyPr/>
        <a:lstStyle/>
        <a:p>
          <a:r>
            <a:rPr lang="en-US" sz="3200" b="1" dirty="0" smtClean="0">
              <a:effectLst>
                <a:outerShdw blurRad="38100" dist="38100" dir="2700000" algn="tl">
                  <a:srgbClr val="000000">
                    <a:alpha val="43137"/>
                  </a:srgbClr>
                </a:outerShdw>
              </a:effectLst>
            </a:rPr>
            <a:t>LO</a:t>
          </a:r>
          <a:endParaRPr lang="en-US" sz="3200" b="1" dirty="0">
            <a:effectLst>
              <a:outerShdw blurRad="38100" dist="38100" dir="2700000" algn="tl">
                <a:srgbClr val="000000">
                  <a:alpha val="43137"/>
                </a:srgbClr>
              </a:outerShdw>
            </a:effectLst>
          </a:endParaRPr>
        </a:p>
      </dgm:t>
    </dgm:pt>
    <dgm:pt modelId="{FFC065EB-8D8E-4F14-843C-A308AFF10FC3}" type="parTrans" cxnId="{B5217B6E-5972-45E2-B20B-BD7513072948}">
      <dgm:prSet/>
      <dgm:spPr/>
      <dgm:t>
        <a:bodyPr/>
        <a:lstStyle/>
        <a:p>
          <a:endParaRPr lang="en-US"/>
        </a:p>
      </dgm:t>
    </dgm:pt>
    <dgm:pt modelId="{09200C81-8832-46E9-90D2-A588B3826DDA}" type="sibTrans" cxnId="{B5217B6E-5972-45E2-B20B-BD7513072948}">
      <dgm:prSet/>
      <dgm:spPr/>
      <dgm:t>
        <a:bodyPr/>
        <a:lstStyle/>
        <a:p>
          <a:endParaRPr lang="en-US"/>
        </a:p>
      </dgm:t>
    </dgm:pt>
    <dgm:pt modelId="{DF93A481-2FDE-4E03-891B-05B5BF49A7EC}">
      <dgm:prSet phldrT="[Text]"/>
      <dgm:spPr>
        <a:solidFill>
          <a:srgbClr val="FFC000"/>
        </a:solidFill>
        <a:scene3d>
          <a:camera prst="orthographicFront"/>
          <a:lightRig rig="threePt" dir="t"/>
        </a:scene3d>
        <a:sp3d>
          <a:bevelT/>
        </a:sp3d>
      </dgm:spPr>
      <dgm:t>
        <a:bodyPr/>
        <a:lstStyle/>
        <a:p>
          <a:r>
            <a:rPr lang="en-US" b="1" dirty="0" smtClean="0">
              <a:effectLst>
                <a:outerShdw blurRad="38100" dist="38100" dir="2700000" algn="tl">
                  <a:srgbClr val="000000">
                    <a:alpha val="43137"/>
                  </a:srgbClr>
                </a:outerShdw>
              </a:effectLst>
            </a:rPr>
            <a:t>Surplus/</a:t>
          </a:r>
        </a:p>
        <a:p>
          <a:r>
            <a:rPr lang="en-US" b="1" dirty="0" err="1" smtClean="0">
              <a:effectLst>
                <a:outerShdw blurRad="38100" dist="38100" dir="2700000" algn="tl">
                  <a:srgbClr val="000000">
                    <a:alpha val="43137"/>
                  </a:srgbClr>
                </a:outerShdw>
              </a:effectLst>
            </a:rPr>
            <a:t>Defisit</a:t>
          </a:r>
          <a:r>
            <a:rPr lang="en-US" b="1" dirty="0" smtClean="0">
              <a:effectLst>
                <a:outerShdw blurRad="38100" dist="38100" dir="2700000" algn="tl">
                  <a:srgbClr val="000000">
                    <a:alpha val="43137"/>
                  </a:srgbClr>
                </a:outerShdw>
              </a:effectLst>
            </a:rPr>
            <a:t>-LO</a:t>
          </a:r>
          <a:endParaRPr lang="en-US" b="1" dirty="0">
            <a:effectLst>
              <a:outerShdw blurRad="38100" dist="38100" dir="2700000" algn="tl">
                <a:srgbClr val="000000">
                  <a:alpha val="43137"/>
                </a:srgbClr>
              </a:outerShdw>
            </a:effectLst>
          </a:endParaRPr>
        </a:p>
      </dgm:t>
    </dgm:pt>
    <dgm:pt modelId="{24677998-5A63-46BC-9203-0310DF5BD914}" type="parTrans" cxnId="{99C493E6-4390-48C2-A2EC-892BA0616410}">
      <dgm:prSet/>
      <dgm:spPr/>
      <dgm:t>
        <a:bodyPr/>
        <a:lstStyle/>
        <a:p>
          <a:endParaRPr lang="en-US"/>
        </a:p>
      </dgm:t>
    </dgm:pt>
    <dgm:pt modelId="{2555BADF-BAD5-4A5D-8FE6-996C5F104520}" type="sibTrans" cxnId="{99C493E6-4390-48C2-A2EC-892BA0616410}">
      <dgm:prSet/>
      <dgm:spPr/>
      <dgm:t>
        <a:bodyPr/>
        <a:lstStyle/>
        <a:p>
          <a:endParaRPr lang="en-US"/>
        </a:p>
      </dgm:t>
    </dgm:pt>
    <dgm:pt modelId="{A4D21E41-870C-495A-9DF1-28BCD6F90D39}">
      <dgm:prSet phldrT="[Text]" custT="1"/>
      <dgm:spPr>
        <a:solidFill>
          <a:srgbClr val="FFC000"/>
        </a:solidFill>
        <a:scene3d>
          <a:camera prst="orthographicFront"/>
          <a:lightRig rig="threePt" dir="t"/>
        </a:scene3d>
        <a:sp3d>
          <a:bevelT/>
        </a:sp3d>
      </dgm:spPr>
      <dgm:t>
        <a:bodyPr/>
        <a:lstStyle/>
        <a:p>
          <a:r>
            <a:rPr lang="en-US" sz="2000" b="1" dirty="0" err="1" smtClean="0">
              <a:effectLst>
                <a:outerShdw blurRad="38100" dist="38100" dir="2700000" algn="tl">
                  <a:srgbClr val="000000">
                    <a:alpha val="43137"/>
                  </a:srgbClr>
                </a:outerShdw>
              </a:effectLst>
            </a:rPr>
            <a:t>Ekuitas</a:t>
          </a:r>
          <a:endParaRPr lang="en-US" sz="2000" b="1" dirty="0">
            <a:effectLst>
              <a:outerShdw blurRad="38100" dist="38100" dir="2700000" algn="tl">
                <a:srgbClr val="000000">
                  <a:alpha val="43137"/>
                </a:srgbClr>
              </a:outerShdw>
            </a:effectLst>
          </a:endParaRPr>
        </a:p>
      </dgm:t>
    </dgm:pt>
    <dgm:pt modelId="{6B4C0194-F6F5-4349-83C7-C7AB307BDBC1}" type="parTrans" cxnId="{437727DC-CEF5-4F04-847B-F6CF90DB2F3E}">
      <dgm:prSet/>
      <dgm:spPr/>
      <dgm:t>
        <a:bodyPr/>
        <a:lstStyle/>
        <a:p>
          <a:endParaRPr lang="en-US"/>
        </a:p>
      </dgm:t>
    </dgm:pt>
    <dgm:pt modelId="{139790C1-C784-416C-9E3C-821BA14080DA}" type="sibTrans" cxnId="{437727DC-CEF5-4F04-847B-F6CF90DB2F3E}">
      <dgm:prSet/>
      <dgm:spPr/>
      <dgm:t>
        <a:bodyPr/>
        <a:lstStyle/>
        <a:p>
          <a:endParaRPr lang="en-US"/>
        </a:p>
      </dgm:t>
    </dgm:pt>
    <dgm:pt modelId="{0F8C9686-9443-4CC4-899C-5C6FE4FBE5CC}">
      <dgm:prSet phldrT="[Text]"/>
      <dgm:spPr>
        <a:solidFill>
          <a:schemeClr val="accent6">
            <a:lumMod val="75000"/>
          </a:schemeClr>
        </a:solidFill>
        <a:scene3d>
          <a:camera prst="orthographicFront"/>
          <a:lightRig rig="threePt" dir="t"/>
        </a:scene3d>
        <a:sp3d>
          <a:bevelT/>
        </a:sp3d>
      </dgm:spPr>
      <dgm:t>
        <a:bodyPr/>
        <a:lstStyle/>
        <a:p>
          <a:r>
            <a:rPr lang="en-US" b="1" dirty="0" err="1" smtClean="0">
              <a:effectLst>
                <a:outerShdw blurRad="38100" dist="38100" dir="2700000" algn="tl">
                  <a:srgbClr val="000000">
                    <a:alpha val="43137"/>
                  </a:srgbClr>
                </a:outerShdw>
              </a:effectLst>
            </a:rPr>
            <a:t>Laporan</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Perubahan</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Ekuitas</a:t>
          </a:r>
          <a:endParaRPr lang="en-US" b="1" dirty="0">
            <a:effectLst>
              <a:outerShdw blurRad="38100" dist="38100" dir="2700000" algn="tl">
                <a:srgbClr val="000000">
                  <a:alpha val="43137"/>
                </a:srgbClr>
              </a:outerShdw>
            </a:effectLst>
          </a:endParaRPr>
        </a:p>
      </dgm:t>
    </dgm:pt>
    <dgm:pt modelId="{BABB8CAE-4CD0-4839-B0C4-D4C230C396ED}" type="parTrans" cxnId="{54071A76-1E47-45EF-AC26-62B788AB41AB}">
      <dgm:prSet/>
      <dgm:spPr/>
      <dgm:t>
        <a:bodyPr/>
        <a:lstStyle/>
        <a:p>
          <a:endParaRPr lang="en-US"/>
        </a:p>
      </dgm:t>
    </dgm:pt>
    <dgm:pt modelId="{42FF3853-43F7-47F7-B8CE-813D5FDACB9F}" type="sibTrans" cxnId="{54071A76-1E47-45EF-AC26-62B788AB41AB}">
      <dgm:prSet/>
      <dgm:spPr/>
      <dgm:t>
        <a:bodyPr/>
        <a:lstStyle/>
        <a:p>
          <a:endParaRPr lang="en-US"/>
        </a:p>
      </dgm:t>
    </dgm:pt>
    <dgm:pt modelId="{39441EDC-4B60-44C3-A478-E9739781BDD6}">
      <dgm:prSet phldrT="[Text]" custT="1"/>
      <dgm:spPr>
        <a:solidFill>
          <a:schemeClr val="accent6">
            <a:lumMod val="75000"/>
          </a:schemeClr>
        </a:solidFill>
        <a:scene3d>
          <a:camera prst="orthographicFront"/>
          <a:lightRig rig="threePt" dir="t"/>
        </a:scene3d>
        <a:sp3d>
          <a:bevelT/>
        </a:sp3d>
      </dgm:spPr>
      <dgm:t>
        <a:bodyPr/>
        <a:lstStyle/>
        <a:p>
          <a:r>
            <a:rPr lang="en-US" sz="1800" b="1" dirty="0" err="1" smtClean="0">
              <a:effectLst>
                <a:outerShdw blurRad="38100" dist="38100" dir="2700000" algn="tl">
                  <a:srgbClr val="000000">
                    <a:alpha val="43137"/>
                  </a:srgbClr>
                </a:outerShdw>
              </a:effectLst>
            </a:rPr>
            <a:t>Neraca</a:t>
          </a:r>
          <a:endParaRPr lang="en-US" sz="2000" b="1" dirty="0">
            <a:effectLst>
              <a:outerShdw blurRad="38100" dist="38100" dir="2700000" algn="tl">
                <a:srgbClr val="000000">
                  <a:alpha val="43137"/>
                </a:srgbClr>
              </a:outerShdw>
            </a:effectLst>
          </a:endParaRPr>
        </a:p>
      </dgm:t>
    </dgm:pt>
    <dgm:pt modelId="{7155B3AF-29F5-4D77-BFF9-8F57982E1711}" type="parTrans" cxnId="{C066BEA5-1B9C-4243-A496-E66B2A8C84D2}">
      <dgm:prSet/>
      <dgm:spPr/>
      <dgm:t>
        <a:bodyPr/>
        <a:lstStyle/>
        <a:p>
          <a:endParaRPr lang="en-US"/>
        </a:p>
      </dgm:t>
    </dgm:pt>
    <dgm:pt modelId="{F867524E-BBC7-4845-9BD9-46A54D4AAE62}" type="sibTrans" cxnId="{C066BEA5-1B9C-4243-A496-E66B2A8C84D2}">
      <dgm:prSet/>
      <dgm:spPr/>
      <dgm:t>
        <a:bodyPr/>
        <a:lstStyle/>
        <a:p>
          <a:endParaRPr lang="en-US"/>
        </a:p>
      </dgm:t>
    </dgm:pt>
    <dgm:pt modelId="{D0066459-90BC-425F-AF39-33038A37EDA7}" type="pres">
      <dgm:prSet presAssocID="{896913AF-552C-49D4-9CC5-692EF8977064}" presName="Name0" presStyleCnt="0">
        <dgm:presLayoutVars>
          <dgm:dir/>
          <dgm:animLvl val="lvl"/>
          <dgm:resizeHandles val="exact"/>
        </dgm:presLayoutVars>
      </dgm:prSet>
      <dgm:spPr/>
    </dgm:pt>
    <dgm:pt modelId="{60711016-06BB-4371-90F5-3810FFBA1764}" type="pres">
      <dgm:prSet presAssocID="{5FA81A88-D51A-442F-BC5F-28F23F6F4351}" presName="parTxOnly" presStyleLbl="node1" presStyleIdx="0" presStyleCnt="5" custLinFactNeighborX="-42215">
        <dgm:presLayoutVars>
          <dgm:chMax val="0"/>
          <dgm:chPref val="0"/>
          <dgm:bulletEnabled val="1"/>
        </dgm:presLayoutVars>
      </dgm:prSet>
      <dgm:spPr/>
      <dgm:t>
        <a:bodyPr/>
        <a:lstStyle/>
        <a:p>
          <a:endParaRPr lang="en-US"/>
        </a:p>
      </dgm:t>
    </dgm:pt>
    <dgm:pt modelId="{5D52FBA3-2F78-4123-9942-6A64648E79B3}" type="pres">
      <dgm:prSet presAssocID="{09200C81-8832-46E9-90D2-A588B3826DDA}" presName="parTxOnlySpace" presStyleCnt="0"/>
      <dgm:spPr/>
    </dgm:pt>
    <dgm:pt modelId="{5B340F61-DF43-44DC-BF23-F3D385A8A312}" type="pres">
      <dgm:prSet presAssocID="{DF93A481-2FDE-4E03-891B-05B5BF49A7EC}" presName="parTxOnly" presStyleLbl="node1" presStyleIdx="1" presStyleCnt="5">
        <dgm:presLayoutVars>
          <dgm:chMax val="0"/>
          <dgm:chPref val="0"/>
          <dgm:bulletEnabled val="1"/>
        </dgm:presLayoutVars>
      </dgm:prSet>
      <dgm:spPr/>
      <dgm:t>
        <a:bodyPr/>
        <a:lstStyle/>
        <a:p>
          <a:endParaRPr lang="en-US"/>
        </a:p>
      </dgm:t>
    </dgm:pt>
    <dgm:pt modelId="{F43A70A3-8ABE-4B4F-8EA9-6F5F8AB5BD8B}" type="pres">
      <dgm:prSet presAssocID="{2555BADF-BAD5-4A5D-8FE6-996C5F104520}" presName="parTxOnlySpace" presStyleCnt="0"/>
      <dgm:spPr/>
    </dgm:pt>
    <dgm:pt modelId="{5EAAB58D-D6F8-422A-9A3A-D05ACB4E4F3E}" type="pres">
      <dgm:prSet presAssocID="{0F8C9686-9443-4CC4-899C-5C6FE4FBE5CC}" presName="parTxOnly" presStyleLbl="node1" presStyleIdx="2" presStyleCnt="5">
        <dgm:presLayoutVars>
          <dgm:chMax val="0"/>
          <dgm:chPref val="0"/>
          <dgm:bulletEnabled val="1"/>
        </dgm:presLayoutVars>
      </dgm:prSet>
      <dgm:spPr/>
      <dgm:t>
        <a:bodyPr/>
        <a:lstStyle/>
        <a:p>
          <a:endParaRPr lang="en-US"/>
        </a:p>
      </dgm:t>
    </dgm:pt>
    <dgm:pt modelId="{B3137613-4753-4279-81CB-6AFAB544954B}" type="pres">
      <dgm:prSet presAssocID="{42FF3853-43F7-47F7-B8CE-813D5FDACB9F}" presName="parTxOnlySpace" presStyleCnt="0"/>
      <dgm:spPr/>
    </dgm:pt>
    <dgm:pt modelId="{E22B9558-ED39-4CF3-91FF-58C86C5EDFEE}" type="pres">
      <dgm:prSet presAssocID="{A4D21E41-870C-495A-9DF1-28BCD6F90D39}" presName="parTxOnly" presStyleLbl="node1" presStyleIdx="3" presStyleCnt="5">
        <dgm:presLayoutVars>
          <dgm:chMax val="0"/>
          <dgm:chPref val="0"/>
          <dgm:bulletEnabled val="1"/>
        </dgm:presLayoutVars>
      </dgm:prSet>
      <dgm:spPr/>
      <dgm:t>
        <a:bodyPr/>
        <a:lstStyle/>
        <a:p>
          <a:endParaRPr lang="en-US"/>
        </a:p>
      </dgm:t>
    </dgm:pt>
    <dgm:pt modelId="{78BB4D86-E632-406C-A89C-6C73DD88EDEF}" type="pres">
      <dgm:prSet presAssocID="{139790C1-C784-416C-9E3C-821BA14080DA}" presName="parTxOnlySpace" presStyleCnt="0"/>
      <dgm:spPr/>
    </dgm:pt>
    <dgm:pt modelId="{D6290084-D6B3-420C-B25A-A12E2F847ECE}" type="pres">
      <dgm:prSet presAssocID="{39441EDC-4B60-44C3-A478-E9739781BDD6}" presName="parTxOnly" presStyleLbl="node1" presStyleIdx="4" presStyleCnt="5">
        <dgm:presLayoutVars>
          <dgm:chMax val="0"/>
          <dgm:chPref val="0"/>
          <dgm:bulletEnabled val="1"/>
        </dgm:presLayoutVars>
      </dgm:prSet>
      <dgm:spPr/>
      <dgm:t>
        <a:bodyPr/>
        <a:lstStyle/>
        <a:p>
          <a:endParaRPr lang="en-US"/>
        </a:p>
      </dgm:t>
    </dgm:pt>
  </dgm:ptLst>
  <dgm:cxnLst>
    <dgm:cxn modelId="{00043FED-5DC5-4DED-A9E0-430D42ED354C}" type="presOf" srcId="{5FA81A88-D51A-442F-BC5F-28F23F6F4351}" destId="{60711016-06BB-4371-90F5-3810FFBA1764}" srcOrd="0" destOrd="0" presId="urn:microsoft.com/office/officeart/2005/8/layout/chevron1"/>
    <dgm:cxn modelId="{B5217B6E-5972-45E2-B20B-BD7513072948}" srcId="{896913AF-552C-49D4-9CC5-692EF8977064}" destId="{5FA81A88-D51A-442F-BC5F-28F23F6F4351}" srcOrd="0" destOrd="0" parTransId="{FFC065EB-8D8E-4F14-843C-A308AFF10FC3}" sibTransId="{09200C81-8832-46E9-90D2-A588B3826DDA}"/>
    <dgm:cxn modelId="{C066BEA5-1B9C-4243-A496-E66B2A8C84D2}" srcId="{896913AF-552C-49D4-9CC5-692EF8977064}" destId="{39441EDC-4B60-44C3-A478-E9739781BDD6}" srcOrd="4" destOrd="0" parTransId="{7155B3AF-29F5-4D77-BFF9-8F57982E1711}" sibTransId="{F867524E-BBC7-4845-9BD9-46A54D4AAE62}"/>
    <dgm:cxn modelId="{AE2AE2A5-B64F-4880-8D1F-8AC2FEEFA0F3}" type="presOf" srcId="{DF93A481-2FDE-4E03-891B-05B5BF49A7EC}" destId="{5B340F61-DF43-44DC-BF23-F3D385A8A312}" srcOrd="0" destOrd="0" presId="urn:microsoft.com/office/officeart/2005/8/layout/chevron1"/>
    <dgm:cxn modelId="{B00FE267-5DCF-4BF2-8B0C-D77DBD90C593}" type="presOf" srcId="{A4D21E41-870C-495A-9DF1-28BCD6F90D39}" destId="{E22B9558-ED39-4CF3-91FF-58C86C5EDFEE}" srcOrd="0" destOrd="0" presId="urn:microsoft.com/office/officeart/2005/8/layout/chevron1"/>
    <dgm:cxn modelId="{B1DDFB7D-8766-4634-AD0B-3C5C563D066D}" type="presOf" srcId="{896913AF-552C-49D4-9CC5-692EF8977064}" destId="{D0066459-90BC-425F-AF39-33038A37EDA7}" srcOrd="0" destOrd="0" presId="urn:microsoft.com/office/officeart/2005/8/layout/chevron1"/>
    <dgm:cxn modelId="{99C493E6-4390-48C2-A2EC-892BA0616410}" srcId="{896913AF-552C-49D4-9CC5-692EF8977064}" destId="{DF93A481-2FDE-4E03-891B-05B5BF49A7EC}" srcOrd="1" destOrd="0" parTransId="{24677998-5A63-46BC-9203-0310DF5BD914}" sibTransId="{2555BADF-BAD5-4A5D-8FE6-996C5F104520}"/>
    <dgm:cxn modelId="{0DBB6235-0EFE-41DE-88C3-46E223CD496E}" type="presOf" srcId="{39441EDC-4B60-44C3-A478-E9739781BDD6}" destId="{D6290084-D6B3-420C-B25A-A12E2F847ECE}" srcOrd="0" destOrd="0" presId="urn:microsoft.com/office/officeart/2005/8/layout/chevron1"/>
    <dgm:cxn modelId="{8B6EB11D-C73E-4A39-9B20-DE76C82202D7}" type="presOf" srcId="{0F8C9686-9443-4CC4-899C-5C6FE4FBE5CC}" destId="{5EAAB58D-D6F8-422A-9A3A-D05ACB4E4F3E}" srcOrd="0" destOrd="0" presId="urn:microsoft.com/office/officeart/2005/8/layout/chevron1"/>
    <dgm:cxn modelId="{437727DC-CEF5-4F04-847B-F6CF90DB2F3E}" srcId="{896913AF-552C-49D4-9CC5-692EF8977064}" destId="{A4D21E41-870C-495A-9DF1-28BCD6F90D39}" srcOrd="3" destOrd="0" parTransId="{6B4C0194-F6F5-4349-83C7-C7AB307BDBC1}" sibTransId="{139790C1-C784-416C-9E3C-821BA14080DA}"/>
    <dgm:cxn modelId="{54071A76-1E47-45EF-AC26-62B788AB41AB}" srcId="{896913AF-552C-49D4-9CC5-692EF8977064}" destId="{0F8C9686-9443-4CC4-899C-5C6FE4FBE5CC}" srcOrd="2" destOrd="0" parTransId="{BABB8CAE-4CD0-4839-B0C4-D4C230C396ED}" sibTransId="{42FF3853-43F7-47F7-B8CE-813D5FDACB9F}"/>
    <dgm:cxn modelId="{4387753D-2D4C-4FEA-BA26-5B791D28AF07}" type="presParOf" srcId="{D0066459-90BC-425F-AF39-33038A37EDA7}" destId="{60711016-06BB-4371-90F5-3810FFBA1764}" srcOrd="0" destOrd="0" presId="urn:microsoft.com/office/officeart/2005/8/layout/chevron1"/>
    <dgm:cxn modelId="{F23FA7C0-67A0-4B13-B4D1-A9D7A0DB8124}" type="presParOf" srcId="{D0066459-90BC-425F-AF39-33038A37EDA7}" destId="{5D52FBA3-2F78-4123-9942-6A64648E79B3}" srcOrd="1" destOrd="0" presId="urn:microsoft.com/office/officeart/2005/8/layout/chevron1"/>
    <dgm:cxn modelId="{6D59C6D7-B187-42D0-A9D7-60DEF1C646C9}" type="presParOf" srcId="{D0066459-90BC-425F-AF39-33038A37EDA7}" destId="{5B340F61-DF43-44DC-BF23-F3D385A8A312}" srcOrd="2" destOrd="0" presId="urn:microsoft.com/office/officeart/2005/8/layout/chevron1"/>
    <dgm:cxn modelId="{1B5227C5-D315-4380-95F0-0D83EF644B24}" type="presParOf" srcId="{D0066459-90BC-425F-AF39-33038A37EDA7}" destId="{F43A70A3-8ABE-4B4F-8EA9-6F5F8AB5BD8B}" srcOrd="3" destOrd="0" presId="urn:microsoft.com/office/officeart/2005/8/layout/chevron1"/>
    <dgm:cxn modelId="{F4F7C09A-DDA4-48FB-BA0F-321138778C05}" type="presParOf" srcId="{D0066459-90BC-425F-AF39-33038A37EDA7}" destId="{5EAAB58D-D6F8-422A-9A3A-D05ACB4E4F3E}" srcOrd="4" destOrd="0" presId="urn:microsoft.com/office/officeart/2005/8/layout/chevron1"/>
    <dgm:cxn modelId="{2D7CA878-D244-46A7-A194-2E65164CFA0D}" type="presParOf" srcId="{D0066459-90BC-425F-AF39-33038A37EDA7}" destId="{B3137613-4753-4279-81CB-6AFAB544954B}" srcOrd="5" destOrd="0" presId="urn:microsoft.com/office/officeart/2005/8/layout/chevron1"/>
    <dgm:cxn modelId="{762D6F02-8828-4B9E-AA12-E47B72FE17BD}" type="presParOf" srcId="{D0066459-90BC-425F-AF39-33038A37EDA7}" destId="{E22B9558-ED39-4CF3-91FF-58C86C5EDFEE}" srcOrd="6" destOrd="0" presId="urn:microsoft.com/office/officeart/2005/8/layout/chevron1"/>
    <dgm:cxn modelId="{36844743-89FC-4078-ACA6-0A2648045906}" type="presParOf" srcId="{D0066459-90BC-425F-AF39-33038A37EDA7}" destId="{78BB4D86-E632-406C-A89C-6C73DD88EDEF}" srcOrd="7" destOrd="0" presId="urn:microsoft.com/office/officeart/2005/8/layout/chevron1"/>
    <dgm:cxn modelId="{D5A85B9E-5F93-489B-A947-A318967CDA80}" type="presParOf" srcId="{D0066459-90BC-425F-AF39-33038A37EDA7}" destId="{D6290084-D6B3-420C-B25A-A12E2F847ECE}" srcOrd="8" destOrd="0" presId="urn:microsoft.com/office/officeart/2005/8/layout/chevron1"/>
  </dgm:cxnLst>
  <dgm:bg>
    <a:noFill/>
  </dgm:bg>
  <dgm:whole/>
  <dgm:extLst>
    <a:ext uri="http://schemas.microsoft.com/office/drawing/2008/diagram">
      <dsp:dataModelExt xmlns=""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96913AF-552C-49D4-9CC5-692EF8977064}" type="doc">
      <dgm:prSet loTypeId="urn:microsoft.com/office/officeart/2005/8/layout/chevron1" loCatId="process" qsTypeId="urn:microsoft.com/office/officeart/2005/8/quickstyle/simple1" qsCatId="simple" csTypeId="urn:microsoft.com/office/officeart/2005/8/colors/accent1_2" csCatId="accent1" phldr="1"/>
      <dgm:spPr/>
    </dgm:pt>
    <dgm:pt modelId="{5FA81A88-D51A-442F-BC5F-28F23F6F4351}">
      <dgm:prSet phldrT="[Text]" custT="1"/>
      <dgm:spPr>
        <a:solidFill>
          <a:schemeClr val="accent2">
            <a:lumMod val="75000"/>
          </a:schemeClr>
        </a:solidFill>
        <a:scene3d>
          <a:camera prst="orthographicFront"/>
          <a:lightRig rig="threePt" dir="t"/>
        </a:scene3d>
        <a:sp3d>
          <a:bevelT/>
        </a:sp3d>
      </dgm:spPr>
      <dgm:t>
        <a:bodyPr/>
        <a:lstStyle/>
        <a:p>
          <a:r>
            <a:rPr lang="en-US" sz="3600" b="1" dirty="0" smtClean="0">
              <a:effectLst>
                <a:outerShdw blurRad="38100" dist="38100" dir="2700000" algn="tl">
                  <a:srgbClr val="000000">
                    <a:alpha val="43137"/>
                  </a:srgbClr>
                </a:outerShdw>
              </a:effectLst>
            </a:rPr>
            <a:t>LRA</a:t>
          </a:r>
          <a:endParaRPr lang="en-US" sz="3600" b="1" dirty="0">
            <a:effectLst>
              <a:outerShdw blurRad="38100" dist="38100" dir="2700000" algn="tl">
                <a:srgbClr val="000000">
                  <a:alpha val="43137"/>
                </a:srgbClr>
              </a:outerShdw>
            </a:effectLst>
          </a:endParaRPr>
        </a:p>
      </dgm:t>
    </dgm:pt>
    <dgm:pt modelId="{FFC065EB-8D8E-4F14-843C-A308AFF10FC3}" type="parTrans" cxnId="{B5217B6E-5972-45E2-B20B-BD7513072948}">
      <dgm:prSet/>
      <dgm:spPr/>
      <dgm:t>
        <a:bodyPr/>
        <a:lstStyle/>
        <a:p>
          <a:endParaRPr lang="en-US"/>
        </a:p>
      </dgm:t>
    </dgm:pt>
    <dgm:pt modelId="{09200C81-8832-46E9-90D2-A588B3826DDA}" type="sibTrans" cxnId="{B5217B6E-5972-45E2-B20B-BD7513072948}">
      <dgm:prSet/>
      <dgm:spPr/>
      <dgm:t>
        <a:bodyPr/>
        <a:lstStyle/>
        <a:p>
          <a:endParaRPr lang="en-US"/>
        </a:p>
      </dgm:t>
    </dgm:pt>
    <dgm:pt modelId="{DF93A481-2FDE-4E03-891B-05B5BF49A7EC}">
      <dgm:prSet phldrT="[Text]"/>
      <dgm:spPr>
        <a:solidFill>
          <a:srgbClr val="FFC000"/>
        </a:solidFill>
        <a:scene3d>
          <a:camera prst="orthographicFront"/>
          <a:lightRig rig="threePt" dir="t"/>
        </a:scene3d>
        <a:sp3d>
          <a:bevelT/>
        </a:sp3d>
      </dgm:spPr>
      <dgm:t>
        <a:bodyPr/>
        <a:lstStyle/>
        <a:p>
          <a:r>
            <a:rPr lang="en-US" b="1" dirty="0" smtClean="0">
              <a:effectLst>
                <a:outerShdw blurRad="38100" dist="38100" dir="2700000" algn="tl">
                  <a:srgbClr val="000000">
                    <a:alpha val="43137"/>
                  </a:srgbClr>
                </a:outerShdw>
              </a:effectLst>
            </a:rPr>
            <a:t>SILPA/SIKPA</a:t>
          </a:r>
          <a:endParaRPr lang="en-US" b="1" dirty="0">
            <a:effectLst>
              <a:outerShdw blurRad="38100" dist="38100" dir="2700000" algn="tl">
                <a:srgbClr val="000000">
                  <a:alpha val="43137"/>
                </a:srgbClr>
              </a:outerShdw>
            </a:effectLst>
          </a:endParaRPr>
        </a:p>
      </dgm:t>
    </dgm:pt>
    <dgm:pt modelId="{24677998-5A63-46BC-9203-0310DF5BD914}" type="parTrans" cxnId="{99C493E6-4390-48C2-A2EC-892BA0616410}">
      <dgm:prSet/>
      <dgm:spPr/>
      <dgm:t>
        <a:bodyPr/>
        <a:lstStyle/>
        <a:p>
          <a:endParaRPr lang="en-US"/>
        </a:p>
      </dgm:t>
    </dgm:pt>
    <dgm:pt modelId="{2555BADF-BAD5-4A5D-8FE6-996C5F104520}" type="sibTrans" cxnId="{99C493E6-4390-48C2-A2EC-892BA0616410}">
      <dgm:prSet/>
      <dgm:spPr/>
      <dgm:t>
        <a:bodyPr/>
        <a:lstStyle/>
        <a:p>
          <a:endParaRPr lang="en-US"/>
        </a:p>
      </dgm:t>
    </dgm:pt>
    <dgm:pt modelId="{989A5BC4-B12D-438A-A79C-55018A5BB41B}">
      <dgm:prSet phldrT="[Text]"/>
      <dgm:spPr>
        <a:solidFill>
          <a:schemeClr val="accent6">
            <a:lumMod val="75000"/>
          </a:schemeClr>
        </a:solidFill>
        <a:scene3d>
          <a:camera prst="orthographicFront"/>
          <a:lightRig rig="threePt" dir="t"/>
        </a:scene3d>
        <a:sp3d>
          <a:bevelT/>
        </a:sp3d>
      </dgm:spPr>
      <dgm:t>
        <a:bodyPr/>
        <a:lstStyle/>
        <a:p>
          <a:r>
            <a:rPr lang="en-US" b="1" dirty="0" err="1" smtClean="0">
              <a:effectLst>
                <a:outerShdw blurRad="38100" dist="38100" dir="2700000" algn="tl">
                  <a:srgbClr val="000000">
                    <a:alpha val="43137"/>
                  </a:srgbClr>
                </a:outerShdw>
              </a:effectLst>
            </a:rPr>
            <a:t>Laporan</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Perubahan</a:t>
          </a:r>
          <a:r>
            <a:rPr lang="en-US" b="1" dirty="0" smtClean="0">
              <a:effectLst>
                <a:outerShdw blurRad="38100" dist="38100" dir="2700000" algn="tl">
                  <a:srgbClr val="000000">
                    <a:alpha val="43137"/>
                  </a:srgbClr>
                </a:outerShdw>
              </a:effectLst>
            </a:rPr>
            <a:t> SAL</a:t>
          </a:r>
          <a:endParaRPr lang="en-US" b="1" dirty="0">
            <a:effectLst>
              <a:outerShdw blurRad="38100" dist="38100" dir="2700000" algn="tl">
                <a:srgbClr val="000000">
                  <a:alpha val="43137"/>
                </a:srgbClr>
              </a:outerShdw>
            </a:effectLst>
          </a:endParaRPr>
        </a:p>
      </dgm:t>
    </dgm:pt>
    <dgm:pt modelId="{5DAD62DA-440E-489E-BD95-64AA26F2B95A}" type="parTrans" cxnId="{687952C4-7C73-4D31-A269-259511A1D0D9}">
      <dgm:prSet/>
      <dgm:spPr/>
      <dgm:t>
        <a:bodyPr/>
        <a:lstStyle/>
        <a:p>
          <a:endParaRPr lang="en-US"/>
        </a:p>
      </dgm:t>
    </dgm:pt>
    <dgm:pt modelId="{A279DC54-FD79-4B83-B1FD-7B28812A526E}" type="sibTrans" cxnId="{687952C4-7C73-4D31-A269-259511A1D0D9}">
      <dgm:prSet/>
      <dgm:spPr/>
      <dgm:t>
        <a:bodyPr/>
        <a:lstStyle/>
        <a:p>
          <a:endParaRPr lang="en-US"/>
        </a:p>
      </dgm:t>
    </dgm:pt>
    <dgm:pt modelId="{D0066459-90BC-425F-AF39-33038A37EDA7}" type="pres">
      <dgm:prSet presAssocID="{896913AF-552C-49D4-9CC5-692EF8977064}" presName="Name0" presStyleCnt="0">
        <dgm:presLayoutVars>
          <dgm:dir/>
          <dgm:animLvl val="lvl"/>
          <dgm:resizeHandles val="exact"/>
        </dgm:presLayoutVars>
      </dgm:prSet>
      <dgm:spPr/>
    </dgm:pt>
    <dgm:pt modelId="{60711016-06BB-4371-90F5-3810FFBA1764}" type="pres">
      <dgm:prSet presAssocID="{5FA81A88-D51A-442F-BC5F-28F23F6F4351}" presName="parTxOnly" presStyleLbl="node1" presStyleIdx="0" presStyleCnt="3" custLinFactX="-5902" custLinFactNeighborX="-100000" custLinFactNeighborY="0">
        <dgm:presLayoutVars>
          <dgm:chMax val="0"/>
          <dgm:chPref val="0"/>
          <dgm:bulletEnabled val="1"/>
        </dgm:presLayoutVars>
      </dgm:prSet>
      <dgm:spPr/>
      <dgm:t>
        <a:bodyPr/>
        <a:lstStyle/>
        <a:p>
          <a:endParaRPr lang="en-US"/>
        </a:p>
      </dgm:t>
    </dgm:pt>
    <dgm:pt modelId="{5D52FBA3-2F78-4123-9942-6A64648E79B3}" type="pres">
      <dgm:prSet presAssocID="{09200C81-8832-46E9-90D2-A588B3826DDA}" presName="parTxOnlySpace" presStyleCnt="0"/>
      <dgm:spPr/>
    </dgm:pt>
    <dgm:pt modelId="{5B340F61-DF43-44DC-BF23-F3D385A8A312}" type="pres">
      <dgm:prSet presAssocID="{DF93A481-2FDE-4E03-891B-05B5BF49A7EC}" presName="parTxOnly" presStyleLbl="node1" presStyleIdx="1" presStyleCnt="3">
        <dgm:presLayoutVars>
          <dgm:chMax val="0"/>
          <dgm:chPref val="0"/>
          <dgm:bulletEnabled val="1"/>
        </dgm:presLayoutVars>
      </dgm:prSet>
      <dgm:spPr/>
      <dgm:t>
        <a:bodyPr/>
        <a:lstStyle/>
        <a:p>
          <a:endParaRPr lang="en-US"/>
        </a:p>
      </dgm:t>
    </dgm:pt>
    <dgm:pt modelId="{1B99A3A2-0F56-4C6F-B1BE-F02E778760DE}" type="pres">
      <dgm:prSet presAssocID="{2555BADF-BAD5-4A5D-8FE6-996C5F104520}" presName="parTxOnlySpace" presStyleCnt="0"/>
      <dgm:spPr/>
    </dgm:pt>
    <dgm:pt modelId="{475BA693-4570-460C-BAC0-F109A228700D}" type="pres">
      <dgm:prSet presAssocID="{989A5BC4-B12D-438A-A79C-55018A5BB41B}" presName="parTxOnly" presStyleLbl="node1" presStyleIdx="2" presStyleCnt="3">
        <dgm:presLayoutVars>
          <dgm:chMax val="0"/>
          <dgm:chPref val="0"/>
          <dgm:bulletEnabled val="1"/>
        </dgm:presLayoutVars>
      </dgm:prSet>
      <dgm:spPr/>
      <dgm:t>
        <a:bodyPr/>
        <a:lstStyle/>
        <a:p>
          <a:endParaRPr lang="en-US"/>
        </a:p>
      </dgm:t>
    </dgm:pt>
  </dgm:ptLst>
  <dgm:cxnLst>
    <dgm:cxn modelId="{FB91736B-1E0A-42FA-B3D0-E656678673A2}" type="presOf" srcId="{DF93A481-2FDE-4E03-891B-05B5BF49A7EC}" destId="{5B340F61-DF43-44DC-BF23-F3D385A8A312}" srcOrd="0" destOrd="0" presId="urn:microsoft.com/office/officeart/2005/8/layout/chevron1"/>
    <dgm:cxn modelId="{BB3AB9B3-3E39-41C2-9A3E-94D91E51E0A7}" type="presOf" srcId="{5FA81A88-D51A-442F-BC5F-28F23F6F4351}" destId="{60711016-06BB-4371-90F5-3810FFBA1764}" srcOrd="0" destOrd="0" presId="urn:microsoft.com/office/officeart/2005/8/layout/chevron1"/>
    <dgm:cxn modelId="{B5217B6E-5972-45E2-B20B-BD7513072948}" srcId="{896913AF-552C-49D4-9CC5-692EF8977064}" destId="{5FA81A88-D51A-442F-BC5F-28F23F6F4351}" srcOrd="0" destOrd="0" parTransId="{FFC065EB-8D8E-4F14-843C-A308AFF10FC3}" sibTransId="{09200C81-8832-46E9-90D2-A588B3826DDA}"/>
    <dgm:cxn modelId="{3D7D0EFD-64E2-465E-8357-79F25A60E886}" type="presOf" srcId="{989A5BC4-B12D-438A-A79C-55018A5BB41B}" destId="{475BA693-4570-460C-BAC0-F109A228700D}" srcOrd="0" destOrd="0" presId="urn:microsoft.com/office/officeart/2005/8/layout/chevron1"/>
    <dgm:cxn modelId="{99C493E6-4390-48C2-A2EC-892BA0616410}" srcId="{896913AF-552C-49D4-9CC5-692EF8977064}" destId="{DF93A481-2FDE-4E03-891B-05B5BF49A7EC}" srcOrd="1" destOrd="0" parTransId="{24677998-5A63-46BC-9203-0310DF5BD914}" sibTransId="{2555BADF-BAD5-4A5D-8FE6-996C5F104520}"/>
    <dgm:cxn modelId="{687952C4-7C73-4D31-A269-259511A1D0D9}" srcId="{896913AF-552C-49D4-9CC5-692EF8977064}" destId="{989A5BC4-B12D-438A-A79C-55018A5BB41B}" srcOrd="2" destOrd="0" parTransId="{5DAD62DA-440E-489E-BD95-64AA26F2B95A}" sibTransId="{A279DC54-FD79-4B83-B1FD-7B28812A526E}"/>
    <dgm:cxn modelId="{93F594D2-BF7F-4304-B2DE-C0624BFE8A2E}" type="presOf" srcId="{896913AF-552C-49D4-9CC5-692EF8977064}" destId="{D0066459-90BC-425F-AF39-33038A37EDA7}" srcOrd="0" destOrd="0" presId="urn:microsoft.com/office/officeart/2005/8/layout/chevron1"/>
    <dgm:cxn modelId="{EAB24289-2E05-46BA-B6A8-592978C42A91}" type="presParOf" srcId="{D0066459-90BC-425F-AF39-33038A37EDA7}" destId="{60711016-06BB-4371-90F5-3810FFBA1764}" srcOrd="0" destOrd="0" presId="urn:microsoft.com/office/officeart/2005/8/layout/chevron1"/>
    <dgm:cxn modelId="{89BD5C49-E1D9-4B12-8FF7-869CD7F3916E}" type="presParOf" srcId="{D0066459-90BC-425F-AF39-33038A37EDA7}" destId="{5D52FBA3-2F78-4123-9942-6A64648E79B3}" srcOrd="1" destOrd="0" presId="urn:microsoft.com/office/officeart/2005/8/layout/chevron1"/>
    <dgm:cxn modelId="{C0ACEF0D-CA6E-4DE5-9A5A-AED31D063BF7}" type="presParOf" srcId="{D0066459-90BC-425F-AF39-33038A37EDA7}" destId="{5B340F61-DF43-44DC-BF23-F3D385A8A312}" srcOrd="2" destOrd="0" presId="urn:microsoft.com/office/officeart/2005/8/layout/chevron1"/>
    <dgm:cxn modelId="{85E678E3-8A39-47FA-ADFE-714D0C228B15}" type="presParOf" srcId="{D0066459-90BC-425F-AF39-33038A37EDA7}" destId="{1B99A3A2-0F56-4C6F-B1BE-F02E778760DE}" srcOrd="3" destOrd="0" presId="urn:microsoft.com/office/officeart/2005/8/layout/chevron1"/>
    <dgm:cxn modelId="{D8518B7B-4FB4-426E-95BA-401AC4508FA9}" type="presParOf" srcId="{D0066459-90BC-425F-AF39-33038A37EDA7}" destId="{475BA693-4570-460C-BAC0-F109A228700D}" srcOrd="4" destOrd="0" presId="urn:microsoft.com/office/officeart/2005/8/layout/chevron1"/>
  </dgm:cxnLst>
  <dgm:bg>
    <a:noFill/>
  </dgm:bg>
  <dgm:whole/>
  <dgm:extLst>
    <a:ext uri="http://schemas.microsoft.com/office/drawing/2008/diagram">
      <dsp:dataModelExt xmlns=""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4E38305-F016-4438-A1EC-C19DA70171A5}">
      <dsp:nvSpPr>
        <dsp:cNvPr id="0" name=""/>
        <dsp:cNvSpPr/>
      </dsp:nvSpPr>
      <dsp:spPr>
        <a:xfrm>
          <a:off x="2144415" y="100025"/>
          <a:ext cx="6300157" cy="1844791"/>
        </a:xfrm>
        <a:prstGeom prst="round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sz="2400" kern="1200" dirty="0" err="1" smtClean="0"/>
            <a:t>Definisi</a:t>
          </a:r>
          <a:r>
            <a:rPr lang="en-US" sz="2400" kern="1200" dirty="0" smtClean="0"/>
            <a:t> </a:t>
          </a:r>
          <a:r>
            <a:rPr lang="en-US" sz="2400" kern="1200" dirty="0" err="1" smtClean="0"/>
            <a:t>Standar</a:t>
          </a:r>
          <a:endParaRPr lang="en-US" sz="2400" kern="1200" dirty="0"/>
        </a:p>
        <a:p>
          <a:pPr marL="228600" lvl="1" indent="-228600" algn="l" defTabSz="1066800">
            <a:lnSpc>
              <a:spcPct val="90000"/>
            </a:lnSpc>
            <a:spcBef>
              <a:spcPct val="0"/>
            </a:spcBef>
            <a:spcAft>
              <a:spcPct val="15000"/>
            </a:spcAft>
            <a:buChar char="••"/>
          </a:pPr>
          <a:r>
            <a:rPr lang="en-US" sz="2400" kern="1200" dirty="0" smtClean="0"/>
            <a:t>PP No. 71 </a:t>
          </a:r>
          <a:r>
            <a:rPr lang="en-US" sz="2400" kern="1200" dirty="0" err="1" smtClean="0"/>
            <a:t>Tahun</a:t>
          </a:r>
          <a:r>
            <a:rPr lang="en-US" sz="2400" kern="1200" dirty="0" smtClean="0"/>
            <a:t> 2010 </a:t>
          </a:r>
          <a:r>
            <a:rPr lang="en-US" sz="2400" kern="1200" dirty="0" err="1" smtClean="0"/>
            <a:t>Lampiran</a:t>
          </a:r>
          <a:r>
            <a:rPr lang="en-US" sz="2400" kern="1200" dirty="0" smtClean="0"/>
            <a:t> I</a:t>
          </a:r>
          <a:endParaRPr lang="en-US" sz="2400" kern="1200" dirty="0"/>
        </a:p>
        <a:p>
          <a:pPr marL="228600" lvl="1" indent="-228600" algn="l" defTabSz="1066800">
            <a:lnSpc>
              <a:spcPct val="90000"/>
            </a:lnSpc>
            <a:spcBef>
              <a:spcPct val="0"/>
            </a:spcBef>
            <a:spcAft>
              <a:spcPct val="15000"/>
            </a:spcAft>
            <a:buChar char="••"/>
          </a:pPr>
          <a:r>
            <a:rPr lang="en-US" sz="2400" kern="1200" dirty="0" smtClean="0"/>
            <a:t>PP No. 71 </a:t>
          </a:r>
          <a:r>
            <a:rPr lang="en-US" sz="2400" kern="1200" dirty="0" err="1" smtClean="0"/>
            <a:t>Tahun</a:t>
          </a:r>
          <a:r>
            <a:rPr lang="en-US" sz="2400" kern="1200" dirty="0" smtClean="0"/>
            <a:t> 2010 </a:t>
          </a:r>
          <a:r>
            <a:rPr lang="en-US" sz="2400" kern="1200" dirty="0" err="1" smtClean="0"/>
            <a:t>Lampiran</a:t>
          </a:r>
          <a:r>
            <a:rPr lang="en-US" sz="2400" kern="1200" dirty="0" smtClean="0"/>
            <a:t> II</a:t>
          </a:r>
          <a:endParaRPr lang="en-US" sz="2400" kern="1200" dirty="0"/>
        </a:p>
      </dsp:txBody>
      <dsp:txXfrm>
        <a:off x="2144415" y="100025"/>
        <a:ext cx="6300157" cy="1844791"/>
      </dsp:txXfrm>
    </dsp:sp>
    <dsp:sp modelId="{8E409792-90C4-4F70-B90C-ED1323160938}">
      <dsp:nvSpPr>
        <dsp:cNvPr id="0" name=""/>
        <dsp:cNvSpPr/>
      </dsp:nvSpPr>
      <dsp:spPr>
        <a:xfrm>
          <a:off x="25" y="0"/>
          <a:ext cx="2130789" cy="204392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glow rad="63500">
            <a:schemeClr val="accent1">
              <a:hueOff val="0"/>
              <a:satOff val="0"/>
              <a:lumOff val="0"/>
              <a:alphaOff val="0"/>
              <a:alpha val="45000"/>
              <a:satMod val="120000"/>
            </a:schemeClr>
          </a:glo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1" kern="1200" dirty="0" err="1" smtClean="0">
              <a:solidFill>
                <a:schemeClr val="tx1"/>
              </a:solidFill>
            </a:rPr>
            <a:t>Gambaran</a:t>
          </a:r>
          <a:r>
            <a:rPr lang="en-US" sz="1800" b="1" kern="1200" dirty="0" smtClean="0">
              <a:solidFill>
                <a:schemeClr val="tx1"/>
              </a:solidFill>
            </a:rPr>
            <a:t> </a:t>
          </a:r>
          <a:r>
            <a:rPr lang="en-US" sz="1800" b="1" kern="1200" dirty="0" err="1" smtClean="0">
              <a:solidFill>
                <a:schemeClr val="tx1"/>
              </a:solidFill>
            </a:rPr>
            <a:t>Umum</a:t>
          </a:r>
          <a:r>
            <a:rPr lang="en-US" sz="1800" b="1" kern="1200" dirty="0" smtClean="0">
              <a:solidFill>
                <a:schemeClr val="tx1"/>
              </a:solidFill>
            </a:rPr>
            <a:t> PP 71/2010</a:t>
          </a:r>
          <a:endParaRPr lang="en-US" sz="1800" b="1" kern="1200" dirty="0">
            <a:solidFill>
              <a:schemeClr val="tx1"/>
            </a:solidFill>
          </a:endParaRPr>
        </a:p>
      </dsp:txBody>
      <dsp:txXfrm>
        <a:off x="25" y="0"/>
        <a:ext cx="2130789" cy="2043920"/>
      </dsp:txXfrm>
    </dsp:sp>
    <dsp:sp modelId="{1E25D0F8-D1E2-46C4-9952-230A694C4CDC}">
      <dsp:nvSpPr>
        <dsp:cNvPr id="0" name=""/>
        <dsp:cNvSpPr/>
      </dsp:nvSpPr>
      <dsp:spPr>
        <a:xfrm>
          <a:off x="2152576" y="2267195"/>
          <a:ext cx="6302744" cy="2228143"/>
        </a:xfrm>
        <a:prstGeom prst="round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sz="2400" kern="1200" dirty="0" err="1" smtClean="0"/>
            <a:t>Perbedaan</a:t>
          </a:r>
          <a:r>
            <a:rPr lang="en-US" sz="2400" kern="1200" dirty="0" smtClean="0"/>
            <a:t> </a:t>
          </a:r>
          <a:r>
            <a:rPr lang="en-US" sz="2400" kern="1200" dirty="0" err="1" smtClean="0"/>
            <a:t>antara</a:t>
          </a:r>
          <a:r>
            <a:rPr lang="en-US" sz="2400" kern="1200" dirty="0" smtClean="0"/>
            <a:t> </a:t>
          </a:r>
          <a:r>
            <a:rPr lang="en-US" sz="2400" kern="1200" dirty="0" err="1" smtClean="0"/>
            <a:t>lampiran</a:t>
          </a:r>
          <a:r>
            <a:rPr lang="en-US" sz="2400" kern="1200" dirty="0" smtClean="0"/>
            <a:t> I </a:t>
          </a:r>
          <a:r>
            <a:rPr lang="en-US" sz="2400" kern="1200" dirty="0" err="1" smtClean="0"/>
            <a:t>dan</a:t>
          </a:r>
          <a:r>
            <a:rPr lang="en-US" sz="2400" kern="1200" dirty="0" smtClean="0"/>
            <a:t> </a:t>
          </a:r>
          <a:r>
            <a:rPr lang="en-US" sz="2400" kern="1200" dirty="0" err="1" smtClean="0"/>
            <a:t>lampiran</a:t>
          </a:r>
          <a:r>
            <a:rPr lang="en-US" sz="2400" kern="1200" dirty="0" smtClean="0"/>
            <a:t> II PP 71 </a:t>
          </a:r>
          <a:r>
            <a:rPr lang="en-US" sz="2400" kern="1200" dirty="0" err="1" smtClean="0"/>
            <a:t>Tahun</a:t>
          </a:r>
          <a:r>
            <a:rPr lang="en-US" sz="2400" kern="1200" dirty="0" smtClean="0"/>
            <a:t> 2010 </a:t>
          </a:r>
          <a:r>
            <a:rPr lang="en-US" sz="2400" kern="1200" dirty="0" err="1" smtClean="0"/>
            <a:t>dalam</a:t>
          </a:r>
          <a:r>
            <a:rPr lang="en-US" sz="2400" kern="1200" dirty="0" smtClean="0"/>
            <a:t> </a:t>
          </a:r>
          <a:r>
            <a:rPr lang="en-US" sz="2400" kern="1200" dirty="0" err="1" smtClean="0"/>
            <a:t>hal</a:t>
          </a:r>
          <a:r>
            <a:rPr lang="en-US" sz="2400" kern="1200" dirty="0" smtClean="0"/>
            <a:t> </a:t>
          </a:r>
          <a:r>
            <a:rPr lang="en-US" sz="2400" kern="1200" dirty="0" err="1" smtClean="0"/>
            <a:t>jumlah</a:t>
          </a:r>
          <a:r>
            <a:rPr lang="en-US" sz="2400" kern="1200" dirty="0" smtClean="0"/>
            <a:t> </a:t>
          </a:r>
          <a:r>
            <a:rPr lang="en-US" sz="2400" kern="1200" dirty="0" err="1" smtClean="0"/>
            <a:t>paragraf</a:t>
          </a:r>
          <a:r>
            <a:rPr lang="en-US" sz="2400" kern="1200" dirty="0" smtClean="0"/>
            <a:t>, </a:t>
          </a:r>
          <a:r>
            <a:rPr lang="en-US" sz="2400" kern="1200" dirty="0" err="1" smtClean="0"/>
            <a:t>definisi</a:t>
          </a:r>
          <a:r>
            <a:rPr lang="en-US" sz="2400" kern="1200" dirty="0" smtClean="0"/>
            <a:t>, </a:t>
          </a:r>
          <a:r>
            <a:rPr lang="en-US" sz="2400" kern="1200" dirty="0" err="1" smtClean="0"/>
            <a:t>pengukuran</a:t>
          </a:r>
          <a:r>
            <a:rPr lang="en-US" sz="2400" kern="1200" dirty="0" smtClean="0"/>
            <a:t>, </a:t>
          </a:r>
          <a:r>
            <a:rPr lang="en-US" sz="2400" kern="1200" dirty="0" err="1" smtClean="0"/>
            <a:t>pengungkapan</a:t>
          </a:r>
          <a:r>
            <a:rPr lang="en-US" sz="2400" kern="1200" dirty="0" smtClean="0"/>
            <a:t>,  </a:t>
          </a:r>
          <a:r>
            <a:rPr lang="en-US" sz="2400" kern="1200" dirty="0" err="1" smtClean="0"/>
            <a:t>dan</a:t>
          </a:r>
          <a:r>
            <a:rPr lang="en-US" sz="2400" kern="1200" dirty="0" smtClean="0"/>
            <a:t> </a:t>
          </a:r>
          <a:r>
            <a:rPr lang="en-US" sz="2400" kern="1200" dirty="0" err="1" smtClean="0"/>
            <a:t>perbedaan</a:t>
          </a:r>
          <a:r>
            <a:rPr lang="en-US" sz="2400" kern="1200" dirty="0" smtClean="0"/>
            <a:t> </a:t>
          </a:r>
          <a:r>
            <a:rPr lang="en-US" sz="2400" kern="1200" dirty="0" err="1" smtClean="0"/>
            <a:t>mendasar</a:t>
          </a:r>
          <a:r>
            <a:rPr lang="en-US" sz="2400" kern="1200" dirty="0" smtClean="0"/>
            <a:t> </a:t>
          </a:r>
          <a:r>
            <a:rPr lang="en-US" sz="2400" kern="1200" dirty="0" err="1" smtClean="0"/>
            <a:t>akrual</a:t>
          </a:r>
          <a:endParaRPr lang="en-US" sz="2400" kern="1200" dirty="0"/>
        </a:p>
      </dsp:txBody>
      <dsp:txXfrm>
        <a:off x="2152576" y="2267195"/>
        <a:ext cx="6302744" cy="2228143"/>
      </dsp:txXfrm>
    </dsp:sp>
    <dsp:sp modelId="{4E9B4B82-FEDA-458A-9DD3-1C8F7655CB04}">
      <dsp:nvSpPr>
        <dsp:cNvPr id="0" name=""/>
        <dsp:cNvSpPr/>
      </dsp:nvSpPr>
      <dsp:spPr>
        <a:xfrm>
          <a:off x="0" y="2267195"/>
          <a:ext cx="2149696" cy="2228143"/>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glow rad="63500">
            <a:schemeClr val="accent1">
              <a:hueOff val="0"/>
              <a:satOff val="0"/>
              <a:lumOff val="0"/>
              <a:alphaOff val="0"/>
              <a:alpha val="45000"/>
              <a:satMod val="120000"/>
            </a:schemeClr>
          </a:glo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kern="1200" dirty="0" err="1" smtClean="0">
              <a:solidFill>
                <a:schemeClr val="tx1"/>
              </a:solidFill>
            </a:rPr>
            <a:t>Perbedaan</a:t>
          </a:r>
          <a:r>
            <a:rPr lang="en-US" sz="2000" b="1" kern="1200" dirty="0" smtClean="0">
              <a:solidFill>
                <a:schemeClr val="tx1"/>
              </a:solidFill>
            </a:rPr>
            <a:t> </a:t>
          </a:r>
          <a:r>
            <a:rPr lang="en-US" sz="2000" b="1" kern="1200" dirty="0" err="1" smtClean="0">
              <a:solidFill>
                <a:schemeClr val="tx1"/>
              </a:solidFill>
            </a:rPr>
            <a:t>Lampiran</a:t>
          </a:r>
          <a:r>
            <a:rPr lang="en-US" sz="2000" b="1" kern="1200" dirty="0" smtClean="0">
              <a:solidFill>
                <a:schemeClr val="tx1"/>
              </a:solidFill>
            </a:rPr>
            <a:t> I </a:t>
          </a:r>
          <a:r>
            <a:rPr lang="en-US" sz="2000" b="1" kern="1200" dirty="0" err="1" smtClean="0">
              <a:solidFill>
                <a:schemeClr val="tx1"/>
              </a:solidFill>
            </a:rPr>
            <a:t>dan</a:t>
          </a:r>
          <a:r>
            <a:rPr lang="en-US" sz="2000" b="1" kern="1200" dirty="0" smtClean="0">
              <a:solidFill>
                <a:schemeClr val="tx1"/>
              </a:solidFill>
            </a:rPr>
            <a:t> II PP 71/2010</a:t>
          </a:r>
          <a:endParaRPr lang="en-US" sz="2000" b="1" kern="1200" dirty="0">
            <a:solidFill>
              <a:schemeClr val="tx1"/>
            </a:solidFill>
          </a:endParaRPr>
        </a:p>
      </dsp:txBody>
      <dsp:txXfrm>
        <a:off x="0" y="2267195"/>
        <a:ext cx="2149696" cy="222814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4B2968A-5EE4-411D-8201-9029CCBCDB46}">
      <dsp:nvSpPr>
        <dsp:cNvPr id="0" name=""/>
        <dsp:cNvSpPr/>
      </dsp:nvSpPr>
      <dsp:spPr>
        <a:xfrm>
          <a:off x="-5434709" y="-828206"/>
          <a:ext cx="6440169" cy="6440169"/>
        </a:xfrm>
        <a:prstGeom prst="blockArc">
          <a:avLst>
            <a:gd name="adj1" fmla="val 18900000"/>
            <a:gd name="adj2" fmla="val 2700000"/>
            <a:gd name="adj3" fmla="val 335"/>
          </a:avLst>
        </a:prstGeom>
        <a:noFill/>
        <a:ln w="1905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18B31C-16EF-43AF-8CEE-4D1B688A4667}">
      <dsp:nvSpPr>
        <dsp:cNvPr id="0" name=""/>
        <dsp:cNvSpPr/>
      </dsp:nvSpPr>
      <dsp:spPr>
        <a:xfrm>
          <a:off x="724192" y="364164"/>
          <a:ext cx="5752808" cy="1804872"/>
        </a:xfrm>
        <a:prstGeom prst="rect">
          <a:avLst/>
        </a:prstGeom>
        <a:solidFill>
          <a:schemeClr val="accent1">
            <a:alpha val="9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4758" tIns="45720" rIns="45720" bIns="45720" numCol="1" spcCol="1270" anchor="ctr" anchorCtr="0">
          <a:noAutofit/>
        </a:bodyPr>
        <a:lstStyle/>
        <a:p>
          <a:pPr marL="0" lvl="0" indent="0" algn="l" defTabSz="800100">
            <a:lnSpc>
              <a:spcPct val="90000"/>
            </a:lnSpc>
            <a:spcBef>
              <a:spcPct val="0"/>
            </a:spcBef>
            <a:spcAft>
              <a:spcPct val="35000"/>
            </a:spcAft>
          </a:pPr>
          <a:r>
            <a:rPr lang="id-ID" sz="1800" b="1" kern="1200" dirty="0" smtClean="0">
              <a:solidFill>
                <a:schemeClr val="bg1"/>
              </a:solidFill>
              <a:latin typeface="+mn-lt"/>
              <a:ea typeface="+mn-ea"/>
              <a:cs typeface="+mn-cs"/>
            </a:rPr>
            <a:t>SAP Berbasis </a:t>
          </a:r>
          <a:r>
            <a:rPr lang="id-ID" sz="1800" b="1" kern="1200" dirty="0" smtClean="0">
              <a:solidFill>
                <a:srgbClr val="C00000"/>
              </a:solidFill>
              <a:latin typeface="+mn-lt"/>
              <a:ea typeface="+mn-ea"/>
              <a:cs typeface="+mn-cs"/>
            </a:rPr>
            <a:t>Akrual</a:t>
          </a:r>
          <a:r>
            <a:rPr lang="id-ID" sz="1800" b="1" kern="1200" dirty="0" smtClean="0">
              <a:solidFill>
                <a:schemeClr val="bg1"/>
              </a:solidFill>
              <a:latin typeface="+mn-lt"/>
              <a:ea typeface="+mn-ea"/>
              <a:cs typeface="+mn-cs"/>
            </a:rPr>
            <a:t> terdapat pada</a:t>
          </a:r>
          <a:r>
            <a:rPr lang="en-US" sz="1800" b="1" kern="1200" dirty="0" smtClean="0">
              <a:solidFill>
                <a:schemeClr val="bg1"/>
              </a:solidFill>
              <a:latin typeface="+mn-lt"/>
              <a:ea typeface="+mn-ea"/>
              <a:cs typeface="+mn-cs"/>
            </a:rPr>
            <a:t> </a:t>
          </a:r>
          <a:r>
            <a:rPr lang="id-ID" sz="1800" b="1" u="sng" kern="1200" dirty="0" smtClean="0">
              <a:solidFill>
                <a:schemeClr val="bg1"/>
              </a:solidFill>
              <a:latin typeface="+mn-lt"/>
              <a:ea typeface="+mn-ea"/>
              <a:cs typeface="+mn-cs"/>
            </a:rPr>
            <a:t>Lampiran </a:t>
          </a:r>
          <a:r>
            <a:rPr lang="en-US" sz="1800" b="1" u="sng" kern="1200" dirty="0" smtClean="0">
              <a:solidFill>
                <a:schemeClr val="bg1"/>
              </a:solidFill>
              <a:latin typeface="+mn-lt"/>
              <a:ea typeface="+mn-ea"/>
              <a:cs typeface="+mn-cs"/>
            </a:rPr>
            <a:t>I</a:t>
          </a:r>
          <a:r>
            <a:rPr lang="id-ID" sz="1800" b="1" kern="1200" dirty="0" smtClean="0">
              <a:solidFill>
                <a:schemeClr val="bg1"/>
              </a:solidFill>
              <a:latin typeface="+mn-lt"/>
              <a:ea typeface="+mn-ea"/>
              <a:cs typeface="+mn-cs"/>
            </a:rPr>
            <a:t> dan berlaku sejak tanggal ditetapkan dan dapat segera diterapkan oleh setiap entitas</a:t>
          </a:r>
          <a:endParaRPr lang="en-US" sz="1800" b="1" kern="1200" dirty="0" smtClean="0">
            <a:solidFill>
              <a:schemeClr val="bg1"/>
            </a:solidFill>
          </a:endParaRPr>
        </a:p>
        <a:p>
          <a:pPr marL="0" lvl="0" indent="0" algn="l" defTabSz="800100">
            <a:lnSpc>
              <a:spcPct val="90000"/>
            </a:lnSpc>
            <a:spcBef>
              <a:spcPct val="0"/>
            </a:spcBef>
            <a:spcAft>
              <a:spcPct val="35000"/>
            </a:spcAft>
          </a:pPr>
          <a:r>
            <a:rPr lang="en-US" sz="1800" b="1" kern="1200" dirty="0" err="1" smtClean="0">
              <a:solidFill>
                <a:schemeClr val="bg1"/>
              </a:solidFill>
            </a:rPr>
            <a:t>Berisi</a:t>
          </a:r>
          <a:r>
            <a:rPr lang="en-US" sz="1800" b="1" kern="1200" dirty="0" smtClean="0">
              <a:solidFill>
                <a:schemeClr val="bg1"/>
              </a:solidFill>
            </a:rPr>
            <a:t> </a:t>
          </a:r>
          <a:r>
            <a:rPr lang="en-US" sz="1800" b="1" kern="1200" dirty="0" err="1" smtClean="0">
              <a:solidFill>
                <a:schemeClr val="bg1"/>
              </a:solidFill>
            </a:rPr>
            <a:t>Kerangka</a:t>
          </a:r>
          <a:r>
            <a:rPr lang="en-US" sz="1800" b="1" kern="1200" dirty="0" smtClean="0">
              <a:solidFill>
                <a:schemeClr val="bg1"/>
              </a:solidFill>
            </a:rPr>
            <a:t> </a:t>
          </a:r>
          <a:r>
            <a:rPr lang="en-US" sz="1800" b="1" kern="1200" dirty="0" err="1" smtClean="0">
              <a:solidFill>
                <a:schemeClr val="bg1"/>
              </a:solidFill>
            </a:rPr>
            <a:t>Konseptual</a:t>
          </a:r>
          <a:r>
            <a:rPr lang="en-US" sz="1800" b="1" kern="1200" dirty="0" smtClean="0">
              <a:solidFill>
                <a:schemeClr val="bg1"/>
              </a:solidFill>
            </a:rPr>
            <a:t> </a:t>
          </a:r>
          <a:r>
            <a:rPr lang="en-US" sz="1800" b="1" kern="1200" dirty="0" err="1" smtClean="0">
              <a:solidFill>
                <a:schemeClr val="bg1"/>
              </a:solidFill>
            </a:rPr>
            <a:t>Akuntansi</a:t>
          </a:r>
          <a:r>
            <a:rPr lang="en-US" sz="1800" b="1" kern="1200" dirty="0" smtClean="0">
              <a:solidFill>
                <a:schemeClr val="bg1"/>
              </a:solidFill>
            </a:rPr>
            <a:t> </a:t>
          </a:r>
          <a:r>
            <a:rPr lang="en-US" sz="1800" b="1" kern="1200" dirty="0" err="1" smtClean="0">
              <a:solidFill>
                <a:schemeClr val="bg1"/>
              </a:solidFill>
            </a:rPr>
            <a:t>Pemerintah</a:t>
          </a:r>
          <a:r>
            <a:rPr lang="en-US" sz="1800" b="1" kern="1200" dirty="0" smtClean="0">
              <a:solidFill>
                <a:schemeClr val="bg1"/>
              </a:solidFill>
            </a:rPr>
            <a:t> </a:t>
          </a:r>
          <a:r>
            <a:rPr lang="en-US" sz="1800" b="1" kern="1200" dirty="0" err="1" smtClean="0">
              <a:solidFill>
                <a:schemeClr val="bg1"/>
              </a:solidFill>
            </a:rPr>
            <a:t>dan</a:t>
          </a:r>
          <a:r>
            <a:rPr lang="en-US" sz="1800" b="1" kern="1200" dirty="0" smtClean="0">
              <a:solidFill>
                <a:schemeClr val="bg1"/>
              </a:solidFill>
            </a:rPr>
            <a:t> </a:t>
          </a:r>
          <a:r>
            <a:rPr lang="en-US" sz="1800" b="1" kern="1200" dirty="0" smtClean="0">
              <a:solidFill>
                <a:srgbClr val="C00000"/>
              </a:solidFill>
            </a:rPr>
            <a:t>12</a:t>
          </a:r>
          <a:r>
            <a:rPr lang="en-US" sz="1800" b="1" kern="1200" dirty="0" smtClean="0">
              <a:solidFill>
                <a:schemeClr val="bg1"/>
              </a:solidFill>
            </a:rPr>
            <a:t> PSAP</a:t>
          </a:r>
        </a:p>
        <a:p>
          <a:pPr marL="0" lvl="0" indent="0" algn="l" defTabSz="800100">
            <a:lnSpc>
              <a:spcPct val="90000"/>
            </a:lnSpc>
            <a:spcBef>
              <a:spcPct val="0"/>
            </a:spcBef>
            <a:spcAft>
              <a:spcPct val="35000"/>
            </a:spcAft>
          </a:pPr>
          <a:r>
            <a:rPr lang="en-US" sz="1800" b="1" kern="1200" dirty="0" err="1" smtClean="0">
              <a:solidFill>
                <a:schemeClr val="bg1"/>
              </a:solidFill>
              <a:sym typeface="Wingdings" pitchFamily="2" charset="2"/>
            </a:rPr>
            <a:t>Berlaku</a:t>
          </a:r>
          <a:r>
            <a:rPr lang="en-US" sz="1800" b="1" kern="1200" dirty="0" smtClean="0">
              <a:solidFill>
                <a:schemeClr val="bg1"/>
              </a:solidFill>
              <a:sym typeface="Wingdings" pitchFamily="2" charset="2"/>
            </a:rPr>
            <a:t> </a:t>
          </a:r>
          <a:r>
            <a:rPr lang="en-US" sz="1800" b="1" kern="1200" dirty="0" err="1" smtClean="0">
              <a:solidFill>
                <a:schemeClr val="bg1"/>
              </a:solidFill>
              <a:sym typeface="Wingdings" pitchFamily="2" charset="2"/>
            </a:rPr>
            <a:t>sepenuhnya</a:t>
          </a:r>
          <a:r>
            <a:rPr lang="en-US" sz="1800" b="1" kern="1200" dirty="0" smtClean="0">
              <a:solidFill>
                <a:schemeClr val="bg1"/>
              </a:solidFill>
              <a:sym typeface="Wingdings" pitchFamily="2" charset="2"/>
            </a:rPr>
            <a:t> paling </a:t>
          </a:r>
          <a:r>
            <a:rPr lang="en-US" sz="1800" b="1" kern="1200" dirty="0" err="1" smtClean="0">
              <a:solidFill>
                <a:schemeClr val="bg1"/>
              </a:solidFill>
              <a:sym typeface="Wingdings" pitchFamily="2" charset="2"/>
            </a:rPr>
            <a:t>lambat</a:t>
          </a:r>
          <a:r>
            <a:rPr lang="en-US" sz="1800" b="1" kern="1200" dirty="0" smtClean="0">
              <a:solidFill>
                <a:schemeClr val="bg1"/>
              </a:solidFill>
              <a:sym typeface="Wingdings" pitchFamily="2" charset="2"/>
            </a:rPr>
            <a:t>  TA 2015</a:t>
          </a:r>
          <a:endParaRPr lang="en-US" sz="1800" b="1" kern="1200" dirty="0" smtClean="0">
            <a:solidFill>
              <a:schemeClr val="bg1"/>
            </a:solidFill>
          </a:endParaRPr>
        </a:p>
      </dsp:txBody>
      <dsp:txXfrm>
        <a:off x="724192" y="364164"/>
        <a:ext cx="5752808" cy="1804872"/>
      </dsp:txXfrm>
    </dsp:sp>
    <dsp:sp modelId="{E5D042EC-7F66-48BE-A6F0-FB707D510DB9}">
      <dsp:nvSpPr>
        <dsp:cNvPr id="0" name=""/>
        <dsp:cNvSpPr/>
      </dsp:nvSpPr>
      <dsp:spPr>
        <a:xfrm>
          <a:off x="91174" y="616682"/>
          <a:ext cx="1441651" cy="1500074"/>
        </a:xfrm>
        <a:prstGeom prst="ellipse">
          <a:avLst/>
        </a:prstGeom>
        <a:solidFill>
          <a:schemeClr val="lt1">
            <a:hueOff val="0"/>
            <a:satOff val="0"/>
            <a:lumOff val="0"/>
            <a:alphaOff val="0"/>
          </a:schemeClr>
        </a:solidFill>
        <a:ln w="1905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6DF4CB-CE1B-44FA-A39D-49C8BED3E6A9}">
      <dsp:nvSpPr>
        <dsp:cNvPr id="0" name=""/>
        <dsp:cNvSpPr/>
      </dsp:nvSpPr>
      <dsp:spPr>
        <a:xfrm>
          <a:off x="811999" y="2552654"/>
          <a:ext cx="5648591" cy="2137686"/>
        </a:xfrm>
        <a:prstGeom prst="rect">
          <a:avLst/>
        </a:prstGeom>
        <a:solidFill>
          <a:schemeClr val="accent1">
            <a:alpha val="90000"/>
            <a:hueOff val="0"/>
            <a:satOff val="0"/>
            <a:lumOff val="0"/>
            <a:alpha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4758" tIns="45720" rIns="45720" bIns="45720" numCol="1" spcCol="1270" anchor="ctr" anchorCtr="0">
          <a:noAutofit/>
        </a:bodyPr>
        <a:lstStyle/>
        <a:p>
          <a:pPr lvl="0" algn="l" defTabSz="800100">
            <a:lnSpc>
              <a:spcPct val="90000"/>
            </a:lnSpc>
            <a:spcBef>
              <a:spcPct val="0"/>
            </a:spcBef>
            <a:spcAft>
              <a:spcPct val="35000"/>
            </a:spcAft>
          </a:pPr>
          <a:r>
            <a:rPr lang="id-ID" sz="1800" b="1" kern="1200" dirty="0" smtClean="0">
              <a:solidFill>
                <a:schemeClr val="bg1"/>
              </a:solidFill>
              <a:latin typeface="+mn-lt"/>
              <a:ea typeface="+mn-ea"/>
              <a:cs typeface="+mn-cs"/>
            </a:rPr>
            <a:t>SAP Berbasis </a:t>
          </a:r>
          <a:r>
            <a:rPr lang="id-ID" sz="1800" b="1" kern="1200" dirty="0" smtClean="0">
              <a:solidFill>
                <a:srgbClr val="C00000"/>
              </a:solidFill>
              <a:latin typeface="+mn-lt"/>
              <a:ea typeface="+mn-ea"/>
              <a:cs typeface="+mn-cs"/>
            </a:rPr>
            <a:t>Kas Menuju Akrual </a:t>
          </a:r>
          <a:r>
            <a:rPr lang="id-ID" sz="1800" b="1" kern="1200" dirty="0" smtClean="0">
              <a:solidFill>
                <a:schemeClr val="bg1"/>
              </a:solidFill>
              <a:latin typeface="+mn-lt"/>
              <a:ea typeface="+mn-ea"/>
              <a:cs typeface="+mn-cs"/>
            </a:rPr>
            <a:t>pada </a:t>
          </a:r>
          <a:r>
            <a:rPr lang="id-ID" sz="1800" b="1" u="sng" kern="1200" dirty="0" smtClean="0">
              <a:solidFill>
                <a:schemeClr val="bg1"/>
              </a:solidFill>
              <a:latin typeface="+mn-lt"/>
              <a:ea typeface="+mn-ea"/>
              <a:cs typeface="+mn-cs"/>
            </a:rPr>
            <a:t>Lampiran </a:t>
          </a:r>
          <a:r>
            <a:rPr lang="en-US" sz="1800" b="1" u="sng" kern="1200" dirty="0" smtClean="0">
              <a:solidFill>
                <a:schemeClr val="bg1"/>
              </a:solidFill>
              <a:latin typeface="+mn-lt"/>
              <a:ea typeface="+mn-ea"/>
              <a:cs typeface="+mn-cs"/>
            </a:rPr>
            <a:t>II</a:t>
          </a:r>
          <a:r>
            <a:rPr lang="id-ID" sz="1800" b="1" u="sng" kern="1200" dirty="0" smtClean="0">
              <a:solidFill>
                <a:schemeClr val="bg1"/>
              </a:solidFill>
              <a:latin typeface="+mn-lt"/>
              <a:ea typeface="+mn-ea"/>
              <a:cs typeface="+mn-cs"/>
            </a:rPr>
            <a:t> </a:t>
          </a:r>
          <a:r>
            <a:rPr lang="id-ID" sz="1800" b="1" kern="1200" dirty="0" smtClean="0">
              <a:solidFill>
                <a:schemeClr val="bg1"/>
              </a:solidFill>
              <a:latin typeface="+mn-lt"/>
              <a:ea typeface="+mn-ea"/>
              <a:cs typeface="+mn-cs"/>
            </a:rPr>
            <a:t>berlaku selama masa transisi bagi entitas yang belum siap untuk menerapkan SAP Berbasis Akrual</a:t>
          </a:r>
          <a:endParaRPr lang="en-US" sz="1800" b="1" kern="1200" dirty="0" smtClean="0">
            <a:solidFill>
              <a:schemeClr val="bg1"/>
            </a:solidFill>
          </a:endParaRPr>
        </a:p>
        <a:p>
          <a:pPr lvl="0" algn="l" defTabSz="800100">
            <a:lnSpc>
              <a:spcPct val="90000"/>
            </a:lnSpc>
            <a:spcBef>
              <a:spcPct val="0"/>
            </a:spcBef>
            <a:spcAft>
              <a:spcPct val="35000"/>
            </a:spcAft>
          </a:pPr>
          <a:r>
            <a:rPr lang="en-US" sz="1800" b="1" kern="1200" dirty="0" err="1" smtClean="0">
              <a:solidFill>
                <a:schemeClr val="bg1"/>
              </a:solidFill>
            </a:rPr>
            <a:t>Berisi</a:t>
          </a:r>
          <a:r>
            <a:rPr lang="en-US" sz="1800" b="1" kern="1200" dirty="0" smtClean="0">
              <a:solidFill>
                <a:schemeClr val="bg1"/>
              </a:solidFill>
            </a:rPr>
            <a:t> </a:t>
          </a:r>
          <a:r>
            <a:rPr lang="en-US" sz="1800" b="1" kern="1200" dirty="0" err="1" smtClean="0">
              <a:solidFill>
                <a:schemeClr val="bg1"/>
              </a:solidFill>
            </a:rPr>
            <a:t>Kerangka</a:t>
          </a:r>
          <a:r>
            <a:rPr lang="en-US" sz="1800" b="1" kern="1200" dirty="0" smtClean="0">
              <a:solidFill>
                <a:schemeClr val="bg1"/>
              </a:solidFill>
            </a:rPr>
            <a:t> </a:t>
          </a:r>
          <a:r>
            <a:rPr lang="en-US" sz="1800" b="1" kern="1200" dirty="0" err="1" smtClean="0">
              <a:solidFill>
                <a:schemeClr val="bg1"/>
              </a:solidFill>
            </a:rPr>
            <a:t>Konseptual</a:t>
          </a:r>
          <a:r>
            <a:rPr lang="en-US" sz="1800" b="1" kern="1200" dirty="0" smtClean="0">
              <a:solidFill>
                <a:schemeClr val="bg1"/>
              </a:solidFill>
            </a:rPr>
            <a:t> </a:t>
          </a:r>
          <a:r>
            <a:rPr lang="en-US" sz="1800" b="1" kern="1200" dirty="0" err="1" smtClean="0">
              <a:solidFill>
                <a:schemeClr val="bg1"/>
              </a:solidFill>
            </a:rPr>
            <a:t>Akuntansi</a:t>
          </a:r>
          <a:r>
            <a:rPr lang="en-US" sz="1800" b="1" kern="1200" dirty="0" smtClean="0">
              <a:solidFill>
                <a:schemeClr val="bg1"/>
              </a:solidFill>
            </a:rPr>
            <a:t> </a:t>
          </a:r>
          <a:r>
            <a:rPr lang="en-US" sz="1800" b="1" kern="1200" dirty="0" err="1" smtClean="0">
              <a:solidFill>
                <a:schemeClr val="bg1"/>
              </a:solidFill>
            </a:rPr>
            <a:t>Pemerintah</a:t>
          </a:r>
          <a:r>
            <a:rPr lang="en-US" sz="1800" b="1" kern="1200" dirty="0" smtClean="0">
              <a:solidFill>
                <a:schemeClr val="bg1"/>
              </a:solidFill>
            </a:rPr>
            <a:t> </a:t>
          </a:r>
          <a:r>
            <a:rPr lang="en-US" sz="1800" b="1" kern="1200" dirty="0" err="1" smtClean="0">
              <a:solidFill>
                <a:schemeClr val="bg1"/>
              </a:solidFill>
            </a:rPr>
            <a:t>dan</a:t>
          </a:r>
          <a:r>
            <a:rPr lang="en-US" sz="1800" b="1" kern="1200" dirty="0" smtClean="0">
              <a:solidFill>
                <a:schemeClr val="bg1"/>
              </a:solidFill>
            </a:rPr>
            <a:t> </a:t>
          </a:r>
          <a:r>
            <a:rPr lang="en-US" sz="1800" b="1" kern="1200" dirty="0" smtClean="0">
              <a:solidFill>
                <a:srgbClr val="C00000"/>
              </a:solidFill>
            </a:rPr>
            <a:t>11</a:t>
          </a:r>
          <a:r>
            <a:rPr lang="en-US" sz="1800" b="1" kern="1200" dirty="0" smtClean="0">
              <a:solidFill>
                <a:schemeClr val="bg1"/>
              </a:solidFill>
            </a:rPr>
            <a:t> PSAP</a:t>
          </a:r>
        </a:p>
        <a:p>
          <a:pPr lvl="0" algn="l" defTabSz="800100">
            <a:lnSpc>
              <a:spcPct val="90000"/>
            </a:lnSpc>
            <a:spcBef>
              <a:spcPct val="0"/>
            </a:spcBef>
            <a:spcAft>
              <a:spcPct val="35000"/>
            </a:spcAft>
          </a:pPr>
          <a:r>
            <a:rPr lang="en-US" sz="1800" b="1" kern="1200" dirty="0" err="1" smtClean="0">
              <a:solidFill>
                <a:schemeClr val="bg1"/>
              </a:solidFill>
              <a:sym typeface="Wingdings" pitchFamily="2" charset="2"/>
            </a:rPr>
            <a:t>Tidak</a:t>
          </a:r>
          <a:r>
            <a:rPr lang="en-US" sz="1800" b="1" kern="1200" dirty="0" smtClean="0">
              <a:solidFill>
                <a:schemeClr val="bg1"/>
              </a:solidFill>
              <a:sym typeface="Wingdings" pitchFamily="2" charset="2"/>
            </a:rPr>
            <a:t> </a:t>
          </a:r>
          <a:r>
            <a:rPr lang="en-US" sz="1800" b="1" kern="1200" dirty="0" err="1" smtClean="0">
              <a:solidFill>
                <a:schemeClr val="bg1"/>
              </a:solidFill>
              <a:sym typeface="Wingdings" pitchFamily="2" charset="2"/>
            </a:rPr>
            <a:t>berlaku</a:t>
          </a:r>
          <a:r>
            <a:rPr lang="en-US" sz="1800" b="1" kern="1200" dirty="0" smtClean="0">
              <a:solidFill>
                <a:schemeClr val="bg1"/>
              </a:solidFill>
              <a:sym typeface="Wingdings" pitchFamily="2" charset="2"/>
            </a:rPr>
            <a:t> </a:t>
          </a:r>
          <a:r>
            <a:rPr lang="en-US" sz="1800" b="1" kern="1200" dirty="0" err="1" smtClean="0">
              <a:solidFill>
                <a:schemeClr val="bg1"/>
              </a:solidFill>
              <a:sym typeface="Wingdings" pitchFamily="2" charset="2"/>
            </a:rPr>
            <a:t>mulai</a:t>
          </a:r>
          <a:r>
            <a:rPr lang="en-US" sz="1800" b="1" kern="1200" dirty="0" smtClean="0">
              <a:solidFill>
                <a:schemeClr val="bg1"/>
              </a:solidFill>
              <a:sym typeface="Wingdings" pitchFamily="2" charset="2"/>
            </a:rPr>
            <a:t> TA 2015</a:t>
          </a:r>
          <a:endParaRPr lang="en-US" sz="1800" b="1" kern="1200" dirty="0" smtClean="0">
            <a:solidFill>
              <a:schemeClr val="bg1"/>
            </a:solidFill>
          </a:endParaRPr>
        </a:p>
      </dsp:txBody>
      <dsp:txXfrm>
        <a:off x="811999" y="2552654"/>
        <a:ext cx="5648591" cy="2137686"/>
      </dsp:txXfrm>
    </dsp:sp>
    <dsp:sp modelId="{B8328CB2-5900-43D0-8CDC-6D4FDC94BD5A}">
      <dsp:nvSpPr>
        <dsp:cNvPr id="0" name=""/>
        <dsp:cNvSpPr/>
      </dsp:nvSpPr>
      <dsp:spPr>
        <a:xfrm>
          <a:off x="66566" y="2659919"/>
          <a:ext cx="1490866" cy="1514236"/>
        </a:xfrm>
        <a:prstGeom prst="ellipse">
          <a:avLst/>
        </a:prstGeom>
        <a:solidFill>
          <a:schemeClr val="lt1">
            <a:hueOff val="0"/>
            <a:satOff val="0"/>
            <a:lumOff val="0"/>
            <a:alphaOff val="0"/>
          </a:schemeClr>
        </a:solidFill>
        <a:ln w="19050" cap="flat" cmpd="sng" algn="ctr">
          <a:solidFill>
            <a:schemeClr val="accent1">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247BE6A-4488-4F68-97B4-2D399A4BD243}">
      <dsp:nvSpPr>
        <dsp:cNvPr id="0" name=""/>
        <dsp:cNvSpPr/>
      </dsp:nvSpPr>
      <dsp:spPr>
        <a:xfrm rot="1495144">
          <a:off x="2533358" y="2724097"/>
          <a:ext cx="501580" cy="61435"/>
        </a:xfrm>
        <a:custGeom>
          <a:avLst/>
          <a:gdLst/>
          <a:ahLst/>
          <a:cxnLst/>
          <a:rect l="0" t="0" r="0" b="0"/>
          <a:pathLst>
            <a:path>
              <a:moveTo>
                <a:pt x="0" y="30717"/>
              </a:moveTo>
              <a:lnTo>
                <a:pt x="501580" y="30717"/>
              </a:lnTo>
            </a:path>
          </a:pathLst>
        </a:custGeom>
        <a:noFill/>
        <a:ln w="1905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83182C5-B185-4A30-B72E-5BEA62B2F323}">
      <dsp:nvSpPr>
        <dsp:cNvPr id="0" name=""/>
        <dsp:cNvSpPr/>
      </dsp:nvSpPr>
      <dsp:spPr>
        <a:xfrm rot="20057825">
          <a:off x="2537716" y="1607607"/>
          <a:ext cx="383831" cy="61435"/>
        </a:xfrm>
        <a:custGeom>
          <a:avLst/>
          <a:gdLst/>
          <a:ahLst/>
          <a:cxnLst/>
          <a:rect l="0" t="0" r="0" b="0"/>
          <a:pathLst>
            <a:path>
              <a:moveTo>
                <a:pt x="0" y="30717"/>
              </a:moveTo>
              <a:lnTo>
                <a:pt x="383831" y="30717"/>
              </a:lnTo>
            </a:path>
          </a:pathLst>
        </a:custGeom>
        <a:noFill/>
        <a:ln w="1905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1A74E24-D09A-4489-80D5-DCC0503DF987}">
      <dsp:nvSpPr>
        <dsp:cNvPr id="0" name=""/>
        <dsp:cNvSpPr/>
      </dsp:nvSpPr>
      <dsp:spPr>
        <a:xfrm>
          <a:off x="605201" y="1188216"/>
          <a:ext cx="1941768" cy="2010691"/>
        </a:xfrm>
        <a:prstGeom prst="ellipse">
          <a:avLst/>
        </a:prstGeom>
        <a:gradFill rotWithShape="0">
          <a:gsLst>
            <a:gs pos="0">
              <a:schemeClr val="accent1">
                <a:hueOff val="0"/>
                <a:satOff val="0"/>
                <a:lumOff val="0"/>
                <a:alphaOff val="0"/>
                <a:tint val="48000"/>
                <a:satMod val="138000"/>
              </a:schemeClr>
            </a:gs>
            <a:gs pos="25000">
              <a:schemeClr val="accent1">
                <a:hueOff val="0"/>
                <a:satOff val="0"/>
                <a:lumOff val="0"/>
                <a:alphaOff val="0"/>
                <a:tint val="85000"/>
              </a:schemeClr>
            </a:gs>
            <a:gs pos="40000">
              <a:schemeClr val="accent1">
                <a:hueOff val="0"/>
                <a:satOff val="0"/>
                <a:lumOff val="0"/>
                <a:alphaOff val="0"/>
                <a:tint val="92000"/>
              </a:schemeClr>
            </a:gs>
            <a:gs pos="50000">
              <a:schemeClr val="accent1">
                <a:hueOff val="0"/>
                <a:satOff val="0"/>
                <a:lumOff val="0"/>
                <a:alphaOff val="0"/>
                <a:tint val="93000"/>
              </a:schemeClr>
            </a:gs>
            <a:gs pos="60000">
              <a:schemeClr val="accent1">
                <a:hueOff val="0"/>
                <a:satOff val="0"/>
                <a:lumOff val="0"/>
                <a:alphaOff val="0"/>
                <a:tint val="92000"/>
              </a:schemeClr>
            </a:gs>
            <a:gs pos="75000">
              <a:schemeClr val="accent1">
                <a:hueOff val="0"/>
                <a:satOff val="0"/>
                <a:lumOff val="0"/>
                <a:alphaOff val="0"/>
                <a:tint val="83000"/>
                <a:satMod val="108000"/>
              </a:schemeClr>
            </a:gs>
            <a:gs pos="100000">
              <a:schemeClr val="accent1">
                <a:hueOff val="0"/>
                <a:satOff val="0"/>
                <a:lumOff val="0"/>
                <a:alphaOff val="0"/>
                <a:tint val="48000"/>
                <a:satMod val="150000"/>
              </a:schemeClr>
            </a:gs>
          </a:gsLst>
          <a:lin ang="5400000" scaled="0"/>
        </a:gradFill>
        <a:ln>
          <a:noFill/>
        </a:ln>
        <a:effectLst>
          <a:glow rad="63500">
            <a:schemeClr val="accent1">
              <a:hueOff val="0"/>
              <a:satOff val="0"/>
              <a:lumOff val="0"/>
              <a:alphaOff val="0"/>
              <a:alpha val="45000"/>
              <a:satMod val="12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4177DE0-5C7C-47F5-976A-307E6F26C3F5}">
      <dsp:nvSpPr>
        <dsp:cNvPr id="0" name=""/>
        <dsp:cNvSpPr/>
      </dsp:nvSpPr>
      <dsp:spPr>
        <a:xfrm>
          <a:off x="2819392" y="350016"/>
          <a:ext cx="1681063" cy="1681063"/>
        </a:xfrm>
        <a:prstGeom prst="ellipse">
          <a:avLst/>
        </a:prstGeom>
        <a:gradFill rotWithShape="0">
          <a:gsLst>
            <a:gs pos="0">
              <a:schemeClr val="accent1">
                <a:hueOff val="0"/>
                <a:satOff val="0"/>
                <a:lumOff val="0"/>
                <a:alphaOff val="0"/>
                <a:tint val="48000"/>
                <a:satMod val="138000"/>
              </a:schemeClr>
            </a:gs>
            <a:gs pos="25000">
              <a:schemeClr val="accent1">
                <a:hueOff val="0"/>
                <a:satOff val="0"/>
                <a:lumOff val="0"/>
                <a:alphaOff val="0"/>
                <a:tint val="85000"/>
              </a:schemeClr>
            </a:gs>
            <a:gs pos="40000">
              <a:schemeClr val="accent1">
                <a:hueOff val="0"/>
                <a:satOff val="0"/>
                <a:lumOff val="0"/>
                <a:alphaOff val="0"/>
                <a:tint val="92000"/>
              </a:schemeClr>
            </a:gs>
            <a:gs pos="50000">
              <a:schemeClr val="accent1">
                <a:hueOff val="0"/>
                <a:satOff val="0"/>
                <a:lumOff val="0"/>
                <a:alphaOff val="0"/>
                <a:tint val="93000"/>
              </a:schemeClr>
            </a:gs>
            <a:gs pos="60000">
              <a:schemeClr val="accent1">
                <a:hueOff val="0"/>
                <a:satOff val="0"/>
                <a:lumOff val="0"/>
                <a:alphaOff val="0"/>
                <a:tint val="92000"/>
              </a:schemeClr>
            </a:gs>
            <a:gs pos="75000">
              <a:schemeClr val="accent1">
                <a:hueOff val="0"/>
                <a:satOff val="0"/>
                <a:lumOff val="0"/>
                <a:alphaOff val="0"/>
                <a:tint val="83000"/>
                <a:satMod val="108000"/>
              </a:schemeClr>
            </a:gs>
            <a:gs pos="100000">
              <a:schemeClr val="accent1">
                <a:hueOff val="0"/>
                <a:satOff val="0"/>
                <a:lumOff val="0"/>
                <a:alphaOff val="0"/>
                <a:tint val="48000"/>
                <a:satMod val="150000"/>
              </a:schemeClr>
            </a:gs>
          </a:gsLst>
          <a:lin ang="5400000" scaled="0"/>
        </a:gradFill>
        <a:ln>
          <a:noFill/>
        </a:ln>
        <a:effectLst>
          <a:glow rad="63500">
            <a:schemeClr val="accent1">
              <a:hueOff val="0"/>
              <a:satOff val="0"/>
              <a:lumOff val="0"/>
              <a:alphaOff val="0"/>
              <a:alpha val="45000"/>
              <a:satMod val="12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t>LAMPIRAN I</a:t>
          </a:r>
          <a:endParaRPr lang="en-US" sz="1800" b="1" kern="1200" dirty="0"/>
        </a:p>
      </dsp:txBody>
      <dsp:txXfrm>
        <a:off x="2819392" y="350016"/>
        <a:ext cx="1681063" cy="1681063"/>
      </dsp:txXfrm>
    </dsp:sp>
    <dsp:sp modelId="{4AC10055-93A5-4DCB-83A1-AC573D535878}">
      <dsp:nvSpPr>
        <dsp:cNvPr id="0" name=""/>
        <dsp:cNvSpPr/>
      </dsp:nvSpPr>
      <dsp:spPr>
        <a:xfrm>
          <a:off x="2939170" y="2310413"/>
          <a:ext cx="1728318" cy="1835805"/>
        </a:xfrm>
        <a:prstGeom prst="ellipse">
          <a:avLst/>
        </a:prstGeom>
        <a:gradFill rotWithShape="0">
          <a:gsLst>
            <a:gs pos="0">
              <a:schemeClr val="accent1">
                <a:hueOff val="0"/>
                <a:satOff val="0"/>
                <a:lumOff val="0"/>
                <a:alphaOff val="0"/>
                <a:tint val="48000"/>
                <a:satMod val="138000"/>
              </a:schemeClr>
            </a:gs>
            <a:gs pos="25000">
              <a:schemeClr val="accent1">
                <a:hueOff val="0"/>
                <a:satOff val="0"/>
                <a:lumOff val="0"/>
                <a:alphaOff val="0"/>
                <a:tint val="85000"/>
              </a:schemeClr>
            </a:gs>
            <a:gs pos="40000">
              <a:schemeClr val="accent1">
                <a:hueOff val="0"/>
                <a:satOff val="0"/>
                <a:lumOff val="0"/>
                <a:alphaOff val="0"/>
                <a:tint val="92000"/>
              </a:schemeClr>
            </a:gs>
            <a:gs pos="50000">
              <a:schemeClr val="accent1">
                <a:hueOff val="0"/>
                <a:satOff val="0"/>
                <a:lumOff val="0"/>
                <a:alphaOff val="0"/>
                <a:tint val="93000"/>
              </a:schemeClr>
            </a:gs>
            <a:gs pos="60000">
              <a:schemeClr val="accent1">
                <a:hueOff val="0"/>
                <a:satOff val="0"/>
                <a:lumOff val="0"/>
                <a:alphaOff val="0"/>
                <a:tint val="92000"/>
              </a:schemeClr>
            </a:gs>
            <a:gs pos="75000">
              <a:schemeClr val="accent1">
                <a:hueOff val="0"/>
                <a:satOff val="0"/>
                <a:lumOff val="0"/>
                <a:alphaOff val="0"/>
                <a:tint val="83000"/>
                <a:satMod val="108000"/>
              </a:schemeClr>
            </a:gs>
            <a:gs pos="100000">
              <a:schemeClr val="accent1">
                <a:hueOff val="0"/>
                <a:satOff val="0"/>
                <a:lumOff val="0"/>
                <a:alphaOff val="0"/>
                <a:tint val="48000"/>
                <a:satMod val="150000"/>
              </a:schemeClr>
            </a:gs>
          </a:gsLst>
          <a:lin ang="5400000" scaled="0"/>
        </a:gradFill>
        <a:ln>
          <a:noFill/>
        </a:ln>
        <a:effectLst>
          <a:glow rad="63500">
            <a:schemeClr val="accent1">
              <a:hueOff val="0"/>
              <a:satOff val="0"/>
              <a:lumOff val="0"/>
              <a:alphaOff val="0"/>
              <a:alpha val="45000"/>
              <a:satMod val="12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t>LAMPIRAN II</a:t>
          </a:r>
          <a:endParaRPr lang="en-US" sz="1800" b="1" kern="1200" dirty="0"/>
        </a:p>
      </dsp:txBody>
      <dsp:txXfrm>
        <a:off x="2939170" y="2310413"/>
        <a:ext cx="1728318" cy="1835805"/>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A744743-6787-4944-B524-AACD73FBCB87}">
      <dsp:nvSpPr>
        <dsp:cNvPr id="0" name=""/>
        <dsp:cNvSpPr/>
      </dsp:nvSpPr>
      <dsp:spPr>
        <a:xfrm>
          <a:off x="540574" y="0"/>
          <a:ext cx="8999970" cy="1584175"/>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64D9DF-5121-43FE-9FFD-3B0862C420F1}">
      <dsp:nvSpPr>
        <dsp:cNvPr id="0" name=""/>
        <dsp:cNvSpPr/>
      </dsp:nvSpPr>
      <dsp:spPr>
        <a:xfrm>
          <a:off x="5578150" y="357187"/>
          <a:ext cx="3024336" cy="864098"/>
        </a:xfrm>
        <a:prstGeom prst="roundRect">
          <a:avLst/>
        </a:prstGeom>
        <a:solidFill>
          <a:schemeClr val="accent2">
            <a:alpha val="9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kumimoji="0" lang="en-US" sz="1600" b="1" i="0" u="none" strike="noStrike" kern="1200" cap="none" normalizeH="0" baseline="0" dirty="0" smtClean="0">
            <a:ln/>
            <a:effectLst/>
            <a:latin typeface="Arial" charset="0"/>
            <a:cs typeface="Arial" charset="0"/>
          </a:endParaRPr>
        </a:p>
        <a:p>
          <a:pPr lvl="0" algn="ctr" defTabSz="711200">
            <a:lnSpc>
              <a:spcPct val="90000"/>
            </a:lnSpc>
            <a:spcBef>
              <a:spcPct val="0"/>
            </a:spcBef>
            <a:spcAft>
              <a:spcPct val="35000"/>
            </a:spcAft>
          </a:pPr>
          <a:endParaRPr kumimoji="0" lang="en-US" sz="1600" b="1" i="0" u="none" strike="noStrike" kern="1200" cap="none" normalizeH="0" baseline="0" dirty="0" smtClean="0">
            <a:ln/>
            <a:effectLst/>
            <a:latin typeface="Arial" charset="0"/>
            <a:cs typeface="Arial" charset="0"/>
          </a:endParaRPr>
        </a:p>
        <a:p>
          <a:pPr lvl="0" algn="ctr" defTabSz="711200">
            <a:lnSpc>
              <a:spcPct val="90000"/>
            </a:lnSpc>
            <a:spcBef>
              <a:spcPct val="0"/>
            </a:spcBef>
            <a:spcAft>
              <a:spcPct val="35000"/>
            </a:spcAft>
          </a:pPr>
          <a:r>
            <a:rPr kumimoji="0" lang="en-US" sz="1600" b="1" i="0" u="none" strike="noStrike" kern="1200" cap="none" normalizeH="0" baseline="0" dirty="0" err="1" smtClean="0">
              <a:ln/>
              <a:effectLst/>
              <a:latin typeface="Arial" charset="0"/>
              <a:cs typeface="Arial" charset="0"/>
            </a:rPr>
            <a:t>Lampiran</a:t>
          </a:r>
          <a:r>
            <a:rPr kumimoji="0" lang="en-US" sz="1600" b="1" i="0" u="none" strike="noStrike" kern="1200" cap="none" normalizeH="0" baseline="0" dirty="0" smtClean="0">
              <a:ln/>
              <a:effectLst/>
              <a:latin typeface="Arial" charset="0"/>
              <a:cs typeface="Arial" charset="0"/>
            </a:rPr>
            <a:t> II</a:t>
          </a:r>
        </a:p>
        <a:p>
          <a:pPr lvl="0" algn="ctr" defTabSz="711200">
            <a:lnSpc>
              <a:spcPct val="90000"/>
            </a:lnSpc>
            <a:spcBef>
              <a:spcPct val="0"/>
            </a:spcBef>
            <a:spcAft>
              <a:spcPct val="35000"/>
            </a:spcAft>
          </a:pPr>
          <a:r>
            <a:rPr kumimoji="0" lang="en-US" sz="1600" b="1" i="0" u="none" strike="noStrike" kern="1200" cap="none" normalizeH="0" baseline="0" dirty="0" smtClean="0">
              <a:ln/>
              <a:effectLst/>
              <a:latin typeface="Arial" charset="0"/>
              <a:cs typeface="Arial" charset="0"/>
            </a:rPr>
            <a:t>PP 71/2010 </a:t>
          </a:r>
        </a:p>
        <a:p>
          <a:pPr lvl="0" algn="ctr" defTabSz="711200">
            <a:lnSpc>
              <a:spcPct val="90000"/>
            </a:lnSpc>
            <a:spcBef>
              <a:spcPct val="0"/>
            </a:spcBef>
            <a:spcAft>
              <a:spcPct val="35000"/>
            </a:spcAft>
          </a:pPr>
          <a:r>
            <a:rPr kumimoji="0" lang="en-US" sz="1600" b="1" i="0" u="none" strike="noStrike" kern="1200" cap="none" normalizeH="0" baseline="0" dirty="0" smtClean="0">
              <a:ln/>
              <a:effectLst/>
              <a:latin typeface="Arial" charset="0"/>
              <a:cs typeface="Arial" charset="0"/>
            </a:rPr>
            <a:t> </a:t>
          </a:r>
        </a:p>
        <a:p>
          <a:pPr lvl="0" algn="ctr" defTabSz="711200">
            <a:lnSpc>
              <a:spcPct val="90000"/>
            </a:lnSpc>
            <a:spcBef>
              <a:spcPct val="0"/>
            </a:spcBef>
            <a:spcAft>
              <a:spcPct val="35000"/>
            </a:spcAft>
          </a:pPr>
          <a:endParaRPr kumimoji="0" lang="en-US" sz="1600" b="1" i="0" u="none" strike="noStrike" kern="1200" cap="none" normalizeH="0" baseline="0" dirty="0" smtClean="0">
            <a:ln/>
            <a:effectLst/>
            <a:latin typeface="Arial" charset="0"/>
            <a:cs typeface="Arial" charset="0"/>
          </a:endParaRPr>
        </a:p>
      </dsp:txBody>
      <dsp:txXfrm>
        <a:off x="5578150" y="357187"/>
        <a:ext cx="3024336" cy="864098"/>
      </dsp:txXfrm>
    </dsp:sp>
    <dsp:sp modelId="{FEDE9A82-7111-4CB7-8C77-27366B0D02A6}">
      <dsp:nvSpPr>
        <dsp:cNvPr id="0" name=""/>
        <dsp:cNvSpPr/>
      </dsp:nvSpPr>
      <dsp:spPr>
        <a:xfrm>
          <a:off x="1158567" y="310479"/>
          <a:ext cx="3024366" cy="921698"/>
        </a:xfrm>
        <a:prstGeom prst="roundRect">
          <a:avLst/>
        </a:prstGeom>
        <a:solidFill>
          <a:schemeClr val="accent2">
            <a:alpha val="90000"/>
            <a:hueOff val="0"/>
            <a:satOff val="0"/>
            <a:lumOff val="0"/>
            <a:alpha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ts val="0"/>
            </a:spcAft>
          </a:pPr>
          <a:r>
            <a:rPr lang="en-US" sz="1600" b="1" kern="1200" dirty="0" smtClean="0">
              <a:effectLst>
                <a:outerShdw blurRad="38100" dist="38100" dir="2700000" algn="tl">
                  <a:srgbClr val="000000">
                    <a:alpha val="43137"/>
                  </a:srgbClr>
                </a:outerShdw>
              </a:effectLst>
              <a:latin typeface="Arial" pitchFamily="34" charset="0"/>
              <a:cs typeface="Arial" pitchFamily="34" charset="0"/>
            </a:rPr>
            <a:t>PP 24/2005 CTA</a:t>
          </a:r>
        </a:p>
        <a:p>
          <a:pPr lvl="0" algn="ctr" defTabSz="711200" rtl="0">
            <a:lnSpc>
              <a:spcPct val="50000"/>
            </a:lnSpc>
            <a:spcBef>
              <a:spcPct val="0"/>
            </a:spcBef>
            <a:spcAft>
              <a:spcPts val="0"/>
            </a:spcAft>
          </a:pPr>
          <a:endParaRPr lang="en-US" sz="1600" b="1" kern="1200" dirty="0" smtClean="0">
            <a:effectLst>
              <a:outerShdw blurRad="38100" dist="38100" dir="2700000" algn="tl">
                <a:srgbClr val="000000">
                  <a:alpha val="43137"/>
                </a:srgbClr>
              </a:outerShdw>
            </a:effectLst>
            <a:latin typeface="Arial" pitchFamily="34" charset="0"/>
            <a:cs typeface="Arial" pitchFamily="34" charset="0"/>
          </a:endParaRPr>
        </a:p>
      </dsp:txBody>
      <dsp:txXfrm>
        <a:off x="1158567" y="310479"/>
        <a:ext cx="3024366" cy="921698"/>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0F270E7-CA88-4B21-99FB-46CA76DC4AA2}">
      <dsp:nvSpPr>
        <dsp:cNvPr id="0" name=""/>
        <dsp:cNvSpPr/>
      </dsp:nvSpPr>
      <dsp:spPr>
        <a:xfrm>
          <a:off x="1934204" y="2138"/>
          <a:ext cx="6815911" cy="1733128"/>
        </a:xfrm>
        <a:prstGeom prst="rightArrow">
          <a:avLst>
            <a:gd name="adj1" fmla="val 75000"/>
            <a:gd name="adj2" fmla="val 50000"/>
          </a:avLst>
        </a:prstGeom>
        <a:solidFill>
          <a:schemeClr val="accent2">
            <a:lumMod val="20000"/>
            <a:lumOff val="80000"/>
            <a:alpha val="9000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err="1" smtClean="0">
              <a:latin typeface="Arial" pitchFamily="34" charset="0"/>
              <a:cs typeface="Arial" pitchFamily="34" charset="0"/>
            </a:rPr>
            <a:t>Pendapatan</a:t>
          </a:r>
          <a:r>
            <a:rPr lang="en-US" sz="1600" kern="1200" dirty="0" smtClean="0">
              <a:latin typeface="Arial" pitchFamily="34" charset="0"/>
              <a:cs typeface="Arial" pitchFamily="34" charset="0"/>
            </a:rPr>
            <a:t> </a:t>
          </a:r>
          <a:r>
            <a:rPr lang="en-US" sz="1600" kern="1200" dirty="0" err="1" smtClean="0">
              <a:latin typeface="Arial" pitchFamily="34" charset="0"/>
              <a:cs typeface="Arial" pitchFamily="34" charset="0"/>
            </a:rPr>
            <a:t>negara</a:t>
          </a:r>
          <a:r>
            <a:rPr lang="en-US" sz="1600" kern="1200" dirty="0" smtClean="0">
              <a:latin typeface="Arial" pitchFamily="34" charset="0"/>
              <a:cs typeface="Arial" pitchFamily="34" charset="0"/>
            </a:rPr>
            <a:t>/</a:t>
          </a:r>
          <a:r>
            <a:rPr lang="en-US" sz="1600" kern="1200" dirty="0" err="1" smtClean="0">
              <a:latin typeface="Arial" pitchFamily="34" charset="0"/>
              <a:cs typeface="Arial" pitchFamily="34" charset="0"/>
            </a:rPr>
            <a:t>daerah</a:t>
          </a:r>
          <a:r>
            <a:rPr lang="en-US" sz="1600" kern="1200" dirty="0" smtClean="0">
              <a:latin typeface="Arial" pitchFamily="34" charset="0"/>
              <a:cs typeface="Arial" pitchFamily="34" charset="0"/>
            </a:rPr>
            <a:t> </a:t>
          </a:r>
          <a:r>
            <a:rPr lang="en-US" sz="1600" kern="1200" dirty="0" err="1" smtClean="0">
              <a:latin typeface="Arial" pitchFamily="34" charset="0"/>
              <a:cs typeface="Arial" pitchFamily="34" charset="0"/>
            </a:rPr>
            <a:t>dalah</a:t>
          </a:r>
          <a:r>
            <a:rPr lang="en-US" sz="1600" kern="1200" dirty="0" smtClean="0">
              <a:latin typeface="Arial" pitchFamily="34" charset="0"/>
              <a:cs typeface="Arial" pitchFamily="34" charset="0"/>
            </a:rPr>
            <a:t> </a:t>
          </a:r>
          <a:r>
            <a:rPr lang="en-US" sz="1600" kern="1200" dirty="0" err="1" smtClean="0">
              <a:latin typeface="Arial" pitchFamily="34" charset="0"/>
              <a:cs typeface="Arial" pitchFamily="34" charset="0"/>
            </a:rPr>
            <a:t>hak</a:t>
          </a:r>
          <a:r>
            <a:rPr lang="en-US" sz="1600" kern="1200" dirty="0" smtClean="0">
              <a:latin typeface="Arial" pitchFamily="34" charset="0"/>
              <a:cs typeface="Arial" pitchFamily="34" charset="0"/>
            </a:rPr>
            <a:t> </a:t>
          </a:r>
          <a:r>
            <a:rPr lang="en-US" sz="1600" kern="1200" dirty="0" err="1" smtClean="0">
              <a:latin typeface="Arial" pitchFamily="34" charset="0"/>
              <a:cs typeface="Arial" pitchFamily="34" charset="0"/>
            </a:rPr>
            <a:t>pemerintah</a:t>
          </a:r>
          <a:r>
            <a:rPr lang="en-US" sz="1600" kern="1200" dirty="0" smtClean="0">
              <a:latin typeface="Arial" pitchFamily="34" charset="0"/>
              <a:cs typeface="Arial" pitchFamily="34" charset="0"/>
            </a:rPr>
            <a:t> </a:t>
          </a:r>
          <a:r>
            <a:rPr lang="en-US" sz="1600" kern="1200" dirty="0" err="1" smtClean="0">
              <a:latin typeface="Arial" pitchFamily="34" charset="0"/>
              <a:cs typeface="Arial" pitchFamily="34" charset="0"/>
            </a:rPr>
            <a:t>pusat</a:t>
          </a:r>
          <a:r>
            <a:rPr lang="en-US" sz="1600" kern="1200" dirty="0" smtClean="0">
              <a:latin typeface="Arial" pitchFamily="34" charset="0"/>
              <a:cs typeface="Arial" pitchFamily="34" charset="0"/>
            </a:rPr>
            <a:t>/</a:t>
          </a:r>
          <a:r>
            <a:rPr lang="en-US" sz="1600" kern="1200" dirty="0" err="1" smtClean="0">
              <a:latin typeface="Arial" pitchFamily="34" charset="0"/>
              <a:cs typeface="Arial" pitchFamily="34" charset="0"/>
            </a:rPr>
            <a:t>daerah</a:t>
          </a:r>
          <a:r>
            <a:rPr lang="en-US" sz="1600" kern="1200" dirty="0" smtClean="0">
              <a:latin typeface="Arial" pitchFamily="34" charset="0"/>
              <a:cs typeface="Arial" pitchFamily="34" charset="0"/>
            </a:rPr>
            <a:t> yang </a:t>
          </a:r>
          <a:r>
            <a:rPr lang="en-US" sz="1600" kern="1200" dirty="0" err="1" smtClean="0">
              <a:latin typeface="Arial" pitchFamily="34" charset="0"/>
              <a:cs typeface="Arial" pitchFamily="34" charset="0"/>
            </a:rPr>
            <a:t>diakui</a:t>
          </a:r>
          <a:r>
            <a:rPr lang="en-US" sz="1600" kern="1200" dirty="0" smtClean="0">
              <a:latin typeface="Arial" pitchFamily="34" charset="0"/>
              <a:cs typeface="Arial" pitchFamily="34" charset="0"/>
            </a:rPr>
            <a:t> </a:t>
          </a:r>
          <a:r>
            <a:rPr lang="en-US" sz="1600" kern="1200" dirty="0" err="1" smtClean="0">
              <a:latin typeface="Arial" pitchFamily="34" charset="0"/>
              <a:cs typeface="Arial" pitchFamily="34" charset="0"/>
            </a:rPr>
            <a:t>sebagai</a:t>
          </a:r>
          <a:r>
            <a:rPr lang="en-US" sz="1600" kern="1200" dirty="0" smtClean="0">
              <a:latin typeface="Arial" pitchFamily="34" charset="0"/>
              <a:cs typeface="Arial" pitchFamily="34" charset="0"/>
            </a:rPr>
            <a:t> </a:t>
          </a:r>
          <a:r>
            <a:rPr lang="en-US" sz="1600" kern="1200" dirty="0" err="1" smtClean="0">
              <a:latin typeface="Arial" pitchFamily="34" charset="0"/>
              <a:cs typeface="Arial" pitchFamily="34" charset="0"/>
            </a:rPr>
            <a:t>penambah</a:t>
          </a:r>
          <a:r>
            <a:rPr lang="en-US" sz="1600" kern="1200" dirty="0" smtClean="0">
              <a:latin typeface="Arial" pitchFamily="34" charset="0"/>
              <a:cs typeface="Arial" pitchFamily="34" charset="0"/>
            </a:rPr>
            <a:t> </a:t>
          </a:r>
          <a:r>
            <a:rPr lang="en-US" sz="1600" kern="1200" dirty="0" err="1" smtClean="0">
              <a:latin typeface="Arial" pitchFamily="34" charset="0"/>
              <a:cs typeface="Arial" pitchFamily="34" charset="0"/>
            </a:rPr>
            <a:t>nilai</a:t>
          </a:r>
          <a:r>
            <a:rPr lang="en-US" sz="1600" kern="1200" dirty="0" smtClean="0">
              <a:latin typeface="Arial" pitchFamily="34" charset="0"/>
              <a:cs typeface="Arial" pitchFamily="34" charset="0"/>
            </a:rPr>
            <a:t> </a:t>
          </a:r>
          <a:r>
            <a:rPr lang="en-US" sz="1600" kern="1200" dirty="0" err="1" smtClean="0">
              <a:latin typeface="Arial" pitchFamily="34" charset="0"/>
              <a:cs typeface="Arial" pitchFamily="34" charset="0"/>
            </a:rPr>
            <a:t>kekayaan</a:t>
          </a:r>
          <a:r>
            <a:rPr lang="en-US" sz="1600" kern="1200" dirty="0" smtClean="0">
              <a:latin typeface="Arial" pitchFamily="34" charset="0"/>
              <a:cs typeface="Arial" pitchFamily="34" charset="0"/>
            </a:rPr>
            <a:t> </a:t>
          </a:r>
          <a:r>
            <a:rPr lang="en-US" sz="1600" kern="1200" dirty="0" err="1" smtClean="0">
              <a:latin typeface="Arial" pitchFamily="34" charset="0"/>
              <a:cs typeface="Arial" pitchFamily="34" charset="0"/>
            </a:rPr>
            <a:t>bersih</a:t>
          </a:r>
          <a:endParaRPr lang="en-US" sz="1600" kern="1200" dirty="0">
            <a:latin typeface="Arial" pitchFamily="34" charset="0"/>
            <a:cs typeface="Arial" pitchFamily="34" charset="0"/>
          </a:endParaRPr>
        </a:p>
        <a:p>
          <a:pPr marL="171450" lvl="1" indent="-171450" algn="l" defTabSz="711200">
            <a:lnSpc>
              <a:spcPct val="90000"/>
            </a:lnSpc>
            <a:spcBef>
              <a:spcPct val="0"/>
            </a:spcBef>
            <a:spcAft>
              <a:spcPct val="15000"/>
            </a:spcAft>
            <a:buChar char="••"/>
          </a:pPr>
          <a:r>
            <a:rPr lang="en-US" sz="1600" kern="1200" dirty="0" err="1" smtClean="0">
              <a:latin typeface="Arial" pitchFamily="34" charset="0"/>
              <a:cs typeface="Arial" pitchFamily="34" charset="0"/>
            </a:rPr>
            <a:t>Belanja</a:t>
          </a:r>
          <a:r>
            <a:rPr lang="en-US" sz="1600" kern="1200" dirty="0" smtClean="0">
              <a:latin typeface="Arial" pitchFamily="34" charset="0"/>
              <a:cs typeface="Arial" pitchFamily="34" charset="0"/>
            </a:rPr>
            <a:t> </a:t>
          </a:r>
          <a:r>
            <a:rPr lang="en-US" sz="1600" kern="1200" dirty="0" err="1" smtClean="0">
              <a:latin typeface="Arial" pitchFamily="34" charset="0"/>
              <a:cs typeface="Arial" pitchFamily="34" charset="0"/>
            </a:rPr>
            <a:t>negara</a:t>
          </a:r>
          <a:r>
            <a:rPr lang="en-US" sz="1600" kern="1200" dirty="0" smtClean="0">
              <a:latin typeface="Arial" pitchFamily="34" charset="0"/>
              <a:cs typeface="Arial" pitchFamily="34" charset="0"/>
            </a:rPr>
            <a:t>/</a:t>
          </a:r>
          <a:r>
            <a:rPr lang="en-US" sz="1600" kern="1200" dirty="0" err="1" smtClean="0">
              <a:latin typeface="Arial" pitchFamily="34" charset="0"/>
              <a:cs typeface="Arial" pitchFamily="34" charset="0"/>
            </a:rPr>
            <a:t>daerah</a:t>
          </a:r>
          <a:r>
            <a:rPr lang="en-US" sz="1600" kern="1200" dirty="0" smtClean="0">
              <a:latin typeface="Arial" pitchFamily="34" charset="0"/>
              <a:cs typeface="Arial" pitchFamily="34" charset="0"/>
            </a:rPr>
            <a:t> </a:t>
          </a:r>
          <a:r>
            <a:rPr lang="en-US" sz="1600" kern="1200" dirty="0" err="1" smtClean="0">
              <a:latin typeface="Arial" pitchFamily="34" charset="0"/>
              <a:cs typeface="Arial" pitchFamily="34" charset="0"/>
            </a:rPr>
            <a:t>adalah</a:t>
          </a:r>
          <a:r>
            <a:rPr lang="en-US" sz="1600" kern="1200" dirty="0" smtClean="0">
              <a:latin typeface="Arial" pitchFamily="34" charset="0"/>
              <a:cs typeface="Arial" pitchFamily="34" charset="0"/>
            </a:rPr>
            <a:t> </a:t>
          </a:r>
          <a:r>
            <a:rPr lang="en-US" sz="1600" kern="1200" dirty="0" err="1" smtClean="0">
              <a:latin typeface="Arial" pitchFamily="34" charset="0"/>
              <a:cs typeface="Arial" pitchFamily="34" charset="0"/>
            </a:rPr>
            <a:t>kewajiban</a:t>
          </a:r>
          <a:r>
            <a:rPr lang="en-US" sz="1600" kern="1200" dirty="0" smtClean="0">
              <a:latin typeface="Arial" pitchFamily="34" charset="0"/>
              <a:cs typeface="Arial" pitchFamily="34" charset="0"/>
            </a:rPr>
            <a:t> </a:t>
          </a:r>
          <a:r>
            <a:rPr lang="en-US" sz="1600" kern="1200" dirty="0" err="1" smtClean="0">
              <a:latin typeface="Arial" pitchFamily="34" charset="0"/>
              <a:cs typeface="Arial" pitchFamily="34" charset="0"/>
            </a:rPr>
            <a:t>pemerintah</a:t>
          </a:r>
          <a:r>
            <a:rPr lang="en-US" sz="1600" kern="1200" dirty="0" smtClean="0">
              <a:latin typeface="Arial" pitchFamily="34" charset="0"/>
              <a:cs typeface="Arial" pitchFamily="34" charset="0"/>
            </a:rPr>
            <a:t> </a:t>
          </a:r>
          <a:r>
            <a:rPr lang="en-US" sz="1600" kern="1200" dirty="0" err="1" smtClean="0">
              <a:latin typeface="Arial" pitchFamily="34" charset="0"/>
              <a:cs typeface="Arial" pitchFamily="34" charset="0"/>
            </a:rPr>
            <a:t>pusat</a:t>
          </a:r>
          <a:r>
            <a:rPr lang="en-US" sz="1600" kern="1200" dirty="0" smtClean="0">
              <a:latin typeface="Arial" pitchFamily="34" charset="0"/>
              <a:cs typeface="Arial" pitchFamily="34" charset="0"/>
            </a:rPr>
            <a:t>/</a:t>
          </a:r>
          <a:r>
            <a:rPr lang="en-US" sz="1600" kern="1200" dirty="0" err="1" smtClean="0">
              <a:latin typeface="Arial" pitchFamily="34" charset="0"/>
              <a:cs typeface="Arial" pitchFamily="34" charset="0"/>
            </a:rPr>
            <a:t>daerah</a:t>
          </a:r>
          <a:r>
            <a:rPr lang="en-US" sz="1600" kern="1200" dirty="0" smtClean="0">
              <a:latin typeface="Arial" pitchFamily="34" charset="0"/>
              <a:cs typeface="Arial" pitchFamily="34" charset="0"/>
            </a:rPr>
            <a:t> yang </a:t>
          </a:r>
          <a:r>
            <a:rPr lang="en-US" sz="1600" kern="1200" dirty="0" err="1" smtClean="0">
              <a:latin typeface="Arial" pitchFamily="34" charset="0"/>
              <a:cs typeface="Arial" pitchFamily="34" charset="0"/>
            </a:rPr>
            <a:t>diakui</a:t>
          </a:r>
          <a:r>
            <a:rPr lang="en-US" sz="1600" kern="1200" dirty="0" smtClean="0">
              <a:latin typeface="Arial" pitchFamily="34" charset="0"/>
              <a:cs typeface="Arial" pitchFamily="34" charset="0"/>
            </a:rPr>
            <a:t> </a:t>
          </a:r>
          <a:r>
            <a:rPr lang="en-US" sz="1600" kern="1200" dirty="0" err="1" smtClean="0">
              <a:latin typeface="Arial" pitchFamily="34" charset="0"/>
              <a:cs typeface="Arial" pitchFamily="34" charset="0"/>
            </a:rPr>
            <a:t>sebagai</a:t>
          </a:r>
          <a:r>
            <a:rPr lang="en-US" sz="1600" kern="1200" dirty="0" smtClean="0">
              <a:latin typeface="Arial" pitchFamily="34" charset="0"/>
              <a:cs typeface="Arial" pitchFamily="34" charset="0"/>
            </a:rPr>
            <a:t> </a:t>
          </a:r>
          <a:r>
            <a:rPr lang="en-US" sz="1600" kern="1200" dirty="0" err="1" smtClean="0">
              <a:latin typeface="Arial" pitchFamily="34" charset="0"/>
              <a:cs typeface="Arial" pitchFamily="34" charset="0"/>
            </a:rPr>
            <a:t>pengurang</a:t>
          </a:r>
          <a:r>
            <a:rPr lang="en-US" sz="1600" kern="1200" dirty="0" smtClean="0">
              <a:latin typeface="Arial" pitchFamily="34" charset="0"/>
              <a:cs typeface="Arial" pitchFamily="34" charset="0"/>
            </a:rPr>
            <a:t> </a:t>
          </a:r>
          <a:r>
            <a:rPr lang="en-US" sz="1600" kern="1200" dirty="0" err="1" smtClean="0">
              <a:latin typeface="Arial" pitchFamily="34" charset="0"/>
              <a:cs typeface="Arial" pitchFamily="34" charset="0"/>
            </a:rPr>
            <a:t>nilai</a:t>
          </a:r>
          <a:r>
            <a:rPr lang="en-US" sz="1600" kern="1200" dirty="0" smtClean="0">
              <a:latin typeface="Arial" pitchFamily="34" charset="0"/>
              <a:cs typeface="Arial" pitchFamily="34" charset="0"/>
            </a:rPr>
            <a:t> </a:t>
          </a:r>
          <a:r>
            <a:rPr lang="en-US" sz="1600" kern="1200" dirty="0" err="1" smtClean="0">
              <a:latin typeface="Arial" pitchFamily="34" charset="0"/>
              <a:cs typeface="Arial" pitchFamily="34" charset="0"/>
            </a:rPr>
            <a:t>kekayaan</a:t>
          </a:r>
          <a:r>
            <a:rPr lang="en-US" sz="1600" kern="1200" dirty="0" smtClean="0">
              <a:latin typeface="Arial" pitchFamily="34" charset="0"/>
              <a:cs typeface="Arial" pitchFamily="34" charset="0"/>
            </a:rPr>
            <a:t> </a:t>
          </a:r>
          <a:r>
            <a:rPr lang="en-US" sz="1600" kern="1200" dirty="0" err="1" smtClean="0">
              <a:latin typeface="Arial" pitchFamily="34" charset="0"/>
              <a:cs typeface="Arial" pitchFamily="34" charset="0"/>
            </a:rPr>
            <a:t>bersih</a:t>
          </a:r>
          <a:endParaRPr lang="en-US" sz="1600" kern="1200" dirty="0">
            <a:latin typeface="Arial" pitchFamily="34" charset="0"/>
            <a:cs typeface="Arial" pitchFamily="34" charset="0"/>
          </a:endParaRPr>
        </a:p>
      </dsp:txBody>
      <dsp:txXfrm>
        <a:off x="1934204" y="2138"/>
        <a:ext cx="6815911" cy="1733128"/>
      </dsp:txXfrm>
    </dsp:sp>
    <dsp:sp modelId="{1D3DB326-650C-4351-AF75-173BE94B1A2A}">
      <dsp:nvSpPr>
        <dsp:cNvPr id="0" name=""/>
        <dsp:cNvSpPr/>
      </dsp:nvSpPr>
      <dsp:spPr>
        <a:xfrm>
          <a:off x="12884" y="152172"/>
          <a:ext cx="1921319" cy="14330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err="1" smtClean="0">
              <a:solidFill>
                <a:schemeClr val="tx1"/>
              </a:solidFill>
              <a:latin typeface="Arial" pitchFamily="34" charset="0"/>
              <a:cs typeface="Arial" pitchFamily="34" charset="0"/>
            </a:rPr>
            <a:t>Psl</a:t>
          </a:r>
          <a:r>
            <a:rPr lang="en-US" sz="1800" kern="1200" dirty="0" smtClean="0">
              <a:solidFill>
                <a:schemeClr val="tx1"/>
              </a:solidFill>
              <a:latin typeface="Arial" pitchFamily="34" charset="0"/>
              <a:cs typeface="Arial" pitchFamily="34" charset="0"/>
            </a:rPr>
            <a:t> 1 </a:t>
          </a:r>
        </a:p>
        <a:p>
          <a:pPr lvl="0" algn="ctr" defTabSz="800100">
            <a:lnSpc>
              <a:spcPct val="90000"/>
            </a:lnSpc>
            <a:spcBef>
              <a:spcPct val="0"/>
            </a:spcBef>
            <a:spcAft>
              <a:spcPct val="35000"/>
            </a:spcAft>
          </a:pPr>
          <a:r>
            <a:rPr lang="en-US" sz="1800" kern="1200" dirty="0" smtClean="0">
              <a:solidFill>
                <a:schemeClr val="tx1"/>
              </a:solidFill>
              <a:latin typeface="Arial" pitchFamily="34" charset="0"/>
              <a:cs typeface="Arial" pitchFamily="34" charset="0"/>
            </a:rPr>
            <a:t>UU17/2003</a:t>
          </a:r>
          <a:endParaRPr lang="en-US" sz="1800" kern="1200" dirty="0">
            <a:solidFill>
              <a:schemeClr val="tx1"/>
            </a:solidFill>
            <a:latin typeface="Arial" pitchFamily="34" charset="0"/>
            <a:cs typeface="Arial" pitchFamily="34" charset="0"/>
          </a:endParaRPr>
        </a:p>
      </dsp:txBody>
      <dsp:txXfrm>
        <a:off x="12884" y="152172"/>
        <a:ext cx="1921319" cy="1433060"/>
      </dsp:txXfrm>
    </dsp:sp>
    <dsp:sp modelId="{E7B99F70-481B-4D98-9644-195417B71CE3}">
      <dsp:nvSpPr>
        <dsp:cNvPr id="0" name=""/>
        <dsp:cNvSpPr/>
      </dsp:nvSpPr>
      <dsp:spPr>
        <a:xfrm>
          <a:off x="1950713" y="1874502"/>
          <a:ext cx="6784770" cy="1392361"/>
        </a:xfrm>
        <a:prstGeom prst="rightArrow">
          <a:avLst>
            <a:gd name="adj1" fmla="val 75000"/>
            <a:gd name="adj2" fmla="val 50000"/>
          </a:avLst>
        </a:prstGeom>
        <a:solidFill>
          <a:schemeClr val="accent2">
            <a:lumMod val="20000"/>
            <a:lumOff val="80000"/>
            <a:alpha val="9000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err="1" smtClean="0">
              <a:latin typeface="Arial" pitchFamily="34" charset="0"/>
              <a:cs typeface="Arial" pitchFamily="34" charset="0"/>
            </a:rPr>
            <a:t>Ketentuan</a:t>
          </a:r>
          <a:r>
            <a:rPr lang="en-US" sz="1800" kern="1200" dirty="0" smtClean="0">
              <a:latin typeface="Arial" pitchFamily="34" charset="0"/>
              <a:cs typeface="Arial" pitchFamily="34" charset="0"/>
            </a:rPr>
            <a:t> </a:t>
          </a:r>
          <a:r>
            <a:rPr lang="en-US" sz="1800" kern="1200" dirty="0" err="1" smtClean="0">
              <a:latin typeface="Arial" pitchFamily="34" charset="0"/>
              <a:cs typeface="Arial" pitchFamily="34" charset="0"/>
            </a:rPr>
            <a:t>mengenai</a:t>
          </a:r>
          <a:r>
            <a:rPr lang="en-US" sz="1800" kern="1200" dirty="0" smtClean="0">
              <a:latin typeface="Arial" pitchFamily="34" charset="0"/>
              <a:cs typeface="Arial" pitchFamily="34" charset="0"/>
            </a:rPr>
            <a:t> </a:t>
          </a:r>
          <a:r>
            <a:rPr lang="en-US" sz="1800" kern="1200" dirty="0" err="1" smtClean="0">
              <a:latin typeface="Arial" pitchFamily="34" charset="0"/>
              <a:cs typeface="Arial" pitchFamily="34" charset="0"/>
            </a:rPr>
            <a:t>pengakuan</a:t>
          </a:r>
          <a:r>
            <a:rPr lang="en-US" sz="1800" kern="1200" dirty="0" smtClean="0">
              <a:latin typeface="Arial" pitchFamily="34" charset="0"/>
              <a:cs typeface="Arial" pitchFamily="34" charset="0"/>
            </a:rPr>
            <a:t> </a:t>
          </a:r>
          <a:r>
            <a:rPr lang="en-US" sz="1800" kern="1200" dirty="0" err="1" smtClean="0">
              <a:latin typeface="Arial" pitchFamily="34" charset="0"/>
              <a:cs typeface="Arial" pitchFamily="34" charset="0"/>
            </a:rPr>
            <a:t>dan</a:t>
          </a:r>
          <a:r>
            <a:rPr lang="en-US" sz="1800" kern="1200" dirty="0" smtClean="0">
              <a:latin typeface="Arial" pitchFamily="34" charset="0"/>
              <a:cs typeface="Arial" pitchFamily="34" charset="0"/>
            </a:rPr>
            <a:t> </a:t>
          </a:r>
          <a:r>
            <a:rPr lang="en-US" sz="1800" kern="1200" dirty="0" err="1" smtClean="0">
              <a:latin typeface="Arial" pitchFamily="34" charset="0"/>
              <a:cs typeface="Arial" pitchFamily="34" charset="0"/>
            </a:rPr>
            <a:t>pengukuran</a:t>
          </a:r>
          <a:r>
            <a:rPr lang="en-US" sz="1800" kern="1200" dirty="0" smtClean="0">
              <a:latin typeface="Arial" pitchFamily="34" charset="0"/>
              <a:cs typeface="Arial" pitchFamily="34" charset="0"/>
            </a:rPr>
            <a:t> </a:t>
          </a:r>
          <a:r>
            <a:rPr lang="en-US" sz="1800" kern="1200" dirty="0" err="1" smtClean="0">
              <a:latin typeface="Arial" pitchFamily="34" charset="0"/>
              <a:cs typeface="Arial" pitchFamily="34" charset="0"/>
            </a:rPr>
            <a:t>pendapatan</a:t>
          </a:r>
          <a:r>
            <a:rPr lang="en-US" sz="1800" kern="1200" dirty="0" smtClean="0">
              <a:latin typeface="Arial" pitchFamily="34" charset="0"/>
              <a:cs typeface="Arial" pitchFamily="34" charset="0"/>
            </a:rPr>
            <a:t> </a:t>
          </a:r>
          <a:r>
            <a:rPr lang="en-US" sz="1800" kern="1200" dirty="0" err="1" smtClean="0">
              <a:latin typeface="Arial" pitchFamily="34" charset="0"/>
              <a:cs typeface="Arial" pitchFamily="34" charset="0"/>
            </a:rPr>
            <a:t>dan</a:t>
          </a:r>
          <a:r>
            <a:rPr lang="en-US" sz="1800" kern="1200" dirty="0" smtClean="0">
              <a:latin typeface="Arial" pitchFamily="34" charset="0"/>
              <a:cs typeface="Arial" pitchFamily="34" charset="0"/>
            </a:rPr>
            <a:t> </a:t>
          </a:r>
          <a:r>
            <a:rPr lang="en-US" sz="1800" kern="1200" dirty="0" err="1" smtClean="0">
              <a:latin typeface="Arial" pitchFamily="34" charset="0"/>
              <a:cs typeface="Arial" pitchFamily="34" charset="0"/>
            </a:rPr>
            <a:t>belanja</a:t>
          </a:r>
          <a:r>
            <a:rPr lang="en-US" sz="1800" kern="1200" dirty="0" smtClean="0">
              <a:latin typeface="Arial" pitchFamily="34" charset="0"/>
              <a:cs typeface="Arial" pitchFamily="34" charset="0"/>
            </a:rPr>
            <a:t> </a:t>
          </a:r>
          <a:r>
            <a:rPr lang="en-US" sz="1800" kern="1200" dirty="0" err="1" smtClean="0">
              <a:latin typeface="Arial" pitchFamily="34" charset="0"/>
              <a:cs typeface="Arial" pitchFamily="34" charset="0"/>
            </a:rPr>
            <a:t>berbasis</a:t>
          </a:r>
          <a:r>
            <a:rPr lang="en-US" sz="1800" kern="1200" dirty="0" smtClean="0">
              <a:latin typeface="Arial" pitchFamily="34" charset="0"/>
              <a:cs typeface="Arial" pitchFamily="34" charset="0"/>
            </a:rPr>
            <a:t> </a:t>
          </a:r>
          <a:r>
            <a:rPr lang="en-US" sz="1800" kern="1200" dirty="0" err="1" smtClean="0">
              <a:latin typeface="Arial" pitchFamily="34" charset="0"/>
              <a:cs typeface="Arial" pitchFamily="34" charset="0"/>
            </a:rPr>
            <a:t>akrual</a:t>
          </a:r>
          <a:r>
            <a:rPr lang="en-US" sz="1800" kern="1200" dirty="0" smtClean="0">
              <a:latin typeface="Arial" pitchFamily="34" charset="0"/>
              <a:cs typeface="Arial" pitchFamily="34" charset="0"/>
            </a:rPr>
            <a:t> </a:t>
          </a:r>
          <a:r>
            <a:rPr lang="en-US" sz="1800" kern="1200" dirty="0" err="1" smtClean="0">
              <a:latin typeface="Arial" pitchFamily="34" charset="0"/>
              <a:cs typeface="Arial" pitchFamily="34" charset="0"/>
            </a:rPr>
            <a:t>dilaksanakan</a:t>
          </a:r>
          <a:r>
            <a:rPr lang="en-US" sz="1800" kern="1200" dirty="0" smtClean="0">
              <a:latin typeface="Arial" pitchFamily="34" charset="0"/>
              <a:cs typeface="Arial" pitchFamily="34" charset="0"/>
            </a:rPr>
            <a:t> </a:t>
          </a:r>
          <a:r>
            <a:rPr lang="en-US" sz="1800" kern="1200" dirty="0" err="1" smtClean="0">
              <a:latin typeface="Arial" pitchFamily="34" charset="0"/>
              <a:cs typeface="Arial" pitchFamily="34" charset="0"/>
            </a:rPr>
            <a:t>selambat-lambatnya</a:t>
          </a:r>
          <a:r>
            <a:rPr lang="en-US" sz="1800" kern="1200" dirty="0" smtClean="0">
              <a:latin typeface="Arial" pitchFamily="34" charset="0"/>
              <a:cs typeface="Arial" pitchFamily="34" charset="0"/>
            </a:rPr>
            <a:t> </a:t>
          </a:r>
          <a:r>
            <a:rPr lang="en-US" sz="1800" kern="1200" dirty="0" err="1" smtClean="0">
              <a:latin typeface="Arial" pitchFamily="34" charset="0"/>
              <a:cs typeface="Arial" pitchFamily="34" charset="0"/>
            </a:rPr>
            <a:t>dalam</a:t>
          </a:r>
          <a:r>
            <a:rPr lang="en-US" sz="1800" kern="1200" dirty="0" smtClean="0">
              <a:latin typeface="Arial" pitchFamily="34" charset="0"/>
              <a:cs typeface="Arial" pitchFamily="34" charset="0"/>
            </a:rPr>
            <a:t> 5 (lima) </a:t>
          </a:r>
          <a:r>
            <a:rPr lang="en-US" sz="1800" kern="1200" dirty="0" err="1" smtClean="0">
              <a:latin typeface="Arial" pitchFamily="34" charset="0"/>
              <a:cs typeface="Arial" pitchFamily="34" charset="0"/>
            </a:rPr>
            <a:t>tahun</a:t>
          </a:r>
          <a:endParaRPr lang="en-US" sz="1800" kern="1200" dirty="0">
            <a:latin typeface="Arial" pitchFamily="34" charset="0"/>
            <a:cs typeface="Arial" pitchFamily="34" charset="0"/>
          </a:endParaRPr>
        </a:p>
      </dsp:txBody>
      <dsp:txXfrm>
        <a:off x="1950713" y="1874502"/>
        <a:ext cx="6784770" cy="1392361"/>
      </dsp:txXfrm>
    </dsp:sp>
    <dsp:sp modelId="{7807719D-4045-4E5B-A6CA-5CFF06FDA819}">
      <dsp:nvSpPr>
        <dsp:cNvPr id="0" name=""/>
        <dsp:cNvSpPr/>
      </dsp:nvSpPr>
      <dsp:spPr>
        <a:xfrm>
          <a:off x="27515" y="1908963"/>
          <a:ext cx="1923198" cy="132343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err="1" smtClean="0">
              <a:solidFill>
                <a:schemeClr val="tx1"/>
              </a:solidFill>
              <a:latin typeface="Arial" pitchFamily="34" charset="0"/>
              <a:cs typeface="Arial" pitchFamily="34" charset="0"/>
            </a:rPr>
            <a:t>Psl</a:t>
          </a:r>
          <a:r>
            <a:rPr lang="en-US" sz="1800" kern="1200" dirty="0" smtClean="0">
              <a:solidFill>
                <a:schemeClr val="tx1"/>
              </a:solidFill>
              <a:latin typeface="Arial" pitchFamily="34" charset="0"/>
              <a:cs typeface="Arial" pitchFamily="34" charset="0"/>
            </a:rPr>
            <a:t> 36 </a:t>
          </a:r>
          <a:r>
            <a:rPr lang="en-US" sz="1800" kern="1200" dirty="0" err="1" smtClean="0">
              <a:solidFill>
                <a:schemeClr val="tx1"/>
              </a:solidFill>
              <a:latin typeface="Arial" pitchFamily="34" charset="0"/>
              <a:cs typeface="Arial" pitchFamily="34" charset="0"/>
            </a:rPr>
            <a:t>ayat</a:t>
          </a:r>
          <a:r>
            <a:rPr lang="en-US" sz="1800" kern="1200" dirty="0" smtClean="0">
              <a:solidFill>
                <a:schemeClr val="tx1"/>
              </a:solidFill>
              <a:latin typeface="Arial" pitchFamily="34" charset="0"/>
              <a:cs typeface="Arial" pitchFamily="34" charset="0"/>
            </a:rPr>
            <a:t> (1) UU 17/2003</a:t>
          </a:r>
          <a:endParaRPr lang="en-US" sz="1800" kern="1200" dirty="0">
            <a:solidFill>
              <a:schemeClr val="tx1"/>
            </a:solidFill>
            <a:latin typeface="Arial" pitchFamily="34" charset="0"/>
            <a:cs typeface="Arial" pitchFamily="34" charset="0"/>
          </a:endParaRPr>
        </a:p>
      </dsp:txBody>
      <dsp:txXfrm>
        <a:off x="27515" y="1908963"/>
        <a:ext cx="1923198" cy="1323439"/>
      </dsp:txXfrm>
    </dsp:sp>
    <dsp:sp modelId="{0FF95FD7-223E-425E-9C8C-FE3BC6549508}">
      <dsp:nvSpPr>
        <dsp:cNvPr id="0" name=""/>
        <dsp:cNvSpPr/>
      </dsp:nvSpPr>
      <dsp:spPr>
        <a:xfrm>
          <a:off x="1919096" y="3406100"/>
          <a:ext cx="6840492" cy="1392361"/>
        </a:xfrm>
        <a:prstGeom prst="rightArrow">
          <a:avLst>
            <a:gd name="adj1" fmla="val 75000"/>
            <a:gd name="adj2" fmla="val 50000"/>
          </a:avLst>
        </a:prstGeom>
        <a:solidFill>
          <a:schemeClr val="accent2">
            <a:lumMod val="20000"/>
            <a:lumOff val="80000"/>
            <a:alpha val="9000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err="1" smtClean="0">
              <a:latin typeface="Arial" pitchFamily="34" charset="0"/>
              <a:cs typeface="Arial" pitchFamily="34" charset="0"/>
            </a:rPr>
            <a:t>Ketentuan</a:t>
          </a:r>
          <a:r>
            <a:rPr lang="en-US" sz="1800" kern="1200" dirty="0" smtClean="0">
              <a:latin typeface="Arial" pitchFamily="34" charset="0"/>
              <a:cs typeface="Arial" pitchFamily="34" charset="0"/>
            </a:rPr>
            <a:t> </a:t>
          </a:r>
          <a:r>
            <a:rPr lang="en-US" sz="1800" kern="1200" dirty="0" err="1" smtClean="0">
              <a:latin typeface="Arial" pitchFamily="34" charset="0"/>
              <a:cs typeface="Arial" pitchFamily="34" charset="0"/>
            </a:rPr>
            <a:t>mengenai</a:t>
          </a:r>
          <a:r>
            <a:rPr lang="en-US" sz="1800" kern="1200" dirty="0" smtClean="0">
              <a:latin typeface="Arial" pitchFamily="34" charset="0"/>
              <a:cs typeface="Arial" pitchFamily="34" charset="0"/>
            </a:rPr>
            <a:t> </a:t>
          </a:r>
          <a:r>
            <a:rPr lang="en-US" sz="1800" kern="1200" dirty="0" err="1" smtClean="0">
              <a:latin typeface="Arial" pitchFamily="34" charset="0"/>
              <a:cs typeface="Arial" pitchFamily="34" charset="0"/>
            </a:rPr>
            <a:t>pengakuan</a:t>
          </a:r>
          <a:r>
            <a:rPr lang="en-US" sz="1800" kern="1200" dirty="0" smtClean="0">
              <a:latin typeface="Arial" pitchFamily="34" charset="0"/>
              <a:cs typeface="Arial" pitchFamily="34" charset="0"/>
            </a:rPr>
            <a:t> </a:t>
          </a:r>
          <a:r>
            <a:rPr lang="en-US" sz="1800" kern="1200" dirty="0" err="1" smtClean="0">
              <a:latin typeface="Arial" pitchFamily="34" charset="0"/>
              <a:cs typeface="Arial" pitchFamily="34" charset="0"/>
            </a:rPr>
            <a:t>dan</a:t>
          </a:r>
          <a:r>
            <a:rPr lang="en-US" sz="1800" kern="1200" dirty="0" smtClean="0">
              <a:latin typeface="Arial" pitchFamily="34" charset="0"/>
              <a:cs typeface="Arial" pitchFamily="34" charset="0"/>
            </a:rPr>
            <a:t> </a:t>
          </a:r>
          <a:r>
            <a:rPr lang="en-US" sz="1800" kern="1200" dirty="0" err="1" smtClean="0">
              <a:latin typeface="Arial" pitchFamily="34" charset="0"/>
              <a:cs typeface="Arial" pitchFamily="34" charset="0"/>
            </a:rPr>
            <a:t>pengukuran</a:t>
          </a:r>
          <a:r>
            <a:rPr lang="en-US" sz="1800" kern="1200" dirty="0" smtClean="0">
              <a:latin typeface="Arial" pitchFamily="34" charset="0"/>
              <a:cs typeface="Arial" pitchFamily="34" charset="0"/>
            </a:rPr>
            <a:t> </a:t>
          </a:r>
          <a:r>
            <a:rPr lang="en-US" sz="1800" kern="1200" dirty="0" err="1" smtClean="0">
              <a:latin typeface="Arial" pitchFamily="34" charset="0"/>
              <a:cs typeface="Arial" pitchFamily="34" charset="0"/>
            </a:rPr>
            <a:t>pendapatan</a:t>
          </a:r>
          <a:r>
            <a:rPr lang="en-US" sz="1800" kern="1200" dirty="0" smtClean="0">
              <a:latin typeface="Arial" pitchFamily="34" charset="0"/>
              <a:cs typeface="Arial" pitchFamily="34" charset="0"/>
            </a:rPr>
            <a:t> </a:t>
          </a:r>
          <a:r>
            <a:rPr lang="en-US" sz="1800" kern="1200" dirty="0" err="1" smtClean="0">
              <a:latin typeface="Arial" pitchFamily="34" charset="0"/>
              <a:cs typeface="Arial" pitchFamily="34" charset="0"/>
            </a:rPr>
            <a:t>dan</a:t>
          </a:r>
          <a:r>
            <a:rPr lang="en-US" sz="1800" kern="1200" dirty="0" smtClean="0">
              <a:latin typeface="Arial" pitchFamily="34" charset="0"/>
              <a:cs typeface="Arial" pitchFamily="34" charset="0"/>
            </a:rPr>
            <a:t> </a:t>
          </a:r>
          <a:r>
            <a:rPr lang="en-US" sz="1800" kern="1200" dirty="0" err="1" smtClean="0">
              <a:latin typeface="Arial" pitchFamily="34" charset="0"/>
              <a:cs typeface="Arial" pitchFamily="34" charset="0"/>
            </a:rPr>
            <a:t>belanja</a:t>
          </a:r>
          <a:r>
            <a:rPr lang="en-US" sz="1800" kern="1200" dirty="0" smtClean="0">
              <a:latin typeface="Arial" pitchFamily="34" charset="0"/>
              <a:cs typeface="Arial" pitchFamily="34" charset="0"/>
            </a:rPr>
            <a:t> </a:t>
          </a:r>
          <a:r>
            <a:rPr lang="en-US" sz="1800" kern="1200" dirty="0" err="1" smtClean="0">
              <a:latin typeface="Arial" pitchFamily="34" charset="0"/>
              <a:cs typeface="Arial" pitchFamily="34" charset="0"/>
            </a:rPr>
            <a:t>berbasis</a:t>
          </a:r>
          <a:r>
            <a:rPr lang="en-US" sz="1800" kern="1200" dirty="0" smtClean="0">
              <a:latin typeface="Arial" pitchFamily="34" charset="0"/>
              <a:cs typeface="Arial" pitchFamily="34" charset="0"/>
            </a:rPr>
            <a:t> </a:t>
          </a:r>
          <a:r>
            <a:rPr lang="en-US" sz="1800" kern="1200" dirty="0" err="1" smtClean="0">
              <a:latin typeface="Arial" pitchFamily="34" charset="0"/>
              <a:cs typeface="Arial" pitchFamily="34" charset="0"/>
            </a:rPr>
            <a:t>akrual</a:t>
          </a:r>
          <a:r>
            <a:rPr lang="en-US" sz="1800" kern="1200" dirty="0" smtClean="0">
              <a:latin typeface="Arial" pitchFamily="34" charset="0"/>
              <a:cs typeface="Arial" pitchFamily="34" charset="0"/>
            </a:rPr>
            <a:t> </a:t>
          </a:r>
          <a:r>
            <a:rPr lang="en-US" sz="1800" kern="1200" dirty="0" err="1" smtClean="0">
              <a:latin typeface="Arial" pitchFamily="34" charset="0"/>
              <a:cs typeface="Arial" pitchFamily="34" charset="0"/>
            </a:rPr>
            <a:t>dilaksanakan</a:t>
          </a:r>
          <a:r>
            <a:rPr lang="en-US" sz="1800" kern="1200" dirty="0" smtClean="0">
              <a:latin typeface="Arial" pitchFamily="34" charset="0"/>
              <a:cs typeface="Arial" pitchFamily="34" charset="0"/>
            </a:rPr>
            <a:t> </a:t>
          </a:r>
          <a:r>
            <a:rPr lang="en-US" sz="1800" kern="1200" dirty="0" err="1" smtClean="0">
              <a:latin typeface="Arial" pitchFamily="34" charset="0"/>
              <a:cs typeface="Arial" pitchFamily="34" charset="0"/>
            </a:rPr>
            <a:t>selambat-lambatnya</a:t>
          </a:r>
          <a:r>
            <a:rPr lang="en-US" sz="1800" kern="1200" dirty="0" smtClean="0">
              <a:latin typeface="Arial" pitchFamily="34" charset="0"/>
              <a:cs typeface="Arial" pitchFamily="34" charset="0"/>
            </a:rPr>
            <a:t> </a:t>
          </a:r>
          <a:r>
            <a:rPr lang="en-US" sz="1800" kern="1200" dirty="0" err="1" smtClean="0">
              <a:latin typeface="Arial" pitchFamily="34" charset="0"/>
              <a:cs typeface="Arial" pitchFamily="34" charset="0"/>
            </a:rPr>
            <a:t>tahun</a:t>
          </a:r>
          <a:r>
            <a:rPr lang="en-US" sz="1800" kern="1200" dirty="0" smtClean="0">
              <a:latin typeface="Arial" pitchFamily="34" charset="0"/>
              <a:cs typeface="Arial" pitchFamily="34" charset="0"/>
            </a:rPr>
            <a:t> </a:t>
          </a:r>
          <a:r>
            <a:rPr lang="en-US" sz="1800" kern="1200" dirty="0" err="1" smtClean="0">
              <a:latin typeface="Arial" pitchFamily="34" charset="0"/>
              <a:cs typeface="Arial" pitchFamily="34" charset="0"/>
            </a:rPr>
            <a:t>anggaran</a:t>
          </a:r>
          <a:r>
            <a:rPr lang="en-US" sz="1800" kern="1200" dirty="0" smtClean="0">
              <a:latin typeface="Arial" pitchFamily="34" charset="0"/>
              <a:cs typeface="Arial" pitchFamily="34" charset="0"/>
            </a:rPr>
            <a:t> 2008</a:t>
          </a:r>
          <a:endParaRPr lang="en-US" sz="1800" kern="1200" dirty="0">
            <a:latin typeface="Arial" pitchFamily="34" charset="0"/>
            <a:cs typeface="Arial" pitchFamily="34" charset="0"/>
          </a:endParaRPr>
        </a:p>
      </dsp:txBody>
      <dsp:txXfrm>
        <a:off x="1919096" y="3406100"/>
        <a:ext cx="6840492" cy="1392361"/>
      </dsp:txXfrm>
    </dsp:sp>
    <dsp:sp modelId="{0B4F0C50-390E-43D9-8C3E-4CF73FBA7DF7}">
      <dsp:nvSpPr>
        <dsp:cNvPr id="0" name=""/>
        <dsp:cNvSpPr/>
      </dsp:nvSpPr>
      <dsp:spPr>
        <a:xfrm>
          <a:off x="6" y="3493568"/>
          <a:ext cx="1915685" cy="127456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err="1" smtClean="0">
              <a:solidFill>
                <a:schemeClr val="tx1"/>
              </a:solidFill>
              <a:latin typeface="Arial" pitchFamily="34" charset="0"/>
              <a:cs typeface="Arial" pitchFamily="34" charset="0"/>
            </a:rPr>
            <a:t>Psl</a:t>
          </a:r>
          <a:r>
            <a:rPr lang="en-US" sz="1800" kern="1200" dirty="0" smtClean="0">
              <a:solidFill>
                <a:schemeClr val="tx1"/>
              </a:solidFill>
              <a:latin typeface="Arial" pitchFamily="34" charset="0"/>
              <a:cs typeface="Arial" pitchFamily="34" charset="0"/>
            </a:rPr>
            <a:t> 70 </a:t>
          </a:r>
          <a:r>
            <a:rPr lang="en-US" sz="1800" kern="1200" dirty="0" err="1" smtClean="0">
              <a:solidFill>
                <a:schemeClr val="tx1"/>
              </a:solidFill>
              <a:latin typeface="Arial" pitchFamily="34" charset="0"/>
              <a:cs typeface="Arial" pitchFamily="34" charset="0"/>
            </a:rPr>
            <a:t>ayat</a:t>
          </a:r>
          <a:r>
            <a:rPr lang="en-US" sz="1800" kern="1200" dirty="0" smtClean="0">
              <a:solidFill>
                <a:schemeClr val="tx1"/>
              </a:solidFill>
              <a:latin typeface="Arial" pitchFamily="34" charset="0"/>
              <a:cs typeface="Arial" pitchFamily="34" charset="0"/>
            </a:rPr>
            <a:t> (2) UU 1/2004</a:t>
          </a:r>
          <a:endParaRPr lang="en-US" sz="1800" kern="1200" dirty="0">
            <a:solidFill>
              <a:schemeClr val="tx1"/>
            </a:solidFill>
            <a:latin typeface="Arial" pitchFamily="34" charset="0"/>
            <a:cs typeface="Arial" pitchFamily="34" charset="0"/>
          </a:endParaRPr>
        </a:p>
      </dsp:txBody>
      <dsp:txXfrm>
        <a:off x="6" y="3493568"/>
        <a:ext cx="1915685" cy="1274567"/>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023FD0-D7E5-4C01-A6C5-F025B69FB103}" type="datetimeFigureOut">
              <a:rPr lang="en-US" smtClean="0"/>
              <a:pPr/>
              <a:t>7/12/2011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8479B2-B137-4FAA-B6DC-C594B665887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7/12/2011 1:12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noFill/>
          <a:ln>
            <a:miter lim="800000"/>
            <a:headEnd/>
            <a:tailEnd/>
          </a:ln>
        </p:spPr>
        <p:txBody>
          <a:bodyPr/>
          <a:lstStyle/>
          <a:p>
            <a:fld id="{83F82ADB-ECAD-4241-9D63-5C0381B2DEE9}" type="slidenum">
              <a:rPr lang="ja-JP" altLang="en-US" smtClean="0"/>
              <a:pPr/>
              <a:t>2</a:t>
            </a:fld>
            <a:endParaRPr lang="en-US" altLang="ja-JP" smtClean="0"/>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A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8479B2-B137-4FAA-B6DC-C594B665887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8479B2-B137-4FAA-B6DC-C594B6658870}" type="slidenum">
              <a:rPr lang="en-US" smtClean="0"/>
              <a:pPr/>
              <a:t>19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48479B2-B137-4FAA-B6DC-C594B6658870}" type="slidenum">
              <a:rPr lang="en-US" smtClean="0"/>
              <a:pPr/>
              <a:t>21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48479B2-B137-4FAA-B6DC-C594B6658870}" type="slidenum">
              <a:rPr lang="en-US" smtClean="0"/>
              <a:pPr/>
              <a:t>41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33400" y="2133600"/>
            <a:ext cx="8382000" cy="664797"/>
          </a:xfrm>
        </p:spPr>
        <p:txBody>
          <a:bodyPr/>
          <a:lstStyle/>
          <a:p>
            <a:r>
              <a:rPr lang="en-US" dirty="0" smtClean="0"/>
              <a:t>Click to edit Master title style</a:t>
            </a:r>
            <a:endParaRPr lang="en-US" dirty="0"/>
          </a:p>
        </p:txBody>
      </p:sp>
      <p:pic>
        <p:nvPicPr>
          <p:cNvPr id="3074" name="Picture 2"/>
          <p:cNvPicPr>
            <a:picLocks noChangeAspect="1" noChangeArrowheads="1"/>
          </p:cNvPicPr>
          <p:nvPr userDrawn="1"/>
        </p:nvPicPr>
        <p:blipFill>
          <a:blip r:embed="rId2" cstate="print"/>
          <a:srcRect/>
          <a:stretch>
            <a:fillRect/>
          </a:stretch>
        </p:blipFill>
        <p:spPr bwMode="auto">
          <a:xfrm>
            <a:off x="0" y="1"/>
            <a:ext cx="9144000" cy="6934200"/>
          </a:xfrm>
          <a:prstGeom prst="rect">
            <a:avLst/>
          </a:prstGeom>
          <a:noFill/>
          <a:ln w="9525">
            <a:noFill/>
            <a:miter lim="800000"/>
            <a:headEnd/>
            <a:tailEnd/>
          </a:ln>
          <a:effectLst/>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B625723-9C0A-4D83-8CE1-C3A7BDE5E5A6}"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gradFill flip="none" rotWithShape="1">
                  <a:gsLst>
                    <a:gs pos="0">
                      <a:schemeClr val="accent1"/>
                    </a:gs>
                    <a:gs pos="86000">
                      <a:srgbClr val="FFFF99"/>
                    </a:gs>
                    <a:gs pos="86000">
                      <a:srgbClr val="F6AE1E"/>
                    </a:gs>
                  </a:gsLst>
                  <a:lin ang="5400000" scaled="0"/>
                  <a:tileRect/>
                </a:gra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7.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cstate="print">
            <a:lum/>
          </a:blip>
          <a:srcRect/>
          <a:stretch>
            <a:fillRect l="-7000" r="-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79"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61" r:id="rId13"/>
    <p:sldLayoutId id="2147483676" r:id="rId14"/>
    <p:sldLayoutId id="2147483677" r:id="rId15"/>
    <p:sldLayoutId id="2147483678" r:id="rId16"/>
  </p:sldLayoutIdLst>
  <p:transition>
    <p:fade/>
  </p:transition>
  <p:hf hdr="0" ft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accent1"/>
              </a:gs>
              <a:gs pos="8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9"/>
        </a:buBlip>
        <a:defRPr sz="3200" kern="1200">
          <a:solidFill>
            <a:schemeClr val="bg1"/>
          </a:solidFill>
          <a:latin typeface="+mn-lt"/>
          <a:ea typeface="+mn-ea"/>
          <a:cs typeface="+mn-cs"/>
        </a:defRPr>
      </a:lvl1pPr>
      <a:lvl2pPr marL="914400" indent="-396875" algn="l" defTabSz="914363" rtl="0" eaLnBrk="1" latinLnBrk="0" hangingPunct="1">
        <a:lnSpc>
          <a:spcPct val="90000"/>
        </a:lnSpc>
        <a:spcBef>
          <a:spcPct val="20000"/>
        </a:spcBef>
        <a:buFontTx/>
        <a:buBlip>
          <a:blip r:embed="rId20"/>
        </a:buBlip>
        <a:defRPr sz="2800" kern="1200">
          <a:solidFill>
            <a:schemeClr val="bg1"/>
          </a:solidFill>
          <a:latin typeface="+mn-lt"/>
          <a:ea typeface="+mn-ea"/>
          <a:cs typeface="+mn-cs"/>
        </a:defRPr>
      </a:lvl2pPr>
      <a:lvl3pPr marL="1258888" indent="-344488" algn="l" defTabSz="914363" rtl="0" eaLnBrk="1" latinLnBrk="0" hangingPunct="1">
        <a:lnSpc>
          <a:spcPct val="90000"/>
        </a:lnSpc>
        <a:spcBef>
          <a:spcPct val="20000"/>
        </a:spcBef>
        <a:buFontTx/>
        <a:buBlip>
          <a:blip r:embed="rId20"/>
        </a:buBlip>
        <a:defRPr sz="2400" kern="1200">
          <a:solidFill>
            <a:schemeClr val="bg1"/>
          </a:solidFill>
          <a:latin typeface="+mn-lt"/>
          <a:ea typeface="+mn-ea"/>
          <a:cs typeface="+mn-cs"/>
        </a:defRPr>
      </a:lvl3pPr>
      <a:lvl4pPr marL="1604963" indent="-346075" algn="l" defTabSz="914363" rtl="0" eaLnBrk="1" latinLnBrk="0" hangingPunct="1">
        <a:lnSpc>
          <a:spcPct val="90000"/>
        </a:lnSpc>
        <a:spcBef>
          <a:spcPct val="20000"/>
        </a:spcBef>
        <a:buFontTx/>
        <a:buBlip>
          <a:blip r:embed="rId20"/>
        </a:buBlip>
        <a:defRPr sz="2400" kern="1200">
          <a:solidFill>
            <a:schemeClr val="bg1"/>
          </a:solidFill>
          <a:latin typeface="+mn-lt"/>
          <a:ea typeface="+mn-ea"/>
          <a:cs typeface="+mn-cs"/>
        </a:defRPr>
      </a:lvl4pPr>
      <a:lvl5pPr marL="1941513" indent="-336550" algn="l" defTabSz="914363" rtl="0" eaLnBrk="1" latinLnBrk="0" hangingPunct="1">
        <a:lnSpc>
          <a:spcPct val="90000"/>
        </a:lnSpc>
        <a:spcBef>
          <a:spcPct val="20000"/>
        </a:spcBef>
        <a:buFontTx/>
        <a:buBlip>
          <a:blip r:embed="rId20"/>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l="-7000" r="-7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hf hdr="0" ftr="0" dt="0"/>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diagramQuickStyle" Target="../diagrams/quickStyle7.xml"/><Relationship Id="rId13" Type="http://schemas.openxmlformats.org/officeDocument/2006/relationships/diagramColors" Target="../diagrams/colors8.xml"/><Relationship Id="rId18" Type="http://schemas.microsoft.com/office/2007/relationships/diagramDrawing" Target="../diagrams/drawing7.xml"/><Relationship Id="rId3" Type="http://schemas.openxmlformats.org/officeDocument/2006/relationships/diagramLayout" Target="../diagrams/layout6.xml"/><Relationship Id="rId7" Type="http://schemas.openxmlformats.org/officeDocument/2006/relationships/diagramLayout" Target="../diagrams/layout7.xml"/><Relationship Id="rId12" Type="http://schemas.openxmlformats.org/officeDocument/2006/relationships/diagramQuickStyle" Target="../diagrams/quickStyle8.xml"/><Relationship Id="rId17" Type="http://schemas.microsoft.com/office/2007/relationships/diagramDrawing" Target="../diagrams/drawing6.xml"/><Relationship Id="rId2" Type="http://schemas.openxmlformats.org/officeDocument/2006/relationships/diagramData" Target="../diagrams/data6.xml"/><Relationship Id="rId16" Type="http://schemas.microsoft.com/office/2007/relationships/diagramDrawing" Target="../diagrams/drawing8.xml"/><Relationship Id="rId1" Type="http://schemas.openxmlformats.org/officeDocument/2006/relationships/slideLayout" Target="../slideLayouts/slideLayout16.xml"/><Relationship Id="rId6" Type="http://schemas.openxmlformats.org/officeDocument/2006/relationships/diagramData" Target="../diagrams/data7.xml"/><Relationship Id="rId11" Type="http://schemas.openxmlformats.org/officeDocument/2006/relationships/diagramLayout" Target="../diagrams/layout8.xml"/><Relationship Id="rId5" Type="http://schemas.openxmlformats.org/officeDocument/2006/relationships/diagramColors" Target="../diagrams/colors6.xml"/><Relationship Id="rId10" Type="http://schemas.openxmlformats.org/officeDocument/2006/relationships/diagramData" Target="../diagrams/data8.xml"/><Relationship Id="rId4" Type="http://schemas.openxmlformats.org/officeDocument/2006/relationships/diagramQuickStyle" Target="../diagrams/quickStyle6.xml"/><Relationship Id="rId9" Type="http://schemas.openxmlformats.org/officeDocument/2006/relationships/diagramColors" Target="../diagrams/colors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3.xml"/><Relationship Id="rId13" Type="http://schemas.openxmlformats.org/officeDocument/2006/relationships/diagramColors" Target="../diagrams/colors4.xml"/><Relationship Id="rId18" Type="http://schemas.microsoft.com/office/2007/relationships/diagramDrawing" Target="../diagrams/drawing3.xml"/><Relationship Id="rId3" Type="http://schemas.openxmlformats.org/officeDocument/2006/relationships/diagramLayout" Target="../diagrams/layout2.xml"/><Relationship Id="rId7" Type="http://schemas.openxmlformats.org/officeDocument/2006/relationships/diagramLayout" Target="../diagrams/layout3.xml"/><Relationship Id="rId12" Type="http://schemas.openxmlformats.org/officeDocument/2006/relationships/diagramQuickStyle" Target="../diagrams/quickStyle4.xml"/><Relationship Id="rId17" Type="http://schemas.microsoft.com/office/2007/relationships/diagramDrawing" Target="../diagrams/drawing2.xml"/><Relationship Id="rId2" Type="http://schemas.openxmlformats.org/officeDocument/2006/relationships/diagramData" Target="../diagrams/data2.xml"/><Relationship Id="rId16" Type="http://schemas.microsoft.com/office/2007/relationships/diagramDrawing" Target="../diagrams/drawing4.xml"/><Relationship Id="rId1" Type="http://schemas.openxmlformats.org/officeDocument/2006/relationships/slideLayout" Target="../slideLayouts/slideLayout15.xml"/><Relationship Id="rId6" Type="http://schemas.openxmlformats.org/officeDocument/2006/relationships/diagramData" Target="../diagrams/data3.xml"/><Relationship Id="rId11" Type="http://schemas.openxmlformats.org/officeDocument/2006/relationships/diagramLayout" Target="../diagrams/layout4.xml"/><Relationship Id="rId5" Type="http://schemas.openxmlformats.org/officeDocument/2006/relationships/diagramColors" Target="../diagrams/colors2.xml"/><Relationship Id="rId10" Type="http://schemas.openxmlformats.org/officeDocument/2006/relationships/diagramData" Target="../diagrams/data4.xml"/><Relationship Id="rId4" Type="http://schemas.openxmlformats.org/officeDocument/2006/relationships/diagramQuickStyle" Target="../diagrams/quickStyle2.xml"/><Relationship Id="rId9" Type="http://schemas.openxmlformats.org/officeDocument/2006/relationships/diagramColors" Target="../diagrams/colors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lum bright="10000" contrast="-10000"/>
          </a:blip>
          <a:srcRect/>
          <a:stretch>
            <a:fillRect/>
          </a:stretch>
        </p:blipFill>
        <p:spPr bwMode="auto">
          <a:xfrm>
            <a:off x="0" y="0"/>
            <a:ext cx="9144000" cy="6857999"/>
          </a:xfrm>
          <a:prstGeom prst="rect">
            <a:avLst/>
          </a:prstGeom>
          <a:noFill/>
          <a:ln w="9525">
            <a:noFill/>
            <a:miter lim="800000"/>
            <a:headEnd/>
            <a:tailEnd/>
          </a:ln>
          <a:effectLst/>
        </p:spPr>
      </p:pic>
      <p:sp>
        <p:nvSpPr>
          <p:cNvPr id="2" name="Title 1"/>
          <p:cNvSpPr>
            <a:spLocks noGrp="1"/>
          </p:cNvSpPr>
          <p:nvPr>
            <p:ph type="ctrTitle"/>
          </p:nvPr>
        </p:nvSpPr>
        <p:spPr>
          <a:xfrm>
            <a:off x="1295400" y="3048000"/>
            <a:ext cx="6705600" cy="1371600"/>
          </a:xfrm>
          <a:noFill/>
        </p:spPr>
        <p:txBody>
          <a:bodyPr/>
          <a:lstStyle/>
          <a:p>
            <a:pPr algn="ctr"/>
            <a:r>
              <a:rPr b="1" cap="all" spc="0"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Arial" pitchFamily="34" charset="0"/>
                <a:cs typeface="Arial" pitchFamily="34" charset="0"/>
              </a:rPr>
              <a:t>GAMBARAN UMUM </a:t>
            </a:r>
            <a:br>
              <a:rPr b="1" cap="all" spc="0"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Arial" pitchFamily="34" charset="0"/>
                <a:cs typeface="Arial" pitchFamily="34" charset="0"/>
              </a:rPr>
            </a:br>
            <a:r>
              <a:rPr b="1" cap="all" spc="0"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Arial" pitchFamily="34" charset="0"/>
                <a:cs typeface="Arial" pitchFamily="34" charset="0"/>
              </a:rPr>
              <a:t>PP 71 TAHUN 2010</a:t>
            </a:r>
            <a:endParaRPr lang="en-US" b="1" cap="all" spc="0"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Arial" pitchFamily="34" charset="0"/>
              <a:cs typeface="Arial" pitchFamily="34" charset="0"/>
            </a:endParaRPr>
          </a:p>
        </p:txBody>
      </p:sp>
      <p:sp>
        <p:nvSpPr>
          <p:cNvPr id="5" name="Title 1"/>
          <p:cNvSpPr txBox="1">
            <a:spLocks/>
          </p:cNvSpPr>
          <p:nvPr/>
        </p:nvSpPr>
        <p:spPr>
          <a:xfrm>
            <a:off x="0" y="1371600"/>
            <a:ext cx="9144000" cy="655320"/>
          </a:xfrm>
          <a:prstGeom prst="rect">
            <a:avLst/>
          </a:prstGeom>
        </p:spPr>
        <p:txBody>
          <a:bodyPr vert="horz" wrap="square" lIns="0" tIns="0" rIns="0" bIns="0" rtlCol="0" anchor="t">
            <a:noAutofit/>
          </a:bodyPr>
          <a:lstStyle/>
          <a:p>
            <a:pPr marL="0" marR="0" lvl="0" indent="0" algn="ctr" defTabSz="914363" rtl="0" eaLnBrk="1" fontAlgn="auto" latinLnBrk="0" hangingPunct="1">
              <a:spcBef>
                <a:spcPct val="0"/>
              </a:spcBef>
              <a:spcAft>
                <a:spcPts val="0"/>
              </a:spcAft>
              <a:buClrTx/>
              <a:buSzTx/>
              <a:buFontTx/>
              <a:buNone/>
              <a:tabLst/>
              <a:defRPr/>
            </a:pPr>
            <a:r>
              <a:rPr kumimoji="0" lang="id-ID" sz="1800" b="1" i="0" u="none" strike="noStrike" kern="1200" cap="none" normalizeH="0" baseline="0" noProof="0" dirty="0" smtClean="0">
                <a:ln w="3175">
                  <a:noFill/>
                </a:ln>
                <a:effectLst>
                  <a:outerShdw blurRad="38100" dist="38100" dir="2700000" algn="tl">
                    <a:srgbClr val="000000">
                      <a:alpha val="43137"/>
                    </a:srgbClr>
                  </a:outerShdw>
                </a:effectLst>
                <a:uLnTx/>
                <a:uFillTx/>
                <a:latin typeface="Arial" pitchFamily="34" charset="0"/>
                <a:cs typeface="Arial" pitchFamily="34" charset="0"/>
              </a:rPr>
              <a:t>SOSIALISASI PP 7/2010 TENTANG SAP DAN BULETIN TEKNIS SAP NO. 10 TENTANG AKUNTANSI BELANJA BANTUAN SOSIAL</a:t>
            </a:r>
            <a:endParaRPr kumimoji="0" lang="en-US" sz="1800" b="1" i="0" u="none" strike="noStrike" kern="1200" cap="none" normalizeH="0" baseline="0" noProof="0" dirty="0">
              <a:ln w="3175">
                <a:noFill/>
              </a:ln>
              <a:effectLst>
                <a:outerShdw blurRad="38100" dist="38100" dir="2700000" algn="tl">
                  <a:srgbClr val="000000">
                    <a:alpha val="43137"/>
                  </a:srgbClr>
                </a:outerShdw>
              </a:effectLst>
              <a:uLnTx/>
              <a:uFillTx/>
              <a:latin typeface="Arial" pitchFamily="34" charset="0"/>
              <a:cs typeface="Arial" pitchFamily="34" charset="0"/>
            </a:endParaRPr>
          </a:p>
        </p:txBody>
      </p:sp>
      <p:sp>
        <p:nvSpPr>
          <p:cNvPr id="7" name="Text Box 23"/>
          <p:cNvSpPr txBox="1">
            <a:spLocks noChangeArrowheads="1"/>
          </p:cNvSpPr>
          <p:nvPr/>
        </p:nvSpPr>
        <p:spPr bwMode="auto">
          <a:xfrm>
            <a:off x="0" y="6096000"/>
            <a:ext cx="9144000" cy="584200"/>
          </a:xfrm>
          <a:prstGeom prst="rect">
            <a:avLst/>
          </a:prstGeom>
          <a:noFill/>
          <a:ln w="9525">
            <a:noFill/>
            <a:miter lim="800000"/>
            <a:headEnd/>
            <a:tailEnd/>
          </a:ln>
          <a:effectLst/>
        </p:spPr>
        <p:txBody>
          <a:bodyPr>
            <a:spAutoFit/>
          </a:bodyPr>
          <a:lstStyle/>
          <a:p>
            <a:pPr algn="ctr">
              <a:spcBef>
                <a:spcPct val="50000"/>
              </a:spcBef>
              <a:defRPr/>
            </a:pPr>
            <a:r>
              <a:rPr lang="en-US" sz="3200" b="1" dirty="0">
                <a:solidFill>
                  <a:srgbClr val="FFFF00"/>
                </a:solidFill>
                <a:effectLst>
                  <a:outerShdw blurRad="38100" dist="38100" dir="2700000" algn="tl">
                    <a:srgbClr val="000000"/>
                  </a:outerShdw>
                </a:effectLst>
                <a:latin typeface="Brush Script MT" pitchFamily="66" charset="0"/>
              </a:rPr>
              <a:t>Jakarta, </a:t>
            </a:r>
            <a:r>
              <a:rPr lang="id-ID" sz="3200" b="1" dirty="0">
                <a:solidFill>
                  <a:srgbClr val="FFFF00"/>
                </a:solidFill>
                <a:effectLst>
                  <a:outerShdw blurRad="38100" dist="38100" dir="2700000" algn="tl">
                    <a:srgbClr val="000000"/>
                  </a:outerShdw>
                </a:effectLst>
                <a:latin typeface="Brush Script MT" pitchFamily="66" charset="0"/>
              </a:rPr>
              <a:t>12</a:t>
            </a:r>
            <a:r>
              <a:rPr lang="en-US" sz="3200" b="1" dirty="0">
                <a:solidFill>
                  <a:srgbClr val="FFFF00"/>
                </a:solidFill>
                <a:effectLst>
                  <a:outerShdw blurRad="38100" dist="38100" dir="2700000" algn="tl">
                    <a:srgbClr val="000000"/>
                  </a:outerShdw>
                </a:effectLst>
                <a:latin typeface="Brush Script MT" pitchFamily="66" charset="0"/>
              </a:rPr>
              <a:t> </a:t>
            </a:r>
            <a:r>
              <a:rPr lang="id-ID" sz="3200" b="1" dirty="0">
                <a:solidFill>
                  <a:srgbClr val="FFFF00"/>
                </a:solidFill>
                <a:effectLst>
                  <a:outerShdw blurRad="38100" dist="38100" dir="2700000" algn="tl">
                    <a:srgbClr val="000000"/>
                  </a:outerShdw>
                </a:effectLst>
                <a:latin typeface="Brush Script MT" pitchFamily="66" charset="0"/>
              </a:rPr>
              <a:t>Juli</a:t>
            </a:r>
            <a:r>
              <a:rPr lang="en-US" sz="3200" b="1" dirty="0">
                <a:solidFill>
                  <a:srgbClr val="FFFF00"/>
                </a:solidFill>
                <a:effectLst>
                  <a:outerShdw blurRad="38100" dist="38100" dir="2700000" algn="tl">
                    <a:srgbClr val="000000"/>
                  </a:outerShdw>
                </a:effectLst>
                <a:latin typeface="Brush Script MT" pitchFamily="66" charset="0"/>
              </a:rPr>
              <a:t> 20</a:t>
            </a:r>
            <a:r>
              <a:rPr lang="id-ID" sz="3200" b="1" dirty="0">
                <a:solidFill>
                  <a:srgbClr val="FFFF00"/>
                </a:solidFill>
                <a:effectLst>
                  <a:outerShdw blurRad="38100" dist="38100" dir="2700000" algn="tl">
                    <a:srgbClr val="000000"/>
                  </a:outerShdw>
                </a:effectLst>
                <a:latin typeface="Brush Script MT" pitchFamily="66" charset="0"/>
              </a:rPr>
              <a:t>11</a:t>
            </a:r>
            <a:endParaRPr lang="en-US" sz="3200" b="1" dirty="0">
              <a:solidFill>
                <a:srgbClr val="FFFF00"/>
              </a:solidFill>
              <a:effectLst>
                <a:outerShdw blurRad="38100" dist="38100" dir="2700000" algn="tl">
                  <a:srgbClr val="000000"/>
                </a:outerShdw>
              </a:effectLst>
              <a:latin typeface="Brush Script MT" pitchFamily="66"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434552" cy="5134708"/>
          </a:xfrm>
        </p:spPr>
        <p:txBody>
          <a:bodyPr/>
          <a:lstStyle/>
          <a:p>
            <a:pPr marL="398463" indent="-398463">
              <a:spcAft>
                <a:spcPts val="1200"/>
              </a:spcAft>
              <a:buSzPct val="120000"/>
              <a:buFont typeface="Arial" pitchFamily="34" charset="0"/>
              <a:buChar char="•"/>
            </a:pPr>
            <a:r>
              <a:rPr lang="id-ID" sz="2800" dirty="0" smtClean="0">
                <a:latin typeface="+mn-lt"/>
                <a:ea typeface="+mn-ea"/>
                <a:cs typeface="+mn-cs"/>
              </a:rPr>
              <a:t>Penerapan SAP Berbasis Akrual</a:t>
            </a:r>
            <a:r>
              <a:rPr lang="en-US" sz="2800" dirty="0" smtClean="0">
                <a:latin typeface="+mn-lt"/>
                <a:ea typeface="+mn-ea"/>
                <a:cs typeface="+mn-cs"/>
              </a:rPr>
              <a:t> </a:t>
            </a:r>
            <a:r>
              <a:rPr lang="id-ID" sz="2800" dirty="0" smtClean="0">
                <a:latin typeface="+mn-lt"/>
                <a:ea typeface="+mn-ea"/>
                <a:cs typeface="+mn-cs"/>
              </a:rPr>
              <a:t>dapat dilaksanakan secara bertahap dari penerapan SAP Berbasis Kas Menuju Akrual menjadi penerapan SAP Berbasis Akrual</a:t>
            </a:r>
            <a:endParaRPr lang="en-US" sz="2800" dirty="0" smtClean="0">
              <a:latin typeface="+mn-lt"/>
              <a:ea typeface="+mn-ea"/>
              <a:cs typeface="+mn-cs"/>
            </a:endParaRPr>
          </a:p>
          <a:p>
            <a:pPr marL="398463" indent="-398463">
              <a:spcAft>
                <a:spcPts val="1200"/>
              </a:spcAft>
              <a:buSzPct val="120000"/>
              <a:buFont typeface="Arial" pitchFamily="34" charset="0"/>
              <a:buChar char="•"/>
            </a:pPr>
            <a:r>
              <a:rPr lang="id-ID" sz="2800" dirty="0" smtClean="0">
                <a:latin typeface="+mn-lt"/>
                <a:ea typeface="+mn-ea"/>
                <a:cs typeface="+mn-cs"/>
              </a:rPr>
              <a:t>Ketentuan lebih lanjut mengenai penerapan SAP Berbasis Akrual secara bertahap pada pemerintah pusat diatur dengan Peraturan Menteri Keuangan</a:t>
            </a:r>
            <a:endParaRPr lang="en-US" sz="2800" dirty="0" smtClean="0">
              <a:latin typeface="+mn-lt"/>
              <a:ea typeface="+mn-ea"/>
              <a:cs typeface="+mn-cs"/>
            </a:endParaRPr>
          </a:p>
          <a:p>
            <a:pPr marL="398463" indent="-398463">
              <a:spcAft>
                <a:spcPts val="1200"/>
              </a:spcAft>
              <a:buSzPct val="120000"/>
              <a:buFont typeface="Arial" pitchFamily="34" charset="0"/>
              <a:buChar char="•"/>
            </a:pPr>
            <a:r>
              <a:rPr lang="id-ID" sz="2800" dirty="0" smtClean="0">
                <a:latin typeface="+mn-lt"/>
                <a:ea typeface="+mn-ea"/>
                <a:cs typeface="+mn-cs"/>
              </a:rPr>
              <a:t>Ketentuan lebih lanjut mengenai penerapan SAP Berbasis Akrual secara bertahap pada pemerintah daerah diatur dengan Peraturan Menteri Dalam Negeri</a:t>
            </a:r>
            <a:endParaRPr lang="en-US" sz="2800" dirty="0"/>
          </a:p>
        </p:txBody>
      </p:sp>
      <p:sp>
        <p:nvSpPr>
          <p:cNvPr id="2" name="Title 1"/>
          <p:cNvSpPr>
            <a:spLocks noGrp="1"/>
          </p:cNvSpPr>
          <p:nvPr>
            <p:ph type="title"/>
          </p:nvPr>
        </p:nvSpPr>
        <p:spPr>
          <a:xfrm>
            <a:off x="228600" y="152400"/>
            <a:ext cx="8763000" cy="990600"/>
          </a:xfrm>
        </p:spPr>
        <p:txBody>
          <a:bodyPr/>
          <a:lstStyle/>
          <a:p>
            <a:r>
              <a:rPr lang="en-US" sz="4400" b="1" dirty="0" smtClean="0">
                <a:solidFill>
                  <a:schemeClr val="tx1"/>
                </a:solidFill>
              </a:rPr>
              <a:t>PENERAPAN BASIS AKRUAL (PASAL</a:t>
            </a:r>
            <a:r>
              <a:rPr lang="id-ID" sz="4400" b="1" dirty="0" smtClean="0">
                <a:solidFill>
                  <a:schemeClr val="tx1"/>
                </a:solidFill>
              </a:rPr>
              <a:t> </a:t>
            </a:r>
            <a:r>
              <a:rPr lang="en-US" sz="4400" b="1" dirty="0" smtClean="0">
                <a:solidFill>
                  <a:schemeClr val="tx1"/>
                </a:solidFill>
              </a:rPr>
              <a:t>7)</a:t>
            </a:r>
            <a:endParaRPr lang="en-US" sz="4400" b="1" dirty="0">
              <a:solidFill>
                <a:schemeClr val="tx1"/>
              </a:solidFill>
            </a:endParaRPr>
          </a:p>
        </p:txBody>
      </p:sp>
      <p:sp>
        <p:nvSpPr>
          <p:cNvPr id="4" name="Slide Number Placeholder 17"/>
          <p:cNvSpPr txBox="1">
            <a:spLocks/>
          </p:cNvSpPr>
          <p:nvPr/>
        </p:nvSpPr>
        <p:spPr>
          <a:xfrm>
            <a:off x="7924800" y="6416675"/>
            <a:ext cx="7620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9E2C3-3120-4CDB-861A-B0B65478931D}" type="slidenum">
              <a:rPr kumimoji="0" lang="ja-JP" altLang="en-US" sz="1800" b="0" i="0" u="none" strike="noStrike" kern="1200" cap="none" spc="0" normalizeH="0" baseline="0" noProof="0" smtClean="0">
                <a:ln>
                  <a:noFill/>
                </a:ln>
                <a:solidFill>
                  <a:schemeClr val="bg1"/>
                </a:solidFill>
                <a:effectLst/>
                <a:uLnTx/>
                <a:uFillTx/>
                <a:latin typeface="+mn-lt"/>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altLang="ja-JP" sz="1800" b="0" i="0" u="none" strike="noStrike" kern="1200" cap="none" spc="0" normalizeH="0" baseline="0" noProof="0" dirty="0">
              <a:ln>
                <a:noFill/>
              </a:ln>
              <a:solidFill>
                <a:schemeClr val="bg1"/>
              </a:solidFill>
              <a:effectLst/>
              <a:uLnTx/>
              <a:uFillTx/>
              <a:latin typeface="+mn-lt"/>
              <a:ea typeface="ＭＳ Ｐゴシック" charset="-128"/>
              <a:cs typeface="+mn-cs"/>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76400"/>
            <a:ext cx="8077200" cy="3276600"/>
          </a:xfrm>
        </p:spPr>
        <p:txBody>
          <a:bodyPr/>
          <a:lstStyle/>
          <a:p>
            <a:pPr marL="398463" indent="-398463">
              <a:spcAft>
                <a:spcPts val="1200"/>
              </a:spcAft>
              <a:buFont typeface="Arial" pitchFamily="34" charset="0"/>
              <a:buChar char="•"/>
            </a:pPr>
            <a:r>
              <a:rPr lang="id-ID" sz="2800" dirty="0" smtClean="0">
                <a:latin typeface="+mn-lt"/>
                <a:ea typeface="+mn-ea"/>
                <a:cs typeface="+mn-cs"/>
              </a:rPr>
              <a:t>Dalam hal diperlukan perubahan terhadap PSAP, perubahan tersebut diatur dengan Peraturan Menteri Keuangan setelah mendapat pertimbangan dari Badan Pemeriksa Keuangan</a:t>
            </a:r>
            <a:endParaRPr lang="en-US" sz="2800" dirty="0" smtClean="0">
              <a:latin typeface="+mn-lt"/>
              <a:ea typeface="+mn-ea"/>
              <a:cs typeface="+mn-cs"/>
            </a:endParaRPr>
          </a:p>
          <a:p>
            <a:pPr marL="398463" indent="-398463">
              <a:spcAft>
                <a:spcPts val="1200"/>
              </a:spcAft>
              <a:buFont typeface="Arial" pitchFamily="34" charset="0"/>
              <a:buChar char="•"/>
            </a:pPr>
            <a:r>
              <a:rPr lang="id-ID" sz="2800" dirty="0" smtClean="0">
                <a:latin typeface="+mn-lt"/>
                <a:ea typeface="+mn-ea"/>
                <a:cs typeface="+mn-cs"/>
              </a:rPr>
              <a:t>Rancangan perubahan PSAP </a:t>
            </a:r>
            <a:r>
              <a:rPr lang="en-US" sz="2800" dirty="0" err="1" smtClean="0">
                <a:latin typeface="+mn-lt"/>
                <a:ea typeface="+mn-ea"/>
                <a:cs typeface="+mn-cs"/>
              </a:rPr>
              <a:t>tersebut</a:t>
            </a:r>
            <a:r>
              <a:rPr lang="id-ID" sz="2800" dirty="0" smtClean="0">
                <a:latin typeface="+mn-lt"/>
                <a:ea typeface="+mn-ea"/>
                <a:cs typeface="+mn-cs"/>
              </a:rPr>
              <a:t> disusun oleh KSAP sesuai dengan mekanisme yang berlaku dalam penyusunan SAP</a:t>
            </a:r>
            <a:endParaRPr lang="en-US" sz="2800" dirty="0"/>
          </a:p>
        </p:txBody>
      </p:sp>
      <p:sp>
        <p:nvSpPr>
          <p:cNvPr id="2" name="Title 1"/>
          <p:cNvSpPr>
            <a:spLocks noGrp="1"/>
          </p:cNvSpPr>
          <p:nvPr>
            <p:ph type="title"/>
          </p:nvPr>
        </p:nvSpPr>
        <p:spPr>
          <a:xfrm>
            <a:off x="304800" y="152401"/>
            <a:ext cx="8610600" cy="838200"/>
          </a:xfrm>
        </p:spPr>
        <p:txBody>
          <a:bodyPr/>
          <a:lstStyle/>
          <a:p>
            <a:r>
              <a:rPr lang="en-US" sz="4400" b="1" dirty="0" smtClean="0">
                <a:solidFill>
                  <a:schemeClr val="tx1"/>
                </a:solidFill>
              </a:rPr>
              <a:t>PERUBAHAN PSAP (PASAL 5)</a:t>
            </a:r>
            <a:endParaRPr lang="en-US" sz="4400" b="1" dirty="0">
              <a:solidFill>
                <a:schemeClr val="tx1"/>
              </a:solidFill>
            </a:endParaRPr>
          </a:p>
        </p:txBody>
      </p:sp>
      <p:sp>
        <p:nvSpPr>
          <p:cNvPr id="4" name="Slide Number Placeholder 17"/>
          <p:cNvSpPr txBox="1">
            <a:spLocks/>
          </p:cNvSpPr>
          <p:nvPr/>
        </p:nvSpPr>
        <p:spPr>
          <a:xfrm>
            <a:off x="7924800" y="6416675"/>
            <a:ext cx="7620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9E2C3-3120-4CDB-861A-B0B65478931D}" type="slidenum">
              <a:rPr kumimoji="0" lang="ja-JP" altLang="en-US" sz="1800" b="0" i="0" u="none" strike="noStrike" kern="1200" cap="none" spc="0" normalizeH="0" baseline="0" noProof="0" smtClean="0">
                <a:ln>
                  <a:noFill/>
                </a:ln>
                <a:solidFill>
                  <a:schemeClr val="bg1"/>
                </a:solidFill>
                <a:effectLst/>
                <a:uLnTx/>
                <a:uFillTx/>
                <a:latin typeface="+mn-lt"/>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altLang="ja-JP" sz="1800" b="0" i="0" u="none" strike="noStrike" kern="1200" cap="none" spc="0" normalizeH="0" baseline="0" noProof="0" dirty="0">
              <a:ln>
                <a:noFill/>
              </a:ln>
              <a:solidFill>
                <a:schemeClr val="bg1"/>
              </a:solidFill>
              <a:effectLst/>
              <a:uLnTx/>
              <a:uFillTx/>
              <a:latin typeface="+mn-lt"/>
              <a:ea typeface="ＭＳ Ｐゴシック" charset="-128"/>
              <a:cs typeface="+mn-cs"/>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28601"/>
            <a:ext cx="8763000" cy="762000"/>
          </a:xfrm>
        </p:spPr>
        <p:txBody>
          <a:bodyPr/>
          <a:lstStyle/>
          <a:p>
            <a:r>
              <a:rPr lang="en-US" sz="3600" b="1" dirty="0" smtClean="0">
                <a:solidFill>
                  <a:schemeClr val="tx1"/>
                </a:solidFill>
              </a:rPr>
              <a:t>PENTAHAPAN PENERAPAN SAP BERBASIS AKRUAL</a:t>
            </a:r>
            <a:endParaRPr lang="en-US" sz="3600" b="1" dirty="0">
              <a:solidFill>
                <a:schemeClr val="tx1"/>
              </a:solidFill>
            </a:endParaRPr>
          </a:p>
        </p:txBody>
      </p:sp>
      <p:sp>
        <p:nvSpPr>
          <p:cNvPr id="4" name="Content Placeholder 2"/>
          <p:cNvSpPr>
            <a:spLocks noGrp="1"/>
          </p:cNvSpPr>
          <p:nvPr>
            <p:ph idx="1"/>
          </p:nvPr>
        </p:nvSpPr>
        <p:spPr>
          <a:xfrm>
            <a:off x="304800" y="1600200"/>
            <a:ext cx="8382000" cy="4033838"/>
          </a:xfrm>
        </p:spPr>
        <p:txBody>
          <a:bodyPr>
            <a:normAutofit/>
          </a:bodyPr>
          <a:lstStyle/>
          <a:p>
            <a:pPr marL="514350" indent="-514350" eaLnBrk="1" hangingPunct="1">
              <a:spcAft>
                <a:spcPts val="1200"/>
              </a:spcAft>
              <a:buFont typeface="+mj-lt"/>
              <a:buAutoNum type="arabicPeriod"/>
            </a:pPr>
            <a:r>
              <a:rPr lang="en-US" sz="2800" dirty="0" err="1" smtClean="0"/>
              <a:t>Pemerintah</a:t>
            </a:r>
            <a:r>
              <a:rPr lang="en-US" sz="2800" dirty="0" smtClean="0"/>
              <a:t> </a:t>
            </a:r>
            <a:r>
              <a:rPr lang="en-US" sz="2800" dirty="0" err="1" smtClean="0"/>
              <a:t>dapat</a:t>
            </a:r>
            <a:r>
              <a:rPr lang="en-US" sz="2800" dirty="0" smtClean="0"/>
              <a:t> </a:t>
            </a:r>
            <a:r>
              <a:rPr lang="en-US" sz="2800" dirty="0" err="1" smtClean="0"/>
              <a:t>menerapkan</a:t>
            </a:r>
            <a:r>
              <a:rPr lang="en-US" sz="2800" dirty="0" smtClean="0"/>
              <a:t> SAP </a:t>
            </a:r>
            <a:r>
              <a:rPr lang="en-US" sz="2800" dirty="0" err="1" smtClean="0"/>
              <a:t>Berbasis</a:t>
            </a:r>
            <a:r>
              <a:rPr lang="en-US" sz="2800" dirty="0" smtClean="0"/>
              <a:t> </a:t>
            </a:r>
            <a:r>
              <a:rPr lang="en-US" sz="2800" dirty="0" err="1" smtClean="0"/>
              <a:t>Akrual</a:t>
            </a:r>
            <a:r>
              <a:rPr lang="en-US" sz="2800" dirty="0" smtClean="0"/>
              <a:t> </a:t>
            </a:r>
            <a:r>
              <a:rPr lang="en-US" sz="2800" dirty="0" err="1" smtClean="0"/>
              <a:t>secara</a:t>
            </a:r>
            <a:r>
              <a:rPr lang="en-US" sz="2800" dirty="0" smtClean="0"/>
              <a:t> </a:t>
            </a:r>
            <a:r>
              <a:rPr lang="en-US" sz="2800" dirty="0" err="1" smtClean="0"/>
              <a:t>bertahap</a:t>
            </a:r>
            <a:r>
              <a:rPr lang="en-US" sz="2800" dirty="0" smtClean="0"/>
              <a:t> </a:t>
            </a:r>
            <a:r>
              <a:rPr lang="en-US" sz="2800" dirty="0" err="1" smtClean="0"/>
              <a:t>dengan</a:t>
            </a:r>
            <a:r>
              <a:rPr lang="en-US" sz="2800" dirty="0" smtClean="0"/>
              <a:t> </a:t>
            </a:r>
            <a:r>
              <a:rPr lang="en-US" sz="2800" dirty="0" err="1" smtClean="0"/>
              <a:t>ketentuan</a:t>
            </a:r>
            <a:r>
              <a:rPr lang="en-US" sz="2800" dirty="0" smtClean="0"/>
              <a:t> </a:t>
            </a:r>
            <a:r>
              <a:rPr lang="en-US" sz="2800" dirty="0" err="1" smtClean="0"/>
              <a:t>penerapan</a:t>
            </a:r>
            <a:r>
              <a:rPr lang="en-US" sz="2800" dirty="0" smtClean="0"/>
              <a:t> </a:t>
            </a:r>
            <a:r>
              <a:rPr lang="en-US" sz="2800" dirty="0" err="1" smtClean="0"/>
              <a:t>sepenuhnya</a:t>
            </a:r>
            <a:r>
              <a:rPr lang="en-US" sz="2800" dirty="0" smtClean="0"/>
              <a:t> paling </a:t>
            </a:r>
            <a:r>
              <a:rPr lang="en-US" sz="2800" dirty="0" err="1" smtClean="0"/>
              <a:t>lambat</a:t>
            </a:r>
            <a:r>
              <a:rPr lang="en-US" sz="2800" dirty="0" smtClean="0"/>
              <a:t> </a:t>
            </a:r>
            <a:r>
              <a:rPr lang="en-US" sz="2800" dirty="0" err="1" smtClean="0"/>
              <a:t>tahun</a:t>
            </a:r>
            <a:r>
              <a:rPr lang="en-US" sz="2800" dirty="0" smtClean="0"/>
              <a:t> </a:t>
            </a:r>
            <a:r>
              <a:rPr lang="en-US" sz="2800" dirty="0" err="1" smtClean="0"/>
              <a:t>anggaran</a:t>
            </a:r>
            <a:r>
              <a:rPr lang="en-US" sz="2800" dirty="0" smtClean="0"/>
              <a:t> 2015</a:t>
            </a:r>
          </a:p>
          <a:p>
            <a:pPr marL="514350" indent="-514350" eaLnBrk="1" hangingPunct="1">
              <a:spcAft>
                <a:spcPts val="1200"/>
              </a:spcAft>
              <a:buFont typeface="+mj-lt"/>
              <a:buAutoNum type="arabicPeriod"/>
            </a:pPr>
            <a:r>
              <a:rPr lang="en-US" sz="2800" dirty="0" err="1" smtClean="0"/>
              <a:t>Tahapan</a:t>
            </a:r>
            <a:r>
              <a:rPr lang="en-US" sz="2800" dirty="0" smtClean="0"/>
              <a:t> </a:t>
            </a:r>
            <a:r>
              <a:rPr lang="en-US" sz="2800" dirty="0" err="1" smtClean="0"/>
              <a:t>penerapan</a:t>
            </a:r>
            <a:r>
              <a:rPr lang="en-US" sz="2800" dirty="0" smtClean="0"/>
              <a:t> SAP </a:t>
            </a:r>
            <a:r>
              <a:rPr lang="en-US" sz="2800" dirty="0" err="1" smtClean="0"/>
              <a:t>Berbasis</a:t>
            </a:r>
            <a:r>
              <a:rPr lang="en-US" sz="2800" dirty="0" smtClean="0"/>
              <a:t> </a:t>
            </a:r>
            <a:r>
              <a:rPr lang="en-US" sz="2800" dirty="0" err="1" smtClean="0"/>
              <a:t>Akrual</a:t>
            </a:r>
            <a:r>
              <a:rPr lang="en-US" sz="2800" dirty="0" smtClean="0"/>
              <a:t> </a:t>
            </a:r>
            <a:r>
              <a:rPr lang="en-US" sz="2800" dirty="0" err="1" smtClean="0"/>
              <a:t>pada</a:t>
            </a:r>
            <a:r>
              <a:rPr lang="en-US" sz="2800" dirty="0" smtClean="0"/>
              <a:t> </a:t>
            </a:r>
            <a:r>
              <a:rPr lang="en-US" sz="2800" dirty="0" err="1" smtClean="0"/>
              <a:t>pemerintah</a:t>
            </a:r>
            <a:r>
              <a:rPr lang="en-US" sz="2800" dirty="0" smtClean="0"/>
              <a:t> </a:t>
            </a:r>
            <a:r>
              <a:rPr lang="en-US" sz="2800" dirty="0" err="1" smtClean="0"/>
              <a:t>pusat</a:t>
            </a:r>
            <a:r>
              <a:rPr lang="en-US" sz="2800" dirty="0" smtClean="0"/>
              <a:t> </a:t>
            </a:r>
            <a:r>
              <a:rPr lang="en-US" sz="2800" dirty="0" err="1" smtClean="0"/>
              <a:t>diatur</a:t>
            </a:r>
            <a:r>
              <a:rPr lang="en-US" sz="2800" dirty="0" smtClean="0"/>
              <a:t> </a:t>
            </a:r>
            <a:r>
              <a:rPr lang="en-US" sz="2800" dirty="0" err="1" smtClean="0"/>
              <a:t>lebih</a:t>
            </a:r>
            <a:r>
              <a:rPr lang="en-US" sz="2800" dirty="0" smtClean="0"/>
              <a:t> </a:t>
            </a:r>
            <a:r>
              <a:rPr lang="en-US" sz="2800" dirty="0" err="1" smtClean="0"/>
              <a:t>lanjut</a:t>
            </a:r>
            <a:r>
              <a:rPr lang="en-US" sz="2800" dirty="0" smtClean="0"/>
              <a:t> </a:t>
            </a:r>
            <a:r>
              <a:rPr lang="en-US" sz="2800" dirty="0" err="1" smtClean="0"/>
              <a:t>oleh</a:t>
            </a:r>
            <a:r>
              <a:rPr lang="en-US" sz="2800" dirty="0" smtClean="0"/>
              <a:t> </a:t>
            </a:r>
            <a:r>
              <a:rPr lang="en-US" sz="2800" dirty="0" err="1" smtClean="0"/>
              <a:t>Menteri</a:t>
            </a:r>
            <a:r>
              <a:rPr lang="en-US" sz="2800" dirty="0" smtClean="0"/>
              <a:t> </a:t>
            </a:r>
            <a:r>
              <a:rPr lang="en-US" sz="2800" dirty="0" err="1" smtClean="0"/>
              <a:t>Keuangan</a:t>
            </a:r>
            <a:r>
              <a:rPr lang="en-US" sz="2800" dirty="0" smtClean="0"/>
              <a:t>.</a:t>
            </a:r>
          </a:p>
          <a:p>
            <a:pPr marL="514350" indent="-514350" eaLnBrk="1" hangingPunct="1">
              <a:spcAft>
                <a:spcPts val="1200"/>
              </a:spcAft>
              <a:buFont typeface="+mj-lt"/>
              <a:buAutoNum type="arabicPeriod"/>
            </a:pPr>
            <a:r>
              <a:rPr lang="en-US" sz="2800" dirty="0" err="1" smtClean="0"/>
              <a:t>Tahapan</a:t>
            </a:r>
            <a:r>
              <a:rPr lang="en-US" sz="2800" dirty="0" smtClean="0"/>
              <a:t> </a:t>
            </a:r>
            <a:r>
              <a:rPr lang="en-US" sz="2800" dirty="0" err="1" smtClean="0"/>
              <a:t>penerapan</a:t>
            </a:r>
            <a:r>
              <a:rPr lang="en-US" sz="2800" dirty="0" smtClean="0"/>
              <a:t> SAP </a:t>
            </a:r>
            <a:r>
              <a:rPr lang="en-US" sz="2800" dirty="0" err="1" smtClean="0"/>
              <a:t>Berbasis</a:t>
            </a:r>
            <a:r>
              <a:rPr lang="en-US" sz="2800" dirty="0" smtClean="0"/>
              <a:t> </a:t>
            </a:r>
            <a:r>
              <a:rPr lang="en-US" sz="2800" dirty="0" err="1" smtClean="0"/>
              <a:t>Akrual</a:t>
            </a:r>
            <a:r>
              <a:rPr lang="en-US" sz="2800" dirty="0" smtClean="0"/>
              <a:t> </a:t>
            </a:r>
            <a:r>
              <a:rPr lang="en-US" sz="2800" dirty="0" err="1" smtClean="0"/>
              <a:t>pada</a:t>
            </a:r>
            <a:r>
              <a:rPr lang="en-US" sz="2800" dirty="0" smtClean="0"/>
              <a:t> </a:t>
            </a:r>
            <a:r>
              <a:rPr lang="en-US" sz="2800" dirty="0" err="1" smtClean="0"/>
              <a:t>pemerintah</a:t>
            </a:r>
            <a:r>
              <a:rPr lang="en-US" sz="2800" dirty="0" smtClean="0"/>
              <a:t> </a:t>
            </a:r>
            <a:r>
              <a:rPr lang="en-US" sz="2800" dirty="0" err="1" smtClean="0"/>
              <a:t>daerah</a:t>
            </a:r>
            <a:r>
              <a:rPr lang="en-US" sz="2800" dirty="0" smtClean="0"/>
              <a:t> </a:t>
            </a:r>
            <a:r>
              <a:rPr lang="en-US" sz="2800" dirty="0" err="1" smtClean="0"/>
              <a:t>diatur</a:t>
            </a:r>
            <a:r>
              <a:rPr lang="en-US" sz="2800" dirty="0" smtClean="0"/>
              <a:t> </a:t>
            </a:r>
            <a:r>
              <a:rPr lang="en-US" sz="2800" dirty="0" err="1" smtClean="0"/>
              <a:t>lebih</a:t>
            </a:r>
            <a:r>
              <a:rPr lang="en-US" sz="2800" dirty="0" smtClean="0"/>
              <a:t> </a:t>
            </a:r>
            <a:r>
              <a:rPr lang="en-US" sz="2800" dirty="0" err="1" smtClean="0"/>
              <a:t>lanjut</a:t>
            </a:r>
            <a:r>
              <a:rPr lang="en-US" sz="2800" dirty="0" smtClean="0"/>
              <a:t> </a:t>
            </a:r>
            <a:r>
              <a:rPr lang="en-US" sz="2800" dirty="0" err="1" smtClean="0"/>
              <a:t>oleh</a:t>
            </a:r>
            <a:r>
              <a:rPr lang="en-US" sz="2800" dirty="0" smtClean="0"/>
              <a:t> </a:t>
            </a:r>
            <a:r>
              <a:rPr lang="en-US" sz="2800" dirty="0" err="1" smtClean="0"/>
              <a:t>Menteri</a:t>
            </a:r>
            <a:r>
              <a:rPr lang="en-US" sz="2800" dirty="0" smtClean="0"/>
              <a:t> </a:t>
            </a:r>
            <a:r>
              <a:rPr lang="en-US" sz="2800" dirty="0" err="1" smtClean="0"/>
              <a:t>Dalam</a:t>
            </a:r>
            <a:r>
              <a:rPr lang="en-US" sz="2800" dirty="0" smtClean="0"/>
              <a:t> </a:t>
            </a:r>
            <a:r>
              <a:rPr lang="en-US" sz="2800" dirty="0" err="1" smtClean="0"/>
              <a:t>Negeri</a:t>
            </a:r>
            <a:endParaRPr lang="en-US" sz="2800" dirty="0" smtClean="0"/>
          </a:p>
        </p:txBody>
      </p:sp>
      <p:sp>
        <p:nvSpPr>
          <p:cNvPr id="5" name="Slide Number Placeholder 17"/>
          <p:cNvSpPr txBox="1">
            <a:spLocks/>
          </p:cNvSpPr>
          <p:nvPr/>
        </p:nvSpPr>
        <p:spPr>
          <a:xfrm>
            <a:off x="7924800" y="6416675"/>
            <a:ext cx="7620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9E2C3-3120-4CDB-861A-B0B65478931D}" type="slidenum">
              <a:rPr kumimoji="0" lang="ja-JP" altLang="en-US" sz="1800" b="0" i="0" u="none" strike="noStrike" kern="1200" cap="none" spc="0" normalizeH="0" baseline="0" noProof="0" smtClean="0">
                <a:ln>
                  <a:noFill/>
                </a:ln>
                <a:solidFill>
                  <a:schemeClr val="bg1"/>
                </a:solidFill>
                <a:effectLst/>
                <a:uLnTx/>
                <a:uFillTx/>
                <a:latin typeface="+mn-lt"/>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altLang="ja-JP" sz="1800" b="0" i="0" u="none" strike="noStrike" kern="1200" cap="none" spc="0" normalizeH="0" baseline="0" noProof="0" dirty="0">
              <a:ln>
                <a:noFill/>
              </a:ln>
              <a:solidFill>
                <a:schemeClr val="bg1"/>
              </a:solidFill>
              <a:effectLst/>
              <a:uLnTx/>
              <a:uFillTx/>
              <a:latin typeface="+mn-lt"/>
              <a:ea typeface="ＭＳ Ｐゴシック" charset="-128"/>
              <a:cs typeface="+mn-cs"/>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9545" y="1524000"/>
            <a:ext cx="8691946" cy="5034455"/>
          </a:xfrm>
        </p:spPr>
        <p:txBody>
          <a:bodyPr/>
          <a:lstStyle/>
          <a:p>
            <a:pPr marL="609600" indent="-609600" eaLnBrk="1" hangingPunct="1">
              <a:lnSpc>
                <a:spcPct val="80000"/>
              </a:lnSpc>
              <a:spcBef>
                <a:spcPts val="0"/>
              </a:spcBef>
              <a:spcAft>
                <a:spcPts val="1200"/>
              </a:spcAft>
              <a:buFont typeface="Wingdings" pitchFamily="2" charset="2"/>
              <a:buNone/>
            </a:pPr>
            <a:r>
              <a:rPr lang="en-US" sz="2200" dirty="0" err="1" smtClean="0"/>
              <a:t>Kerangka</a:t>
            </a:r>
            <a:r>
              <a:rPr lang="en-US" sz="2200" dirty="0" smtClean="0"/>
              <a:t> </a:t>
            </a:r>
            <a:r>
              <a:rPr lang="en-US" sz="2200" dirty="0" err="1" smtClean="0"/>
              <a:t>Konseptual</a:t>
            </a:r>
            <a:r>
              <a:rPr lang="en-US" sz="2200" dirty="0" smtClean="0"/>
              <a:t> </a:t>
            </a:r>
            <a:r>
              <a:rPr lang="en-US" sz="2200" dirty="0" err="1" smtClean="0"/>
              <a:t>Akuntansi</a:t>
            </a:r>
            <a:r>
              <a:rPr lang="en-US" sz="2200" dirty="0" smtClean="0"/>
              <a:t> </a:t>
            </a:r>
            <a:r>
              <a:rPr lang="en-US" sz="2200" dirty="0" err="1" smtClean="0"/>
              <a:t>Pemerintahan</a:t>
            </a:r>
            <a:endParaRPr lang="id-ID" sz="2200" dirty="0" smtClean="0"/>
          </a:p>
          <a:p>
            <a:pPr marL="609600" indent="-609600" eaLnBrk="1" hangingPunct="1">
              <a:lnSpc>
                <a:spcPct val="80000"/>
              </a:lnSpc>
              <a:spcBef>
                <a:spcPts val="0"/>
              </a:spcBef>
              <a:buFont typeface="Wingdings" pitchFamily="2" charset="2"/>
              <a:buNone/>
            </a:pPr>
            <a:r>
              <a:rPr lang="id-ID" sz="2200" dirty="0" smtClean="0"/>
              <a:t>Pernyataan Standar Akuntansi Pemerintahan (PSAP):</a:t>
            </a:r>
            <a:endParaRPr lang="en-US" sz="2200" dirty="0" smtClean="0"/>
          </a:p>
          <a:p>
            <a:pPr marL="520700" indent="-520700" eaLnBrk="1" hangingPunct="1">
              <a:spcBef>
                <a:spcPts val="0"/>
              </a:spcBef>
              <a:buFontTx/>
              <a:buAutoNum type="arabicPeriod"/>
            </a:pPr>
            <a:r>
              <a:rPr lang="id-ID" sz="2200" dirty="0" smtClean="0"/>
              <a:t>PSAP Nomor 01 tentang Penyajian Laporan Keuangan;</a:t>
            </a:r>
            <a:endParaRPr lang="en-US" sz="2200" dirty="0" smtClean="0"/>
          </a:p>
          <a:p>
            <a:pPr marL="520700" indent="-520700" eaLnBrk="1" hangingPunct="1">
              <a:spcBef>
                <a:spcPts val="0"/>
              </a:spcBef>
              <a:buFontTx/>
              <a:buAutoNum type="arabicPeriod"/>
            </a:pPr>
            <a:r>
              <a:rPr lang="id-ID" sz="2200" dirty="0" smtClean="0"/>
              <a:t>PSAP Nomor 02 tentang Laporan Realisasi Anggaran;</a:t>
            </a:r>
            <a:endParaRPr lang="en-US" sz="2200" dirty="0" smtClean="0"/>
          </a:p>
          <a:p>
            <a:pPr marL="520700" indent="-520700" eaLnBrk="1" hangingPunct="1">
              <a:spcBef>
                <a:spcPts val="0"/>
              </a:spcBef>
              <a:buFontTx/>
              <a:buAutoNum type="arabicPeriod"/>
            </a:pPr>
            <a:r>
              <a:rPr lang="id-ID" sz="2200" dirty="0" smtClean="0"/>
              <a:t>PSAP Nomor 03 tentang Laporan Arus Kas;</a:t>
            </a:r>
            <a:endParaRPr lang="en-US" sz="2200" dirty="0" smtClean="0"/>
          </a:p>
          <a:p>
            <a:pPr marL="520700" indent="-520700" eaLnBrk="1" hangingPunct="1">
              <a:spcBef>
                <a:spcPts val="0"/>
              </a:spcBef>
              <a:buFontTx/>
              <a:buAutoNum type="arabicPeriod"/>
            </a:pPr>
            <a:r>
              <a:rPr lang="id-ID" sz="2200" dirty="0" smtClean="0"/>
              <a:t>PSAP Nomor 04 tentang Catatan atas Laporan Keuangan;</a:t>
            </a:r>
            <a:endParaRPr lang="en-US" sz="2200" dirty="0" smtClean="0"/>
          </a:p>
          <a:p>
            <a:pPr marL="520700" indent="-520700" eaLnBrk="1" hangingPunct="1">
              <a:spcBef>
                <a:spcPts val="0"/>
              </a:spcBef>
              <a:buFontTx/>
              <a:buAutoNum type="arabicPeriod"/>
            </a:pPr>
            <a:r>
              <a:rPr lang="en-US" sz="2200" dirty="0" smtClean="0"/>
              <a:t>PSAP </a:t>
            </a:r>
            <a:r>
              <a:rPr lang="en-US" sz="2200" dirty="0" err="1" smtClean="0"/>
              <a:t>Nomor</a:t>
            </a:r>
            <a:r>
              <a:rPr lang="en-US" sz="2200" dirty="0" smtClean="0"/>
              <a:t> 05 </a:t>
            </a:r>
            <a:r>
              <a:rPr lang="en-US" sz="2200" dirty="0" err="1" smtClean="0"/>
              <a:t>tentang</a:t>
            </a:r>
            <a:r>
              <a:rPr lang="en-US" sz="2200" dirty="0" smtClean="0"/>
              <a:t> </a:t>
            </a:r>
            <a:r>
              <a:rPr lang="en-US" sz="2200" dirty="0" err="1" smtClean="0"/>
              <a:t>Akuntansi</a:t>
            </a:r>
            <a:r>
              <a:rPr lang="en-US" sz="2200" dirty="0" smtClean="0"/>
              <a:t> </a:t>
            </a:r>
            <a:r>
              <a:rPr lang="en-US" sz="2200" dirty="0" err="1" smtClean="0"/>
              <a:t>Persediaan</a:t>
            </a:r>
            <a:r>
              <a:rPr lang="en-US" sz="2200" dirty="0" smtClean="0"/>
              <a:t>;</a:t>
            </a:r>
          </a:p>
          <a:p>
            <a:pPr marL="520700" indent="-520700" eaLnBrk="1" hangingPunct="1">
              <a:spcBef>
                <a:spcPts val="0"/>
              </a:spcBef>
              <a:buFontTx/>
              <a:buAutoNum type="arabicPeriod"/>
            </a:pPr>
            <a:r>
              <a:rPr lang="en-US" sz="2200" dirty="0" smtClean="0"/>
              <a:t>PSAP </a:t>
            </a:r>
            <a:r>
              <a:rPr lang="en-US" sz="2200" dirty="0" err="1" smtClean="0"/>
              <a:t>Nomor</a:t>
            </a:r>
            <a:r>
              <a:rPr lang="en-US" sz="2200" dirty="0" smtClean="0"/>
              <a:t> 06 </a:t>
            </a:r>
            <a:r>
              <a:rPr lang="en-US" sz="2200" dirty="0" err="1" smtClean="0"/>
              <a:t>tentang</a:t>
            </a:r>
            <a:r>
              <a:rPr lang="en-US" sz="2200" dirty="0" smtClean="0"/>
              <a:t> </a:t>
            </a:r>
            <a:r>
              <a:rPr lang="en-US" sz="2200" dirty="0" err="1" smtClean="0"/>
              <a:t>Akuntansi</a:t>
            </a:r>
            <a:r>
              <a:rPr lang="en-US" sz="2200" dirty="0" smtClean="0"/>
              <a:t> </a:t>
            </a:r>
            <a:r>
              <a:rPr lang="en-US" sz="2200" dirty="0" err="1" smtClean="0"/>
              <a:t>Investasi</a:t>
            </a:r>
            <a:r>
              <a:rPr lang="en-US" sz="2200" dirty="0" smtClean="0"/>
              <a:t>;</a:t>
            </a:r>
          </a:p>
          <a:p>
            <a:pPr marL="520700" indent="-520700" eaLnBrk="1" hangingPunct="1">
              <a:spcBef>
                <a:spcPts val="0"/>
              </a:spcBef>
              <a:buFontTx/>
              <a:buAutoNum type="arabicPeriod"/>
            </a:pPr>
            <a:r>
              <a:rPr lang="fi-FI" sz="2200" dirty="0" smtClean="0"/>
              <a:t>PSAP Nomor 07 tentang Akuntansi Aset Tetap;</a:t>
            </a:r>
            <a:endParaRPr lang="en-US" sz="2200" dirty="0" smtClean="0"/>
          </a:p>
          <a:p>
            <a:pPr marL="520700" indent="-520700" eaLnBrk="1" hangingPunct="1">
              <a:spcBef>
                <a:spcPts val="0"/>
              </a:spcBef>
              <a:buFontTx/>
              <a:buAutoNum type="arabicPeriod"/>
            </a:pPr>
            <a:r>
              <a:rPr lang="fi-FI" sz="2200" dirty="0" smtClean="0"/>
              <a:t>PSAP Nomor 08 tentang Akuntansi Konstruksi Dalam Pengerjaan;</a:t>
            </a:r>
            <a:endParaRPr lang="en-US" sz="2200" dirty="0" smtClean="0"/>
          </a:p>
          <a:p>
            <a:pPr marL="520700" indent="-520700" eaLnBrk="1" hangingPunct="1">
              <a:spcBef>
                <a:spcPts val="0"/>
              </a:spcBef>
              <a:buFontTx/>
              <a:buAutoNum type="arabicPeriod"/>
            </a:pPr>
            <a:r>
              <a:rPr lang="fi-FI" sz="2200" dirty="0" smtClean="0"/>
              <a:t>PSAP Nomor 09 tentang Akuntansi Kewajiban;</a:t>
            </a:r>
            <a:endParaRPr lang="en-US" sz="2200" dirty="0" smtClean="0"/>
          </a:p>
          <a:p>
            <a:pPr marL="520700" indent="-520700" eaLnBrk="1" hangingPunct="1">
              <a:spcBef>
                <a:spcPts val="0"/>
              </a:spcBef>
              <a:buFontTx/>
              <a:buAutoNum type="arabicPeriod"/>
            </a:pPr>
            <a:r>
              <a:rPr lang="fi-FI" sz="2200" dirty="0" smtClean="0"/>
              <a:t>PSAP Nomor 10 tentang Koreksi Kesalahan, Perubahan Kebijakan Akuntansi, dan Peristiwa Luar Biasa;</a:t>
            </a:r>
            <a:endParaRPr lang="en-US" sz="2200" dirty="0" smtClean="0"/>
          </a:p>
          <a:p>
            <a:pPr marL="520700" indent="-520700" eaLnBrk="1" hangingPunct="1">
              <a:spcBef>
                <a:spcPts val="0"/>
              </a:spcBef>
              <a:buFontTx/>
              <a:buAutoNum type="arabicPeriod"/>
            </a:pPr>
            <a:r>
              <a:rPr lang="fi-FI" sz="2200" dirty="0" smtClean="0"/>
              <a:t>PSAP Nomor 11 tentang Laporan Keuangan Konsolidasian;</a:t>
            </a:r>
            <a:endParaRPr lang="en-US" sz="2200" dirty="0" smtClean="0"/>
          </a:p>
          <a:p>
            <a:pPr marL="520700" indent="-520700" eaLnBrk="1" hangingPunct="1">
              <a:spcBef>
                <a:spcPts val="0"/>
              </a:spcBef>
              <a:buFontTx/>
              <a:buAutoNum type="arabicPeriod"/>
            </a:pPr>
            <a:r>
              <a:rPr lang="fi-FI" sz="2200" dirty="0" smtClean="0"/>
              <a:t>PSAP Nomor 12 tentang Laporan Operasional.</a:t>
            </a:r>
            <a:endParaRPr lang="en-US" sz="2200" dirty="0" smtClean="0"/>
          </a:p>
          <a:p>
            <a:pPr marL="609600" indent="-609600" eaLnBrk="1" hangingPunct="1">
              <a:spcBef>
                <a:spcPts val="0"/>
              </a:spcBef>
              <a:buFontTx/>
              <a:buNone/>
            </a:pPr>
            <a:endParaRPr lang="en-US" dirty="0" smtClean="0"/>
          </a:p>
        </p:txBody>
      </p:sp>
      <p:sp>
        <p:nvSpPr>
          <p:cNvPr id="15363" name="Title 2"/>
          <p:cNvSpPr>
            <a:spLocks noGrp="1"/>
          </p:cNvSpPr>
          <p:nvPr>
            <p:ph type="title"/>
          </p:nvPr>
        </p:nvSpPr>
        <p:spPr>
          <a:xfrm>
            <a:off x="76200" y="152400"/>
            <a:ext cx="8991600" cy="990600"/>
          </a:xfrm>
        </p:spPr>
        <p:txBody>
          <a:bodyPr/>
          <a:lstStyle/>
          <a:p>
            <a:pPr algn="ctr" eaLnBrk="1" hangingPunct="1"/>
            <a:r>
              <a:rPr lang="id-ID" sz="4000" b="1" dirty="0" smtClean="0">
                <a:solidFill>
                  <a:schemeClr val="tx1"/>
                </a:solidFill>
              </a:rPr>
              <a:t>STRUKTUR SAP BERBASIS AKRUAL</a:t>
            </a:r>
            <a:br>
              <a:rPr lang="id-ID" sz="4000" b="1" dirty="0" smtClean="0">
                <a:solidFill>
                  <a:schemeClr val="tx1"/>
                </a:solidFill>
              </a:rPr>
            </a:br>
            <a:r>
              <a:rPr lang="en-US" sz="4000" b="1" dirty="0" smtClean="0">
                <a:solidFill>
                  <a:schemeClr val="tx1"/>
                </a:solidFill>
              </a:rPr>
              <a:t>(LAMPIRAN I PP 71 TAHUN 2010)</a:t>
            </a:r>
          </a:p>
        </p:txBody>
      </p:sp>
      <p:sp>
        <p:nvSpPr>
          <p:cNvPr id="4" name="Slide Number Placeholder 17"/>
          <p:cNvSpPr txBox="1">
            <a:spLocks/>
          </p:cNvSpPr>
          <p:nvPr/>
        </p:nvSpPr>
        <p:spPr>
          <a:xfrm>
            <a:off x="7924800" y="6416675"/>
            <a:ext cx="7620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9E2C3-3120-4CDB-861A-B0B65478931D}" type="slidenum">
              <a:rPr kumimoji="0" lang="ja-JP" altLang="en-US" sz="1800" b="0" i="0" u="none" strike="noStrike" kern="1200" cap="none" spc="0" normalizeH="0" baseline="0" noProof="0" smtClean="0">
                <a:ln>
                  <a:noFill/>
                </a:ln>
                <a:solidFill>
                  <a:schemeClr val="bg1"/>
                </a:solidFill>
                <a:effectLst/>
                <a:uLnTx/>
                <a:uFillTx/>
                <a:latin typeface="+mn-lt"/>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altLang="ja-JP" sz="1800" b="0" i="0" u="none" strike="noStrike" kern="1200" cap="none" spc="0" normalizeH="0" baseline="0" noProof="0" dirty="0">
              <a:ln>
                <a:noFill/>
              </a:ln>
              <a:solidFill>
                <a:schemeClr val="bg1"/>
              </a:solidFill>
              <a:effectLst/>
              <a:uLnTx/>
              <a:uFillTx/>
              <a:latin typeface="+mn-lt"/>
              <a:ea typeface="ＭＳ Ｐゴシック" charset="-128"/>
              <a:cs typeface="+mn-cs"/>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descr="Rectangle: Click to edit Master text styles&#10;Second level&#10;Third level&#10;Fourth level&#10;Fifth level"/>
          <p:cNvSpPr>
            <a:spLocks noGrp="1"/>
          </p:cNvSpPr>
          <p:nvPr>
            <p:ph idx="1"/>
          </p:nvPr>
        </p:nvSpPr>
        <p:spPr>
          <a:xfrm>
            <a:off x="762000" y="1752600"/>
            <a:ext cx="7681913" cy="3124200"/>
          </a:xfrm>
        </p:spPr>
        <p:txBody>
          <a:bodyPr/>
          <a:lstStyle/>
          <a:p>
            <a:pPr marL="533400" indent="-533400" eaLnBrk="1" hangingPunct="1">
              <a:lnSpc>
                <a:spcPct val="90000"/>
              </a:lnSpc>
              <a:buFont typeface="+mj-lt"/>
              <a:buAutoNum type="arabicPeriod"/>
            </a:pPr>
            <a:r>
              <a:rPr lang="en-US" sz="2800" dirty="0" err="1" smtClean="0"/>
              <a:t>Laporan</a:t>
            </a:r>
            <a:r>
              <a:rPr lang="en-US" sz="2800" dirty="0" smtClean="0"/>
              <a:t> </a:t>
            </a:r>
            <a:r>
              <a:rPr lang="en-US" sz="2800" dirty="0" err="1" smtClean="0"/>
              <a:t>Realisasi</a:t>
            </a:r>
            <a:r>
              <a:rPr lang="en-US" sz="2800" dirty="0" smtClean="0"/>
              <a:t> </a:t>
            </a:r>
            <a:r>
              <a:rPr lang="en-US" sz="2800" dirty="0" err="1" smtClean="0"/>
              <a:t>Anggaran</a:t>
            </a:r>
            <a:endParaRPr lang="en-US" sz="2800" dirty="0" smtClean="0"/>
          </a:p>
          <a:p>
            <a:pPr marL="533400" indent="-533400" eaLnBrk="1" hangingPunct="1">
              <a:lnSpc>
                <a:spcPct val="90000"/>
              </a:lnSpc>
              <a:buFont typeface="+mj-lt"/>
              <a:buAutoNum type="arabicPeriod"/>
            </a:pPr>
            <a:r>
              <a:rPr lang="en-US" sz="2800" dirty="0" err="1" smtClean="0">
                <a:solidFill>
                  <a:srgbClr val="FF0000"/>
                </a:solidFill>
              </a:rPr>
              <a:t>Laporan</a:t>
            </a:r>
            <a:r>
              <a:rPr lang="en-US" sz="2800" dirty="0" smtClean="0">
                <a:solidFill>
                  <a:srgbClr val="FF0000"/>
                </a:solidFill>
              </a:rPr>
              <a:t> </a:t>
            </a:r>
            <a:r>
              <a:rPr lang="en-US" sz="2800" dirty="0" err="1" smtClean="0">
                <a:solidFill>
                  <a:srgbClr val="FF0000"/>
                </a:solidFill>
              </a:rPr>
              <a:t>Perubahan</a:t>
            </a:r>
            <a:r>
              <a:rPr lang="en-US" sz="2800" dirty="0" smtClean="0">
                <a:solidFill>
                  <a:srgbClr val="FF0000"/>
                </a:solidFill>
              </a:rPr>
              <a:t> S</a:t>
            </a:r>
            <a:r>
              <a:rPr lang="id-ID" sz="2800" dirty="0" smtClean="0">
                <a:solidFill>
                  <a:srgbClr val="FF0000"/>
                </a:solidFill>
              </a:rPr>
              <a:t>aldo </a:t>
            </a:r>
            <a:r>
              <a:rPr lang="en-US" sz="2800" dirty="0" smtClean="0">
                <a:solidFill>
                  <a:srgbClr val="FF0000"/>
                </a:solidFill>
              </a:rPr>
              <a:t>A</a:t>
            </a:r>
            <a:r>
              <a:rPr lang="id-ID" sz="2800" dirty="0" smtClean="0">
                <a:solidFill>
                  <a:srgbClr val="FF0000"/>
                </a:solidFill>
              </a:rPr>
              <a:t>nggaran </a:t>
            </a:r>
            <a:r>
              <a:rPr lang="en-US" sz="2800" dirty="0" smtClean="0">
                <a:solidFill>
                  <a:srgbClr val="FF0000"/>
                </a:solidFill>
              </a:rPr>
              <a:t>L</a:t>
            </a:r>
            <a:r>
              <a:rPr lang="id-ID" sz="2800" dirty="0" smtClean="0">
                <a:solidFill>
                  <a:srgbClr val="FF0000"/>
                </a:solidFill>
              </a:rPr>
              <a:t>ebih (SAL)</a:t>
            </a:r>
            <a:endParaRPr lang="en-US" sz="2800" dirty="0" smtClean="0">
              <a:solidFill>
                <a:srgbClr val="FF0000"/>
              </a:solidFill>
            </a:endParaRPr>
          </a:p>
          <a:p>
            <a:pPr marL="533400" indent="-533400" eaLnBrk="1" hangingPunct="1">
              <a:lnSpc>
                <a:spcPct val="90000"/>
              </a:lnSpc>
              <a:buFont typeface="+mj-lt"/>
              <a:buAutoNum type="arabicPeriod"/>
            </a:pPr>
            <a:r>
              <a:rPr lang="en-US" sz="2800" dirty="0" err="1" smtClean="0"/>
              <a:t>Neraca</a:t>
            </a:r>
            <a:endParaRPr lang="en-US" sz="2800" dirty="0" smtClean="0"/>
          </a:p>
          <a:p>
            <a:pPr marL="533400" indent="-533400" eaLnBrk="1" hangingPunct="1">
              <a:lnSpc>
                <a:spcPct val="90000"/>
              </a:lnSpc>
              <a:buFont typeface="+mj-lt"/>
              <a:buAutoNum type="arabicPeriod"/>
            </a:pPr>
            <a:r>
              <a:rPr lang="en-US" sz="2800" dirty="0" err="1" smtClean="0"/>
              <a:t>Laporan</a:t>
            </a:r>
            <a:r>
              <a:rPr lang="en-US" sz="2800" dirty="0" smtClean="0"/>
              <a:t> </a:t>
            </a:r>
            <a:r>
              <a:rPr lang="en-US" sz="2800" dirty="0" err="1" smtClean="0"/>
              <a:t>Arus</a:t>
            </a:r>
            <a:r>
              <a:rPr lang="en-US" sz="2800" dirty="0" smtClean="0"/>
              <a:t> </a:t>
            </a:r>
            <a:r>
              <a:rPr lang="en-US" sz="2800" dirty="0" err="1" smtClean="0"/>
              <a:t>Kas</a:t>
            </a:r>
            <a:endParaRPr lang="en-US" sz="2800" dirty="0" smtClean="0"/>
          </a:p>
          <a:p>
            <a:pPr marL="533400" indent="-533400" eaLnBrk="1" hangingPunct="1">
              <a:lnSpc>
                <a:spcPct val="90000"/>
              </a:lnSpc>
              <a:buFont typeface="+mj-lt"/>
              <a:buAutoNum type="arabicPeriod"/>
            </a:pPr>
            <a:r>
              <a:rPr lang="en-US" sz="2800" dirty="0" err="1" smtClean="0">
                <a:solidFill>
                  <a:srgbClr val="FF0000"/>
                </a:solidFill>
              </a:rPr>
              <a:t>Laporan</a:t>
            </a:r>
            <a:r>
              <a:rPr lang="en-US" sz="2800" dirty="0" smtClean="0">
                <a:solidFill>
                  <a:srgbClr val="FF0000"/>
                </a:solidFill>
              </a:rPr>
              <a:t> </a:t>
            </a:r>
            <a:r>
              <a:rPr lang="en-US" sz="2800" dirty="0" err="1" smtClean="0">
                <a:solidFill>
                  <a:srgbClr val="FF0000"/>
                </a:solidFill>
              </a:rPr>
              <a:t>Operasional</a:t>
            </a:r>
            <a:endParaRPr lang="en-US" sz="2800" dirty="0" smtClean="0">
              <a:solidFill>
                <a:srgbClr val="FF0000"/>
              </a:solidFill>
            </a:endParaRPr>
          </a:p>
          <a:p>
            <a:pPr marL="533400" indent="-533400" eaLnBrk="1" hangingPunct="1">
              <a:lnSpc>
                <a:spcPct val="90000"/>
              </a:lnSpc>
              <a:buFont typeface="+mj-lt"/>
              <a:buAutoNum type="arabicPeriod"/>
            </a:pPr>
            <a:r>
              <a:rPr lang="en-US" sz="2800" dirty="0" err="1" smtClean="0">
                <a:solidFill>
                  <a:srgbClr val="FF0000"/>
                </a:solidFill>
              </a:rPr>
              <a:t>Laporan</a:t>
            </a:r>
            <a:r>
              <a:rPr lang="en-US" sz="2800" dirty="0" smtClean="0">
                <a:solidFill>
                  <a:srgbClr val="FF0000"/>
                </a:solidFill>
              </a:rPr>
              <a:t> </a:t>
            </a:r>
            <a:r>
              <a:rPr lang="en-US" sz="2800" dirty="0" err="1" smtClean="0">
                <a:solidFill>
                  <a:srgbClr val="FF0000"/>
                </a:solidFill>
              </a:rPr>
              <a:t>Perubahan</a:t>
            </a:r>
            <a:r>
              <a:rPr lang="en-US" sz="2800" dirty="0" smtClean="0">
                <a:solidFill>
                  <a:srgbClr val="FF0000"/>
                </a:solidFill>
              </a:rPr>
              <a:t> </a:t>
            </a:r>
            <a:r>
              <a:rPr lang="en-US" sz="2800" dirty="0" err="1" smtClean="0">
                <a:solidFill>
                  <a:srgbClr val="FF0000"/>
                </a:solidFill>
              </a:rPr>
              <a:t>Ekuitas</a:t>
            </a:r>
            <a:endParaRPr lang="en-US" sz="2800" dirty="0" smtClean="0">
              <a:solidFill>
                <a:srgbClr val="FF0000"/>
              </a:solidFill>
            </a:endParaRPr>
          </a:p>
          <a:p>
            <a:pPr marL="533400" indent="-533400" eaLnBrk="1" hangingPunct="1">
              <a:lnSpc>
                <a:spcPct val="90000"/>
              </a:lnSpc>
              <a:buFont typeface="+mj-lt"/>
              <a:buAutoNum type="arabicPeriod"/>
            </a:pPr>
            <a:r>
              <a:rPr lang="en-US" sz="2800" dirty="0" err="1" smtClean="0"/>
              <a:t>Catatan</a:t>
            </a:r>
            <a:r>
              <a:rPr lang="en-US" sz="2800" dirty="0" smtClean="0"/>
              <a:t> </a:t>
            </a:r>
            <a:r>
              <a:rPr lang="en-US" sz="2800" dirty="0" err="1" smtClean="0"/>
              <a:t>atas</a:t>
            </a:r>
            <a:r>
              <a:rPr lang="en-US" sz="2800" dirty="0" smtClean="0"/>
              <a:t> </a:t>
            </a:r>
            <a:r>
              <a:rPr lang="en-US" sz="2800" dirty="0" err="1" smtClean="0"/>
              <a:t>Laporan</a:t>
            </a:r>
            <a:r>
              <a:rPr lang="en-US" sz="2800" dirty="0" smtClean="0"/>
              <a:t> </a:t>
            </a:r>
            <a:r>
              <a:rPr lang="en-US" sz="2800" dirty="0" err="1" smtClean="0"/>
              <a:t>Keuangan</a:t>
            </a:r>
            <a:endParaRPr lang="en-US" sz="2800" dirty="0" smtClean="0"/>
          </a:p>
        </p:txBody>
      </p:sp>
      <p:sp>
        <p:nvSpPr>
          <p:cNvPr id="14338" name="Title 1"/>
          <p:cNvSpPr>
            <a:spLocks noGrp="1"/>
          </p:cNvSpPr>
          <p:nvPr>
            <p:ph type="title"/>
          </p:nvPr>
        </p:nvSpPr>
        <p:spPr>
          <a:xfrm>
            <a:off x="228600" y="1"/>
            <a:ext cx="8686800" cy="1066800"/>
          </a:xfrm>
        </p:spPr>
        <p:txBody>
          <a:bodyPr anchor="ctr"/>
          <a:lstStyle/>
          <a:p>
            <a:r>
              <a:rPr lang="id-ID" sz="4800" b="1" dirty="0" smtClean="0">
                <a:solidFill>
                  <a:schemeClr val="tx1"/>
                </a:solidFill>
              </a:rPr>
              <a:t>KOMPONEN </a:t>
            </a:r>
            <a:r>
              <a:rPr lang="en-US" sz="4800" b="1" dirty="0" smtClean="0">
                <a:solidFill>
                  <a:schemeClr val="tx1"/>
                </a:solidFill>
              </a:rPr>
              <a:t>LAPORAN </a:t>
            </a:r>
            <a:r>
              <a:rPr lang="id-ID" sz="4800" b="1" dirty="0" smtClean="0">
                <a:solidFill>
                  <a:schemeClr val="tx1"/>
                </a:solidFill>
              </a:rPr>
              <a:t>K</a:t>
            </a:r>
            <a:r>
              <a:rPr sz="4800" b="1" smtClean="0">
                <a:solidFill>
                  <a:schemeClr val="tx1"/>
                </a:solidFill>
              </a:rPr>
              <a:t>EUANGAN</a:t>
            </a:r>
            <a:endParaRPr lang="id-ID" sz="4800" dirty="0" smtClean="0">
              <a:solidFill>
                <a:schemeClr val="tx1"/>
              </a:solidFill>
            </a:endParaRPr>
          </a:p>
        </p:txBody>
      </p:sp>
      <p:sp>
        <p:nvSpPr>
          <p:cNvPr id="6" name="Slide Number Placeholder 5"/>
          <p:cNvSpPr>
            <a:spLocks noGrp="1"/>
          </p:cNvSpPr>
          <p:nvPr>
            <p:ph type="sldNum" sz="quarter" idx="4294967295"/>
          </p:nvPr>
        </p:nvSpPr>
        <p:spPr>
          <a:xfrm>
            <a:off x="0" y="6248400"/>
            <a:ext cx="1905000" cy="457200"/>
          </a:xfrm>
          <a:prstGeom prst="rect">
            <a:avLst/>
          </a:prstGeom>
        </p:spPr>
        <p:txBody>
          <a:bodyPr/>
          <a:lstStyle/>
          <a:p>
            <a:pPr>
              <a:defRPr/>
            </a:pPr>
            <a:r>
              <a:rPr lang="id-ID" smtClean="0"/>
              <a:t>Page </a:t>
            </a:r>
            <a:fld id="{41F0A51A-D121-4C9D-8840-6EE5A7C313B9}" type="slidenum">
              <a:rPr lang="id-ID" smtClean="0"/>
              <a:pPr>
                <a:defRPr/>
              </a:pPr>
              <a:t>14</a:t>
            </a:fld>
            <a:endParaRPr lang="id-ID"/>
          </a:p>
        </p:txBody>
      </p:sp>
      <p:sp>
        <p:nvSpPr>
          <p:cNvPr id="7" name="Slide Number Placeholder 17"/>
          <p:cNvSpPr txBox="1">
            <a:spLocks/>
          </p:cNvSpPr>
          <p:nvPr/>
        </p:nvSpPr>
        <p:spPr>
          <a:xfrm>
            <a:off x="7924800" y="6416675"/>
            <a:ext cx="7620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9E2C3-3120-4CDB-861A-B0B65478931D}" type="slidenum">
              <a:rPr kumimoji="0" lang="ja-JP" altLang="en-US" sz="1800" b="0" i="0" u="none" strike="noStrike" kern="1200" cap="none" spc="0" normalizeH="0" baseline="0" noProof="0" smtClean="0">
                <a:ln>
                  <a:noFill/>
                </a:ln>
                <a:solidFill>
                  <a:schemeClr val="bg1"/>
                </a:solidFill>
                <a:effectLst/>
                <a:uLnTx/>
                <a:uFillTx/>
                <a:latin typeface="+mn-lt"/>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altLang="ja-JP" sz="1800" b="0" i="0" u="none" strike="noStrike" kern="1200" cap="none" spc="0" normalizeH="0" baseline="0" noProof="0" dirty="0">
              <a:ln>
                <a:noFill/>
              </a:ln>
              <a:solidFill>
                <a:schemeClr val="bg1"/>
              </a:solidFill>
              <a:effectLst/>
              <a:uLnTx/>
              <a:uFillTx/>
              <a:latin typeface="+mn-lt"/>
              <a:ea typeface="ＭＳ Ｐゴシック" charset="-128"/>
              <a:cs typeface="+mn-cs"/>
            </a:endParaRP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17"/>
          <p:cNvSpPr txBox="1">
            <a:spLocks/>
          </p:cNvSpPr>
          <p:nvPr/>
        </p:nvSpPr>
        <p:spPr bwMode="auto">
          <a:xfrm>
            <a:off x="6553200" y="6245225"/>
            <a:ext cx="2133600" cy="476250"/>
          </a:xfrm>
          <a:prstGeom prst="rect">
            <a:avLst/>
          </a:prstGeom>
          <a:noFill/>
          <a:ln w="9525">
            <a:noFill/>
            <a:miter lim="800000"/>
            <a:headEnd/>
            <a:tailEnd/>
          </a:ln>
        </p:spPr>
        <p:txBody>
          <a:bodyPr/>
          <a:lstStyle/>
          <a:p>
            <a:pPr algn="r"/>
            <a:fld id="{D24626B9-D756-4E79-A342-366630D91835}" type="slidenum">
              <a:rPr lang="ja-JP" altLang="en-US">
                <a:ea typeface="ＭＳ Ｐゴシック" pitchFamily="50" charset="-128"/>
              </a:rPr>
              <a:pPr algn="r"/>
              <a:t>15</a:t>
            </a:fld>
            <a:endParaRPr lang="en-US" altLang="ja-JP">
              <a:ea typeface="ＭＳ Ｐゴシック" pitchFamily="50" charset="-128"/>
            </a:endParaRPr>
          </a:p>
        </p:txBody>
      </p:sp>
      <p:graphicFrame>
        <p:nvGraphicFramePr>
          <p:cNvPr id="20" name="Diagram 19"/>
          <p:cNvGraphicFramePr/>
          <p:nvPr/>
        </p:nvGraphicFramePr>
        <p:xfrm>
          <a:off x="0" y="2209800"/>
          <a:ext cx="8839200" cy="45775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 name="Oval 21"/>
          <p:cNvSpPr/>
          <p:nvPr/>
        </p:nvSpPr>
        <p:spPr>
          <a:xfrm>
            <a:off x="34925" y="4371975"/>
            <a:ext cx="1870075" cy="1800225"/>
          </a:xfrm>
          <a:prstGeom prst="ellipse">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b="1" dirty="0" smtClean="0"/>
              <a:t>AKUNTANSI</a:t>
            </a:r>
          </a:p>
          <a:p>
            <a:pPr algn="ctr">
              <a:defRPr/>
            </a:pPr>
            <a:r>
              <a:rPr lang="en-US" b="1" dirty="0" smtClean="0"/>
              <a:t>BERBASIS </a:t>
            </a:r>
            <a:r>
              <a:rPr lang="en-US" b="1" dirty="0"/>
              <a:t>AKRUAL</a:t>
            </a:r>
          </a:p>
        </p:txBody>
      </p:sp>
      <p:sp>
        <p:nvSpPr>
          <p:cNvPr id="10" name="Oval 9"/>
          <p:cNvSpPr/>
          <p:nvPr/>
        </p:nvSpPr>
        <p:spPr>
          <a:xfrm>
            <a:off x="34925" y="2154238"/>
            <a:ext cx="1870075" cy="1884362"/>
          </a:xfrm>
          <a:prstGeom prst="ellipse">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b="1" dirty="0" smtClean="0"/>
              <a:t>ANGGARAN</a:t>
            </a:r>
          </a:p>
          <a:p>
            <a:pPr algn="ctr">
              <a:defRPr/>
            </a:pPr>
            <a:r>
              <a:rPr lang="en-US" b="1" dirty="0" smtClean="0"/>
              <a:t>BERBASIS </a:t>
            </a:r>
            <a:r>
              <a:rPr lang="en-US" b="1" dirty="0"/>
              <a:t>KAS</a:t>
            </a:r>
          </a:p>
        </p:txBody>
      </p:sp>
      <p:graphicFrame>
        <p:nvGraphicFramePr>
          <p:cNvPr id="24" name="Diagram 23"/>
          <p:cNvGraphicFramePr/>
          <p:nvPr/>
        </p:nvGraphicFramePr>
        <p:xfrm>
          <a:off x="1065477" y="5673732"/>
          <a:ext cx="8001024" cy="103186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25" name="Diagram 24"/>
          <p:cNvGraphicFramePr/>
          <p:nvPr/>
        </p:nvGraphicFramePr>
        <p:xfrm>
          <a:off x="1331640" y="3405244"/>
          <a:ext cx="6096000" cy="103186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8440" name="Content Placeholder 2" descr="Rectangle: Click to edit Master text styles&#10;Second level&#10;Third level&#10;Fourth level&#10;Fifth level"/>
          <p:cNvSpPr>
            <a:spLocks noGrp="1"/>
          </p:cNvSpPr>
          <p:nvPr>
            <p:ph idx="1"/>
          </p:nvPr>
        </p:nvSpPr>
        <p:spPr>
          <a:xfrm>
            <a:off x="73025" y="1295400"/>
            <a:ext cx="9070975" cy="830997"/>
          </a:xfrm>
        </p:spPr>
        <p:txBody>
          <a:bodyPr/>
          <a:lstStyle/>
          <a:p>
            <a:pPr marL="0" indent="0" eaLnBrk="1" hangingPunct="1">
              <a:spcBef>
                <a:spcPct val="0"/>
              </a:spcBef>
              <a:buFontTx/>
              <a:buNone/>
            </a:pPr>
            <a:r>
              <a:rPr lang="en-US" sz="2000" dirty="0" smtClean="0">
                <a:solidFill>
                  <a:schemeClr val="bg1"/>
                </a:solidFill>
              </a:rPr>
              <a:t>LO </a:t>
            </a:r>
            <a:r>
              <a:rPr lang="en-US" sz="2000" dirty="0" err="1" smtClean="0">
                <a:solidFill>
                  <a:schemeClr val="bg1"/>
                </a:solidFill>
              </a:rPr>
              <a:t>disusun</a:t>
            </a:r>
            <a:r>
              <a:rPr lang="en-US" sz="2000" dirty="0" smtClean="0">
                <a:solidFill>
                  <a:schemeClr val="bg1"/>
                </a:solidFill>
              </a:rPr>
              <a:t> </a:t>
            </a:r>
            <a:r>
              <a:rPr lang="en-US" sz="2000" dirty="0" err="1" smtClean="0">
                <a:solidFill>
                  <a:schemeClr val="bg1"/>
                </a:solidFill>
              </a:rPr>
              <a:t>untuk</a:t>
            </a:r>
            <a:r>
              <a:rPr lang="en-US" sz="2000" dirty="0" smtClean="0">
                <a:solidFill>
                  <a:schemeClr val="bg1"/>
                </a:solidFill>
              </a:rPr>
              <a:t> </a:t>
            </a:r>
            <a:r>
              <a:rPr lang="en-US" sz="2000" dirty="0" err="1" smtClean="0">
                <a:solidFill>
                  <a:schemeClr val="bg1"/>
                </a:solidFill>
              </a:rPr>
              <a:t>melengkapi</a:t>
            </a:r>
            <a:r>
              <a:rPr lang="en-US" sz="2000" dirty="0" smtClean="0">
                <a:solidFill>
                  <a:schemeClr val="bg1"/>
                </a:solidFill>
              </a:rPr>
              <a:t> </a:t>
            </a:r>
            <a:r>
              <a:rPr lang="en-US" sz="2000" dirty="0" err="1" smtClean="0">
                <a:solidFill>
                  <a:srgbClr val="C00000"/>
                </a:solidFill>
              </a:rPr>
              <a:t>pelaporan</a:t>
            </a:r>
            <a:r>
              <a:rPr lang="en-US" sz="2000" dirty="0" smtClean="0">
                <a:solidFill>
                  <a:srgbClr val="C00000"/>
                </a:solidFill>
              </a:rPr>
              <a:t> </a:t>
            </a:r>
            <a:r>
              <a:rPr lang="en-US" sz="2000" dirty="0" err="1" smtClean="0">
                <a:solidFill>
                  <a:srgbClr val="C00000"/>
                </a:solidFill>
              </a:rPr>
              <a:t>dan</a:t>
            </a:r>
            <a:r>
              <a:rPr lang="en-US" sz="2000" dirty="0" smtClean="0">
                <a:solidFill>
                  <a:srgbClr val="C00000"/>
                </a:solidFill>
              </a:rPr>
              <a:t> </a:t>
            </a:r>
            <a:r>
              <a:rPr lang="en-US" sz="2000" dirty="0" err="1" smtClean="0">
                <a:solidFill>
                  <a:srgbClr val="C00000"/>
                </a:solidFill>
              </a:rPr>
              <a:t>siklus</a:t>
            </a:r>
            <a:r>
              <a:rPr lang="en-US" sz="2000" dirty="0" smtClean="0">
                <a:solidFill>
                  <a:srgbClr val="C00000"/>
                </a:solidFill>
              </a:rPr>
              <a:t> </a:t>
            </a:r>
            <a:r>
              <a:rPr lang="en-US" sz="2000" dirty="0" err="1" smtClean="0">
                <a:solidFill>
                  <a:srgbClr val="C00000"/>
                </a:solidFill>
              </a:rPr>
              <a:t>akuntansi</a:t>
            </a:r>
            <a:r>
              <a:rPr lang="en-US" sz="2000" dirty="0" smtClean="0">
                <a:solidFill>
                  <a:srgbClr val="C00000"/>
                </a:solidFill>
              </a:rPr>
              <a:t> </a:t>
            </a:r>
            <a:r>
              <a:rPr lang="en-US" sz="2000" dirty="0" err="1" smtClean="0">
                <a:solidFill>
                  <a:srgbClr val="C00000"/>
                </a:solidFill>
              </a:rPr>
              <a:t>berbasis</a:t>
            </a:r>
            <a:r>
              <a:rPr lang="en-US" sz="2000" dirty="0" smtClean="0">
                <a:solidFill>
                  <a:srgbClr val="C00000"/>
                </a:solidFill>
              </a:rPr>
              <a:t> </a:t>
            </a:r>
            <a:r>
              <a:rPr lang="en-US" sz="2000" dirty="0" err="1" smtClean="0">
                <a:solidFill>
                  <a:srgbClr val="C00000"/>
                </a:solidFill>
              </a:rPr>
              <a:t>akrual</a:t>
            </a:r>
            <a:r>
              <a:rPr lang="en-US" sz="2000" dirty="0" smtClean="0">
                <a:solidFill>
                  <a:srgbClr val="C00000"/>
                </a:solidFill>
              </a:rPr>
              <a:t> </a:t>
            </a:r>
            <a:r>
              <a:rPr lang="en-US" sz="2000" dirty="0" err="1" smtClean="0">
                <a:solidFill>
                  <a:schemeClr val="bg1"/>
                </a:solidFill>
              </a:rPr>
              <a:t>sehingga</a:t>
            </a:r>
            <a:r>
              <a:rPr lang="en-US" sz="2000" dirty="0" smtClean="0">
                <a:solidFill>
                  <a:schemeClr val="bg1"/>
                </a:solidFill>
              </a:rPr>
              <a:t> </a:t>
            </a:r>
            <a:r>
              <a:rPr lang="en-US" sz="2000" dirty="0" err="1" smtClean="0">
                <a:solidFill>
                  <a:schemeClr val="bg1"/>
                </a:solidFill>
              </a:rPr>
              <a:t>penyusunan</a:t>
            </a:r>
            <a:r>
              <a:rPr lang="en-US" sz="2000" dirty="0" smtClean="0">
                <a:solidFill>
                  <a:schemeClr val="bg1"/>
                </a:solidFill>
              </a:rPr>
              <a:t> LO, </a:t>
            </a:r>
            <a:r>
              <a:rPr lang="en-US" sz="2000" dirty="0" err="1" smtClean="0">
                <a:solidFill>
                  <a:schemeClr val="bg1"/>
                </a:solidFill>
              </a:rPr>
              <a:t>Laporan</a:t>
            </a:r>
            <a:r>
              <a:rPr lang="en-US" sz="2000" dirty="0" smtClean="0">
                <a:solidFill>
                  <a:schemeClr val="bg1"/>
                </a:solidFill>
              </a:rPr>
              <a:t> </a:t>
            </a:r>
            <a:r>
              <a:rPr lang="en-US" sz="2000" dirty="0" err="1" smtClean="0">
                <a:solidFill>
                  <a:schemeClr val="bg1"/>
                </a:solidFill>
              </a:rPr>
              <a:t>perubahan</a:t>
            </a:r>
            <a:r>
              <a:rPr lang="en-US" sz="2000" dirty="0" smtClean="0">
                <a:solidFill>
                  <a:schemeClr val="bg1"/>
                </a:solidFill>
              </a:rPr>
              <a:t> </a:t>
            </a:r>
            <a:r>
              <a:rPr lang="en-US" sz="2000" dirty="0" err="1" smtClean="0">
                <a:solidFill>
                  <a:schemeClr val="bg1"/>
                </a:solidFill>
              </a:rPr>
              <a:t>ekuitas</a:t>
            </a:r>
            <a:r>
              <a:rPr lang="en-US" sz="2000" dirty="0" smtClean="0">
                <a:solidFill>
                  <a:schemeClr val="bg1"/>
                </a:solidFill>
              </a:rPr>
              <a:t> </a:t>
            </a:r>
            <a:r>
              <a:rPr lang="en-US" sz="2000" dirty="0" err="1" smtClean="0">
                <a:solidFill>
                  <a:schemeClr val="bg1"/>
                </a:solidFill>
              </a:rPr>
              <a:t>dan</a:t>
            </a:r>
            <a:r>
              <a:rPr lang="en-US" sz="2000" dirty="0" smtClean="0">
                <a:solidFill>
                  <a:schemeClr val="bg1"/>
                </a:solidFill>
              </a:rPr>
              <a:t> </a:t>
            </a:r>
            <a:r>
              <a:rPr lang="en-US" sz="2000" dirty="0" err="1" smtClean="0">
                <a:solidFill>
                  <a:schemeClr val="bg1"/>
                </a:solidFill>
              </a:rPr>
              <a:t>Neraca</a:t>
            </a:r>
            <a:r>
              <a:rPr lang="en-US" sz="2000" dirty="0" smtClean="0">
                <a:solidFill>
                  <a:schemeClr val="bg1"/>
                </a:solidFill>
              </a:rPr>
              <a:t> </a:t>
            </a:r>
            <a:r>
              <a:rPr lang="en-US" sz="2000" dirty="0" err="1" smtClean="0">
                <a:solidFill>
                  <a:schemeClr val="bg1"/>
                </a:solidFill>
              </a:rPr>
              <a:t>mempunyai</a:t>
            </a:r>
            <a:r>
              <a:rPr lang="en-US" sz="2000" dirty="0" smtClean="0">
                <a:solidFill>
                  <a:schemeClr val="bg1"/>
                </a:solidFill>
              </a:rPr>
              <a:t> </a:t>
            </a:r>
            <a:r>
              <a:rPr lang="en-US" sz="2000" dirty="0" err="1" smtClean="0">
                <a:solidFill>
                  <a:srgbClr val="C00000"/>
                </a:solidFill>
              </a:rPr>
              <a:t>keterkaitan</a:t>
            </a:r>
            <a:r>
              <a:rPr lang="en-US" sz="2000" dirty="0" smtClean="0">
                <a:solidFill>
                  <a:srgbClr val="C00000"/>
                </a:solidFill>
              </a:rPr>
              <a:t> </a:t>
            </a:r>
            <a:r>
              <a:rPr lang="en-US" sz="2000" dirty="0" smtClean="0">
                <a:solidFill>
                  <a:schemeClr val="bg1"/>
                </a:solidFill>
              </a:rPr>
              <a:t>yang </a:t>
            </a:r>
            <a:r>
              <a:rPr lang="en-US" sz="2000" dirty="0" err="1" smtClean="0">
                <a:solidFill>
                  <a:schemeClr val="bg1"/>
                </a:solidFill>
              </a:rPr>
              <a:t>dapat</a:t>
            </a:r>
            <a:r>
              <a:rPr lang="en-US" sz="2000" dirty="0" smtClean="0">
                <a:solidFill>
                  <a:schemeClr val="bg1"/>
                </a:solidFill>
              </a:rPr>
              <a:t> </a:t>
            </a:r>
            <a:r>
              <a:rPr lang="en-US" sz="2000" dirty="0" err="1" smtClean="0">
                <a:solidFill>
                  <a:schemeClr val="bg1"/>
                </a:solidFill>
              </a:rPr>
              <a:t>dipertanggungjawabkan</a:t>
            </a:r>
            <a:endParaRPr lang="en-US" sz="2000" dirty="0" smtClean="0">
              <a:solidFill>
                <a:schemeClr val="bg1"/>
              </a:solidFill>
            </a:endParaRPr>
          </a:p>
        </p:txBody>
      </p:sp>
      <p:sp>
        <p:nvSpPr>
          <p:cNvPr id="27" name="Title 1"/>
          <p:cNvSpPr txBox="1">
            <a:spLocks/>
          </p:cNvSpPr>
          <p:nvPr/>
        </p:nvSpPr>
        <p:spPr bwMode="auto">
          <a:xfrm>
            <a:off x="152400" y="138112"/>
            <a:ext cx="8686800" cy="928688"/>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defRPr/>
            </a:pPr>
            <a:r>
              <a:rPr lang="en-US" sz="3600" b="1" dirty="0" smtClean="0">
                <a:solidFill>
                  <a:schemeClr val="tx1"/>
                </a:solidFill>
                <a:effectLst>
                  <a:outerShdw blurRad="38100" dist="38100" dir="2700000" algn="tl">
                    <a:srgbClr val="000000">
                      <a:alpha val="43137"/>
                    </a:srgbClr>
                  </a:outerShdw>
                </a:effectLst>
              </a:rPr>
              <a:t>KONSEPSI BASIS AKRUAL DAN </a:t>
            </a:r>
          </a:p>
          <a:p>
            <a:pPr algn="l" eaLnBrk="1" hangingPunct="1">
              <a:defRPr/>
            </a:pPr>
            <a:r>
              <a:rPr lang="en-US" sz="3600" b="1" dirty="0" smtClean="0">
                <a:solidFill>
                  <a:schemeClr val="tx1"/>
                </a:solidFill>
                <a:effectLst>
                  <a:outerShdw blurRad="38100" dist="38100" dir="2700000" algn="tl">
                    <a:srgbClr val="000000">
                      <a:alpha val="43137"/>
                    </a:srgbClr>
                  </a:outerShdw>
                </a:effectLst>
              </a:rPr>
              <a:t>KETERKAITAN ANTAR LAPORAN  </a:t>
            </a:r>
          </a:p>
        </p:txBody>
      </p:sp>
      <p:sp>
        <p:nvSpPr>
          <p:cNvPr id="11" name="Slide Number Placeholder 17"/>
          <p:cNvSpPr txBox="1">
            <a:spLocks/>
          </p:cNvSpPr>
          <p:nvPr/>
        </p:nvSpPr>
        <p:spPr>
          <a:xfrm>
            <a:off x="7924800" y="6492875"/>
            <a:ext cx="7620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9E2C3-3120-4CDB-861A-B0B65478931D}" type="slidenum">
              <a:rPr kumimoji="0" lang="ja-JP" altLang="en-US" sz="1800" b="0" i="0" u="none" strike="noStrike" kern="1200" cap="none" spc="0" normalizeH="0" baseline="0" noProof="0" smtClean="0">
                <a:ln>
                  <a:noFill/>
                </a:ln>
                <a:solidFill>
                  <a:schemeClr val="bg1"/>
                </a:solidFill>
                <a:effectLst/>
                <a:uLnTx/>
                <a:uFillTx/>
                <a:latin typeface="+mn-lt"/>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altLang="ja-JP" sz="1800" b="0" i="0" u="none" strike="noStrike" kern="1200" cap="none" spc="0" normalizeH="0" baseline="0" noProof="0" dirty="0">
              <a:ln>
                <a:noFill/>
              </a:ln>
              <a:solidFill>
                <a:schemeClr val="bg1"/>
              </a:solidFill>
              <a:effectLst/>
              <a:uLnTx/>
              <a:uFillTx/>
              <a:latin typeface="+mn-lt"/>
              <a:ea typeface="ＭＳ Ｐゴシック" charset="-128"/>
              <a:cs typeface="+mn-cs"/>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42976" y="2000240"/>
            <a:ext cx="6500812" cy="2500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500" b="1" dirty="0">
                <a:solidFill>
                  <a:schemeClr val="tx1"/>
                </a:solidFill>
              </a:rPr>
              <a:t>LAMPIRAN II PP 71/2010</a:t>
            </a:r>
          </a:p>
          <a:p>
            <a:pPr algn="ctr">
              <a:defRPr/>
            </a:pPr>
            <a:r>
              <a:rPr lang="en-US" sz="2500" b="1" dirty="0">
                <a:solidFill>
                  <a:schemeClr val="tx1"/>
                </a:solidFill>
              </a:rPr>
              <a:t>SAP BERBASIS KAS MENUJU AKRUAL</a:t>
            </a:r>
          </a:p>
        </p:txBody>
      </p:sp>
      <p:sp>
        <p:nvSpPr>
          <p:cNvPr id="3" name="Slide Number Placeholder 17"/>
          <p:cNvSpPr txBox="1">
            <a:spLocks/>
          </p:cNvSpPr>
          <p:nvPr/>
        </p:nvSpPr>
        <p:spPr>
          <a:xfrm>
            <a:off x="7924800" y="6416675"/>
            <a:ext cx="7620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9E2C3-3120-4CDB-861A-B0B65478931D}" type="slidenum">
              <a:rPr kumimoji="0" lang="ja-JP" altLang="en-US" sz="1800" b="0" i="0" u="none" strike="noStrike" kern="1200" cap="none" spc="0" normalizeH="0" baseline="0" noProof="0" smtClean="0">
                <a:ln>
                  <a:noFill/>
                </a:ln>
                <a:solidFill>
                  <a:schemeClr val="bg1"/>
                </a:solidFill>
                <a:effectLst/>
                <a:uLnTx/>
                <a:uFillTx/>
                <a:latin typeface="+mn-lt"/>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altLang="ja-JP" sz="1800" b="0" i="0" u="none" strike="noStrike" kern="1200" cap="none" spc="0" normalizeH="0" baseline="0" noProof="0" dirty="0">
              <a:ln>
                <a:noFill/>
              </a:ln>
              <a:solidFill>
                <a:schemeClr val="bg1"/>
              </a:solidFill>
              <a:effectLst/>
              <a:uLnTx/>
              <a:uFillTx/>
              <a:latin typeface="+mn-lt"/>
              <a:ea typeface="ＭＳ Ｐゴシック" charset="-128"/>
              <a:cs typeface="+mn-cs"/>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28601"/>
            <a:ext cx="8382000" cy="838200"/>
          </a:xfrm>
        </p:spPr>
        <p:txBody>
          <a:bodyPr/>
          <a:lstStyle/>
          <a:p>
            <a:r>
              <a:rPr lang="en-US" dirty="0" smtClean="0">
                <a:solidFill>
                  <a:schemeClr val="tx1"/>
                </a:solidFill>
                <a:effectLst>
                  <a:outerShdw blurRad="38100" dist="38100" dir="2700000" algn="tl">
                    <a:srgbClr val="C0C0C0"/>
                  </a:outerShdw>
                </a:effectLst>
                <a:latin typeface="Lucida Sans Unicode" pitchFamily="34" charset="0"/>
                <a:cs typeface="Arial" pitchFamily="34" charset="0"/>
              </a:rPr>
              <a:t>BASIS AKUNTANSI</a:t>
            </a:r>
            <a:endParaRPr lang="en-US" dirty="0">
              <a:solidFill>
                <a:schemeClr val="tx1"/>
              </a:solidFill>
            </a:endParaRPr>
          </a:p>
        </p:txBody>
      </p:sp>
      <p:sp>
        <p:nvSpPr>
          <p:cNvPr id="4" name="Rectangle 3"/>
          <p:cNvSpPr>
            <a:spLocks noChangeArrowheads="1"/>
          </p:cNvSpPr>
          <p:nvPr/>
        </p:nvSpPr>
        <p:spPr bwMode="auto">
          <a:xfrm>
            <a:off x="533400" y="1752600"/>
            <a:ext cx="8153400" cy="4721225"/>
          </a:xfrm>
          <a:prstGeom prst="rect">
            <a:avLst/>
          </a:prstGeom>
          <a:noFill/>
          <a:ln w="9525">
            <a:noFill/>
            <a:miter lim="800000"/>
            <a:headEnd/>
            <a:tailEnd/>
          </a:ln>
        </p:spPr>
        <p:txBody>
          <a:bodyPr lIns="92075" tIns="46038" rIns="92075" bIns="46038">
            <a:spAutoFit/>
          </a:bodyPr>
          <a:lstStyle/>
          <a:p>
            <a:pPr marL="228600" indent="-228600">
              <a:buFont typeface="Wingdings" pitchFamily="2" charset="2"/>
              <a:buChar char="§"/>
              <a:tabLst>
                <a:tab pos="571500" algn="l"/>
              </a:tabLst>
            </a:pPr>
            <a:r>
              <a:rPr lang="id-ID" sz="2800" b="1" u="sng" dirty="0" smtClean="0">
                <a:solidFill>
                  <a:schemeClr val="accent2"/>
                </a:solidFill>
                <a:cs typeface="Arial" charset="0"/>
              </a:rPr>
              <a:t>BASIS KAS</a:t>
            </a:r>
            <a:r>
              <a:rPr lang="id-ID" sz="2800" b="1" dirty="0" smtClean="0">
                <a:solidFill>
                  <a:schemeClr val="accent2"/>
                </a:solidFill>
                <a:cs typeface="Arial" charset="0"/>
              </a:rPr>
              <a:t>: </a:t>
            </a:r>
            <a:r>
              <a:rPr lang="id-ID" sz="2800" b="1" dirty="0" smtClean="0">
                <a:solidFill>
                  <a:srgbClr val="000000"/>
                </a:solidFill>
                <a:cs typeface="Arial" charset="0"/>
              </a:rPr>
              <a:t>untuk pengakuan pendapatan, belanja, dan pembiayaan;</a:t>
            </a:r>
          </a:p>
          <a:p>
            <a:pPr marL="228600" indent="-228600">
              <a:tabLst>
                <a:tab pos="571500" algn="l"/>
              </a:tabLst>
            </a:pPr>
            <a:endParaRPr lang="id-ID" sz="2800" b="1" dirty="0" smtClean="0">
              <a:cs typeface="Arial" charset="0"/>
            </a:endParaRPr>
          </a:p>
          <a:p>
            <a:pPr marL="228600" indent="-228600">
              <a:buFont typeface="Wingdings" pitchFamily="2" charset="2"/>
              <a:buChar char="§"/>
              <a:tabLst>
                <a:tab pos="571500" algn="l"/>
              </a:tabLst>
            </a:pPr>
            <a:r>
              <a:rPr lang="id-ID" sz="2800" b="1" u="sng" dirty="0" smtClean="0">
                <a:solidFill>
                  <a:schemeClr val="accent2"/>
                </a:solidFill>
                <a:cs typeface="Arial" charset="0"/>
              </a:rPr>
              <a:t>BASIS AKRUAL</a:t>
            </a:r>
            <a:r>
              <a:rPr lang="id-ID" sz="2800" b="1" dirty="0" smtClean="0">
                <a:solidFill>
                  <a:schemeClr val="accent2"/>
                </a:solidFill>
                <a:cs typeface="Arial" charset="0"/>
              </a:rPr>
              <a:t>: </a:t>
            </a:r>
            <a:r>
              <a:rPr lang="id-ID" sz="2800" b="1" dirty="0" smtClean="0">
                <a:solidFill>
                  <a:srgbClr val="000000"/>
                </a:solidFill>
                <a:cs typeface="Arial" charset="0"/>
              </a:rPr>
              <a:t>untuk pengakuan aset, kewajiban, dan ekuitas;</a:t>
            </a:r>
          </a:p>
          <a:p>
            <a:pPr marL="228600" indent="-228600">
              <a:buFont typeface="Wingdings" pitchFamily="2" charset="2"/>
              <a:buChar char="§"/>
              <a:tabLst>
                <a:tab pos="571500" algn="l"/>
              </a:tabLst>
            </a:pPr>
            <a:r>
              <a:rPr lang="id-ID" sz="2800" b="1" dirty="0" smtClean="0">
                <a:solidFill>
                  <a:srgbClr val="000000"/>
                </a:solidFill>
                <a:cs typeface="Arial" charset="0"/>
              </a:rPr>
              <a:t>Entitas diperkenankan menggunakan basis akrual sepenuhnya, namun tetap menyajikan Laporan Realisasi Anggaran berdasarkan basis kas.</a:t>
            </a:r>
          </a:p>
          <a:p>
            <a:pPr marL="228600" indent="-228600" algn="ctr">
              <a:lnSpc>
                <a:spcPct val="120000"/>
              </a:lnSpc>
              <a:buFont typeface="Wingdings" pitchFamily="2" charset="2"/>
              <a:buNone/>
              <a:tabLst>
                <a:tab pos="571500" algn="l"/>
              </a:tabLst>
            </a:pPr>
            <a:endParaRPr lang="id-ID" sz="3200" b="1" i="1" dirty="0" smtClean="0">
              <a:solidFill>
                <a:schemeClr val="hlink"/>
              </a:solidFill>
              <a:cs typeface="Arial" charset="0"/>
            </a:endParaRPr>
          </a:p>
          <a:p>
            <a:pPr marL="228600" indent="-228600" algn="ctr">
              <a:lnSpc>
                <a:spcPct val="120000"/>
              </a:lnSpc>
              <a:buFont typeface="Wingdings" pitchFamily="2" charset="2"/>
              <a:buNone/>
              <a:tabLst>
                <a:tab pos="571500" algn="l"/>
              </a:tabLst>
            </a:pPr>
            <a:r>
              <a:rPr lang="id-ID" sz="3200" b="1" i="1" dirty="0" smtClean="0">
                <a:solidFill>
                  <a:schemeClr val="accent2"/>
                </a:solidFill>
                <a:cs typeface="Arial" charset="0"/>
              </a:rPr>
              <a:t>“Cash towards Accrual”</a:t>
            </a:r>
            <a:endParaRPr lang="id-ID" sz="3200" b="1" i="1" dirty="0">
              <a:solidFill>
                <a:schemeClr val="accent2"/>
              </a:solidFill>
              <a:cs typeface="Arial" charset="0"/>
            </a:endParaRPr>
          </a:p>
        </p:txBody>
      </p:sp>
      <p:sp>
        <p:nvSpPr>
          <p:cNvPr id="5" name="Slide Number Placeholder 17"/>
          <p:cNvSpPr txBox="1">
            <a:spLocks/>
          </p:cNvSpPr>
          <p:nvPr/>
        </p:nvSpPr>
        <p:spPr>
          <a:xfrm>
            <a:off x="7924800" y="6416675"/>
            <a:ext cx="7620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9E2C3-3120-4CDB-861A-B0B65478931D}" type="slidenum">
              <a:rPr kumimoji="0" lang="ja-JP" altLang="en-US" sz="1800" b="0" i="0" u="none" strike="noStrike" kern="1200" cap="none" spc="0" normalizeH="0" baseline="0" noProof="0" smtClean="0">
                <a:ln>
                  <a:noFill/>
                </a:ln>
                <a:solidFill>
                  <a:schemeClr val="bg1"/>
                </a:solidFill>
                <a:effectLst/>
                <a:uLnTx/>
                <a:uFillTx/>
                <a:latin typeface="+mn-lt"/>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altLang="ja-JP" sz="1800" b="0" i="0" u="none" strike="noStrike" kern="1200" cap="none" spc="0" normalizeH="0" baseline="0" noProof="0" dirty="0">
              <a:ln>
                <a:noFill/>
              </a:ln>
              <a:solidFill>
                <a:schemeClr val="bg1"/>
              </a:solidFill>
              <a:effectLst/>
              <a:uLnTx/>
              <a:uFillTx/>
              <a:latin typeface="+mn-lt"/>
              <a:ea typeface="ＭＳ Ｐゴシック" charset="-128"/>
              <a:cs typeface="+mn-cs"/>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9028" y="239484"/>
            <a:ext cx="4648200" cy="914400"/>
          </a:xfrm>
          <a:noFill/>
          <a:ln>
            <a:solidFill>
              <a:schemeClr val="tx1"/>
            </a:solidFill>
          </a:ln>
        </p:spPr>
        <p:txBody>
          <a:bodyPr/>
          <a:lstStyle/>
          <a:p>
            <a:pPr algn="ctr" defTabSz="914400" eaLnBrk="1" hangingPunct="1"/>
            <a:r>
              <a:rPr lang="en-US" sz="2800" b="1" dirty="0" smtClean="0">
                <a:solidFill>
                  <a:schemeClr val="tx1"/>
                </a:solidFill>
              </a:rPr>
              <a:t>PP 71 TAHUN 2010 TENTANG SAP (Lamp 2)</a:t>
            </a:r>
          </a:p>
        </p:txBody>
      </p:sp>
      <p:sp>
        <p:nvSpPr>
          <p:cNvPr id="5" name="Rectangle 2"/>
          <p:cNvSpPr txBox="1">
            <a:spLocks noChangeArrowheads="1"/>
          </p:cNvSpPr>
          <p:nvPr/>
        </p:nvSpPr>
        <p:spPr bwMode="auto">
          <a:xfrm>
            <a:off x="4876800" y="224970"/>
            <a:ext cx="4214812" cy="914400"/>
          </a:xfrm>
          <a:prstGeom prst="rect">
            <a:avLst/>
          </a:prstGeom>
          <a:noFill/>
          <a:ln w="9525">
            <a:solidFill>
              <a:schemeClr val="tx1"/>
            </a:solidFill>
            <a:miter lim="800000"/>
            <a:headEnd/>
            <a:tailEnd/>
          </a:ln>
        </p:spPr>
        <p:txBody>
          <a:bodyPr anchor="ctr"/>
          <a:lstStyle/>
          <a:p>
            <a:pPr>
              <a:defRPr/>
            </a:pPr>
            <a:r>
              <a:rPr lang="en-US" sz="3600" b="1" kern="0" dirty="0">
                <a:latin typeface="+mj-lt"/>
                <a:ea typeface="+mj-ea"/>
                <a:cs typeface="+mj-cs"/>
              </a:rPr>
              <a:t>BUL</a:t>
            </a:r>
            <a:r>
              <a:rPr lang="id-ID" sz="3600" b="1" kern="0" dirty="0">
                <a:latin typeface="+mj-lt"/>
                <a:ea typeface="+mj-ea"/>
                <a:cs typeface="+mj-cs"/>
              </a:rPr>
              <a:t>ETIN </a:t>
            </a:r>
            <a:r>
              <a:rPr lang="en-US" sz="3600" b="1" kern="0" dirty="0">
                <a:latin typeface="+mj-lt"/>
                <a:ea typeface="+mj-ea"/>
                <a:cs typeface="+mj-cs"/>
              </a:rPr>
              <a:t>TEK</a:t>
            </a:r>
            <a:r>
              <a:rPr lang="id-ID" sz="3600" b="1" kern="0" dirty="0">
                <a:latin typeface="+mj-lt"/>
                <a:ea typeface="+mj-ea"/>
                <a:cs typeface="+mj-cs"/>
              </a:rPr>
              <a:t>NIS</a:t>
            </a:r>
            <a:endParaRPr lang="en-US" sz="3600" b="1" kern="0" dirty="0">
              <a:latin typeface="+mj-lt"/>
              <a:ea typeface="+mj-ea"/>
              <a:cs typeface="+mj-cs"/>
            </a:endParaRPr>
          </a:p>
          <a:p>
            <a:pPr>
              <a:defRPr/>
            </a:pPr>
            <a:r>
              <a:rPr lang="en-US" sz="2500" b="1" kern="0" dirty="0" err="1">
                <a:latin typeface="+mj-lt"/>
                <a:ea typeface="+mj-ea"/>
                <a:cs typeface="+mj-cs"/>
              </a:rPr>
              <a:t>Kas</a:t>
            </a:r>
            <a:r>
              <a:rPr lang="en-US" sz="2500" b="1" kern="0" dirty="0">
                <a:latin typeface="+mj-lt"/>
                <a:ea typeface="+mj-ea"/>
                <a:cs typeface="+mj-cs"/>
              </a:rPr>
              <a:t> </a:t>
            </a:r>
            <a:r>
              <a:rPr lang="en-US" sz="2500" b="1" kern="0" dirty="0" err="1">
                <a:latin typeface="+mj-lt"/>
                <a:ea typeface="+mj-ea"/>
                <a:cs typeface="+mj-cs"/>
              </a:rPr>
              <a:t>Menuju</a:t>
            </a:r>
            <a:r>
              <a:rPr lang="en-US" sz="2500" b="1" kern="0" dirty="0">
                <a:latin typeface="+mj-lt"/>
                <a:ea typeface="+mj-ea"/>
                <a:cs typeface="+mj-cs"/>
              </a:rPr>
              <a:t> </a:t>
            </a:r>
            <a:r>
              <a:rPr lang="en-US" sz="2500" b="1" kern="0" dirty="0" err="1">
                <a:latin typeface="+mj-lt"/>
                <a:ea typeface="+mj-ea"/>
                <a:cs typeface="+mj-cs"/>
              </a:rPr>
              <a:t>Akrual</a:t>
            </a:r>
            <a:endParaRPr lang="en-US" sz="2500" b="1" kern="0" dirty="0">
              <a:latin typeface="+mj-lt"/>
              <a:ea typeface="+mj-ea"/>
              <a:cs typeface="+mj-cs"/>
            </a:endParaRPr>
          </a:p>
        </p:txBody>
      </p:sp>
      <p:sp>
        <p:nvSpPr>
          <p:cNvPr id="6" name="Rectangle 3"/>
          <p:cNvSpPr txBox="1">
            <a:spLocks noChangeArrowheads="1"/>
          </p:cNvSpPr>
          <p:nvPr/>
        </p:nvSpPr>
        <p:spPr bwMode="auto">
          <a:xfrm>
            <a:off x="76200" y="1371600"/>
            <a:ext cx="4572000" cy="4876800"/>
          </a:xfrm>
          <a:prstGeom prst="rect">
            <a:avLst/>
          </a:prstGeom>
          <a:no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406400" marR="0" lvl="0" indent="-406400" algn="l" defTabSz="914400" rtl="0" eaLnBrk="1" fontAlgn="base" latinLnBrk="0" hangingPunct="1">
              <a:lnSpc>
                <a:spcPct val="80000"/>
              </a:lnSpc>
              <a:spcBef>
                <a:spcPct val="20000"/>
              </a:spcBef>
              <a:spcAft>
                <a:spcPct val="0"/>
              </a:spcAft>
              <a:buSzTx/>
              <a:buFont typeface="Wingdings" pitchFamily="2" charset="2"/>
              <a:buAutoNum type="arabicPeriod"/>
              <a:tabLst/>
              <a:defRPr/>
            </a:pPr>
            <a:r>
              <a:rPr kumimoji="0" lang="fi-FI" sz="1800" b="0" i="0" u="none" strike="noStrike" kern="0" cap="none" spc="0" normalizeH="0" baseline="0" noProof="0" dirty="0" smtClean="0">
                <a:ln>
                  <a:noFill/>
                </a:ln>
                <a:solidFill>
                  <a:schemeClr val="bg1"/>
                </a:solidFill>
                <a:effectLst/>
                <a:uLnTx/>
                <a:uFillTx/>
                <a:latin typeface="+mn-lt"/>
                <a:ea typeface="+mn-ea"/>
                <a:cs typeface="+mn-cs"/>
              </a:rPr>
              <a:t>Kerangka Konseptual Akuntansi Pemerintahan;</a:t>
            </a:r>
          </a:p>
          <a:p>
            <a:pPr marL="406400" marR="0" lvl="0" indent="-406400" algn="l" defTabSz="914400" rtl="0" eaLnBrk="1" fontAlgn="base" latinLnBrk="0" hangingPunct="1">
              <a:lnSpc>
                <a:spcPct val="80000"/>
              </a:lnSpc>
              <a:spcBef>
                <a:spcPct val="20000"/>
              </a:spcBef>
              <a:spcAft>
                <a:spcPct val="0"/>
              </a:spcAft>
              <a:buSzTx/>
              <a:buFont typeface="Wingdings" pitchFamily="2" charset="2"/>
              <a:buAutoNum type="arabicPeriod"/>
              <a:tabLst/>
              <a:defRPr/>
            </a:pPr>
            <a:r>
              <a:rPr kumimoji="0" lang="fi-FI" sz="1800" b="0" i="0" u="none" strike="noStrike" kern="0" cap="none" spc="0" normalizeH="0" baseline="0" noProof="0" dirty="0" smtClean="0">
                <a:ln>
                  <a:noFill/>
                </a:ln>
                <a:solidFill>
                  <a:schemeClr val="bg1"/>
                </a:solidFill>
                <a:effectLst/>
                <a:uLnTx/>
                <a:uFillTx/>
                <a:latin typeface="+mn-lt"/>
                <a:ea typeface="+mn-ea"/>
                <a:cs typeface="+mn-cs"/>
              </a:rPr>
              <a:t>PSAP 01 Penyajian Laporan Keuangan;</a:t>
            </a:r>
          </a:p>
          <a:p>
            <a:pPr marL="406400" marR="0" lvl="0" indent="-406400" algn="l" defTabSz="914400" rtl="0" eaLnBrk="1" fontAlgn="base" latinLnBrk="0" hangingPunct="1">
              <a:lnSpc>
                <a:spcPct val="80000"/>
              </a:lnSpc>
              <a:spcBef>
                <a:spcPct val="20000"/>
              </a:spcBef>
              <a:spcAft>
                <a:spcPct val="0"/>
              </a:spcAft>
              <a:buSzTx/>
              <a:buFont typeface="Wingdings" pitchFamily="2" charset="2"/>
              <a:buAutoNum type="arabicPeriod"/>
              <a:tabLst/>
              <a:defRPr/>
            </a:pPr>
            <a:r>
              <a:rPr kumimoji="0" lang="fi-FI" sz="1800" b="0" i="0" u="none" strike="noStrike" kern="0" cap="none" spc="0" normalizeH="0" baseline="0" noProof="0" dirty="0" smtClean="0">
                <a:ln>
                  <a:noFill/>
                </a:ln>
                <a:solidFill>
                  <a:schemeClr val="bg1"/>
                </a:solidFill>
                <a:effectLst/>
                <a:uLnTx/>
                <a:uFillTx/>
                <a:latin typeface="+mn-lt"/>
                <a:ea typeface="+mn-ea"/>
                <a:cs typeface="+mn-cs"/>
              </a:rPr>
              <a:t>PSAP 02 Laporan Realisasi Anggaran;</a:t>
            </a:r>
          </a:p>
          <a:p>
            <a:pPr marL="406400" marR="0" lvl="0" indent="-406400" algn="l" defTabSz="914400" rtl="0" eaLnBrk="1" fontAlgn="base" latinLnBrk="0" hangingPunct="1">
              <a:lnSpc>
                <a:spcPct val="80000"/>
              </a:lnSpc>
              <a:spcBef>
                <a:spcPct val="20000"/>
              </a:spcBef>
              <a:spcAft>
                <a:spcPct val="0"/>
              </a:spcAft>
              <a:buSzTx/>
              <a:buFont typeface="Wingdings" pitchFamily="2" charset="2"/>
              <a:buAutoNum type="arabicPeriod"/>
              <a:tabLst/>
              <a:defRPr/>
            </a:pPr>
            <a:r>
              <a:rPr kumimoji="0" lang="fi-FI" sz="1800" b="0" i="0" u="none" strike="noStrike" kern="0" cap="none" spc="0" normalizeH="0" baseline="0" noProof="0" dirty="0" smtClean="0">
                <a:ln>
                  <a:noFill/>
                </a:ln>
                <a:solidFill>
                  <a:schemeClr val="bg1"/>
                </a:solidFill>
                <a:effectLst/>
                <a:uLnTx/>
                <a:uFillTx/>
                <a:latin typeface="+mn-lt"/>
                <a:ea typeface="+mn-ea"/>
                <a:cs typeface="+mn-cs"/>
              </a:rPr>
              <a:t>PSAP 03 Laporan Arus Kas;</a:t>
            </a:r>
          </a:p>
          <a:p>
            <a:pPr marL="406400" marR="0" lvl="0" indent="-406400" algn="l" defTabSz="914400" rtl="0" eaLnBrk="1" fontAlgn="base" latinLnBrk="0" hangingPunct="1">
              <a:lnSpc>
                <a:spcPct val="80000"/>
              </a:lnSpc>
              <a:spcBef>
                <a:spcPct val="20000"/>
              </a:spcBef>
              <a:spcAft>
                <a:spcPct val="0"/>
              </a:spcAft>
              <a:buSzTx/>
              <a:buFont typeface="Wingdings" pitchFamily="2" charset="2"/>
              <a:buAutoNum type="arabicPeriod"/>
              <a:tabLst/>
              <a:defRPr/>
            </a:pPr>
            <a:r>
              <a:rPr kumimoji="0" lang="fi-FI" sz="1800" b="0" i="0" u="none" strike="noStrike" kern="0" cap="none" spc="0" normalizeH="0" baseline="0" noProof="0" dirty="0" smtClean="0">
                <a:ln>
                  <a:noFill/>
                </a:ln>
                <a:solidFill>
                  <a:schemeClr val="bg1"/>
                </a:solidFill>
                <a:effectLst/>
                <a:uLnTx/>
                <a:uFillTx/>
                <a:latin typeface="+mn-lt"/>
                <a:ea typeface="+mn-ea"/>
                <a:cs typeface="+mn-cs"/>
              </a:rPr>
              <a:t>PSAP 04 Catatan atas Laporan Keuangan;</a:t>
            </a:r>
          </a:p>
          <a:p>
            <a:pPr marL="406400" marR="0" lvl="0" indent="-406400" algn="l" defTabSz="914400" rtl="0" eaLnBrk="1" fontAlgn="base" latinLnBrk="0" hangingPunct="1">
              <a:lnSpc>
                <a:spcPct val="80000"/>
              </a:lnSpc>
              <a:spcBef>
                <a:spcPct val="20000"/>
              </a:spcBef>
              <a:spcAft>
                <a:spcPct val="0"/>
              </a:spcAft>
              <a:buSzTx/>
              <a:buFont typeface="Wingdings" pitchFamily="2" charset="2"/>
              <a:buAutoNum type="arabicPeriod"/>
              <a:tabLst/>
              <a:defRPr/>
            </a:pPr>
            <a:r>
              <a:rPr kumimoji="0" lang="fi-FI" sz="1800" b="0" i="0" u="none" strike="noStrike" kern="0" cap="none" spc="0" normalizeH="0" baseline="0" noProof="0" dirty="0" smtClean="0">
                <a:ln>
                  <a:noFill/>
                </a:ln>
                <a:solidFill>
                  <a:schemeClr val="bg1"/>
                </a:solidFill>
                <a:effectLst/>
                <a:uLnTx/>
                <a:uFillTx/>
                <a:latin typeface="+mn-lt"/>
                <a:ea typeface="+mn-ea"/>
                <a:cs typeface="+mn-cs"/>
              </a:rPr>
              <a:t>PSAP 05 Akuntansi Persediaan;</a:t>
            </a:r>
          </a:p>
          <a:p>
            <a:pPr marL="406400" marR="0" lvl="0" indent="-406400" algn="l" defTabSz="914400" rtl="0" eaLnBrk="1" fontAlgn="base" latinLnBrk="0" hangingPunct="1">
              <a:lnSpc>
                <a:spcPct val="80000"/>
              </a:lnSpc>
              <a:spcBef>
                <a:spcPct val="20000"/>
              </a:spcBef>
              <a:spcAft>
                <a:spcPct val="0"/>
              </a:spcAft>
              <a:buSzTx/>
              <a:buFont typeface="Wingdings" pitchFamily="2" charset="2"/>
              <a:buAutoNum type="arabicPeriod"/>
              <a:tabLst/>
              <a:defRPr/>
            </a:pPr>
            <a:r>
              <a:rPr kumimoji="0" lang="fi-FI" sz="1800" b="0" i="0" u="none" strike="noStrike" kern="0" cap="none" spc="0" normalizeH="0" baseline="0" noProof="0" dirty="0" smtClean="0">
                <a:ln>
                  <a:noFill/>
                </a:ln>
                <a:solidFill>
                  <a:schemeClr val="bg1"/>
                </a:solidFill>
                <a:effectLst/>
                <a:uLnTx/>
                <a:uFillTx/>
                <a:latin typeface="+mn-lt"/>
                <a:ea typeface="+mn-ea"/>
                <a:cs typeface="+mn-cs"/>
              </a:rPr>
              <a:t>PSAP 06 Akuntansi Investasi;</a:t>
            </a:r>
          </a:p>
          <a:p>
            <a:pPr marL="406400" marR="0" lvl="0" indent="-406400" algn="l" defTabSz="914400" rtl="0" eaLnBrk="1" fontAlgn="base" latinLnBrk="0" hangingPunct="1">
              <a:lnSpc>
                <a:spcPct val="80000"/>
              </a:lnSpc>
              <a:spcBef>
                <a:spcPct val="20000"/>
              </a:spcBef>
              <a:spcAft>
                <a:spcPct val="0"/>
              </a:spcAft>
              <a:buSzTx/>
              <a:buFont typeface="Wingdings" pitchFamily="2" charset="2"/>
              <a:buAutoNum type="arabicPeriod"/>
              <a:tabLst/>
              <a:defRPr/>
            </a:pPr>
            <a:r>
              <a:rPr kumimoji="0" lang="fi-FI" sz="1800" b="0" i="0" u="none" strike="noStrike" kern="0" cap="none" spc="0" normalizeH="0" baseline="0" noProof="0" dirty="0" smtClean="0">
                <a:ln>
                  <a:noFill/>
                </a:ln>
                <a:solidFill>
                  <a:schemeClr val="bg1"/>
                </a:solidFill>
                <a:effectLst/>
                <a:uLnTx/>
                <a:uFillTx/>
                <a:latin typeface="+mn-lt"/>
                <a:ea typeface="+mn-ea"/>
                <a:cs typeface="+mn-cs"/>
              </a:rPr>
              <a:t>PSAP 07 Akuntansi Aset Tetap;</a:t>
            </a:r>
          </a:p>
          <a:p>
            <a:pPr marL="406400" marR="0" lvl="0" indent="-406400" algn="l" defTabSz="914400" rtl="0" eaLnBrk="1" fontAlgn="base" latinLnBrk="0" hangingPunct="1">
              <a:lnSpc>
                <a:spcPct val="80000"/>
              </a:lnSpc>
              <a:spcBef>
                <a:spcPct val="20000"/>
              </a:spcBef>
              <a:spcAft>
                <a:spcPct val="0"/>
              </a:spcAft>
              <a:buSzTx/>
              <a:buFont typeface="Wingdings" pitchFamily="2" charset="2"/>
              <a:buAutoNum type="arabicPeriod"/>
              <a:tabLst/>
              <a:defRPr/>
            </a:pPr>
            <a:r>
              <a:rPr kumimoji="0" lang="fi-FI" sz="1800" b="0" i="0" u="none" strike="noStrike" kern="0" cap="none" spc="0" normalizeH="0" baseline="0" noProof="0" dirty="0" smtClean="0">
                <a:ln>
                  <a:noFill/>
                </a:ln>
                <a:solidFill>
                  <a:schemeClr val="bg1"/>
                </a:solidFill>
                <a:effectLst/>
                <a:uLnTx/>
                <a:uFillTx/>
                <a:latin typeface="+mn-lt"/>
                <a:ea typeface="+mn-ea"/>
                <a:cs typeface="+mn-cs"/>
              </a:rPr>
              <a:t>PSAP 08 Akuntansi Konstruksi Dalam Pengerjaan;</a:t>
            </a:r>
          </a:p>
          <a:p>
            <a:pPr marL="406400" marR="0" lvl="0" indent="-406400" algn="l" defTabSz="914400" rtl="0" eaLnBrk="1" fontAlgn="base" latinLnBrk="0" hangingPunct="1">
              <a:lnSpc>
                <a:spcPct val="80000"/>
              </a:lnSpc>
              <a:spcBef>
                <a:spcPct val="20000"/>
              </a:spcBef>
              <a:spcAft>
                <a:spcPct val="0"/>
              </a:spcAft>
              <a:buSzTx/>
              <a:buFont typeface="Wingdings" pitchFamily="2" charset="2"/>
              <a:buAutoNum type="arabicPeriod"/>
              <a:tabLst/>
              <a:defRPr/>
            </a:pPr>
            <a:r>
              <a:rPr kumimoji="0" lang="fi-FI" sz="1800" b="0" i="0" u="none" strike="noStrike" kern="0" cap="none" spc="0" normalizeH="0" baseline="0" noProof="0" dirty="0" smtClean="0">
                <a:ln>
                  <a:noFill/>
                </a:ln>
                <a:solidFill>
                  <a:schemeClr val="bg1"/>
                </a:solidFill>
                <a:effectLst/>
                <a:uLnTx/>
                <a:uFillTx/>
                <a:latin typeface="+mn-lt"/>
                <a:ea typeface="+mn-ea"/>
                <a:cs typeface="+mn-cs"/>
              </a:rPr>
              <a:t>PSAP 09 Akuntansi Kewajiban;</a:t>
            </a:r>
          </a:p>
          <a:p>
            <a:pPr marL="406400" marR="0" lvl="0" indent="-406400" algn="l" defTabSz="914400" rtl="0" eaLnBrk="1" fontAlgn="base" latinLnBrk="0" hangingPunct="1">
              <a:lnSpc>
                <a:spcPct val="80000"/>
              </a:lnSpc>
              <a:spcBef>
                <a:spcPct val="20000"/>
              </a:spcBef>
              <a:spcAft>
                <a:spcPct val="0"/>
              </a:spcAft>
              <a:buSzTx/>
              <a:buFont typeface="Wingdings" pitchFamily="2" charset="2"/>
              <a:buAutoNum type="arabicPeriod"/>
              <a:tabLst/>
              <a:defRPr/>
            </a:pPr>
            <a:r>
              <a:rPr kumimoji="0" lang="fi-FI" sz="1800" b="0" i="0" u="none" strike="noStrike" kern="0" cap="none" spc="0" normalizeH="0" baseline="0" noProof="0" dirty="0" smtClean="0">
                <a:ln>
                  <a:noFill/>
                </a:ln>
                <a:solidFill>
                  <a:schemeClr val="bg1"/>
                </a:solidFill>
                <a:effectLst/>
                <a:uLnTx/>
                <a:uFillTx/>
                <a:latin typeface="+mn-lt"/>
                <a:ea typeface="+mn-ea"/>
                <a:cs typeface="+mn-cs"/>
              </a:rPr>
              <a:t>PSAP 10 Koreksi Kesalahan, Perubahan Kebijakan Akuntansi, dan Peristiwa Luar Biasa; dan</a:t>
            </a:r>
          </a:p>
          <a:p>
            <a:pPr marL="406400" marR="0" lvl="0" indent="-406400" algn="l" defTabSz="914400" rtl="0" eaLnBrk="1" fontAlgn="base" latinLnBrk="0" hangingPunct="1">
              <a:lnSpc>
                <a:spcPct val="80000"/>
              </a:lnSpc>
              <a:spcBef>
                <a:spcPct val="20000"/>
              </a:spcBef>
              <a:spcAft>
                <a:spcPct val="0"/>
              </a:spcAft>
              <a:buSzTx/>
              <a:buFont typeface="Wingdings" pitchFamily="2" charset="2"/>
              <a:buAutoNum type="arabicPeriod"/>
              <a:tabLst/>
              <a:defRPr/>
            </a:pPr>
            <a:r>
              <a:rPr kumimoji="0" lang="fi-FI" sz="1800" b="0" i="0" u="none" strike="noStrike" kern="0" cap="none" spc="0" normalizeH="0" baseline="0" noProof="0" dirty="0" smtClean="0">
                <a:ln>
                  <a:noFill/>
                </a:ln>
                <a:solidFill>
                  <a:schemeClr val="bg1"/>
                </a:solidFill>
                <a:effectLst/>
                <a:uLnTx/>
                <a:uFillTx/>
                <a:latin typeface="+mn-lt"/>
                <a:ea typeface="+mn-ea"/>
                <a:cs typeface="+mn-cs"/>
              </a:rPr>
              <a:t>PSAP 11 Laporan Keuangan Konsolidasian.</a:t>
            </a:r>
            <a:endParaRPr kumimoji="0" lang="en-US" sz="1800" b="0" i="0" u="none" strike="noStrike" kern="0" cap="none" spc="0" normalizeH="0" baseline="0" noProof="0" dirty="0" smtClean="0">
              <a:ln>
                <a:noFill/>
              </a:ln>
              <a:solidFill>
                <a:schemeClr val="bg1"/>
              </a:solidFill>
              <a:effectLst/>
              <a:uLnTx/>
              <a:uFillTx/>
              <a:latin typeface="+mn-lt"/>
              <a:ea typeface="+mn-ea"/>
              <a:cs typeface="+mn-cs"/>
            </a:endParaRPr>
          </a:p>
        </p:txBody>
      </p:sp>
      <p:sp>
        <p:nvSpPr>
          <p:cNvPr id="7" name="Rectangle 3"/>
          <p:cNvSpPr txBox="1">
            <a:spLocks noChangeArrowheads="1"/>
          </p:cNvSpPr>
          <p:nvPr/>
        </p:nvSpPr>
        <p:spPr bwMode="auto">
          <a:xfrm>
            <a:off x="4891314" y="1371601"/>
            <a:ext cx="4114800" cy="4876800"/>
          </a:xfrm>
          <a:prstGeom prst="rect">
            <a:avLst/>
          </a:prstGeom>
          <a:noFill/>
          <a:ln w="9525">
            <a:solidFill>
              <a:schemeClr val="bg1"/>
            </a:solidFill>
            <a:miter lim="800000"/>
            <a:headEnd/>
            <a:tailEnd/>
          </a:ln>
        </p:spPr>
        <p:txBody>
          <a:bodyPr/>
          <a:lstStyle/>
          <a:p>
            <a:pPr marL="912813" indent="-912813" defTabSz="855663">
              <a:spcBef>
                <a:spcPct val="20000"/>
              </a:spcBef>
              <a:buClr>
                <a:schemeClr val="tx1"/>
              </a:buClr>
              <a:defRPr/>
            </a:pPr>
            <a:r>
              <a:rPr lang="en-US" sz="1600" kern="0" dirty="0" err="1">
                <a:solidFill>
                  <a:srgbClr val="000000"/>
                </a:solidFill>
              </a:rPr>
              <a:t>Bultek</a:t>
            </a:r>
            <a:r>
              <a:rPr lang="en-US" sz="1600" kern="0" dirty="0">
                <a:solidFill>
                  <a:srgbClr val="000000"/>
                </a:solidFill>
              </a:rPr>
              <a:t> 01</a:t>
            </a:r>
            <a:r>
              <a:rPr lang="id-ID" sz="1600" kern="0" dirty="0">
                <a:solidFill>
                  <a:srgbClr val="000000"/>
                </a:solidFill>
              </a:rPr>
              <a:t>:</a:t>
            </a:r>
            <a:r>
              <a:rPr lang="en-US" sz="1600" kern="0" dirty="0">
                <a:solidFill>
                  <a:srgbClr val="000000"/>
                </a:solidFill>
              </a:rPr>
              <a:t> </a:t>
            </a:r>
            <a:r>
              <a:rPr lang="en-US" sz="1600" kern="0" dirty="0" err="1" smtClean="0">
                <a:solidFill>
                  <a:srgbClr val="000000"/>
                </a:solidFill>
              </a:rPr>
              <a:t>Penyusunan</a:t>
            </a:r>
            <a:r>
              <a:rPr lang="en-US" sz="1600" kern="0" dirty="0" smtClean="0">
                <a:solidFill>
                  <a:srgbClr val="000000"/>
                </a:solidFill>
              </a:rPr>
              <a:t> </a:t>
            </a:r>
            <a:r>
              <a:rPr lang="en-US" sz="1600" kern="0" dirty="0" err="1">
                <a:solidFill>
                  <a:srgbClr val="000000"/>
                </a:solidFill>
              </a:rPr>
              <a:t>Neraca</a:t>
            </a:r>
            <a:r>
              <a:rPr lang="en-US" sz="1600" kern="0" dirty="0">
                <a:solidFill>
                  <a:srgbClr val="000000"/>
                </a:solidFill>
              </a:rPr>
              <a:t> </a:t>
            </a:r>
            <a:r>
              <a:rPr lang="en-US" sz="1600" kern="0" dirty="0" err="1" smtClean="0">
                <a:solidFill>
                  <a:srgbClr val="000000"/>
                </a:solidFill>
              </a:rPr>
              <a:t>Awal</a:t>
            </a:r>
            <a:r>
              <a:rPr lang="en-US" sz="1600" kern="0" dirty="0" smtClean="0">
                <a:solidFill>
                  <a:srgbClr val="000000"/>
                </a:solidFill>
              </a:rPr>
              <a:t> </a:t>
            </a:r>
            <a:r>
              <a:rPr lang="en-US" sz="1600" kern="0" dirty="0" err="1" smtClean="0">
                <a:solidFill>
                  <a:srgbClr val="000000"/>
                </a:solidFill>
              </a:rPr>
              <a:t>Pemerintah</a:t>
            </a:r>
            <a:r>
              <a:rPr lang="en-US" sz="1600" kern="0" dirty="0" smtClean="0">
                <a:solidFill>
                  <a:srgbClr val="000000"/>
                </a:solidFill>
              </a:rPr>
              <a:t> </a:t>
            </a:r>
            <a:r>
              <a:rPr lang="en-US" sz="1600" kern="0" dirty="0" err="1">
                <a:solidFill>
                  <a:srgbClr val="000000"/>
                </a:solidFill>
              </a:rPr>
              <a:t>Pusat</a:t>
            </a:r>
            <a:endParaRPr lang="en-US" sz="1600" kern="0" dirty="0">
              <a:solidFill>
                <a:srgbClr val="000000"/>
              </a:solidFill>
            </a:endParaRPr>
          </a:p>
          <a:p>
            <a:pPr marL="912813" indent="-912813">
              <a:spcBef>
                <a:spcPct val="20000"/>
              </a:spcBef>
              <a:buClr>
                <a:schemeClr val="tx1"/>
              </a:buClr>
              <a:defRPr/>
            </a:pPr>
            <a:r>
              <a:rPr lang="en-US" sz="1600" kern="0" dirty="0" err="1">
                <a:solidFill>
                  <a:srgbClr val="000000"/>
                </a:solidFill>
              </a:rPr>
              <a:t>Bultek</a:t>
            </a:r>
            <a:r>
              <a:rPr lang="en-US" sz="1600" kern="0" dirty="0">
                <a:solidFill>
                  <a:srgbClr val="000000"/>
                </a:solidFill>
              </a:rPr>
              <a:t> 02</a:t>
            </a:r>
            <a:r>
              <a:rPr lang="id-ID" sz="1600" kern="0" dirty="0">
                <a:solidFill>
                  <a:srgbClr val="000000"/>
                </a:solidFill>
              </a:rPr>
              <a:t>:</a:t>
            </a:r>
            <a:r>
              <a:rPr lang="en-US" sz="1600" kern="0" dirty="0">
                <a:solidFill>
                  <a:srgbClr val="000000"/>
                </a:solidFill>
              </a:rPr>
              <a:t> </a:t>
            </a:r>
            <a:r>
              <a:rPr lang="en-US" sz="1600" kern="0" dirty="0" err="1">
                <a:solidFill>
                  <a:srgbClr val="000000"/>
                </a:solidFill>
              </a:rPr>
              <a:t>Penyusunan</a:t>
            </a:r>
            <a:r>
              <a:rPr lang="en-US" sz="1600" kern="0" dirty="0">
                <a:solidFill>
                  <a:srgbClr val="000000"/>
                </a:solidFill>
              </a:rPr>
              <a:t> </a:t>
            </a:r>
            <a:r>
              <a:rPr lang="en-US" sz="1600" kern="0" dirty="0" err="1">
                <a:solidFill>
                  <a:srgbClr val="000000"/>
                </a:solidFill>
              </a:rPr>
              <a:t>Neraca</a:t>
            </a:r>
            <a:r>
              <a:rPr lang="en-US" sz="1600" kern="0" dirty="0">
                <a:solidFill>
                  <a:srgbClr val="000000"/>
                </a:solidFill>
              </a:rPr>
              <a:t> </a:t>
            </a:r>
            <a:r>
              <a:rPr lang="en-US" sz="1600" kern="0" dirty="0" err="1">
                <a:solidFill>
                  <a:srgbClr val="000000"/>
                </a:solidFill>
              </a:rPr>
              <a:t>Awal</a:t>
            </a:r>
            <a:r>
              <a:rPr lang="en-US" sz="1600" kern="0" dirty="0">
                <a:solidFill>
                  <a:srgbClr val="000000"/>
                </a:solidFill>
              </a:rPr>
              <a:t> </a:t>
            </a:r>
            <a:r>
              <a:rPr lang="en-US" sz="1600" kern="0" dirty="0" err="1">
                <a:solidFill>
                  <a:srgbClr val="000000"/>
                </a:solidFill>
              </a:rPr>
              <a:t>Pemerintah</a:t>
            </a:r>
            <a:r>
              <a:rPr lang="en-US" sz="1600" kern="0" dirty="0">
                <a:solidFill>
                  <a:srgbClr val="000000"/>
                </a:solidFill>
              </a:rPr>
              <a:t> Daerah</a:t>
            </a:r>
            <a:endParaRPr lang="id-ID" sz="1600" kern="0" dirty="0">
              <a:solidFill>
                <a:srgbClr val="000000"/>
              </a:solidFill>
            </a:endParaRPr>
          </a:p>
          <a:p>
            <a:pPr marL="912813" indent="-912813">
              <a:spcBef>
                <a:spcPct val="20000"/>
              </a:spcBef>
              <a:buClr>
                <a:schemeClr val="tx1"/>
              </a:buClr>
              <a:defRPr/>
            </a:pPr>
            <a:r>
              <a:rPr lang="en-US" sz="1600" kern="0" dirty="0" err="1">
                <a:solidFill>
                  <a:srgbClr val="000000"/>
                </a:solidFill>
              </a:rPr>
              <a:t>Bultek</a:t>
            </a:r>
            <a:r>
              <a:rPr lang="en-US" sz="1600" kern="0" dirty="0">
                <a:solidFill>
                  <a:srgbClr val="000000"/>
                </a:solidFill>
              </a:rPr>
              <a:t> 03</a:t>
            </a:r>
            <a:r>
              <a:rPr lang="id-ID" sz="1600" kern="0" dirty="0">
                <a:solidFill>
                  <a:srgbClr val="000000"/>
                </a:solidFill>
              </a:rPr>
              <a:t>: </a:t>
            </a:r>
            <a:r>
              <a:rPr lang="en-US" sz="1600" kern="0" dirty="0" err="1">
                <a:solidFill>
                  <a:srgbClr val="000000"/>
                </a:solidFill>
              </a:rPr>
              <a:t>Penyusunan</a:t>
            </a:r>
            <a:r>
              <a:rPr lang="en-US" sz="1600" kern="0" dirty="0">
                <a:solidFill>
                  <a:srgbClr val="000000"/>
                </a:solidFill>
              </a:rPr>
              <a:t> </a:t>
            </a:r>
            <a:r>
              <a:rPr lang="en-US" sz="1600" kern="0" dirty="0" err="1">
                <a:solidFill>
                  <a:srgbClr val="000000"/>
                </a:solidFill>
              </a:rPr>
              <a:t>Laporan</a:t>
            </a:r>
            <a:r>
              <a:rPr lang="en-US" sz="1600" kern="0" dirty="0">
                <a:solidFill>
                  <a:srgbClr val="000000"/>
                </a:solidFill>
              </a:rPr>
              <a:t> </a:t>
            </a:r>
            <a:r>
              <a:rPr lang="en-US" sz="1600" kern="0" dirty="0" err="1">
                <a:solidFill>
                  <a:srgbClr val="000000"/>
                </a:solidFill>
              </a:rPr>
              <a:t>Keuangan</a:t>
            </a:r>
            <a:r>
              <a:rPr lang="en-US" sz="1600" kern="0" dirty="0">
                <a:solidFill>
                  <a:srgbClr val="000000"/>
                </a:solidFill>
              </a:rPr>
              <a:t> </a:t>
            </a:r>
            <a:r>
              <a:rPr lang="en-US" sz="1600" kern="0" dirty="0" err="1">
                <a:solidFill>
                  <a:srgbClr val="000000"/>
                </a:solidFill>
              </a:rPr>
              <a:t>Pemda</a:t>
            </a:r>
            <a:r>
              <a:rPr lang="en-US" sz="1600" kern="0" dirty="0">
                <a:solidFill>
                  <a:srgbClr val="000000"/>
                </a:solidFill>
              </a:rPr>
              <a:t> </a:t>
            </a:r>
            <a:r>
              <a:rPr lang="en-US" sz="1600" kern="0" dirty="0" err="1">
                <a:solidFill>
                  <a:srgbClr val="000000"/>
                </a:solidFill>
              </a:rPr>
              <a:t>Sesuai</a:t>
            </a:r>
            <a:r>
              <a:rPr lang="en-US" sz="1600" kern="0" dirty="0">
                <a:solidFill>
                  <a:srgbClr val="000000"/>
                </a:solidFill>
              </a:rPr>
              <a:t> SAP </a:t>
            </a:r>
            <a:r>
              <a:rPr lang="en-US" sz="1600" kern="0" dirty="0" err="1">
                <a:solidFill>
                  <a:srgbClr val="000000"/>
                </a:solidFill>
              </a:rPr>
              <a:t>dengan</a:t>
            </a:r>
            <a:r>
              <a:rPr lang="en-US" sz="1600" kern="0" dirty="0">
                <a:solidFill>
                  <a:srgbClr val="000000"/>
                </a:solidFill>
              </a:rPr>
              <a:t> </a:t>
            </a:r>
            <a:r>
              <a:rPr lang="en-US" sz="1600" kern="0" dirty="0" err="1">
                <a:solidFill>
                  <a:srgbClr val="000000"/>
                </a:solidFill>
              </a:rPr>
              <a:t>Konversi</a:t>
            </a:r>
            <a:endParaRPr lang="id-ID" sz="1600" kern="0" dirty="0">
              <a:solidFill>
                <a:srgbClr val="000000"/>
              </a:solidFill>
            </a:endParaRPr>
          </a:p>
          <a:p>
            <a:pPr marL="912813" indent="-912813">
              <a:spcBef>
                <a:spcPct val="20000"/>
              </a:spcBef>
              <a:buClr>
                <a:schemeClr val="tx1"/>
              </a:buClr>
              <a:defRPr/>
            </a:pPr>
            <a:r>
              <a:rPr lang="en-US" sz="1600" kern="0" dirty="0" err="1">
                <a:solidFill>
                  <a:srgbClr val="000000"/>
                </a:solidFill>
              </a:rPr>
              <a:t>Bultek</a:t>
            </a:r>
            <a:r>
              <a:rPr lang="en-US" sz="1600" kern="0" dirty="0">
                <a:solidFill>
                  <a:srgbClr val="000000"/>
                </a:solidFill>
              </a:rPr>
              <a:t> 04</a:t>
            </a:r>
            <a:r>
              <a:rPr lang="id-ID" sz="1600" kern="0" dirty="0">
                <a:solidFill>
                  <a:srgbClr val="000000"/>
                </a:solidFill>
              </a:rPr>
              <a:t>:</a:t>
            </a:r>
            <a:r>
              <a:rPr lang="en-US" sz="1600" kern="0" dirty="0">
                <a:solidFill>
                  <a:srgbClr val="000000"/>
                </a:solidFill>
              </a:rPr>
              <a:t> </a:t>
            </a:r>
            <a:r>
              <a:rPr lang="en-US" sz="1600" kern="0" dirty="0" err="1">
                <a:solidFill>
                  <a:srgbClr val="000000"/>
                </a:solidFill>
              </a:rPr>
              <a:t>Penyajian</a:t>
            </a:r>
            <a:r>
              <a:rPr lang="en-US" sz="1600" kern="0" dirty="0">
                <a:solidFill>
                  <a:srgbClr val="000000"/>
                </a:solidFill>
              </a:rPr>
              <a:t> </a:t>
            </a:r>
            <a:r>
              <a:rPr lang="en-US" sz="1600" kern="0" dirty="0" err="1">
                <a:solidFill>
                  <a:srgbClr val="000000"/>
                </a:solidFill>
              </a:rPr>
              <a:t>dan</a:t>
            </a:r>
            <a:r>
              <a:rPr lang="en-US" sz="1600" kern="0" dirty="0">
                <a:solidFill>
                  <a:srgbClr val="000000"/>
                </a:solidFill>
              </a:rPr>
              <a:t> </a:t>
            </a:r>
            <a:r>
              <a:rPr lang="en-US" sz="1600" kern="0" dirty="0" err="1">
                <a:solidFill>
                  <a:srgbClr val="000000"/>
                </a:solidFill>
              </a:rPr>
              <a:t>Pengungkapan</a:t>
            </a:r>
            <a:r>
              <a:rPr lang="en-US" sz="1600" kern="0" dirty="0">
                <a:solidFill>
                  <a:srgbClr val="000000"/>
                </a:solidFill>
              </a:rPr>
              <a:t> </a:t>
            </a:r>
            <a:r>
              <a:rPr lang="en-US" sz="1600" kern="0" dirty="0" err="1">
                <a:solidFill>
                  <a:srgbClr val="000000"/>
                </a:solidFill>
              </a:rPr>
              <a:t>Belanja</a:t>
            </a:r>
            <a:r>
              <a:rPr lang="en-US" sz="1600" kern="0" dirty="0">
                <a:solidFill>
                  <a:srgbClr val="000000"/>
                </a:solidFill>
              </a:rPr>
              <a:t> </a:t>
            </a:r>
            <a:r>
              <a:rPr lang="en-US" sz="1600" kern="0" dirty="0" err="1">
                <a:solidFill>
                  <a:srgbClr val="000000"/>
                </a:solidFill>
              </a:rPr>
              <a:t>Pemerintah</a:t>
            </a:r>
            <a:endParaRPr lang="id-ID" sz="1600" kern="0" dirty="0">
              <a:solidFill>
                <a:srgbClr val="000000"/>
              </a:solidFill>
            </a:endParaRPr>
          </a:p>
          <a:p>
            <a:pPr marL="1087438" indent="-1087438">
              <a:spcBef>
                <a:spcPct val="20000"/>
              </a:spcBef>
              <a:buClr>
                <a:schemeClr val="tx1"/>
              </a:buClr>
              <a:defRPr/>
            </a:pPr>
            <a:r>
              <a:rPr lang="en-US" sz="1600" kern="0" dirty="0" err="1">
                <a:solidFill>
                  <a:srgbClr val="000000"/>
                </a:solidFill>
              </a:rPr>
              <a:t>Bultek</a:t>
            </a:r>
            <a:r>
              <a:rPr lang="en-US" sz="1600" kern="0" dirty="0">
                <a:solidFill>
                  <a:srgbClr val="000000"/>
                </a:solidFill>
              </a:rPr>
              <a:t> 05</a:t>
            </a:r>
            <a:r>
              <a:rPr lang="id-ID" sz="1600" kern="0" dirty="0">
                <a:solidFill>
                  <a:srgbClr val="000000"/>
                </a:solidFill>
              </a:rPr>
              <a:t>:</a:t>
            </a:r>
            <a:r>
              <a:rPr lang="en-US" sz="1600" kern="0" dirty="0">
                <a:solidFill>
                  <a:srgbClr val="000000"/>
                </a:solidFill>
              </a:rPr>
              <a:t> </a:t>
            </a:r>
            <a:r>
              <a:rPr lang="en-US" sz="1600" kern="0" dirty="0" err="1">
                <a:solidFill>
                  <a:srgbClr val="000000"/>
                </a:solidFill>
              </a:rPr>
              <a:t>Akuntansi</a:t>
            </a:r>
            <a:r>
              <a:rPr lang="en-US" sz="1600" kern="0" dirty="0">
                <a:solidFill>
                  <a:srgbClr val="000000"/>
                </a:solidFill>
              </a:rPr>
              <a:t> </a:t>
            </a:r>
            <a:r>
              <a:rPr lang="en-US" sz="1600" kern="0" dirty="0" err="1">
                <a:solidFill>
                  <a:srgbClr val="000000"/>
                </a:solidFill>
              </a:rPr>
              <a:t>Penyusutan</a:t>
            </a:r>
            <a:endParaRPr lang="id-ID" sz="1600" kern="0" dirty="0">
              <a:solidFill>
                <a:srgbClr val="000000"/>
              </a:solidFill>
            </a:endParaRPr>
          </a:p>
          <a:p>
            <a:pPr marL="1087438" indent="-1087438">
              <a:spcBef>
                <a:spcPct val="20000"/>
              </a:spcBef>
              <a:buClr>
                <a:schemeClr val="tx1"/>
              </a:buClr>
              <a:defRPr/>
            </a:pPr>
            <a:r>
              <a:rPr lang="en-US" sz="1600" kern="0" dirty="0" err="1">
                <a:solidFill>
                  <a:srgbClr val="000000"/>
                </a:solidFill>
              </a:rPr>
              <a:t>Bultek</a:t>
            </a:r>
            <a:r>
              <a:rPr lang="en-US" sz="1600" kern="0" dirty="0">
                <a:solidFill>
                  <a:srgbClr val="000000"/>
                </a:solidFill>
              </a:rPr>
              <a:t> 06</a:t>
            </a:r>
            <a:r>
              <a:rPr lang="id-ID" sz="1600" kern="0" dirty="0">
                <a:solidFill>
                  <a:srgbClr val="000000"/>
                </a:solidFill>
              </a:rPr>
              <a:t>:</a:t>
            </a:r>
            <a:r>
              <a:rPr lang="en-US" sz="1600" kern="0" dirty="0">
                <a:solidFill>
                  <a:srgbClr val="000000"/>
                </a:solidFill>
              </a:rPr>
              <a:t> </a:t>
            </a:r>
            <a:r>
              <a:rPr lang="en-US" sz="1600" kern="0" dirty="0" err="1">
                <a:solidFill>
                  <a:srgbClr val="000000"/>
                </a:solidFill>
              </a:rPr>
              <a:t>Akuntansi</a:t>
            </a:r>
            <a:r>
              <a:rPr lang="en-US" sz="1600" kern="0" dirty="0">
                <a:solidFill>
                  <a:srgbClr val="000000"/>
                </a:solidFill>
              </a:rPr>
              <a:t> </a:t>
            </a:r>
            <a:r>
              <a:rPr lang="en-US" sz="1600" kern="0" dirty="0" err="1">
                <a:solidFill>
                  <a:srgbClr val="000000"/>
                </a:solidFill>
              </a:rPr>
              <a:t>Piutang</a:t>
            </a:r>
            <a:endParaRPr lang="id-ID" sz="1600" kern="0" dirty="0">
              <a:solidFill>
                <a:srgbClr val="000000"/>
              </a:solidFill>
            </a:endParaRPr>
          </a:p>
          <a:p>
            <a:pPr marL="1087438" indent="-1087438">
              <a:spcBef>
                <a:spcPct val="20000"/>
              </a:spcBef>
              <a:buClr>
                <a:schemeClr val="tx1"/>
              </a:buClr>
              <a:defRPr/>
            </a:pPr>
            <a:r>
              <a:rPr lang="en-US" sz="1600" kern="0" dirty="0" err="1">
                <a:solidFill>
                  <a:srgbClr val="000000"/>
                </a:solidFill>
              </a:rPr>
              <a:t>Bultek</a:t>
            </a:r>
            <a:r>
              <a:rPr lang="en-US" sz="1600" kern="0" dirty="0">
                <a:solidFill>
                  <a:srgbClr val="000000"/>
                </a:solidFill>
              </a:rPr>
              <a:t> 07</a:t>
            </a:r>
            <a:r>
              <a:rPr lang="id-ID" sz="1600" kern="0" dirty="0">
                <a:solidFill>
                  <a:srgbClr val="000000"/>
                </a:solidFill>
              </a:rPr>
              <a:t>:</a:t>
            </a:r>
            <a:r>
              <a:rPr lang="en-US" sz="1600" kern="0" dirty="0">
                <a:solidFill>
                  <a:srgbClr val="000000"/>
                </a:solidFill>
              </a:rPr>
              <a:t> </a:t>
            </a:r>
            <a:r>
              <a:rPr lang="en-US" sz="1600" kern="0" dirty="0" err="1">
                <a:solidFill>
                  <a:srgbClr val="000000"/>
                </a:solidFill>
              </a:rPr>
              <a:t>Akuntansi</a:t>
            </a:r>
            <a:r>
              <a:rPr lang="en-US" sz="1600" kern="0" dirty="0">
                <a:solidFill>
                  <a:srgbClr val="000000"/>
                </a:solidFill>
              </a:rPr>
              <a:t> Dana </a:t>
            </a:r>
            <a:r>
              <a:rPr lang="en-US" sz="1600" kern="0" dirty="0" err="1">
                <a:solidFill>
                  <a:srgbClr val="000000"/>
                </a:solidFill>
              </a:rPr>
              <a:t>Bergulir</a:t>
            </a:r>
            <a:endParaRPr lang="id-ID" sz="1600" kern="0" dirty="0">
              <a:solidFill>
                <a:srgbClr val="000000"/>
              </a:solidFill>
            </a:endParaRPr>
          </a:p>
          <a:p>
            <a:pPr marL="1087438" indent="-1087438">
              <a:spcBef>
                <a:spcPct val="20000"/>
              </a:spcBef>
              <a:buClr>
                <a:schemeClr val="tx1"/>
              </a:buClr>
              <a:defRPr/>
            </a:pPr>
            <a:r>
              <a:rPr lang="en-US" sz="1600" kern="0" dirty="0" err="1">
                <a:solidFill>
                  <a:srgbClr val="000000"/>
                </a:solidFill>
              </a:rPr>
              <a:t>Bultek</a:t>
            </a:r>
            <a:r>
              <a:rPr lang="en-US" sz="1600" kern="0" dirty="0">
                <a:solidFill>
                  <a:srgbClr val="000000"/>
                </a:solidFill>
              </a:rPr>
              <a:t> 0</a:t>
            </a:r>
            <a:r>
              <a:rPr lang="id-ID" sz="1600" kern="0" dirty="0">
                <a:solidFill>
                  <a:srgbClr val="000000"/>
                </a:solidFill>
              </a:rPr>
              <a:t>8:</a:t>
            </a:r>
            <a:r>
              <a:rPr lang="en-US" sz="1600" kern="0" dirty="0">
                <a:solidFill>
                  <a:srgbClr val="000000"/>
                </a:solidFill>
              </a:rPr>
              <a:t> </a:t>
            </a:r>
            <a:r>
              <a:rPr lang="en-US" sz="1600" kern="0" dirty="0" err="1">
                <a:solidFill>
                  <a:srgbClr val="000000"/>
                </a:solidFill>
              </a:rPr>
              <a:t>Akuntansi</a:t>
            </a:r>
            <a:r>
              <a:rPr lang="en-US" sz="1600" kern="0" dirty="0">
                <a:solidFill>
                  <a:srgbClr val="000000"/>
                </a:solidFill>
              </a:rPr>
              <a:t> </a:t>
            </a:r>
            <a:r>
              <a:rPr lang="id-ID" sz="1600" kern="0" dirty="0">
                <a:solidFill>
                  <a:srgbClr val="000000"/>
                </a:solidFill>
              </a:rPr>
              <a:t>Utang</a:t>
            </a:r>
            <a:endParaRPr lang="en-US" sz="1600" kern="0" dirty="0">
              <a:solidFill>
                <a:srgbClr val="000000"/>
              </a:solidFill>
            </a:endParaRPr>
          </a:p>
          <a:p>
            <a:pPr marL="1087438" indent="-1087438">
              <a:spcBef>
                <a:spcPct val="20000"/>
              </a:spcBef>
              <a:buClr>
                <a:schemeClr val="tx1"/>
              </a:buClr>
              <a:defRPr/>
            </a:pPr>
            <a:r>
              <a:rPr lang="en-US" sz="1600" kern="0" dirty="0" err="1">
                <a:solidFill>
                  <a:srgbClr val="000000"/>
                </a:solidFill>
              </a:rPr>
              <a:t>Bultek</a:t>
            </a:r>
            <a:r>
              <a:rPr lang="en-US" sz="1600" kern="0" dirty="0">
                <a:solidFill>
                  <a:srgbClr val="000000"/>
                </a:solidFill>
              </a:rPr>
              <a:t> 09: </a:t>
            </a:r>
            <a:r>
              <a:rPr lang="en-US" sz="1600" kern="0" dirty="0" err="1">
                <a:solidFill>
                  <a:srgbClr val="000000"/>
                </a:solidFill>
              </a:rPr>
              <a:t>Akuntansi</a:t>
            </a:r>
            <a:r>
              <a:rPr lang="en-US" sz="1600" kern="0" dirty="0">
                <a:solidFill>
                  <a:srgbClr val="000000"/>
                </a:solidFill>
              </a:rPr>
              <a:t> </a:t>
            </a:r>
            <a:r>
              <a:rPr lang="en-US" sz="1600" kern="0" dirty="0" err="1">
                <a:solidFill>
                  <a:srgbClr val="000000"/>
                </a:solidFill>
              </a:rPr>
              <a:t>Aset</a:t>
            </a:r>
            <a:r>
              <a:rPr lang="en-US" sz="1600" kern="0" dirty="0">
                <a:solidFill>
                  <a:srgbClr val="000000"/>
                </a:solidFill>
              </a:rPr>
              <a:t> </a:t>
            </a:r>
            <a:r>
              <a:rPr lang="en-US" sz="1600" kern="0" dirty="0" err="1" smtClean="0">
                <a:solidFill>
                  <a:srgbClr val="000000"/>
                </a:solidFill>
              </a:rPr>
              <a:t>Tetap</a:t>
            </a:r>
            <a:endParaRPr lang="en-US" sz="1600" kern="0" dirty="0" smtClean="0">
              <a:solidFill>
                <a:srgbClr val="000000"/>
              </a:solidFill>
            </a:endParaRPr>
          </a:p>
          <a:p>
            <a:pPr marL="1087438" indent="-1087438">
              <a:spcBef>
                <a:spcPct val="20000"/>
              </a:spcBef>
              <a:buClr>
                <a:schemeClr val="tx1"/>
              </a:buClr>
              <a:defRPr/>
            </a:pPr>
            <a:r>
              <a:rPr lang="en-US" sz="1600" kern="0" dirty="0" err="1" smtClean="0">
                <a:solidFill>
                  <a:srgbClr val="000000"/>
                </a:solidFill>
              </a:rPr>
              <a:t>Bultek</a:t>
            </a:r>
            <a:r>
              <a:rPr lang="en-US" sz="1600" kern="0" dirty="0" smtClean="0">
                <a:solidFill>
                  <a:srgbClr val="000000"/>
                </a:solidFill>
              </a:rPr>
              <a:t> 10: </a:t>
            </a:r>
            <a:r>
              <a:rPr lang="en-US" sz="1600" kern="0" dirty="0" err="1" smtClean="0">
                <a:solidFill>
                  <a:srgbClr val="000000"/>
                </a:solidFill>
              </a:rPr>
              <a:t>Akuntansi</a:t>
            </a:r>
            <a:r>
              <a:rPr lang="en-US" sz="1600" kern="0" dirty="0" smtClean="0">
                <a:solidFill>
                  <a:srgbClr val="000000"/>
                </a:solidFill>
              </a:rPr>
              <a:t> </a:t>
            </a:r>
            <a:r>
              <a:rPr lang="en-US" sz="1600" kern="0" dirty="0" err="1" smtClean="0">
                <a:solidFill>
                  <a:srgbClr val="000000"/>
                </a:solidFill>
              </a:rPr>
              <a:t>Belanja</a:t>
            </a:r>
            <a:r>
              <a:rPr lang="en-US" sz="1600" kern="0" dirty="0" smtClean="0">
                <a:solidFill>
                  <a:srgbClr val="000000"/>
                </a:solidFill>
              </a:rPr>
              <a:t> </a:t>
            </a:r>
            <a:r>
              <a:rPr lang="en-US" sz="1600" kern="0" dirty="0" err="1" smtClean="0">
                <a:solidFill>
                  <a:srgbClr val="000000"/>
                </a:solidFill>
              </a:rPr>
              <a:t>Bantuan</a:t>
            </a:r>
            <a:r>
              <a:rPr lang="en-US" sz="1600" kern="0" dirty="0" smtClean="0">
                <a:solidFill>
                  <a:srgbClr val="000000"/>
                </a:solidFill>
              </a:rPr>
              <a:t> </a:t>
            </a:r>
            <a:r>
              <a:rPr lang="en-US" sz="1600" kern="0" dirty="0" err="1" smtClean="0">
                <a:solidFill>
                  <a:srgbClr val="000000"/>
                </a:solidFill>
              </a:rPr>
              <a:t>Sosial</a:t>
            </a:r>
            <a:endParaRPr lang="en-US" sz="1600" kern="0" dirty="0">
              <a:solidFill>
                <a:srgbClr val="000000"/>
              </a:solidFill>
            </a:endParaRPr>
          </a:p>
        </p:txBody>
      </p:sp>
      <p:sp>
        <p:nvSpPr>
          <p:cNvPr id="8" name="Slide Number Placeholder 17"/>
          <p:cNvSpPr txBox="1">
            <a:spLocks/>
          </p:cNvSpPr>
          <p:nvPr/>
        </p:nvSpPr>
        <p:spPr>
          <a:xfrm>
            <a:off x="7924800" y="6416675"/>
            <a:ext cx="7620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9E2C3-3120-4CDB-861A-B0B65478931D}" type="slidenum">
              <a:rPr kumimoji="0" lang="ja-JP" altLang="en-US" sz="1800" b="0" i="0" u="none" strike="noStrike" kern="1200" cap="none" spc="0" normalizeH="0" baseline="0" noProof="0" smtClean="0">
                <a:ln>
                  <a:noFill/>
                </a:ln>
                <a:solidFill>
                  <a:schemeClr val="bg1"/>
                </a:solidFill>
                <a:effectLst/>
                <a:uLnTx/>
                <a:uFillTx/>
                <a:latin typeface="+mn-lt"/>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altLang="ja-JP" sz="1800" b="0" i="0" u="none" strike="noStrike" kern="1200" cap="none" spc="0" normalizeH="0" baseline="0" noProof="0" dirty="0">
              <a:ln>
                <a:noFill/>
              </a:ln>
              <a:solidFill>
                <a:schemeClr val="bg1"/>
              </a:solidFill>
              <a:effectLst/>
              <a:uLnTx/>
              <a:uFillTx/>
              <a:latin typeface="+mn-lt"/>
              <a:ea typeface="ＭＳ Ｐゴシック" charset="-128"/>
              <a:cs typeface="+mn-cs"/>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228601"/>
            <a:ext cx="8382000" cy="838200"/>
          </a:xfrm>
        </p:spPr>
        <p:txBody>
          <a:bodyPr/>
          <a:lstStyle/>
          <a:p>
            <a:r>
              <a:rPr lang="en-US" b="1" dirty="0" smtClean="0">
                <a:solidFill>
                  <a:schemeClr val="tx1"/>
                </a:solidFill>
                <a:effectLst>
                  <a:outerShdw blurRad="38100" dist="38100" dir="2700000" algn="tl">
                    <a:srgbClr val="000000"/>
                  </a:outerShdw>
                </a:effectLst>
              </a:rPr>
              <a:t>LAPORAN KEUANGAN POKOK</a:t>
            </a:r>
            <a:endParaRPr lang="en-US" b="1" dirty="0">
              <a:solidFill>
                <a:schemeClr val="tx1"/>
              </a:solidFill>
            </a:endParaRPr>
          </a:p>
        </p:txBody>
      </p:sp>
      <p:sp>
        <p:nvSpPr>
          <p:cNvPr id="4" name="Rectangle 3"/>
          <p:cNvSpPr txBox="1">
            <a:spLocks noChangeArrowheads="1"/>
          </p:cNvSpPr>
          <p:nvPr/>
        </p:nvSpPr>
        <p:spPr bwMode="auto">
          <a:xfrm>
            <a:off x="381000" y="1600200"/>
            <a:ext cx="8610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1238250" marR="0" lvl="1" indent="-514350" algn="l" defTabSz="914400" rtl="0" eaLnBrk="1" fontAlgn="base" latinLnBrk="0" hangingPunct="1">
              <a:lnSpc>
                <a:spcPct val="80000"/>
              </a:lnSpc>
              <a:spcBef>
                <a:spcPct val="20000"/>
              </a:spcBef>
              <a:spcAft>
                <a:spcPct val="0"/>
              </a:spcAft>
              <a:buSzTx/>
              <a:buFont typeface="+mj-lt"/>
              <a:buAutoNum type="arabicPeriod"/>
              <a:tabLst/>
              <a:defRPr/>
            </a:pPr>
            <a:r>
              <a:rPr kumimoji="0" lang="fi-FI" sz="3000" b="0" i="0" u="none" strike="noStrike" kern="0" cap="none" spc="0" normalizeH="0" baseline="0" noProof="0" dirty="0" smtClean="0">
                <a:ln>
                  <a:noFill/>
                </a:ln>
                <a:solidFill>
                  <a:schemeClr val="bg1"/>
                </a:solidFill>
                <a:effectLst/>
                <a:uLnTx/>
                <a:uFillTx/>
                <a:latin typeface="+mn-lt"/>
                <a:cs typeface="Times New Roman" pitchFamily="18" charset="0"/>
              </a:rPr>
              <a:t>Laporan Realisasi Anggaran, </a:t>
            </a:r>
          </a:p>
          <a:p>
            <a:pPr marL="1238250" marR="0" lvl="1" indent="-514350" algn="l" defTabSz="914400" rtl="0" eaLnBrk="1" fontAlgn="base" latinLnBrk="0" hangingPunct="1">
              <a:lnSpc>
                <a:spcPct val="80000"/>
              </a:lnSpc>
              <a:spcBef>
                <a:spcPct val="20000"/>
              </a:spcBef>
              <a:spcAft>
                <a:spcPct val="0"/>
              </a:spcAft>
              <a:buSzTx/>
              <a:buFont typeface="+mj-lt"/>
              <a:buAutoNum type="arabicPeriod"/>
              <a:tabLst/>
              <a:defRPr/>
            </a:pPr>
            <a:r>
              <a:rPr kumimoji="0" lang="fi-FI" sz="3000" b="0" i="0" u="none" strike="noStrike" kern="0" cap="none" spc="0" normalizeH="0" baseline="0" noProof="0" dirty="0" smtClean="0">
                <a:ln>
                  <a:noFill/>
                </a:ln>
                <a:solidFill>
                  <a:schemeClr val="bg1"/>
                </a:solidFill>
                <a:effectLst/>
                <a:uLnTx/>
                <a:uFillTx/>
                <a:latin typeface="+mn-lt"/>
                <a:cs typeface="Times New Roman" pitchFamily="18" charset="0"/>
              </a:rPr>
              <a:t>Neraca, </a:t>
            </a:r>
          </a:p>
          <a:p>
            <a:pPr marL="1238250" marR="0" lvl="1" indent="-514350" algn="l" defTabSz="914400" rtl="0" eaLnBrk="1" fontAlgn="base" latinLnBrk="0" hangingPunct="1">
              <a:lnSpc>
                <a:spcPct val="80000"/>
              </a:lnSpc>
              <a:spcBef>
                <a:spcPct val="20000"/>
              </a:spcBef>
              <a:spcAft>
                <a:spcPct val="0"/>
              </a:spcAft>
              <a:buSzTx/>
              <a:buFont typeface="+mj-lt"/>
              <a:buAutoNum type="arabicPeriod"/>
              <a:tabLst/>
              <a:defRPr/>
            </a:pPr>
            <a:r>
              <a:rPr kumimoji="0" lang="fi-FI" sz="3000" b="0" i="0" u="none" strike="noStrike" kern="0" cap="none" spc="0" normalizeH="0" baseline="0" noProof="0" dirty="0" smtClean="0">
                <a:ln>
                  <a:noFill/>
                </a:ln>
                <a:solidFill>
                  <a:schemeClr val="bg1"/>
                </a:solidFill>
                <a:effectLst/>
                <a:uLnTx/>
                <a:uFillTx/>
                <a:latin typeface="+mn-lt"/>
                <a:cs typeface="Times New Roman" pitchFamily="18" charset="0"/>
              </a:rPr>
              <a:t>Laporan Arus Kas, dan </a:t>
            </a:r>
          </a:p>
          <a:p>
            <a:pPr marL="1238250" marR="0" lvl="1" indent="-514350" algn="l" defTabSz="914400" rtl="0" eaLnBrk="1" fontAlgn="base" latinLnBrk="0" hangingPunct="1">
              <a:lnSpc>
                <a:spcPct val="80000"/>
              </a:lnSpc>
              <a:spcBef>
                <a:spcPct val="20000"/>
              </a:spcBef>
              <a:spcAft>
                <a:spcPct val="0"/>
              </a:spcAft>
              <a:buSzTx/>
              <a:buFont typeface="+mj-lt"/>
              <a:buAutoNum type="arabicPeriod"/>
              <a:tabLst/>
              <a:defRPr/>
            </a:pPr>
            <a:r>
              <a:rPr kumimoji="0" lang="fi-FI" sz="3000" b="0" i="0" u="none" strike="noStrike" kern="0" cap="none" spc="0" normalizeH="0" baseline="0" noProof="0" dirty="0" smtClean="0">
                <a:ln>
                  <a:noFill/>
                </a:ln>
                <a:solidFill>
                  <a:schemeClr val="bg1"/>
                </a:solidFill>
                <a:effectLst/>
                <a:uLnTx/>
                <a:uFillTx/>
                <a:latin typeface="+mn-lt"/>
                <a:cs typeface="Times New Roman" pitchFamily="18" charset="0"/>
              </a:rPr>
              <a:t>Catatan atas Laporan Keuangan</a:t>
            </a:r>
            <a:r>
              <a:rPr kumimoji="0" lang="en-US" sz="3000" b="0" i="0" u="none" strike="noStrike" kern="0" cap="none" spc="0" normalizeH="0" baseline="0" noProof="0" dirty="0" smtClean="0">
                <a:ln>
                  <a:noFill/>
                </a:ln>
                <a:solidFill>
                  <a:schemeClr val="bg1"/>
                </a:solidFill>
                <a:effectLst/>
                <a:uLnTx/>
                <a:uFillTx/>
                <a:latin typeface="+mn-lt"/>
              </a:rPr>
              <a:t>.</a:t>
            </a:r>
          </a:p>
          <a:p>
            <a:pPr marL="990600" marR="0" lvl="1" indent="-266700" algn="l" defTabSz="914400" rtl="0" eaLnBrk="1" fontAlgn="base" latinLnBrk="0" hangingPunct="1">
              <a:lnSpc>
                <a:spcPct val="80000"/>
              </a:lnSpc>
              <a:spcBef>
                <a:spcPct val="20000"/>
              </a:spcBef>
              <a:spcAft>
                <a:spcPct val="0"/>
              </a:spcAft>
              <a:buClr>
                <a:srgbClr val="B4CCE2"/>
              </a:buClr>
              <a:buSzTx/>
              <a:buFontTx/>
              <a:buNone/>
              <a:tabLst/>
              <a:defRPr/>
            </a:pPr>
            <a:endParaRPr kumimoji="0" lang="en-US" sz="2400" b="0" i="0" u="none" strike="noStrike" kern="0" cap="none" spc="0" normalizeH="0" baseline="0" noProof="0" dirty="0" smtClean="0">
              <a:ln>
                <a:noFill/>
              </a:ln>
              <a:solidFill>
                <a:schemeClr val="bg1"/>
              </a:solidFill>
              <a:effectLst>
                <a:outerShdw blurRad="38100" dist="38100" dir="2700000" algn="tl">
                  <a:srgbClr val="FFFFFF"/>
                </a:outerShdw>
              </a:effectLst>
              <a:uLnTx/>
              <a:uFillTx/>
              <a:latin typeface="+mn-lt"/>
            </a:endParaRPr>
          </a:p>
        </p:txBody>
      </p:sp>
      <p:sp>
        <p:nvSpPr>
          <p:cNvPr id="5" name="Rounded Rectangle 4"/>
          <p:cNvSpPr/>
          <p:nvPr/>
        </p:nvSpPr>
        <p:spPr>
          <a:xfrm>
            <a:off x="1357313" y="4343400"/>
            <a:ext cx="7143750" cy="1714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b="1" dirty="0">
                <a:solidFill>
                  <a:schemeClr val="tx1"/>
                </a:solidFill>
              </a:rPr>
              <a:t>SAP BERBASIS KAS MENUJU AKRUAL </a:t>
            </a:r>
            <a:r>
              <a:rPr lang="en-US" sz="1800" b="1" dirty="0" smtClean="0">
                <a:solidFill>
                  <a:schemeClr val="tx1"/>
                </a:solidFill>
              </a:rPr>
              <a:t> DAPAT DITERAPKAN S.D</a:t>
            </a:r>
            <a:r>
              <a:rPr lang="en-US" sz="1800" b="1" dirty="0">
                <a:solidFill>
                  <a:schemeClr val="tx1"/>
                </a:solidFill>
              </a:rPr>
              <a:t>.  PELAPORAN TAHUN 2014</a:t>
            </a:r>
          </a:p>
        </p:txBody>
      </p:sp>
      <p:sp>
        <p:nvSpPr>
          <p:cNvPr id="6" name="Slide Number Placeholder 17"/>
          <p:cNvSpPr txBox="1">
            <a:spLocks/>
          </p:cNvSpPr>
          <p:nvPr/>
        </p:nvSpPr>
        <p:spPr>
          <a:xfrm>
            <a:off x="7924800" y="6416675"/>
            <a:ext cx="7620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9E2C3-3120-4CDB-861A-B0B65478931D}" type="slidenum">
              <a:rPr kumimoji="0" lang="ja-JP" altLang="en-US" sz="1800" b="0" i="0" u="none" strike="noStrike" kern="1200" cap="none" spc="0" normalizeH="0" baseline="0" noProof="0" smtClean="0">
                <a:ln>
                  <a:noFill/>
                </a:ln>
                <a:solidFill>
                  <a:schemeClr val="bg1"/>
                </a:solidFill>
                <a:effectLst/>
                <a:uLnTx/>
                <a:uFillTx/>
                <a:latin typeface="+mn-lt"/>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altLang="ja-JP" sz="1800" b="0" i="0" u="none" strike="noStrike" kern="1200" cap="none" spc="0" normalizeH="0" baseline="0" noProof="0" dirty="0">
              <a:ln>
                <a:noFill/>
              </a:ln>
              <a:solidFill>
                <a:schemeClr val="bg1"/>
              </a:solidFill>
              <a:effectLst/>
              <a:uLnTx/>
              <a:uFillTx/>
              <a:latin typeface="+mn-lt"/>
              <a:ea typeface="ＭＳ Ｐゴシック" charset="-128"/>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0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10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grpId="0" nodeType="after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10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8" fill="hold" grpId="0" nodeType="after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additive="base">
                                        <p:cTn id="22" dur="10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ChangeArrowheads="1"/>
          </p:cNvSpPr>
          <p:nvPr/>
        </p:nvSpPr>
        <p:spPr bwMode="auto">
          <a:xfrm>
            <a:off x="71438" y="80963"/>
            <a:ext cx="8858250" cy="990600"/>
          </a:xfrm>
          <a:prstGeom prst="rect">
            <a:avLst/>
          </a:prstGeom>
          <a:noFill/>
          <a:ln w="9525">
            <a:noFill/>
            <a:miter lim="800000"/>
            <a:headEnd/>
            <a:tailEnd/>
          </a:ln>
        </p:spPr>
        <p:txBody>
          <a:bodyPr anchor="ctr"/>
          <a:lstStyle/>
          <a:p>
            <a:pPr marL="171450"/>
            <a:r>
              <a:rPr lang="en-AU" altLang="ja-JP" sz="4000" b="1" dirty="0">
                <a:ea typeface="ＭＳ Ｐゴシック" charset="-128"/>
              </a:rPr>
              <a:t>                          TOPIK BAHASAN</a:t>
            </a:r>
            <a:endParaRPr lang="en-AU" sz="4000" b="1" dirty="0"/>
          </a:p>
        </p:txBody>
      </p:sp>
      <p:sp>
        <p:nvSpPr>
          <p:cNvPr id="20484" name="Slide Number Placeholder 17"/>
          <p:cNvSpPr>
            <a:spLocks noGrp="1"/>
          </p:cNvSpPr>
          <p:nvPr>
            <p:ph type="sldNum" sz="quarter" idx="4294967295"/>
          </p:nvPr>
        </p:nvSpPr>
        <p:spPr>
          <a:xfrm>
            <a:off x="7924800" y="6416675"/>
            <a:ext cx="762000" cy="365125"/>
          </a:xfrm>
          <a:prstGeom prst="rect">
            <a:avLst/>
          </a:prstGeom>
        </p:spPr>
        <p:txBody>
          <a:bodyPr/>
          <a:lstStyle/>
          <a:p>
            <a:pPr algn="r">
              <a:defRPr/>
            </a:pPr>
            <a:fld id="{B719E2C3-3120-4CDB-861A-B0B65478931D}" type="slidenum">
              <a:rPr lang="ja-JP" altLang="en-US">
                <a:solidFill>
                  <a:schemeClr val="bg1"/>
                </a:solidFill>
                <a:ea typeface="ＭＳ Ｐゴシック" charset="-128"/>
              </a:rPr>
              <a:pPr algn="r">
                <a:defRPr/>
              </a:pPr>
              <a:t>2</a:t>
            </a:fld>
            <a:endParaRPr lang="en-US" altLang="ja-JP" dirty="0">
              <a:solidFill>
                <a:schemeClr val="bg1"/>
              </a:solidFill>
              <a:ea typeface="ＭＳ Ｐゴシック" charset="-128"/>
            </a:endParaRPr>
          </a:p>
        </p:txBody>
      </p:sp>
      <p:graphicFrame>
        <p:nvGraphicFramePr>
          <p:cNvPr id="2" name="Diagram 1"/>
          <p:cNvGraphicFramePr/>
          <p:nvPr/>
        </p:nvGraphicFramePr>
        <p:xfrm>
          <a:off x="381000" y="1676400"/>
          <a:ext cx="84582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990600" y="1676400"/>
            <a:ext cx="754652" cy="769441"/>
          </a:xfrm>
          <a:prstGeom prst="rect">
            <a:avLst/>
          </a:prstGeom>
          <a:noFill/>
        </p:spPr>
        <p:txBody>
          <a:bodyPr>
            <a:spAutoFit/>
          </a:bodyPr>
          <a:lstStyle/>
          <a:p>
            <a:pPr algn="ctr">
              <a:defRPr/>
            </a:pPr>
            <a:r>
              <a:rPr lang="en-US" sz="4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1</a:t>
            </a:r>
          </a:p>
        </p:txBody>
      </p:sp>
      <p:sp>
        <p:nvSpPr>
          <p:cNvPr id="18" name="Rectangle 17"/>
          <p:cNvSpPr/>
          <p:nvPr/>
        </p:nvSpPr>
        <p:spPr>
          <a:xfrm>
            <a:off x="1140824" y="3962400"/>
            <a:ext cx="611776" cy="769441"/>
          </a:xfrm>
          <a:prstGeom prst="rect">
            <a:avLst/>
          </a:prstGeom>
          <a:noFill/>
        </p:spPr>
        <p:txBody>
          <a:bodyPr>
            <a:spAutoFit/>
          </a:bodyPr>
          <a:lstStyle/>
          <a:p>
            <a:pPr algn="ctr">
              <a:defRPr/>
            </a:pPr>
            <a:r>
              <a:rPr lang="en-US" sz="4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2</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17"/>
          <p:cNvSpPr>
            <a:spLocks noChangeArrowheads="1" noChangeShapeType="1" noTextEdit="1"/>
          </p:cNvSpPr>
          <p:nvPr/>
        </p:nvSpPr>
        <p:spPr bwMode="auto">
          <a:xfrm>
            <a:off x="304800" y="1392622"/>
            <a:ext cx="8610600" cy="5008178"/>
          </a:xfrm>
          <a:prstGeom prst="rect">
            <a:avLst/>
          </a:prstGeom>
        </p:spPr>
        <p:txBody>
          <a:bodyPr wrap="none" fromWordArt="1">
            <a:prstTxWarp prst="textPlain">
              <a:avLst>
                <a:gd name="adj" fmla="val 48580"/>
              </a:avLst>
            </a:prstTxWarp>
            <a:scene3d>
              <a:camera prst="orthographicFront">
                <a:rot lat="0" lon="0" rev="0"/>
              </a:camera>
              <a:lightRig rig="contrasting" dir="t">
                <a:rot lat="0" lon="0" rev="4500000"/>
              </a:lightRig>
            </a:scene3d>
            <a:sp3d extrusionH="57150" contourW="6350" prstMaterial="metal">
              <a:bevelT w="127000" h="31750"/>
              <a:contourClr>
                <a:schemeClr val="accent1">
                  <a:shade val="75000"/>
                </a:schemeClr>
              </a:contourClr>
            </a:sp3d>
          </a:bodyPr>
          <a:lstStyle/>
          <a:p>
            <a:pPr algn="ctr"/>
            <a:r>
              <a:rPr lang="en-US" sz="3200" b="1" kern="1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latin typeface="Bookman Old Style"/>
              </a:rPr>
              <a:t>PERBANDINGAN</a:t>
            </a:r>
            <a:r>
              <a:rPr lang="en-US" sz="3200" b="1" kern="1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Bookman Old Style"/>
              </a:rPr>
              <a:t> </a:t>
            </a:r>
            <a:r>
              <a:rPr lang="en-US" sz="3200" b="1" kern="1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latin typeface="Bookman Old Style"/>
              </a:rPr>
              <a:t>LAMPIRAN</a:t>
            </a:r>
            <a:r>
              <a:rPr lang="en-US" sz="3200" b="1" kern="1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Bookman Old Style"/>
              </a:rPr>
              <a:t> </a:t>
            </a:r>
            <a:r>
              <a:rPr lang="en-US" sz="3200" b="1" kern="1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latin typeface="Bookman Old Style"/>
              </a:rPr>
              <a:t>II</a:t>
            </a:r>
            <a:r>
              <a:rPr lang="en-US" sz="3200" b="1" kern="1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Bookman Old Style"/>
              </a:rPr>
              <a:t> PP 71/2010 (PP </a:t>
            </a:r>
            <a:r>
              <a:rPr lang="en-US" sz="3200" b="1" kern="1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latin typeface="Bookman Old Style"/>
              </a:rPr>
              <a:t>24/2005</a:t>
            </a:r>
            <a:r>
              <a:rPr lang="en-US" sz="3200" b="1" kern="1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Bookman Old Style"/>
              </a:rPr>
              <a:t> ) </a:t>
            </a:r>
          </a:p>
          <a:p>
            <a:pPr algn="ctr"/>
            <a:r>
              <a:rPr lang="en-US" sz="3200" b="1" kern="1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Bookman Old Style"/>
              </a:rPr>
              <a:t>&amp; </a:t>
            </a:r>
          </a:p>
          <a:p>
            <a:pPr algn="ctr"/>
            <a:r>
              <a:rPr lang="en-US" sz="3200" b="1" kern="1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Bookman Old Style"/>
              </a:rPr>
              <a:t>LAMPIRAN I PP 71/2010</a:t>
            </a:r>
            <a:endParaRPr lang="en-US" sz="3200" b="1" kern="1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Bookman Old Style"/>
            </a:endParaRPr>
          </a:p>
          <a:p>
            <a:pPr algn="ctr"/>
            <a:r>
              <a:rPr lang="en-US" sz="3200" b="1" kern="1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Bookman Old Style"/>
              </a:rPr>
              <a:t>STANDAR AKUNTANSI PEMERINTAHAN</a:t>
            </a:r>
          </a:p>
        </p:txBody>
      </p:sp>
      <p:sp>
        <p:nvSpPr>
          <p:cNvPr id="3" name="Slide Number Placeholder 17"/>
          <p:cNvSpPr txBox="1">
            <a:spLocks/>
          </p:cNvSpPr>
          <p:nvPr/>
        </p:nvSpPr>
        <p:spPr>
          <a:xfrm>
            <a:off x="7924800" y="6416675"/>
            <a:ext cx="7620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9E2C3-3120-4CDB-861A-B0B65478931D}" type="slidenum">
              <a:rPr kumimoji="0" lang="ja-JP" altLang="en-US" sz="1800" b="0" i="0" u="none" strike="noStrike" kern="1200" cap="none" spc="0" normalizeH="0" baseline="0" noProof="0" smtClean="0">
                <a:ln>
                  <a:noFill/>
                </a:ln>
                <a:solidFill>
                  <a:schemeClr val="bg1"/>
                </a:solidFill>
                <a:effectLst/>
                <a:uLnTx/>
                <a:uFillTx/>
                <a:latin typeface="+mn-lt"/>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altLang="ja-JP" sz="1800" b="0" i="0" u="none" strike="noStrike" kern="1200" cap="none" spc="0" normalizeH="0" baseline="0" noProof="0" dirty="0">
              <a:ln>
                <a:noFill/>
              </a:ln>
              <a:solidFill>
                <a:schemeClr val="bg1"/>
              </a:solidFill>
              <a:effectLst/>
              <a:uLnTx/>
              <a:uFillTx/>
              <a:latin typeface="+mn-lt"/>
              <a:ea typeface="ＭＳ Ｐゴシック" charset="-128"/>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28172" y="1366345"/>
            <a:ext cx="8229600" cy="61485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400" dirty="0" smtClean="0"/>
              <a:t>1. </a:t>
            </a:r>
            <a:r>
              <a:rPr lang="en-US" sz="2400" dirty="0" err="1" smtClean="0"/>
              <a:t>Tambahan</a:t>
            </a:r>
            <a:r>
              <a:rPr lang="en-US" sz="2400" dirty="0" smtClean="0"/>
              <a:t> </a:t>
            </a:r>
            <a:r>
              <a:rPr lang="en-US" sz="2400" dirty="0" err="1" smtClean="0"/>
              <a:t>paragraf</a:t>
            </a:r>
            <a:r>
              <a:rPr lang="en-US" sz="2400" dirty="0" smtClean="0"/>
              <a:t> </a:t>
            </a:r>
            <a:r>
              <a:rPr lang="en-US" sz="2400" dirty="0" err="1" smtClean="0"/>
              <a:t>tentang</a:t>
            </a:r>
            <a:r>
              <a:rPr lang="en-US" sz="2400" dirty="0" smtClean="0"/>
              <a:t> </a:t>
            </a:r>
            <a:r>
              <a:rPr lang="en-US" sz="2400" dirty="0" err="1" smtClean="0"/>
              <a:t>penyusutan</a:t>
            </a:r>
            <a:r>
              <a:rPr lang="en-US" sz="2400" dirty="0" smtClean="0"/>
              <a:t> </a:t>
            </a:r>
            <a:r>
              <a:rPr lang="en-US" sz="2400" dirty="0" err="1" smtClean="0"/>
              <a:t>dan</a:t>
            </a:r>
            <a:r>
              <a:rPr lang="en-US" sz="2400" dirty="0" smtClean="0"/>
              <a:t> </a:t>
            </a:r>
            <a:r>
              <a:rPr lang="en-US" sz="2400" dirty="0" err="1" smtClean="0"/>
              <a:t>entitas</a:t>
            </a:r>
            <a:r>
              <a:rPr lang="en-US" sz="2400" dirty="0" smtClean="0"/>
              <a:t> </a:t>
            </a:r>
            <a:r>
              <a:rPr lang="en-US" sz="2400" dirty="0" err="1" smtClean="0"/>
              <a:t>akuntansi</a:t>
            </a:r>
            <a:endParaRPr lang="en-US" sz="2400" dirty="0"/>
          </a:p>
        </p:txBody>
      </p:sp>
      <p:sp>
        <p:nvSpPr>
          <p:cNvPr id="7" name="Title 2"/>
          <p:cNvSpPr txBox="1">
            <a:spLocks/>
          </p:cNvSpPr>
          <p:nvPr/>
        </p:nvSpPr>
        <p:spPr>
          <a:xfrm>
            <a:off x="304800" y="304800"/>
            <a:ext cx="8382000" cy="747897"/>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lang="en-US" sz="5400" b="1" spc="-150" dirty="0" smtClean="0">
                <a:ln w="3175">
                  <a:noFill/>
                </a:ln>
                <a:effectLst>
                  <a:outerShdw blurRad="38100" dist="38100" dir="2700000" algn="tl">
                    <a:srgbClr val="000000">
                      <a:alpha val="43137"/>
                    </a:srgbClr>
                  </a:outerShdw>
                </a:effectLst>
                <a:latin typeface="+mj-lt"/>
                <a:cs typeface="Arial" charset="0"/>
              </a:rPr>
              <a:t>KERANGKA KONSEPTUAL</a:t>
            </a:r>
            <a:endParaRPr kumimoji="0" lang="en-US" sz="5400" b="1" i="0" u="none" strike="noStrike" kern="1200" cap="none" spc="-150" normalizeH="0" baseline="0" noProof="0" dirty="0">
              <a:ln w="3175">
                <a:noFill/>
              </a:ln>
              <a:effectLst>
                <a:outerShdw blurRad="38100" dist="38100" dir="2700000" algn="tl">
                  <a:srgbClr val="000000">
                    <a:alpha val="43137"/>
                  </a:srgbClr>
                </a:outerShdw>
              </a:effectLst>
              <a:uLnTx/>
              <a:uFillTx/>
              <a:latin typeface="+mj-lt"/>
              <a:ea typeface="+mn-ea"/>
              <a:cs typeface="Arial" charset="0"/>
            </a:endParaRPr>
          </a:p>
        </p:txBody>
      </p:sp>
      <p:sp>
        <p:nvSpPr>
          <p:cNvPr id="8" name="Slide Number Placeholder 17"/>
          <p:cNvSpPr txBox="1">
            <a:spLocks/>
          </p:cNvSpPr>
          <p:nvPr/>
        </p:nvSpPr>
        <p:spPr>
          <a:xfrm>
            <a:off x="7924800" y="6416675"/>
            <a:ext cx="7620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9E2C3-3120-4CDB-861A-B0B65478931D}" type="slidenum">
              <a:rPr kumimoji="0" lang="ja-JP" altLang="en-US" sz="1800" b="0" i="0" u="none" strike="noStrike" kern="1200" cap="none" spc="0" normalizeH="0" baseline="0" noProof="0" smtClean="0">
                <a:ln>
                  <a:noFill/>
                </a:ln>
                <a:solidFill>
                  <a:schemeClr val="bg1"/>
                </a:solidFill>
                <a:effectLst/>
                <a:uLnTx/>
                <a:uFillTx/>
                <a:latin typeface="+mn-lt"/>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altLang="ja-JP" sz="1800" b="0" i="0" u="none" strike="noStrike" kern="1200" cap="none" spc="0" normalizeH="0" baseline="0" noProof="0" dirty="0">
              <a:ln>
                <a:noFill/>
              </a:ln>
              <a:solidFill>
                <a:schemeClr val="bg1"/>
              </a:solidFill>
              <a:effectLst/>
              <a:uLnTx/>
              <a:uFillTx/>
              <a:latin typeface="+mn-lt"/>
              <a:ea typeface="ＭＳ Ｐゴシック" charset="-128"/>
              <a:cs typeface="+mn-cs"/>
            </a:endParaRPr>
          </a:p>
        </p:txBody>
      </p:sp>
      <p:sp>
        <p:nvSpPr>
          <p:cNvPr id="9" name="Rectangle 3"/>
          <p:cNvSpPr txBox="1">
            <a:spLocks noChangeArrowheads="1"/>
          </p:cNvSpPr>
          <p:nvPr/>
        </p:nvSpPr>
        <p:spPr>
          <a:xfrm>
            <a:off x="424542" y="2286000"/>
            <a:ext cx="8262258" cy="4484916"/>
          </a:xfrm>
          <a:prstGeom prst="rect">
            <a:avLst/>
          </a:prstGeom>
        </p:spPr>
        <p:txBody>
          <a:bodyPr vert="horz" lIns="0" tIns="0" rIns="0" bIns="0" rtlCol="0">
            <a:noAutofit/>
          </a:bodyPr>
          <a:lstStyle/>
          <a:p>
            <a:pPr marL="346075" marR="0" lvl="1" indent="-346075" algn="just" defTabSz="914363" rtl="0" eaLnBrk="1" fontAlgn="auto" latinLnBrk="0" hangingPunct="1">
              <a:lnSpc>
                <a:spcPct val="90000"/>
              </a:lnSpc>
              <a:spcBef>
                <a:spcPct val="20000"/>
              </a:spcBef>
              <a:spcAft>
                <a:spcPts val="0"/>
              </a:spcAft>
              <a:buClrTx/>
              <a:buSzTx/>
              <a:buFontTx/>
              <a:buBlip>
                <a:blip r:embed="rId3"/>
              </a:buBlip>
              <a:tabLst/>
              <a:defRPr/>
            </a:pPr>
            <a:r>
              <a:rPr lang="en-US" sz="2200" b="1" dirty="0" err="1" smtClean="0">
                <a:solidFill>
                  <a:srgbClr val="003366"/>
                </a:solidFill>
              </a:rPr>
              <a:t>Penyusutan</a:t>
            </a:r>
            <a:r>
              <a:rPr lang="en-US" sz="2200" b="1" dirty="0" smtClean="0">
                <a:solidFill>
                  <a:srgbClr val="003366"/>
                </a:solidFill>
              </a:rPr>
              <a:t> </a:t>
            </a:r>
            <a:r>
              <a:rPr lang="en-US" sz="2200" b="1" dirty="0" err="1" smtClean="0">
                <a:solidFill>
                  <a:srgbClr val="003366"/>
                </a:solidFill>
              </a:rPr>
              <a:t>Aset</a:t>
            </a:r>
            <a:r>
              <a:rPr lang="en-US" sz="2200" b="1" dirty="0" smtClean="0">
                <a:solidFill>
                  <a:srgbClr val="003366"/>
                </a:solidFill>
              </a:rPr>
              <a:t> </a:t>
            </a:r>
            <a:r>
              <a:rPr lang="en-US" sz="2200" b="1" dirty="0" err="1" smtClean="0">
                <a:solidFill>
                  <a:srgbClr val="003366"/>
                </a:solidFill>
              </a:rPr>
              <a:t>Tetap</a:t>
            </a:r>
            <a:endParaRPr lang="en-US" sz="2200" b="1" dirty="0" smtClean="0">
              <a:solidFill>
                <a:srgbClr val="003366"/>
              </a:solidFill>
            </a:endParaRPr>
          </a:p>
          <a:p>
            <a:pPr marL="346075" lvl="1" indent="1588" algn="just" defTabSz="914363">
              <a:lnSpc>
                <a:spcPct val="90000"/>
              </a:lnSpc>
              <a:spcBef>
                <a:spcPct val="20000"/>
              </a:spcBef>
            </a:pPr>
            <a:r>
              <a:rPr lang="en-US" sz="2200" b="1" i="1" dirty="0" smtClean="0">
                <a:solidFill>
                  <a:srgbClr val="003366"/>
                </a:solidFill>
              </a:rPr>
              <a:t>16. </a:t>
            </a:r>
            <a:r>
              <a:rPr lang="en-US" sz="2200" b="1" i="1" dirty="0" err="1" smtClean="0">
                <a:solidFill>
                  <a:srgbClr val="003366"/>
                </a:solidFill>
              </a:rPr>
              <a:t>Aset</a:t>
            </a:r>
            <a:r>
              <a:rPr lang="en-US" sz="2200" b="1" i="1" dirty="0" smtClean="0">
                <a:solidFill>
                  <a:srgbClr val="003366"/>
                </a:solidFill>
              </a:rPr>
              <a:t> yang </a:t>
            </a:r>
            <a:r>
              <a:rPr lang="en-US" sz="2200" b="1" i="1" dirty="0" err="1" smtClean="0">
                <a:solidFill>
                  <a:srgbClr val="003366"/>
                </a:solidFill>
              </a:rPr>
              <a:t>digunakan</a:t>
            </a:r>
            <a:r>
              <a:rPr lang="en-US" sz="2200" b="1" i="1" dirty="0" smtClean="0">
                <a:solidFill>
                  <a:srgbClr val="003366"/>
                </a:solidFill>
              </a:rPr>
              <a:t> </a:t>
            </a:r>
            <a:r>
              <a:rPr lang="en-US" sz="2200" b="1" i="1" dirty="0" err="1" smtClean="0">
                <a:solidFill>
                  <a:srgbClr val="003366"/>
                </a:solidFill>
              </a:rPr>
              <a:t>pemerintah</a:t>
            </a:r>
            <a:r>
              <a:rPr lang="en-US" sz="2200" b="1" i="1" dirty="0" smtClean="0">
                <a:solidFill>
                  <a:srgbClr val="003366"/>
                </a:solidFill>
              </a:rPr>
              <a:t>, </a:t>
            </a:r>
            <a:r>
              <a:rPr lang="en-US" sz="2200" b="1" i="1" dirty="0" err="1" smtClean="0">
                <a:solidFill>
                  <a:srgbClr val="003366"/>
                </a:solidFill>
              </a:rPr>
              <a:t>kecuali</a:t>
            </a:r>
            <a:r>
              <a:rPr lang="en-US" sz="2200" b="1" i="1" dirty="0" smtClean="0">
                <a:solidFill>
                  <a:srgbClr val="003366"/>
                </a:solidFill>
              </a:rPr>
              <a:t> </a:t>
            </a:r>
            <a:r>
              <a:rPr lang="en-US" sz="2200" b="1" i="1" dirty="0" err="1" smtClean="0">
                <a:solidFill>
                  <a:srgbClr val="003366"/>
                </a:solidFill>
              </a:rPr>
              <a:t>beberapa</a:t>
            </a:r>
            <a:r>
              <a:rPr lang="en-US" sz="2200" b="1" i="1" dirty="0" smtClean="0">
                <a:solidFill>
                  <a:srgbClr val="003366"/>
                </a:solidFill>
              </a:rPr>
              <a:t> </a:t>
            </a:r>
            <a:r>
              <a:rPr lang="en-US" sz="2200" b="1" i="1" dirty="0" err="1" smtClean="0">
                <a:solidFill>
                  <a:srgbClr val="003366"/>
                </a:solidFill>
              </a:rPr>
              <a:t>jenis</a:t>
            </a:r>
            <a:r>
              <a:rPr lang="en-US" sz="2200" b="1" i="1" dirty="0" smtClean="0">
                <a:solidFill>
                  <a:srgbClr val="003366"/>
                </a:solidFill>
              </a:rPr>
              <a:t> </a:t>
            </a:r>
            <a:r>
              <a:rPr lang="en-US" sz="2200" b="1" i="1" dirty="0" err="1" smtClean="0">
                <a:solidFill>
                  <a:srgbClr val="003366"/>
                </a:solidFill>
              </a:rPr>
              <a:t>aset</a:t>
            </a:r>
            <a:r>
              <a:rPr lang="en-US" sz="2200" b="1" i="1" dirty="0" smtClean="0">
                <a:solidFill>
                  <a:srgbClr val="003366"/>
                </a:solidFill>
              </a:rPr>
              <a:t> </a:t>
            </a:r>
            <a:r>
              <a:rPr lang="en-US" sz="2200" b="1" i="1" dirty="0" err="1" smtClean="0">
                <a:solidFill>
                  <a:srgbClr val="003366"/>
                </a:solidFill>
              </a:rPr>
              <a:t>tertentu</a:t>
            </a:r>
            <a:r>
              <a:rPr lang="en-US" sz="2200" b="1" i="1" dirty="0" smtClean="0">
                <a:solidFill>
                  <a:srgbClr val="003366"/>
                </a:solidFill>
              </a:rPr>
              <a:t> </a:t>
            </a:r>
            <a:r>
              <a:rPr lang="en-US" sz="2200" b="1" i="1" dirty="0" err="1" smtClean="0">
                <a:solidFill>
                  <a:srgbClr val="003366"/>
                </a:solidFill>
              </a:rPr>
              <a:t>seperti</a:t>
            </a:r>
            <a:r>
              <a:rPr lang="en-US" sz="2200" b="1" i="1" dirty="0" smtClean="0">
                <a:solidFill>
                  <a:srgbClr val="003366"/>
                </a:solidFill>
              </a:rPr>
              <a:t> </a:t>
            </a:r>
            <a:r>
              <a:rPr lang="en-US" sz="2200" b="1" i="1" dirty="0" err="1" smtClean="0">
                <a:solidFill>
                  <a:srgbClr val="003366"/>
                </a:solidFill>
              </a:rPr>
              <a:t>tanah</a:t>
            </a:r>
            <a:r>
              <a:rPr lang="en-US" sz="2200" b="1" i="1" dirty="0" smtClean="0">
                <a:solidFill>
                  <a:srgbClr val="003366"/>
                </a:solidFill>
              </a:rPr>
              <a:t>, </a:t>
            </a:r>
            <a:r>
              <a:rPr lang="en-US" sz="2200" b="1" i="1" dirty="0" err="1" smtClean="0">
                <a:solidFill>
                  <a:srgbClr val="003366"/>
                </a:solidFill>
              </a:rPr>
              <a:t>mempunyai</a:t>
            </a:r>
            <a:r>
              <a:rPr lang="en-US" sz="2200" b="1" i="1" dirty="0" smtClean="0">
                <a:solidFill>
                  <a:srgbClr val="003366"/>
                </a:solidFill>
              </a:rPr>
              <a:t> </a:t>
            </a:r>
            <a:r>
              <a:rPr lang="en-US" sz="2200" b="1" i="1" dirty="0" err="1" smtClean="0">
                <a:solidFill>
                  <a:srgbClr val="003366"/>
                </a:solidFill>
              </a:rPr>
              <a:t>masa</a:t>
            </a:r>
            <a:r>
              <a:rPr lang="en-US" sz="2200" b="1" i="1" dirty="0" smtClean="0">
                <a:solidFill>
                  <a:srgbClr val="003366"/>
                </a:solidFill>
              </a:rPr>
              <a:t> </a:t>
            </a:r>
            <a:r>
              <a:rPr lang="en-US" sz="2200" b="1" i="1" dirty="0" err="1" smtClean="0">
                <a:solidFill>
                  <a:srgbClr val="003366"/>
                </a:solidFill>
              </a:rPr>
              <a:t>manfaat</a:t>
            </a:r>
            <a:r>
              <a:rPr lang="en-US" sz="2200" b="1" i="1" dirty="0" smtClean="0">
                <a:solidFill>
                  <a:srgbClr val="003366"/>
                </a:solidFill>
              </a:rPr>
              <a:t> </a:t>
            </a:r>
            <a:r>
              <a:rPr lang="en-US" sz="2200" b="1" i="1" dirty="0" err="1" smtClean="0">
                <a:solidFill>
                  <a:srgbClr val="003366"/>
                </a:solidFill>
              </a:rPr>
              <a:t>dan</a:t>
            </a:r>
            <a:r>
              <a:rPr lang="en-US" sz="2200" b="1" i="1" dirty="0" smtClean="0">
                <a:solidFill>
                  <a:srgbClr val="003366"/>
                </a:solidFill>
              </a:rPr>
              <a:t> </a:t>
            </a:r>
            <a:r>
              <a:rPr lang="en-US" sz="2200" b="1" i="1" dirty="0" err="1" smtClean="0">
                <a:solidFill>
                  <a:srgbClr val="003366"/>
                </a:solidFill>
              </a:rPr>
              <a:t>kapasitas</a:t>
            </a:r>
            <a:r>
              <a:rPr lang="en-US" sz="2200" b="1" i="1" dirty="0" smtClean="0">
                <a:solidFill>
                  <a:srgbClr val="003366"/>
                </a:solidFill>
              </a:rPr>
              <a:t> yang </a:t>
            </a:r>
            <a:r>
              <a:rPr lang="en-US" sz="2200" b="1" i="1" dirty="0" err="1" smtClean="0">
                <a:solidFill>
                  <a:srgbClr val="003366"/>
                </a:solidFill>
              </a:rPr>
              <a:t>terbatas</a:t>
            </a:r>
            <a:r>
              <a:rPr lang="en-US" sz="2200" b="1" i="1" dirty="0" smtClean="0">
                <a:solidFill>
                  <a:srgbClr val="003366"/>
                </a:solidFill>
              </a:rPr>
              <a:t>. </a:t>
            </a:r>
            <a:r>
              <a:rPr lang="en-US" sz="2200" b="1" i="1" dirty="0" err="1" smtClean="0">
                <a:solidFill>
                  <a:srgbClr val="003366"/>
                </a:solidFill>
              </a:rPr>
              <a:t>Seiring</a:t>
            </a:r>
            <a:r>
              <a:rPr lang="en-US" sz="2200" b="1" i="1" dirty="0" smtClean="0">
                <a:solidFill>
                  <a:srgbClr val="003366"/>
                </a:solidFill>
              </a:rPr>
              <a:t> </a:t>
            </a:r>
            <a:r>
              <a:rPr lang="en-US" sz="2200" b="1" i="1" dirty="0" err="1" smtClean="0">
                <a:solidFill>
                  <a:srgbClr val="003366"/>
                </a:solidFill>
              </a:rPr>
              <a:t>dengan</a:t>
            </a:r>
            <a:r>
              <a:rPr lang="en-US" sz="2200" b="1" i="1" dirty="0" smtClean="0">
                <a:solidFill>
                  <a:srgbClr val="003366"/>
                </a:solidFill>
              </a:rPr>
              <a:t> </a:t>
            </a:r>
            <a:r>
              <a:rPr lang="en-US" sz="2200" b="1" i="1" dirty="0" err="1" smtClean="0">
                <a:solidFill>
                  <a:srgbClr val="003366"/>
                </a:solidFill>
              </a:rPr>
              <a:t>penurunan</a:t>
            </a:r>
            <a:r>
              <a:rPr lang="en-US" sz="2200" b="1" i="1" dirty="0" smtClean="0">
                <a:solidFill>
                  <a:srgbClr val="003366"/>
                </a:solidFill>
              </a:rPr>
              <a:t> </a:t>
            </a:r>
            <a:r>
              <a:rPr lang="en-US" sz="2200" b="1" i="1" dirty="0" err="1" smtClean="0">
                <a:solidFill>
                  <a:srgbClr val="003366"/>
                </a:solidFill>
              </a:rPr>
              <a:t>kapasitas</a:t>
            </a:r>
            <a:r>
              <a:rPr lang="en-US" sz="2200" b="1" i="1" dirty="0" smtClean="0">
                <a:solidFill>
                  <a:srgbClr val="003366"/>
                </a:solidFill>
              </a:rPr>
              <a:t> </a:t>
            </a:r>
            <a:r>
              <a:rPr lang="en-US" sz="2200" b="1" i="1" dirty="0" err="1" smtClean="0">
                <a:solidFill>
                  <a:srgbClr val="003366"/>
                </a:solidFill>
              </a:rPr>
              <a:t>dan</a:t>
            </a:r>
            <a:r>
              <a:rPr lang="en-US" sz="2200" b="1" i="1" dirty="0" smtClean="0">
                <a:solidFill>
                  <a:srgbClr val="003366"/>
                </a:solidFill>
              </a:rPr>
              <a:t> </a:t>
            </a:r>
            <a:r>
              <a:rPr lang="en-US" sz="2200" b="1" i="1" dirty="0" err="1" smtClean="0">
                <a:solidFill>
                  <a:srgbClr val="003366"/>
                </a:solidFill>
              </a:rPr>
              <a:t>manfaat</a:t>
            </a:r>
            <a:r>
              <a:rPr lang="en-US" sz="2200" b="1" i="1" dirty="0" smtClean="0">
                <a:solidFill>
                  <a:srgbClr val="003366"/>
                </a:solidFill>
              </a:rPr>
              <a:t> </a:t>
            </a:r>
            <a:r>
              <a:rPr lang="en-US" sz="2200" b="1" i="1" dirty="0" err="1" smtClean="0">
                <a:solidFill>
                  <a:srgbClr val="003366"/>
                </a:solidFill>
              </a:rPr>
              <a:t>dari</a:t>
            </a:r>
            <a:r>
              <a:rPr lang="en-US" sz="2200" b="1" i="1" dirty="0" smtClean="0">
                <a:solidFill>
                  <a:srgbClr val="003366"/>
                </a:solidFill>
              </a:rPr>
              <a:t> </a:t>
            </a:r>
            <a:r>
              <a:rPr lang="en-US" sz="2200" b="1" i="1" dirty="0" err="1" smtClean="0">
                <a:solidFill>
                  <a:srgbClr val="003366"/>
                </a:solidFill>
              </a:rPr>
              <a:t>suatu</a:t>
            </a:r>
            <a:r>
              <a:rPr lang="en-US" sz="2200" b="1" i="1" dirty="0" smtClean="0">
                <a:solidFill>
                  <a:srgbClr val="003366"/>
                </a:solidFill>
              </a:rPr>
              <a:t> </a:t>
            </a:r>
            <a:r>
              <a:rPr lang="en-US" sz="2200" b="1" i="1" dirty="0" err="1" smtClean="0">
                <a:solidFill>
                  <a:srgbClr val="003366"/>
                </a:solidFill>
              </a:rPr>
              <a:t>aset</a:t>
            </a:r>
            <a:r>
              <a:rPr lang="en-US" sz="2200" b="1" i="1" dirty="0" smtClean="0">
                <a:solidFill>
                  <a:srgbClr val="003366"/>
                </a:solidFill>
              </a:rPr>
              <a:t> </a:t>
            </a:r>
            <a:r>
              <a:rPr lang="en-US" sz="2200" b="1" i="1" dirty="0" err="1" smtClean="0">
                <a:solidFill>
                  <a:srgbClr val="003366"/>
                </a:solidFill>
              </a:rPr>
              <a:t>dilakukan</a:t>
            </a:r>
            <a:r>
              <a:rPr lang="en-US" sz="2200" b="1" i="1" dirty="0" smtClean="0">
                <a:solidFill>
                  <a:srgbClr val="003366"/>
                </a:solidFill>
              </a:rPr>
              <a:t> </a:t>
            </a:r>
            <a:r>
              <a:rPr lang="en-US" sz="2200" b="1" i="1" dirty="0" err="1" smtClean="0">
                <a:solidFill>
                  <a:srgbClr val="003366"/>
                </a:solidFill>
              </a:rPr>
              <a:t>penyesuaian</a:t>
            </a:r>
            <a:r>
              <a:rPr lang="en-US" sz="2200" b="1" i="1" dirty="0" smtClean="0">
                <a:solidFill>
                  <a:srgbClr val="003366"/>
                </a:solidFill>
              </a:rPr>
              <a:t> </a:t>
            </a:r>
            <a:r>
              <a:rPr lang="en-US" sz="2200" b="1" i="1" dirty="0" err="1" smtClean="0">
                <a:solidFill>
                  <a:srgbClr val="003366"/>
                </a:solidFill>
              </a:rPr>
              <a:t>nilai</a:t>
            </a:r>
            <a:r>
              <a:rPr lang="en-US" sz="2200" b="1" i="1" dirty="0" smtClean="0">
                <a:solidFill>
                  <a:srgbClr val="003366"/>
                </a:solidFill>
              </a:rPr>
              <a:t>. </a:t>
            </a:r>
          </a:p>
          <a:p>
            <a:pPr marL="346075" marR="0" lvl="1" indent="-346075" algn="just" defTabSz="914363" rtl="0" eaLnBrk="1" fontAlgn="auto" latinLnBrk="0" hangingPunct="1">
              <a:lnSpc>
                <a:spcPct val="90000"/>
              </a:lnSpc>
              <a:spcBef>
                <a:spcPct val="20000"/>
              </a:spcBef>
              <a:spcAft>
                <a:spcPts val="0"/>
              </a:spcAft>
              <a:buClrTx/>
              <a:buSzTx/>
              <a:buFontTx/>
              <a:buBlip>
                <a:blip r:embed="rId3"/>
              </a:buBlip>
              <a:tabLst/>
              <a:defRPr/>
            </a:pPr>
            <a:endParaRPr lang="en-US" sz="2200" b="1" dirty="0" smtClean="0">
              <a:solidFill>
                <a:srgbClr val="003366"/>
              </a:solidFill>
            </a:endParaRPr>
          </a:p>
          <a:p>
            <a:pPr marL="346075" lvl="1" indent="-346075" algn="just" defTabSz="914363">
              <a:lnSpc>
                <a:spcPct val="90000"/>
              </a:lnSpc>
              <a:spcBef>
                <a:spcPct val="20000"/>
              </a:spcBef>
              <a:buBlip>
                <a:blip r:embed="rId3"/>
              </a:buBlip>
            </a:pPr>
            <a:r>
              <a:rPr lang="en-US" sz="2200" b="1" dirty="0" err="1" smtClean="0">
                <a:solidFill>
                  <a:srgbClr val="003366"/>
                </a:solidFill>
              </a:rPr>
              <a:t>Entitas</a:t>
            </a:r>
            <a:r>
              <a:rPr lang="en-US" sz="2200" b="1" dirty="0" smtClean="0">
                <a:solidFill>
                  <a:srgbClr val="003366"/>
                </a:solidFill>
              </a:rPr>
              <a:t> </a:t>
            </a:r>
            <a:r>
              <a:rPr lang="en-US" sz="2200" b="1" dirty="0" err="1" smtClean="0">
                <a:solidFill>
                  <a:srgbClr val="003366"/>
                </a:solidFill>
              </a:rPr>
              <a:t>Akuntansi</a:t>
            </a:r>
            <a:r>
              <a:rPr lang="en-US" sz="2200" b="1" dirty="0" smtClean="0">
                <a:solidFill>
                  <a:srgbClr val="003366"/>
                </a:solidFill>
              </a:rPr>
              <a:t> </a:t>
            </a:r>
          </a:p>
          <a:p>
            <a:pPr marL="346075" lvl="1" indent="1588" algn="just" defTabSz="914363">
              <a:lnSpc>
                <a:spcPct val="90000"/>
              </a:lnSpc>
              <a:spcBef>
                <a:spcPct val="20000"/>
              </a:spcBef>
            </a:pPr>
            <a:r>
              <a:rPr lang="en-US" sz="2200" b="1" i="1" dirty="0" smtClean="0">
                <a:solidFill>
                  <a:srgbClr val="003366"/>
                </a:solidFill>
              </a:rPr>
              <a:t>21. </a:t>
            </a:r>
            <a:r>
              <a:rPr lang="en-US" sz="2200" b="1" i="1" dirty="0" err="1" smtClean="0">
                <a:solidFill>
                  <a:srgbClr val="003366"/>
                </a:solidFill>
              </a:rPr>
              <a:t>Entitas</a:t>
            </a:r>
            <a:r>
              <a:rPr lang="en-US" sz="2200" b="1" i="1" dirty="0" smtClean="0">
                <a:solidFill>
                  <a:srgbClr val="003366"/>
                </a:solidFill>
              </a:rPr>
              <a:t> </a:t>
            </a:r>
            <a:r>
              <a:rPr lang="en-US" sz="2200" b="1" i="1" dirty="0" err="1" smtClean="0">
                <a:solidFill>
                  <a:srgbClr val="003366"/>
                </a:solidFill>
              </a:rPr>
              <a:t>akuntansi</a:t>
            </a:r>
            <a:r>
              <a:rPr lang="en-US" sz="2200" b="1" i="1" dirty="0" smtClean="0">
                <a:solidFill>
                  <a:srgbClr val="003366"/>
                </a:solidFill>
              </a:rPr>
              <a:t> </a:t>
            </a:r>
            <a:r>
              <a:rPr lang="en-US" sz="2200" b="1" i="1" dirty="0" err="1" smtClean="0">
                <a:solidFill>
                  <a:srgbClr val="003366"/>
                </a:solidFill>
              </a:rPr>
              <a:t>merupakan</a:t>
            </a:r>
            <a:r>
              <a:rPr lang="en-US" sz="2200" b="1" i="1" dirty="0" smtClean="0">
                <a:solidFill>
                  <a:srgbClr val="003366"/>
                </a:solidFill>
              </a:rPr>
              <a:t> unit </a:t>
            </a:r>
            <a:r>
              <a:rPr lang="en-US" sz="2200" b="1" i="1" dirty="0" err="1" smtClean="0">
                <a:solidFill>
                  <a:srgbClr val="003366"/>
                </a:solidFill>
              </a:rPr>
              <a:t>pada</a:t>
            </a:r>
            <a:r>
              <a:rPr lang="en-US" sz="2200" b="1" i="1" dirty="0" smtClean="0">
                <a:solidFill>
                  <a:srgbClr val="003366"/>
                </a:solidFill>
              </a:rPr>
              <a:t> </a:t>
            </a:r>
            <a:r>
              <a:rPr lang="en-US" sz="2200" b="1" i="1" dirty="0" err="1" smtClean="0">
                <a:solidFill>
                  <a:srgbClr val="003366"/>
                </a:solidFill>
              </a:rPr>
              <a:t>pemerintahan</a:t>
            </a:r>
            <a:r>
              <a:rPr lang="en-US" sz="2200" b="1" i="1" dirty="0" smtClean="0">
                <a:solidFill>
                  <a:srgbClr val="003366"/>
                </a:solidFill>
              </a:rPr>
              <a:t> yang </a:t>
            </a:r>
            <a:r>
              <a:rPr lang="en-US" sz="2200" b="1" i="1" dirty="0" err="1" smtClean="0">
                <a:solidFill>
                  <a:srgbClr val="003366"/>
                </a:solidFill>
              </a:rPr>
              <a:t>mengelola</a:t>
            </a:r>
            <a:r>
              <a:rPr lang="en-US" sz="2200" b="1" i="1" dirty="0" smtClean="0">
                <a:solidFill>
                  <a:srgbClr val="003366"/>
                </a:solidFill>
              </a:rPr>
              <a:t> </a:t>
            </a:r>
            <a:r>
              <a:rPr lang="en-US" sz="2200" b="1" i="1" dirty="0" err="1" smtClean="0">
                <a:solidFill>
                  <a:srgbClr val="003366"/>
                </a:solidFill>
              </a:rPr>
              <a:t>anggaran</a:t>
            </a:r>
            <a:r>
              <a:rPr lang="en-US" sz="2200" b="1" i="1" dirty="0" smtClean="0">
                <a:solidFill>
                  <a:srgbClr val="003366"/>
                </a:solidFill>
              </a:rPr>
              <a:t>, </a:t>
            </a:r>
            <a:r>
              <a:rPr lang="en-US" sz="2200" b="1" i="1" dirty="0" err="1" smtClean="0">
                <a:solidFill>
                  <a:srgbClr val="003366"/>
                </a:solidFill>
              </a:rPr>
              <a:t>kekayaan</a:t>
            </a:r>
            <a:r>
              <a:rPr lang="en-US" sz="2200" b="1" i="1" dirty="0" smtClean="0">
                <a:solidFill>
                  <a:srgbClr val="003366"/>
                </a:solidFill>
              </a:rPr>
              <a:t>, </a:t>
            </a:r>
            <a:r>
              <a:rPr lang="en-US" sz="2200" b="1" i="1" dirty="0" err="1" smtClean="0">
                <a:solidFill>
                  <a:srgbClr val="003366"/>
                </a:solidFill>
              </a:rPr>
              <a:t>dan</a:t>
            </a:r>
            <a:r>
              <a:rPr lang="en-US" sz="2200" b="1" i="1" dirty="0" smtClean="0">
                <a:solidFill>
                  <a:srgbClr val="003366"/>
                </a:solidFill>
              </a:rPr>
              <a:t> </a:t>
            </a:r>
            <a:r>
              <a:rPr lang="en-US" sz="2200" b="1" i="1" dirty="0" err="1" smtClean="0">
                <a:solidFill>
                  <a:srgbClr val="003366"/>
                </a:solidFill>
              </a:rPr>
              <a:t>kewajiban</a:t>
            </a:r>
            <a:r>
              <a:rPr lang="en-US" sz="2200" b="1" i="1" dirty="0" smtClean="0">
                <a:solidFill>
                  <a:srgbClr val="003366"/>
                </a:solidFill>
              </a:rPr>
              <a:t> yang </a:t>
            </a:r>
            <a:r>
              <a:rPr lang="en-US" sz="2200" b="1" i="1" dirty="0" err="1" smtClean="0">
                <a:solidFill>
                  <a:srgbClr val="003366"/>
                </a:solidFill>
              </a:rPr>
              <a:t>menyelenggarakan</a:t>
            </a:r>
            <a:r>
              <a:rPr lang="en-US" sz="2200" b="1" i="1" dirty="0" smtClean="0">
                <a:solidFill>
                  <a:srgbClr val="003366"/>
                </a:solidFill>
              </a:rPr>
              <a:t> </a:t>
            </a:r>
            <a:r>
              <a:rPr lang="en-US" sz="2200" b="1" i="1" dirty="0" err="1" smtClean="0">
                <a:solidFill>
                  <a:srgbClr val="003366"/>
                </a:solidFill>
              </a:rPr>
              <a:t>akuntansi</a:t>
            </a:r>
            <a:r>
              <a:rPr lang="en-US" sz="2200" b="1" i="1" dirty="0" smtClean="0">
                <a:solidFill>
                  <a:srgbClr val="003366"/>
                </a:solidFill>
              </a:rPr>
              <a:t> </a:t>
            </a:r>
            <a:r>
              <a:rPr lang="en-US" sz="2200" b="1" i="1" dirty="0" err="1" smtClean="0">
                <a:solidFill>
                  <a:srgbClr val="003366"/>
                </a:solidFill>
              </a:rPr>
              <a:t>dan</a:t>
            </a:r>
            <a:r>
              <a:rPr lang="en-US" sz="2200" b="1" i="1" dirty="0" smtClean="0">
                <a:solidFill>
                  <a:srgbClr val="003366"/>
                </a:solidFill>
              </a:rPr>
              <a:t> </a:t>
            </a:r>
            <a:r>
              <a:rPr lang="en-US" sz="2200" b="1" i="1" dirty="0" err="1" smtClean="0">
                <a:solidFill>
                  <a:srgbClr val="003366"/>
                </a:solidFill>
              </a:rPr>
              <a:t>menyajikan</a:t>
            </a:r>
            <a:r>
              <a:rPr lang="en-US" sz="2200" b="1" i="1" dirty="0" smtClean="0">
                <a:solidFill>
                  <a:srgbClr val="003366"/>
                </a:solidFill>
              </a:rPr>
              <a:t> </a:t>
            </a:r>
            <a:r>
              <a:rPr lang="en-US" sz="2200" b="1" i="1" dirty="0" err="1" smtClean="0">
                <a:solidFill>
                  <a:srgbClr val="003366"/>
                </a:solidFill>
              </a:rPr>
              <a:t>laporan</a:t>
            </a:r>
            <a:r>
              <a:rPr lang="en-US" sz="2200" b="1" i="1" dirty="0" smtClean="0">
                <a:solidFill>
                  <a:srgbClr val="003366"/>
                </a:solidFill>
              </a:rPr>
              <a:t> </a:t>
            </a:r>
            <a:r>
              <a:rPr lang="en-US" sz="2200" b="1" i="1" dirty="0" err="1" smtClean="0">
                <a:solidFill>
                  <a:srgbClr val="003366"/>
                </a:solidFill>
              </a:rPr>
              <a:t>keuangan</a:t>
            </a:r>
            <a:r>
              <a:rPr lang="en-US" sz="2200" b="1" i="1" dirty="0" smtClean="0">
                <a:solidFill>
                  <a:srgbClr val="003366"/>
                </a:solidFill>
              </a:rPr>
              <a:t> </a:t>
            </a:r>
            <a:r>
              <a:rPr lang="en-US" sz="2200" b="1" i="1" dirty="0" err="1" smtClean="0">
                <a:solidFill>
                  <a:srgbClr val="003366"/>
                </a:solidFill>
              </a:rPr>
              <a:t>atas</a:t>
            </a:r>
            <a:r>
              <a:rPr lang="en-US" sz="2200" b="1" i="1" dirty="0" smtClean="0">
                <a:solidFill>
                  <a:srgbClr val="003366"/>
                </a:solidFill>
              </a:rPr>
              <a:t> </a:t>
            </a:r>
            <a:r>
              <a:rPr lang="en-US" sz="2200" b="1" i="1" dirty="0" err="1" smtClean="0">
                <a:solidFill>
                  <a:srgbClr val="003366"/>
                </a:solidFill>
              </a:rPr>
              <a:t>dasar</a:t>
            </a:r>
            <a:r>
              <a:rPr lang="en-US" sz="2200" b="1" i="1" dirty="0" smtClean="0">
                <a:solidFill>
                  <a:srgbClr val="003366"/>
                </a:solidFill>
              </a:rPr>
              <a:t> </a:t>
            </a:r>
            <a:r>
              <a:rPr lang="en-US" sz="2200" b="1" i="1" dirty="0" err="1" smtClean="0">
                <a:solidFill>
                  <a:srgbClr val="003366"/>
                </a:solidFill>
              </a:rPr>
              <a:t>akuntansi</a:t>
            </a:r>
            <a:r>
              <a:rPr lang="en-US" sz="2200" b="1" i="1" dirty="0" smtClean="0">
                <a:solidFill>
                  <a:srgbClr val="003366"/>
                </a:solidFill>
              </a:rPr>
              <a:t> yang </a:t>
            </a:r>
            <a:r>
              <a:rPr lang="en-US" sz="2200" b="1" i="1" dirty="0" err="1" smtClean="0">
                <a:solidFill>
                  <a:srgbClr val="003366"/>
                </a:solidFill>
              </a:rPr>
              <a:t>diselenggarakannya</a:t>
            </a:r>
            <a:r>
              <a:rPr lang="en-US" sz="2200" b="1" i="1" dirty="0" smtClean="0">
                <a:solidFill>
                  <a:srgbClr val="003366"/>
                </a:solidFill>
              </a:rPr>
              <a:t>.</a:t>
            </a:r>
            <a:endParaRPr kumimoji="0" lang="it-IT" sz="2200" b="1" i="1" u="none" strike="noStrike" kern="1200" cap="none" spc="0" normalizeH="0" baseline="0" noProof="0" dirty="0" smtClean="0">
              <a:ln>
                <a:noFill/>
              </a:ln>
              <a:solidFill>
                <a:srgbClr val="003366"/>
              </a:solidFill>
              <a:effectLst/>
              <a:uLnTx/>
              <a:uFillTx/>
              <a:ea typeface="+mn-ea"/>
              <a:cs typeface="+mn-cs"/>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idx="1"/>
          </p:nvPr>
        </p:nvSpPr>
        <p:spPr>
          <a:xfrm>
            <a:off x="304800" y="2057400"/>
            <a:ext cx="8382000" cy="4648200"/>
          </a:xfrm>
        </p:spPr>
        <p:txBody>
          <a:bodyPr>
            <a:noAutofit/>
          </a:bodyPr>
          <a:lstStyle/>
          <a:p>
            <a:pPr marL="350838" indent="-350838" algn="just" eaLnBrk="1" hangingPunct="1">
              <a:lnSpc>
                <a:spcPct val="90000"/>
              </a:lnSpc>
              <a:buNone/>
            </a:pPr>
            <a:r>
              <a:rPr lang="en-US" sz="2200" b="1" dirty="0" smtClean="0"/>
              <a:t>Lamp I PP 71/2010 (</a:t>
            </a:r>
            <a:r>
              <a:rPr lang="en-US" sz="2200" b="1" dirty="0" err="1" smtClean="0"/>
              <a:t>Paragraf</a:t>
            </a:r>
            <a:r>
              <a:rPr lang="en-US" sz="2200" b="1" dirty="0" smtClean="0"/>
              <a:t> 28)</a:t>
            </a:r>
            <a:endParaRPr lang="it-IT" sz="2200" b="1" dirty="0" smtClean="0"/>
          </a:p>
          <a:p>
            <a:pPr marL="346075" lvl="1" indent="-346075" algn="just">
              <a:lnSpc>
                <a:spcPct val="90000"/>
              </a:lnSpc>
            </a:pPr>
            <a:r>
              <a:rPr lang="it-IT" sz="2200" b="1" i="1" dirty="0" smtClean="0">
                <a:solidFill>
                  <a:srgbClr val="003366"/>
                </a:solidFill>
              </a:rPr>
              <a:t>Laporan keuangan pokok terdiri dari: </a:t>
            </a:r>
          </a:p>
          <a:p>
            <a:pPr marL="803275" lvl="2" indent="-457200" algn="just" eaLnBrk="1" hangingPunct="1">
              <a:lnSpc>
                <a:spcPct val="90000"/>
              </a:lnSpc>
              <a:buFont typeface="+mj-lt"/>
              <a:buAutoNum type="arabicPeriod"/>
            </a:pPr>
            <a:r>
              <a:rPr lang="it-IT" sz="2200" b="1" i="1" dirty="0" smtClean="0">
                <a:solidFill>
                  <a:srgbClr val="003366"/>
                </a:solidFill>
              </a:rPr>
              <a:t>Laporan Realisasi Anggaran (LRA);</a:t>
            </a:r>
            <a:r>
              <a:rPr lang="en-US" sz="2200" b="1" i="1" dirty="0" smtClean="0">
                <a:solidFill>
                  <a:srgbClr val="003366"/>
                </a:solidFill>
              </a:rPr>
              <a:t> </a:t>
            </a:r>
            <a:endParaRPr lang="fi-FI" sz="2200" b="1" i="1" dirty="0" smtClean="0">
              <a:solidFill>
                <a:srgbClr val="003366"/>
              </a:solidFill>
            </a:endParaRPr>
          </a:p>
          <a:p>
            <a:pPr marL="803275" lvl="2" indent="-457200" algn="just" eaLnBrk="1" hangingPunct="1">
              <a:lnSpc>
                <a:spcPct val="90000"/>
              </a:lnSpc>
              <a:buFont typeface="+mj-lt"/>
              <a:buAutoNum type="arabicPeriod"/>
            </a:pPr>
            <a:r>
              <a:rPr lang="fi-FI" sz="2200" b="1" i="1" dirty="0" smtClean="0">
                <a:solidFill>
                  <a:srgbClr val="C00000"/>
                </a:solidFill>
              </a:rPr>
              <a:t>Laporan Perubahan Saldo Anggaran Lebih (Laporan Perubahan SAL);</a:t>
            </a:r>
            <a:endParaRPr lang="en-US" sz="2200" b="1" i="1" dirty="0" smtClean="0">
              <a:solidFill>
                <a:srgbClr val="C00000"/>
              </a:solidFill>
            </a:endParaRPr>
          </a:p>
          <a:p>
            <a:pPr marL="803275" lvl="2" indent="-457200" algn="just" eaLnBrk="1" hangingPunct="1">
              <a:lnSpc>
                <a:spcPct val="90000"/>
              </a:lnSpc>
              <a:buFont typeface="+mj-lt"/>
              <a:buAutoNum type="arabicPeriod" startAt="3"/>
            </a:pPr>
            <a:r>
              <a:rPr lang="en-US" sz="2200" b="1" i="1" dirty="0" err="1" smtClean="0">
                <a:solidFill>
                  <a:srgbClr val="003366"/>
                </a:solidFill>
              </a:rPr>
              <a:t>Neraca</a:t>
            </a:r>
            <a:r>
              <a:rPr lang="en-US" sz="2200" b="1" i="1" dirty="0" smtClean="0">
                <a:solidFill>
                  <a:srgbClr val="003366"/>
                </a:solidFill>
              </a:rPr>
              <a:t>;</a:t>
            </a:r>
          </a:p>
          <a:p>
            <a:pPr marL="803275" lvl="2" indent="-457200" algn="just" eaLnBrk="1" hangingPunct="1">
              <a:lnSpc>
                <a:spcPct val="90000"/>
              </a:lnSpc>
              <a:buFont typeface="+mj-lt"/>
              <a:buAutoNum type="arabicPeriod" startAt="3"/>
            </a:pPr>
            <a:r>
              <a:rPr lang="en-US" sz="2200" b="1" i="1" dirty="0" err="1" smtClean="0">
                <a:solidFill>
                  <a:srgbClr val="C00000"/>
                </a:solidFill>
              </a:rPr>
              <a:t>Laporan</a:t>
            </a:r>
            <a:r>
              <a:rPr lang="en-US" sz="2200" b="1" i="1" dirty="0" smtClean="0">
                <a:solidFill>
                  <a:srgbClr val="C00000"/>
                </a:solidFill>
              </a:rPr>
              <a:t> </a:t>
            </a:r>
            <a:r>
              <a:rPr lang="en-US" sz="2200" b="1" i="1" dirty="0" err="1" smtClean="0">
                <a:solidFill>
                  <a:srgbClr val="C00000"/>
                </a:solidFill>
              </a:rPr>
              <a:t>Operasional</a:t>
            </a:r>
            <a:r>
              <a:rPr lang="en-US" sz="2200" b="1" i="1" dirty="0" smtClean="0">
                <a:solidFill>
                  <a:srgbClr val="C00000"/>
                </a:solidFill>
              </a:rPr>
              <a:t> (LO);</a:t>
            </a:r>
          </a:p>
          <a:p>
            <a:pPr marL="803275" lvl="2" indent="-457200" algn="just" eaLnBrk="1" hangingPunct="1">
              <a:lnSpc>
                <a:spcPct val="90000"/>
              </a:lnSpc>
              <a:buFont typeface="+mj-lt"/>
              <a:buAutoNum type="arabicPeriod" startAt="3"/>
            </a:pPr>
            <a:r>
              <a:rPr lang="en-US" sz="2200" b="1" i="1" dirty="0" err="1" smtClean="0">
                <a:solidFill>
                  <a:srgbClr val="003366"/>
                </a:solidFill>
              </a:rPr>
              <a:t>Laporan</a:t>
            </a:r>
            <a:r>
              <a:rPr lang="en-US" sz="2200" b="1" i="1" dirty="0" smtClean="0">
                <a:solidFill>
                  <a:srgbClr val="003366"/>
                </a:solidFill>
              </a:rPr>
              <a:t> </a:t>
            </a:r>
            <a:r>
              <a:rPr lang="en-US" sz="2200" b="1" i="1" dirty="0" err="1" smtClean="0">
                <a:solidFill>
                  <a:srgbClr val="003366"/>
                </a:solidFill>
              </a:rPr>
              <a:t>Arus</a:t>
            </a:r>
            <a:r>
              <a:rPr lang="en-US" sz="2200" b="1" i="1" dirty="0" smtClean="0">
                <a:solidFill>
                  <a:srgbClr val="003366"/>
                </a:solidFill>
              </a:rPr>
              <a:t> </a:t>
            </a:r>
            <a:r>
              <a:rPr lang="en-US" sz="2200" b="1" i="1" dirty="0" err="1" smtClean="0">
                <a:solidFill>
                  <a:srgbClr val="003366"/>
                </a:solidFill>
              </a:rPr>
              <a:t>Kas</a:t>
            </a:r>
            <a:r>
              <a:rPr lang="en-US" sz="2200" b="1" i="1" dirty="0" smtClean="0">
                <a:solidFill>
                  <a:srgbClr val="003366"/>
                </a:solidFill>
              </a:rPr>
              <a:t> (LAK);</a:t>
            </a:r>
          </a:p>
          <a:p>
            <a:pPr marL="803275" lvl="2" indent="-457200" algn="just" eaLnBrk="1" hangingPunct="1">
              <a:lnSpc>
                <a:spcPct val="90000"/>
              </a:lnSpc>
              <a:buFont typeface="+mj-lt"/>
              <a:buAutoNum type="arabicPeriod" startAt="3"/>
            </a:pPr>
            <a:r>
              <a:rPr lang="en-US" sz="2200" b="1" i="1" dirty="0" err="1" smtClean="0">
                <a:solidFill>
                  <a:srgbClr val="C00000"/>
                </a:solidFill>
              </a:rPr>
              <a:t>Laporan</a:t>
            </a:r>
            <a:r>
              <a:rPr lang="en-US" sz="2200" b="1" i="1" dirty="0" smtClean="0">
                <a:solidFill>
                  <a:srgbClr val="C00000"/>
                </a:solidFill>
              </a:rPr>
              <a:t> </a:t>
            </a:r>
            <a:r>
              <a:rPr lang="en-US" sz="2200" b="1" i="1" dirty="0" err="1" smtClean="0">
                <a:solidFill>
                  <a:srgbClr val="C00000"/>
                </a:solidFill>
              </a:rPr>
              <a:t>Perubahan</a:t>
            </a:r>
            <a:r>
              <a:rPr lang="en-US" sz="2200" b="1" i="1" dirty="0" smtClean="0">
                <a:solidFill>
                  <a:srgbClr val="C00000"/>
                </a:solidFill>
              </a:rPr>
              <a:t> </a:t>
            </a:r>
            <a:r>
              <a:rPr lang="en-US" sz="2200" b="1" i="1" dirty="0" err="1" smtClean="0">
                <a:solidFill>
                  <a:srgbClr val="C00000"/>
                </a:solidFill>
              </a:rPr>
              <a:t>Ekuitas</a:t>
            </a:r>
            <a:r>
              <a:rPr lang="en-US" sz="2200" b="1" i="1" dirty="0" smtClean="0">
                <a:solidFill>
                  <a:srgbClr val="C00000"/>
                </a:solidFill>
              </a:rPr>
              <a:t> (LPE);</a:t>
            </a:r>
            <a:endParaRPr lang="es-ES" sz="2200" b="1" i="1" dirty="0" smtClean="0">
              <a:solidFill>
                <a:srgbClr val="C00000"/>
              </a:solidFill>
            </a:endParaRPr>
          </a:p>
          <a:p>
            <a:pPr marL="803275" lvl="2" indent="-457200" algn="just" eaLnBrk="1" hangingPunct="1">
              <a:lnSpc>
                <a:spcPct val="90000"/>
              </a:lnSpc>
              <a:buFont typeface="+mj-lt"/>
              <a:buAutoNum type="arabicPeriod" startAt="3"/>
            </a:pPr>
            <a:r>
              <a:rPr lang="es-ES" sz="2200" b="1" i="1" dirty="0" smtClean="0">
                <a:solidFill>
                  <a:srgbClr val="003366"/>
                </a:solidFill>
              </a:rPr>
              <a:t>Catatan atas </a:t>
            </a:r>
            <a:r>
              <a:rPr lang="es-ES" sz="2200" b="1" i="1" dirty="0" err="1" smtClean="0">
                <a:solidFill>
                  <a:srgbClr val="003366"/>
                </a:solidFill>
              </a:rPr>
              <a:t>Laporan</a:t>
            </a:r>
            <a:r>
              <a:rPr lang="es-ES" sz="2200" b="1" i="1" dirty="0" smtClean="0">
                <a:solidFill>
                  <a:srgbClr val="003366"/>
                </a:solidFill>
              </a:rPr>
              <a:t> </a:t>
            </a:r>
            <a:r>
              <a:rPr lang="es-ES" sz="2200" b="1" i="1" dirty="0" err="1" smtClean="0">
                <a:solidFill>
                  <a:srgbClr val="003366"/>
                </a:solidFill>
              </a:rPr>
              <a:t>Keuangan</a:t>
            </a:r>
            <a:r>
              <a:rPr lang="es-ES" sz="2200" b="1" i="1" dirty="0" smtClean="0">
                <a:solidFill>
                  <a:srgbClr val="003366"/>
                </a:solidFill>
              </a:rPr>
              <a:t> (</a:t>
            </a:r>
            <a:r>
              <a:rPr lang="es-ES" sz="2200" b="1" i="1" dirty="0" err="1" smtClean="0">
                <a:solidFill>
                  <a:srgbClr val="003366"/>
                </a:solidFill>
              </a:rPr>
              <a:t>CaLK</a:t>
            </a:r>
            <a:r>
              <a:rPr lang="es-ES" sz="2200" b="1" i="1" dirty="0" smtClean="0">
                <a:solidFill>
                  <a:srgbClr val="003366"/>
                </a:solidFill>
              </a:rPr>
              <a:t>). </a:t>
            </a:r>
          </a:p>
          <a:p>
            <a:pPr marL="346075" lvl="1" indent="-346075" algn="just">
              <a:lnSpc>
                <a:spcPct val="90000"/>
              </a:lnSpc>
            </a:pPr>
            <a:r>
              <a:rPr lang="en-US" sz="2200" b="1" dirty="0" err="1" smtClean="0">
                <a:solidFill>
                  <a:srgbClr val="003366"/>
                </a:solidFill>
              </a:rPr>
              <a:t>Laporan</a:t>
            </a:r>
            <a:r>
              <a:rPr lang="en-US" sz="2200" b="1" dirty="0" smtClean="0">
                <a:solidFill>
                  <a:srgbClr val="003366"/>
                </a:solidFill>
              </a:rPr>
              <a:t> </a:t>
            </a:r>
            <a:r>
              <a:rPr lang="en-US" sz="2200" b="1" dirty="0" err="1" smtClean="0">
                <a:solidFill>
                  <a:srgbClr val="003366"/>
                </a:solidFill>
              </a:rPr>
              <a:t>Kinerja</a:t>
            </a:r>
            <a:r>
              <a:rPr lang="en-US" sz="2200" b="1" dirty="0" smtClean="0">
                <a:solidFill>
                  <a:srgbClr val="003366"/>
                </a:solidFill>
              </a:rPr>
              <a:t> </a:t>
            </a:r>
            <a:r>
              <a:rPr lang="en-US" sz="2200" b="1" dirty="0" err="1" smtClean="0">
                <a:solidFill>
                  <a:srgbClr val="003366"/>
                </a:solidFill>
              </a:rPr>
              <a:t>Keuangan</a:t>
            </a:r>
            <a:r>
              <a:rPr lang="en-US" sz="2200" b="1" dirty="0" smtClean="0">
                <a:solidFill>
                  <a:srgbClr val="003366"/>
                </a:solidFill>
              </a:rPr>
              <a:t> </a:t>
            </a:r>
            <a:r>
              <a:rPr lang="en-US" sz="2200" b="1" dirty="0" err="1" smtClean="0">
                <a:solidFill>
                  <a:srgbClr val="003366"/>
                </a:solidFill>
              </a:rPr>
              <a:t>pada</a:t>
            </a:r>
            <a:r>
              <a:rPr lang="en-US" sz="2200" b="1" dirty="0" smtClean="0">
                <a:solidFill>
                  <a:srgbClr val="003366"/>
                </a:solidFill>
              </a:rPr>
              <a:t> </a:t>
            </a:r>
            <a:r>
              <a:rPr lang="en-US" sz="2200" b="1" dirty="0" err="1" smtClean="0">
                <a:solidFill>
                  <a:srgbClr val="003366"/>
                </a:solidFill>
              </a:rPr>
              <a:t>Lampiran</a:t>
            </a:r>
            <a:r>
              <a:rPr lang="en-US" sz="2200" b="1" dirty="0" smtClean="0">
                <a:solidFill>
                  <a:srgbClr val="003366"/>
                </a:solidFill>
              </a:rPr>
              <a:t> II PP 71/2010 </a:t>
            </a:r>
            <a:r>
              <a:rPr lang="en-US" sz="2200" b="1" dirty="0" err="1" smtClean="0">
                <a:solidFill>
                  <a:srgbClr val="003366"/>
                </a:solidFill>
              </a:rPr>
              <a:t>menjadi</a:t>
            </a:r>
            <a:r>
              <a:rPr lang="en-US" sz="2200" b="1" dirty="0" smtClean="0">
                <a:solidFill>
                  <a:srgbClr val="003366"/>
                </a:solidFill>
              </a:rPr>
              <a:t> </a:t>
            </a:r>
            <a:r>
              <a:rPr lang="en-US" sz="2200" b="1" dirty="0" err="1" smtClean="0">
                <a:solidFill>
                  <a:srgbClr val="003366"/>
                </a:solidFill>
              </a:rPr>
              <a:t>Laporan</a:t>
            </a:r>
            <a:r>
              <a:rPr lang="en-US" sz="2200" b="1" dirty="0" smtClean="0">
                <a:solidFill>
                  <a:srgbClr val="003366"/>
                </a:solidFill>
              </a:rPr>
              <a:t> </a:t>
            </a:r>
            <a:r>
              <a:rPr lang="en-US" sz="2200" b="1" dirty="0" err="1" smtClean="0">
                <a:solidFill>
                  <a:srgbClr val="003366"/>
                </a:solidFill>
              </a:rPr>
              <a:t>Operasional</a:t>
            </a:r>
            <a:r>
              <a:rPr lang="en-US" sz="2200" b="1" dirty="0" smtClean="0">
                <a:solidFill>
                  <a:srgbClr val="003366"/>
                </a:solidFill>
              </a:rPr>
              <a:t> </a:t>
            </a:r>
            <a:r>
              <a:rPr lang="en-US" sz="2200" b="1" dirty="0" err="1" smtClean="0">
                <a:solidFill>
                  <a:srgbClr val="003366"/>
                </a:solidFill>
              </a:rPr>
              <a:t>pada</a:t>
            </a:r>
            <a:r>
              <a:rPr lang="en-US" sz="2200" b="1" dirty="0" smtClean="0">
                <a:solidFill>
                  <a:srgbClr val="003366"/>
                </a:solidFill>
              </a:rPr>
              <a:t> </a:t>
            </a:r>
            <a:r>
              <a:rPr lang="en-US" sz="2200" b="1" dirty="0" err="1" smtClean="0">
                <a:solidFill>
                  <a:srgbClr val="003366"/>
                </a:solidFill>
              </a:rPr>
              <a:t>Lampiran</a:t>
            </a:r>
            <a:r>
              <a:rPr lang="en-US" sz="2200" b="1" dirty="0" smtClean="0">
                <a:solidFill>
                  <a:srgbClr val="003366"/>
                </a:solidFill>
              </a:rPr>
              <a:t> I PP 71/2010</a:t>
            </a:r>
            <a:endParaRPr lang="es-ES" sz="2200" b="1" dirty="0" smtClean="0">
              <a:solidFill>
                <a:srgbClr val="003366"/>
              </a:solidFill>
            </a:endParaRPr>
          </a:p>
        </p:txBody>
      </p:sp>
      <p:sp>
        <p:nvSpPr>
          <p:cNvPr id="6" name="Rectangle 5"/>
          <p:cNvSpPr/>
          <p:nvPr/>
        </p:nvSpPr>
        <p:spPr>
          <a:xfrm>
            <a:off x="304800" y="1290145"/>
            <a:ext cx="8382000" cy="61485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400" dirty="0" smtClean="0"/>
              <a:t>2. </a:t>
            </a:r>
            <a:r>
              <a:rPr lang="en-US" sz="2400" dirty="0" err="1" smtClean="0"/>
              <a:t>Komponen</a:t>
            </a:r>
            <a:r>
              <a:rPr lang="en-US" sz="2400" dirty="0" smtClean="0"/>
              <a:t> </a:t>
            </a:r>
            <a:r>
              <a:rPr lang="en-US" sz="2400" dirty="0" err="1" smtClean="0"/>
              <a:t>Laporan</a:t>
            </a:r>
            <a:r>
              <a:rPr lang="en-US" sz="2400" dirty="0" smtClean="0"/>
              <a:t> </a:t>
            </a:r>
            <a:r>
              <a:rPr lang="en-US" sz="2400" dirty="0" err="1" smtClean="0"/>
              <a:t>Keuangan</a:t>
            </a:r>
            <a:r>
              <a:rPr lang="en-US" sz="2400" dirty="0" smtClean="0"/>
              <a:t> </a:t>
            </a:r>
            <a:r>
              <a:rPr lang="en-US" sz="2400" dirty="0" err="1" smtClean="0"/>
              <a:t>pokok</a:t>
            </a:r>
            <a:r>
              <a:rPr lang="en-US" sz="2400" dirty="0" smtClean="0"/>
              <a:t> </a:t>
            </a:r>
            <a:r>
              <a:rPr lang="en-US" sz="2400" dirty="0" err="1" smtClean="0"/>
              <a:t>bertambah</a:t>
            </a:r>
            <a:endParaRPr lang="en-US" sz="2400" dirty="0"/>
          </a:p>
        </p:txBody>
      </p:sp>
      <p:sp>
        <p:nvSpPr>
          <p:cNvPr id="8" name="Title 2"/>
          <p:cNvSpPr txBox="1">
            <a:spLocks/>
          </p:cNvSpPr>
          <p:nvPr/>
        </p:nvSpPr>
        <p:spPr>
          <a:xfrm>
            <a:off x="304800" y="304800"/>
            <a:ext cx="8382000" cy="747897"/>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lang="en-US" sz="5400" b="1" spc="-150" dirty="0" smtClean="0">
                <a:ln w="3175">
                  <a:noFill/>
                </a:ln>
                <a:effectLst>
                  <a:outerShdw blurRad="38100" dist="38100" dir="2700000" algn="tl">
                    <a:srgbClr val="000000">
                      <a:alpha val="43137"/>
                    </a:srgbClr>
                  </a:outerShdw>
                </a:effectLst>
                <a:latin typeface="+mj-lt"/>
                <a:cs typeface="Arial" charset="0"/>
              </a:rPr>
              <a:t>KERANGKA KONSEPTUAL</a:t>
            </a:r>
            <a:endParaRPr kumimoji="0" lang="en-US" sz="5400" b="1" i="0" u="none" strike="noStrike" kern="1200" cap="none" spc="-150" normalizeH="0" baseline="0" noProof="0" dirty="0">
              <a:ln w="3175">
                <a:noFill/>
              </a:ln>
              <a:effectLst>
                <a:outerShdw blurRad="38100" dist="38100" dir="2700000" algn="tl">
                  <a:srgbClr val="000000">
                    <a:alpha val="43137"/>
                  </a:srgbClr>
                </a:outerShdw>
              </a:effectLst>
              <a:uLnTx/>
              <a:uFillTx/>
              <a:latin typeface="+mj-lt"/>
              <a:ea typeface="+mn-ea"/>
              <a:cs typeface="Arial" charset="0"/>
            </a:endParaRPr>
          </a:p>
        </p:txBody>
      </p:sp>
      <p:sp>
        <p:nvSpPr>
          <p:cNvPr id="7" name="Slide Number Placeholder 17"/>
          <p:cNvSpPr txBox="1">
            <a:spLocks/>
          </p:cNvSpPr>
          <p:nvPr/>
        </p:nvSpPr>
        <p:spPr>
          <a:xfrm>
            <a:off x="7924800" y="6416675"/>
            <a:ext cx="7620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9E2C3-3120-4CDB-861A-B0B65478931D}" type="slidenum">
              <a:rPr kumimoji="0" lang="ja-JP" altLang="en-US" sz="1800" b="0" i="0" u="none" strike="noStrike" kern="1200" cap="none" spc="0" normalizeH="0" baseline="0" noProof="0" smtClean="0">
                <a:ln>
                  <a:noFill/>
                </a:ln>
                <a:solidFill>
                  <a:schemeClr val="bg1"/>
                </a:solidFill>
                <a:effectLst/>
                <a:uLnTx/>
                <a:uFillTx/>
                <a:latin typeface="+mn-lt"/>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altLang="ja-JP" sz="1800" b="0" i="0" u="none" strike="noStrike" kern="1200" cap="none" spc="0" normalizeH="0" baseline="0" noProof="0" dirty="0">
              <a:ln>
                <a:noFill/>
              </a:ln>
              <a:solidFill>
                <a:schemeClr val="bg1"/>
              </a:solidFill>
              <a:effectLst/>
              <a:uLnTx/>
              <a:uFillTx/>
              <a:latin typeface="+mn-lt"/>
              <a:ea typeface="ＭＳ Ｐゴシック" charset="-128"/>
              <a:cs typeface="+mn-cs"/>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xfrm>
            <a:off x="304800" y="2057400"/>
            <a:ext cx="8458200" cy="3650230"/>
          </a:xfrm>
        </p:spPr>
        <p:txBody>
          <a:bodyPr/>
          <a:lstStyle/>
          <a:p>
            <a:pPr marL="1349375" lvl="2" indent="-381000" eaLnBrk="1" hangingPunct="1">
              <a:buFontTx/>
              <a:buNone/>
            </a:pPr>
            <a:endParaRPr lang="en-US" sz="800" b="1" dirty="0" smtClean="0">
              <a:solidFill>
                <a:srgbClr val="0067AC"/>
              </a:solidFill>
              <a:latin typeface="Times New Roman" pitchFamily="18" charset="0"/>
            </a:endParaRPr>
          </a:p>
          <a:p>
            <a:pPr marL="400050" lvl="1" indent="-400050" algn="just">
              <a:buSzPct val="120000"/>
            </a:pPr>
            <a:r>
              <a:rPr lang="es-ES" sz="2300" b="1" dirty="0" err="1" smtClean="0">
                <a:solidFill>
                  <a:schemeClr val="bg2">
                    <a:lumMod val="75000"/>
                  </a:schemeClr>
                </a:solidFill>
              </a:rPr>
              <a:t>Definisi</a:t>
            </a:r>
            <a:r>
              <a:rPr lang="es-ES" sz="2300" b="1" dirty="0" smtClean="0">
                <a:solidFill>
                  <a:schemeClr val="bg2">
                    <a:lumMod val="75000"/>
                  </a:schemeClr>
                </a:solidFill>
              </a:rPr>
              <a:t> </a:t>
            </a:r>
            <a:r>
              <a:rPr lang="es-ES" sz="2300" b="1" dirty="0" err="1" smtClean="0">
                <a:solidFill>
                  <a:schemeClr val="bg2">
                    <a:lumMod val="75000"/>
                  </a:schemeClr>
                </a:solidFill>
              </a:rPr>
              <a:t>Pendapatan</a:t>
            </a:r>
            <a:r>
              <a:rPr lang="es-ES" sz="2300" b="1" dirty="0" smtClean="0">
                <a:solidFill>
                  <a:schemeClr val="bg2">
                    <a:lumMod val="75000"/>
                  </a:schemeClr>
                </a:solidFill>
              </a:rPr>
              <a:t> </a:t>
            </a:r>
            <a:r>
              <a:rPr lang="es-ES" sz="2300" b="1" dirty="0" err="1" smtClean="0">
                <a:solidFill>
                  <a:schemeClr val="bg2">
                    <a:lumMod val="75000"/>
                  </a:schemeClr>
                </a:solidFill>
              </a:rPr>
              <a:t>basis</a:t>
            </a:r>
            <a:r>
              <a:rPr lang="es-ES" sz="2300" b="1" dirty="0" smtClean="0">
                <a:solidFill>
                  <a:schemeClr val="bg2">
                    <a:lumMod val="75000"/>
                  </a:schemeClr>
                </a:solidFill>
              </a:rPr>
              <a:t> </a:t>
            </a:r>
            <a:r>
              <a:rPr lang="es-ES" sz="2300" b="1" dirty="0" err="1" smtClean="0">
                <a:solidFill>
                  <a:schemeClr val="bg2">
                    <a:lumMod val="75000"/>
                  </a:schemeClr>
                </a:solidFill>
              </a:rPr>
              <a:t>akrual</a:t>
            </a:r>
            <a:r>
              <a:rPr lang="es-ES" sz="2300" b="1" dirty="0" smtClean="0">
                <a:solidFill>
                  <a:schemeClr val="bg2">
                    <a:lumMod val="75000"/>
                  </a:schemeClr>
                </a:solidFill>
              </a:rPr>
              <a:t> </a:t>
            </a:r>
            <a:r>
              <a:rPr lang="es-ES" sz="2300" b="1" dirty="0" err="1" smtClean="0">
                <a:solidFill>
                  <a:schemeClr val="bg2">
                    <a:lumMod val="75000"/>
                  </a:schemeClr>
                </a:solidFill>
              </a:rPr>
              <a:t>sebagaimana</a:t>
            </a:r>
            <a:r>
              <a:rPr lang="es-ES" sz="2300" b="1" dirty="0" smtClean="0">
                <a:solidFill>
                  <a:schemeClr val="bg2">
                    <a:lumMod val="75000"/>
                  </a:schemeClr>
                </a:solidFill>
              </a:rPr>
              <a:t> </a:t>
            </a:r>
            <a:r>
              <a:rPr lang="es-ES" sz="2300" b="1" dirty="0" err="1" smtClean="0">
                <a:solidFill>
                  <a:schemeClr val="bg2">
                    <a:lumMod val="75000"/>
                  </a:schemeClr>
                </a:solidFill>
              </a:rPr>
              <a:t>tercantum</a:t>
            </a:r>
            <a:r>
              <a:rPr lang="es-ES" sz="2300" b="1" dirty="0" smtClean="0">
                <a:solidFill>
                  <a:schemeClr val="bg2">
                    <a:lumMod val="75000"/>
                  </a:schemeClr>
                </a:solidFill>
              </a:rPr>
              <a:t> </a:t>
            </a:r>
            <a:r>
              <a:rPr lang="es-ES" sz="2300" b="1" dirty="0" err="1" smtClean="0">
                <a:solidFill>
                  <a:schemeClr val="bg2">
                    <a:lumMod val="75000"/>
                  </a:schemeClr>
                </a:solidFill>
              </a:rPr>
              <a:t>dalam</a:t>
            </a:r>
            <a:r>
              <a:rPr lang="es-ES" sz="2300" b="1" dirty="0" smtClean="0">
                <a:solidFill>
                  <a:schemeClr val="bg2">
                    <a:lumMod val="75000"/>
                  </a:schemeClr>
                </a:solidFill>
              </a:rPr>
              <a:t> </a:t>
            </a:r>
            <a:r>
              <a:rPr lang="es-ES" sz="2300" b="1" dirty="0" err="1" smtClean="0">
                <a:solidFill>
                  <a:schemeClr val="bg2">
                    <a:lumMod val="75000"/>
                  </a:schemeClr>
                </a:solidFill>
              </a:rPr>
              <a:t>Paragraf</a:t>
            </a:r>
            <a:r>
              <a:rPr lang="es-ES" sz="2300" b="1" dirty="0" smtClean="0">
                <a:solidFill>
                  <a:schemeClr val="bg2">
                    <a:lumMod val="75000"/>
                  </a:schemeClr>
                </a:solidFill>
              </a:rPr>
              <a:t> 58.b. PP 24 </a:t>
            </a:r>
            <a:r>
              <a:rPr lang="es-ES" sz="2300" b="1" dirty="0" err="1" smtClean="0">
                <a:solidFill>
                  <a:schemeClr val="bg2">
                    <a:lumMod val="75000"/>
                  </a:schemeClr>
                </a:solidFill>
              </a:rPr>
              <a:t>dikeluarkan</a:t>
            </a:r>
            <a:r>
              <a:rPr lang="es-ES" sz="2300" b="1" dirty="0" smtClean="0">
                <a:solidFill>
                  <a:schemeClr val="bg2">
                    <a:lumMod val="75000"/>
                  </a:schemeClr>
                </a:solidFill>
              </a:rPr>
              <a:t> </a:t>
            </a:r>
            <a:r>
              <a:rPr lang="es-ES" sz="2300" b="1" dirty="0" err="1" smtClean="0">
                <a:solidFill>
                  <a:schemeClr val="bg2">
                    <a:lumMod val="75000"/>
                  </a:schemeClr>
                </a:solidFill>
              </a:rPr>
              <a:t>dari</a:t>
            </a:r>
            <a:r>
              <a:rPr lang="es-ES" sz="2300" b="1" dirty="0" smtClean="0">
                <a:solidFill>
                  <a:schemeClr val="bg2">
                    <a:lumMod val="75000"/>
                  </a:schemeClr>
                </a:solidFill>
              </a:rPr>
              <a:t> </a:t>
            </a:r>
            <a:r>
              <a:rPr lang="es-ES" sz="2300" b="1" dirty="0" err="1" smtClean="0">
                <a:solidFill>
                  <a:schemeClr val="bg2">
                    <a:lumMod val="75000"/>
                  </a:schemeClr>
                </a:solidFill>
              </a:rPr>
              <a:t>unsur</a:t>
            </a:r>
            <a:r>
              <a:rPr lang="es-ES" sz="2300" b="1" dirty="0" smtClean="0">
                <a:solidFill>
                  <a:schemeClr val="bg2">
                    <a:lumMod val="75000"/>
                  </a:schemeClr>
                </a:solidFill>
              </a:rPr>
              <a:t> LRA </a:t>
            </a:r>
            <a:r>
              <a:rPr lang="es-ES" sz="2300" b="1" dirty="0" err="1" smtClean="0">
                <a:solidFill>
                  <a:schemeClr val="bg2">
                    <a:lumMod val="75000"/>
                  </a:schemeClr>
                </a:solidFill>
              </a:rPr>
              <a:t>dalam</a:t>
            </a:r>
            <a:r>
              <a:rPr lang="es-ES" sz="2300" b="1" dirty="0" smtClean="0">
                <a:solidFill>
                  <a:schemeClr val="bg2">
                    <a:lumMod val="75000"/>
                  </a:schemeClr>
                </a:solidFill>
              </a:rPr>
              <a:t> Para 62-PP 71</a:t>
            </a:r>
            <a:endParaRPr lang="fi-FI" sz="2300" b="1" dirty="0" smtClean="0">
              <a:solidFill>
                <a:schemeClr val="bg2">
                  <a:lumMod val="75000"/>
                </a:schemeClr>
              </a:solidFill>
            </a:endParaRPr>
          </a:p>
          <a:p>
            <a:pPr marL="400050" lvl="1" indent="-400050" algn="just">
              <a:buSzPct val="120000"/>
            </a:pPr>
            <a:r>
              <a:rPr lang="sv-SE" sz="2300" b="1" dirty="0" smtClean="0">
                <a:solidFill>
                  <a:schemeClr val="bg2">
                    <a:lumMod val="75000"/>
                  </a:schemeClr>
                </a:solidFill>
              </a:rPr>
              <a:t>Definisi Belanja Akrual sebagaimana tercantum dalam Paragraf 58.d. PP 24 dikeluarkan dari unsur LRA dalam </a:t>
            </a:r>
            <a:r>
              <a:rPr lang="es-ES" sz="2300" b="1" dirty="0" err="1" smtClean="0">
                <a:solidFill>
                  <a:schemeClr val="bg2">
                    <a:lumMod val="75000"/>
                  </a:schemeClr>
                </a:solidFill>
              </a:rPr>
              <a:t>Paragraf</a:t>
            </a:r>
            <a:r>
              <a:rPr lang="es-ES" sz="2300" b="1" dirty="0" smtClean="0">
                <a:solidFill>
                  <a:schemeClr val="bg2">
                    <a:lumMod val="75000"/>
                  </a:schemeClr>
                </a:solidFill>
              </a:rPr>
              <a:t> 62-PP 71</a:t>
            </a:r>
            <a:endParaRPr lang="fi-FI" sz="2300" b="1" dirty="0" smtClean="0">
              <a:solidFill>
                <a:schemeClr val="bg2">
                  <a:lumMod val="75000"/>
                </a:schemeClr>
              </a:solidFill>
            </a:endParaRPr>
          </a:p>
          <a:p>
            <a:pPr marL="400050" lvl="1" indent="-400050" algn="just">
              <a:buSzPct val="120000"/>
            </a:pPr>
            <a:r>
              <a:rPr lang="sv-SE" sz="2300" b="1" dirty="0" smtClean="0">
                <a:solidFill>
                  <a:schemeClr val="bg2">
                    <a:lumMod val="75000"/>
                  </a:schemeClr>
                </a:solidFill>
              </a:rPr>
              <a:t>Definisi Penerimaan Pembiayaan sebagaimana tercantum dalam Paragraf 58.g. PP 24 dimasukkan dalam definisi Pembiayaan dalam </a:t>
            </a:r>
            <a:r>
              <a:rPr lang="es-ES" sz="2300" b="1" dirty="0" err="1" smtClean="0">
                <a:solidFill>
                  <a:schemeClr val="bg2">
                    <a:lumMod val="75000"/>
                  </a:schemeClr>
                </a:solidFill>
              </a:rPr>
              <a:t>Paragraf</a:t>
            </a:r>
            <a:r>
              <a:rPr lang="es-ES" sz="2300" b="1" dirty="0" smtClean="0">
                <a:solidFill>
                  <a:schemeClr val="bg2">
                    <a:lumMod val="75000"/>
                  </a:schemeClr>
                </a:solidFill>
              </a:rPr>
              <a:t> 62.d-PP 71</a:t>
            </a:r>
            <a:endParaRPr lang="fi-FI" sz="2300" b="1" dirty="0" smtClean="0">
              <a:solidFill>
                <a:schemeClr val="bg2">
                  <a:lumMod val="75000"/>
                </a:schemeClr>
              </a:solidFill>
            </a:endParaRPr>
          </a:p>
          <a:p>
            <a:pPr marL="815975" lvl="1" indent="-358775" algn="just" eaLnBrk="1" hangingPunct="1">
              <a:buSzPct val="120000"/>
              <a:buFontTx/>
              <a:buNone/>
            </a:pPr>
            <a:endParaRPr lang="sv-SE" sz="2300" b="1" dirty="0" smtClean="0">
              <a:solidFill>
                <a:schemeClr val="bg2">
                  <a:lumMod val="75000"/>
                </a:schemeClr>
              </a:solidFill>
            </a:endParaRPr>
          </a:p>
          <a:p>
            <a:pPr marL="815975" lvl="1" indent="-358775" algn="just" eaLnBrk="1" hangingPunct="1">
              <a:buSzPct val="120000"/>
              <a:buFontTx/>
              <a:buNone/>
            </a:pPr>
            <a:r>
              <a:rPr lang="sv-SE" sz="2300" b="1" dirty="0" smtClean="0">
                <a:solidFill>
                  <a:schemeClr val="bg2">
                    <a:lumMod val="75000"/>
                  </a:schemeClr>
                </a:solidFill>
              </a:rPr>
              <a:t>Kesimpulan : KK-LRA PP 71 lebih baik</a:t>
            </a:r>
            <a:endParaRPr lang="en-US" sz="2300" b="1" dirty="0" smtClean="0">
              <a:solidFill>
                <a:schemeClr val="bg2">
                  <a:lumMod val="75000"/>
                </a:schemeClr>
              </a:solidFill>
            </a:endParaRPr>
          </a:p>
        </p:txBody>
      </p:sp>
      <p:sp>
        <p:nvSpPr>
          <p:cNvPr id="6" name="Rectangle 5"/>
          <p:cNvSpPr/>
          <p:nvPr/>
        </p:nvSpPr>
        <p:spPr>
          <a:xfrm>
            <a:off x="304800" y="1290145"/>
            <a:ext cx="8458200" cy="61485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400" dirty="0" smtClean="0"/>
              <a:t>3. </a:t>
            </a:r>
            <a:r>
              <a:rPr lang="en-US" sz="2400" dirty="0" err="1" smtClean="0"/>
              <a:t>Unsur</a:t>
            </a:r>
            <a:r>
              <a:rPr lang="en-US" sz="2400" dirty="0" smtClean="0"/>
              <a:t> LRA</a:t>
            </a:r>
            <a:endParaRPr lang="en-US" sz="2400" dirty="0"/>
          </a:p>
        </p:txBody>
      </p:sp>
      <p:sp>
        <p:nvSpPr>
          <p:cNvPr id="5" name="Title 2"/>
          <p:cNvSpPr txBox="1">
            <a:spLocks/>
          </p:cNvSpPr>
          <p:nvPr/>
        </p:nvSpPr>
        <p:spPr>
          <a:xfrm>
            <a:off x="304800" y="304800"/>
            <a:ext cx="8382000" cy="747897"/>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lang="en-US" sz="5400" b="1" spc="-150" dirty="0" smtClean="0">
                <a:ln w="3175">
                  <a:noFill/>
                </a:ln>
                <a:effectLst>
                  <a:outerShdw blurRad="38100" dist="38100" dir="2700000" algn="tl">
                    <a:srgbClr val="000000">
                      <a:alpha val="43137"/>
                    </a:srgbClr>
                  </a:outerShdw>
                </a:effectLst>
                <a:latin typeface="+mj-lt"/>
                <a:cs typeface="Arial" charset="0"/>
              </a:rPr>
              <a:t>KERANGKA KONSEPTUAL</a:t>
            </a:r>
            <a:endParaRPr kumimoji="0" lang="en-US" sz="5400" b="1" i="0" u="none" strike="noStrike" kern="1200" cap="none" spc="-150" normalizeH="0" baseline="0" noProof="0" dirty="0">
              <a:ln w="3175">
                <a:noFill/>
              </a:ln>
              <a:effectLst>
                <a:outerShdw blurRad="38100" dist="38100" dir="2700000" algn="tl">
                  <a:srgbClr val="000000">
                    <a:alpha val="43137"/>
                  </a:srgbClr>
                </a:outerShdw>
              </a:effectLst>
              <a:uLnTx/>
              <a:uFillTx/>
              <a:latin typeface="+mj-lt"/>
              <a:ea typeface="+mn-ea"/>
              <a:cs typeface="Arial" charset="0"/>
            </a:endParaRPr>
          </a:p>
        </p:txBody>
      </p:sp>
      <p:sp>
        <p:nvSpPr>
          <p:cNvPr id="7" name="Slide Number Placeholder 17"/>
          <p:cNvSpPr txBox="1">
            <a:spLocks/>
          </p:cNvSpPr>
          <p:nvPr/>
        </p:nvSpPr>
        <p:spPr>
          <a:xfrm>
            <a:off x="7924800" y="6416675"/>
            <a:ext cx="7620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9E2C3-3120-4CDB-861A-B0B65478931D}" type="slidenum">
              <a:rPr kumimoji="0" lang="ja-JP" altLang="en-US" sz="1800" b="0" i="0" u="none" strike="noStrike" kern="1200" cap="none" spc="0" normalizeH="0" baseline="0" noProof="0" smtClean="0">
                <a:ln>
                  <a:noFill/>
                </a:ln>
                <a:solidFill>
                  <a:schemeClr val="bg1"/>
                </a:solidFill>
                <a:effectLst/>
                <a:uLnTx/>
                <a:uFillTx/>
                <a:latin typeface="+mn-lt"/>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altLang="ja-JP" sz="1800" b="0" i="0" u="none" strike="noStrike" kern="1200" cap="none" spc="0" normalizeH="0" baseline="0" noProof="0" dirty="0">
              <a:ln>
                <a:noFill/>
              </a:ln>
              <a:solidFill>
                <a:schemeClr val="bg1"/>
              </a:solidFill>
              <a:effectLst/>
              <a:uLnTx/>
              <a:uFillTx/>
              <a:latin typeface="+mn-lt"/>
              <a:ea typeface="ＭＳ Ｐゴシック" charset="-128"/>
              <a:cs typeface="+mn-cs"/>
            </a:endParaRPr>
          </a:p>
        </p:txBody>
      </p:sp>
    </p:spTree>
  </p:cSld>
  <p:clrMapOvr>
    <a:masterClrMapping/>
  </p:clrMapOvr>
  <p:transition spd="med">
    <p:cover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457200" y="2133600"/>
            <a:ext cx="8156356" cy="1524000"/>
          </a:xfrm>
        </p:spPr>
        <p:txBody>
          <a:bodyPr>
            <a:normAutofit/>
          </a:bodyPr>
          <a:lstStyle/>
          <a:p>
            <a:pPr marL="69850" lvl="2" indent="0" algn="just">
              <a:buNone/>
            </a:pPr>
            <a:r>
              <a:rPr lang="sv-SE" b="1" i="1" dirty="0" smtClean="0">
                <a:solidFill>
                  <a:schemeClr val="bg2">
                    <a:lumMod val="75000"/>
                  </a:schemeClr>
                </a:solidFill>
              </a:rPr>
              <a:t>Laporan Perubahan Saldo Anggaran Lebih menyajikan informasi kenaikan atau penurunan Saldo Anggaran Lebih tahun pelaporan dibandingkan dengan tahun sebelumnya</a:t>
            </a:r>
            <a:r>
              <a:rPr lang="sv-SE" i="1" dirty="0" smtClean="0">
                <a:solidFill>
                  <a:schemeClr val="bg2">
                    <a:lumMod val="75000"/>
                  </a:schemeClr>
                </a:solidFill>
              </a:rPr>
              <a:t> </a:t>
            </a:r>
            <a:r>
              <a:rPr lang="sv-SE" b="1" dirty="0" smtClean="0">
                <a:solidFill>
                  <a:schemeClr val="accent3">
                    <a:lumMod val="50000"/>
                  </a:schemeClr>
                </a:solidFill>
              </a:rPr>
              <a:t>(Paragraf 63-PP 71)</a:t>
            </a:r>
          </a:p>
          <a:p>
            <a:pPr marL="69850" lvl="2" indent="0" algn="just" eaLnBrk="1" hangingPunct="1">
              <a:buFontTx/>
              <a:buNone/>
            </a:pPr>
            <a:endParaRPr lang="en-US" sz="2800" dirty="0" smtClean="0">
              <a:solidFill>
                <a:srgbClr val="0067AC"/>
              </a:solidFill>
              <a:latin typeface="Times New Roman" pitchFamily="18" charset="0"/>
            </a:endParaRPr>
          </a:p>
          <a:p>
            <a:pPr algn="just" eaLnBrk="1" hangingPunct="1"/>
            <a:endParaRPr lang="en-US" sz="2800" dirty="0" smtClean="0">
              <a:solidFill>
                <a:srgbClr val="0067AC"/>
              </a:solidFill>
              <a:latin typeface="Times New Roman" pitchFamily="18" charset="0"/>
            </a:endParaRPr>
          </a:p>
        </p:txBody>
      </p:sp>
      <p:sp>
        <p:nvSpPr>
          <p:cNvPr id="6" name="Rectangle 5"/>
          <p:cNvSpPr/>
          <p:nvPr/>
        </p:nvSpPr>
        <p:spPr>
          <a:xfrm>
            <a:off x="381000" y="1295400"/>
            <a:ext cx="8229600" cy="61485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400" dirty="0" smtClean="0"/>
              <a:t>4. </a:t>
            </a:r>
            <a:r>
              <a:rPr lang="en-US" sz="2400" dirty="0" err="1" smtClean="0"/>
              <a:t>Tambahan</a:t>
            </a:r>
            <a:r>
              <a:rPr lang="en-US" sz="2400" dirty="0" smtClean="0"/>
              <a:t> </a:t>
            </a:r>
            <a:r>
              <a:rPr lang="en-US" sz="2400" dirty="0" err="1" smtClean="0"/>
              <a:t>paragraf</a:t>
            </a:r>
            <a:r>
              <a:rPr lang="en-US" sz="2400" dirty="0" smtClean="0"/>
              <a:t> </a:t>
            </a:r>
            <a:r>
              <a:rPr lang="en-US" sz="2400" dirty="0" err="1" smtClean="0"/>
              <a:t>tentang</a:t>
            </a:r>
            <a:r>
              <a:rPr lang="en-US" sz="2400" dirty="0" smtClean="0"/>
              <a:t> </a:t>
            </a:r>
            <a:r>
              <a:rPr lang="en-US" sz="2400" dirty="0" err="1" smtClean="0"/>
              <a:t>Laporan</a:t>
            </a:r>
            <a:r>
              <a:rPr lang="en-US" sz="2400" dirty="0" smtClean="0"/>
              <a:t> </a:t>
            </a:r>
            <a:r>
              <a:rPr lang="en-US" sz="2400" dirty="0" err="1" smtClean="0"/>
              <a:t>Perubahan</a:t>
            </a:r>
            <a:r>
              <a:rPr lang="en-US" sz="2400" dirty="0" smtClean="0"/>
              <a:t> SAL</a:t>
            </a:r>
            <a:endParaRPr lang="en-US" sz="2400" dirty="0"/>
          </a:p>
        </p:txBody>
      </p:sp>
      <p:sp>
        <p:nvSpPr>
          <p:cNvPr id="7" name="Rectangle 6"/>
          <p:cNvSpPr/>
          <p:nvPr/>
        </p:nvSpPr>
        <p:spPr>
          <a:xfrm>
            <a:off x="457200" y="3886200"/>
            <a:ext cx="8153400" cy="61485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400" dirty="0" smtClean="0"/>
              <a:t>5. </a:t>
            </a:r>
            <a:r>
              <a:rPr lang="en-US" sz="2400" dirty="0" err="1" smtClean="0"/>
              <a:t>Perubahan</a:t>
            </a:r>
            <a:r>
              <a:rPr lang="en-US" sz="2400" dirty="0" smtClean="0"/>
              <a:t> </a:t>
            </a:r>
            <a:r>
              <a:rPr lang="en-US" sz="2400" dirty="0" err="1" smtClean="0"/>
              <a:t>dalam</a:t>
            </a:r>
            <a:r>
              <a:rPr lang="en-US" sz="2400" dirty="0" smtClean="0"/>
              <a:t> </a:t>
            </a:r>
            <a:r>
              <a:rPr lang="en-US" sz="2400" dirty="0" err="1" smtClean="0"/>
              <a:t>Unsur</a:t>
            </a:r>
            <a:r>
              <a:rPr lang="en-US" sz="2400" dirty="0" smtClean="0"/>
              <a:t> </a:t>
            </a:r>
            <a:r>
              <a:rPr lang="en-US" sz="2400" dirty="0" err="1" smtClean="0"/>
              <a:t>Neraca</a:t>
            </a:r>
            <a:endParaRPr lang="en-US" sz="2400" dirty="0"/>
          </a:p>
        </p:txBody>
      </p:sp>
      <p:sp>
        <p:nvSpPr>
          <p:cNvPr id="9" name="Title 2"/>
          <p:cNvSpPr txBox="1">
            <a:spLocks/>
          </p:cNvSpPr>
          <p:nvPr/>
        </p:nvSpPr>
        <p:spPr>
          <a:xfrm>
            <a:off x="304800" y="304800"/>
            <a:ext cx="8382000" cy="747897"/>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lang="en-US" sz="5400" b="1" spc="-150" dirty="0" smtClean="0">
                <a:ln w="3175">
                  <a:noFill/>
                </a:ln>
                <a:effectLst>
                  <a:outerShdw blurRad="38100" dist="38100" dir="2700000" algn="tl">
                    <a:srgbClr val="000000">
                      <a:alpha val="43137"/>
                    </a:srgbClr>
                  </a:outerShdw>
                </a:effectLst>
                <a:latin typeface="+mj-lt"/>
                <a:cs typeface="Arial" charset="0"/>
              </a:rPr>
              <a:t>KERANGKA KONSEPTUAL</a:t>
            </a:r>
            <a:endParaRPr kumimoji="0" lang="en-US" sz="5400" b="1" i="0" u="none" strike="noStrike" kern="1200" cap="none" spc="-150" normalizeH="0" baseline="0" noProof="0" dirty="0">
              <a:ln w="3175">
                <a:noFill/>
              </a:ln>
              <a:effectLst>
                <a:outerShdw blurRad="38100" dist="38100" dir="2700000" algn="tl">
                  <a:srgbClr val="000000">
                    <a:alpha val="43137"/>
                  </a:srgbClr>
                </a:outerShdw>
              </a:effectLst>
              <a:uLnTx/>
              <a:uFillTx/>
              <a:latin typeface="+mj-lt"/>
              <a:ea typeface="+mn-ea"/>
              <a:cs typeface="Arial" charset="0"/>
            </a:endParaRPr>
          </a:p>
        </p:txBody>
      </p:sp>
      <p:sp>
        <p:nvSpPr>
          <p:cNvPr id="10" name="Slide Number Placeholder 17"/>
          <p:cNvSpPr txBox="1">
            <a:spLocks/>
          </p:cNvSpPr>
          <p:nvPr/>
        </p:nvSpPr>
        <p:spPr>
          <a:xfrm>
            <a:off x="7924800" y="6416675"/>
            <a:ext cx="7620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9E2C3-3120-4CDB-861A-B0B65478931D}" type="slidenum">
              <a:rPr kumimoji="0" lang="ja-JP" altLang="en-US" sz="1800" b="0" i="0" u="none" strike="noStrike" kern="1200" cap="none" spc="0" normalizeH="0" baseline="0" noProof="0" smtClean="0">
                <a:ln>
                  <a:noFill/>
                </a:ln>
                <a:solidFill>
                  <a:schemeClr val="bg1"/>
                </a:solidFill>
                <a:effectLst/>
                <a:uLnTx/>
                <a:uFillTx/>
                <a:latin typeface="+mn-lt"/>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altLang="ja-JP" sz="1800" b="0" i="0" u="none" strike="noStrike" kern="1200" cap="none" spc="0" normalizeH="0" baseline="0" noProof="0" dirty="0">
              <a:ln>
                <a:noFill/>
              </a:ln>
              <a:solidFill>
                <a:schemeClr val="bg1"/>
              </a:solidFill>
              <a:effectLst/>
              <a:uLnTx/>
              <a:uFillTx/>
              <a:latin typeface="+mn-lt"/>
              <a:ea typeface="ＭＳ Ｐゴシック" charset="-128"/>
              <a:cs typeface="+mn-cs"/>
            </a:endParaRPr>
          </a:p>
        </p:txBody>
      </p:sp>
      <p:sp>
        <p:nvSpPr>
          <p:cNvPr id="11" name="Rectangle 3"/>
          <p:cNvSpPr txBox="1">
            <a:spLocks noChangeArrowheads="1"/>
          </p:cNvSpPr>
          <p:nvPr/>
        </p:nvSpPr>
        <p:spPr>
          <a:xfrm>
            <a:off x="457200" y="4728136"/>
            <a:ext cx="8153400" cy="1403461"/>
          </a:xfrm>
          <a:prstGeom prst="rect">
            <a:avLst/>
          </a:prstGeom>
        </p:spPr>
        <p:txBody>
          <a:bodyPr vert="horz" wrap="square" lIns="0" tIns="0" rIns="0" bIns="0" rtlCol="0">
            <a:spAutoFit/>
          </a:bodyPr>
          <a:lstStyle/>
          <a:p>
            <a:pPr marL="400050" marR="0" lvl="1" indent="-400050" algn="just" defTabSz="914363" rtl="0" eaLnBrk="1" fontAlgn="auto" latinLnBrk="0" hangingPunct="1">
              <a:lnSpc>
                <a:spcPct val="90000"/>
              </a:lnSpc>
              <a:spcBef>
                <a:spcPct val="20000"/>
              </a:spcBef>
              <a:spcAft>
                <a:spcPts val="0"/>
              </a:spcAft>
              <a:buClrTx/>
              <a:buSzPct val="120000"/>
              <a:buFontTx/>
              <a:buBlip>
                <a:blip r:embed="rId2"/>
              </a:buBlip>
              <a:tabLst/>
              <a:defRPr/>
            </a:pPr>
            <a:r>
              <a:rPr lang="sv-SE" sz="2400" b="1" dirty="0" smtClean="0">
                <a:solidFill>
                  <a:schemeClr val="bg2">
                    <a:lumMod val="75000"/>
                  </a:schemeClr>
                </a:solidFill>
              </a:rPr>
              <a:t>Ekuitas dana pada Lampiran II PP 71/2010 jadi Ekuitas pada Lampiran I PP 71/2010</a:t>
            </a:r>
          </a:p>
          <a:p>
            <a:pPr marL="400050" marR="0" lvl="1" indent="-400050" algn="just" defTabSz="914363" rtl="0" eaLnBrk="1" fontAlgn="auto" latinLnBrk="0" hangingPunct="1">
              <a:lnSpc>
                <a:spcPct val="90000"/>
              </a:lnSpc>
              <a:spcBef>
                <a:spcPct val="20000"/>
              </a:spcBef>
              <a:spcAft>
                <a:spcPts val="0"/>
              </a:spcAft>
              <a:buClrTx/>
              <a:buSzPct val="120000"/>
              <a:buFontTx/>
              <a:buBlip>
                <a:blip r:embed="rId2"/>
              </a:buBlip>
              <a:tabLst/>
              <a:defRPr/>
            </a:pPr>
            <a:r>
              <a:rPr lang="es-ES" sz="2400" b="1" dirty="0" err="1" smtClean="0">
                <a:solidFill>
                  <a:schemeClr val="bg2">
                    <a:lumMod val="75000"/>
                  </a:schemeClr>
                </a:solidFill>
              </a:rPr>
              <a:t>Ekuitas</a:t>
            </a:r>
            <a:r>
              <a:rPr lang="es-ES" sz="2400" b="1" dirty="0" smtClean="0">
                <a:solidFill>
                  <a:schemeClr val="bg2">
                    <a:lumMod val="75000"/>
                  </a:schemeClr>
                </a:solidFill>
              </a:rPr>
              <a:t> </a:t>
            </a:r>
            <a:r>
              <a:rPr lang="es-ES" sz="2400" b="1" dirty="0" err="1" smtClean="0">
                <a:solidFill>
                  <a:schemeClr val="bg2">
                    <a:lumMod val="75000"/>
                  </a:schemeClr>
                </a:solidFill>
              </a:rPr>
              <a:t>dana</a:t>
            </a:r>
            <a:r>
              <a:rPr lang="es-ES" sz="2400" b="1" dirty="0" smtClean="0">
                <a:solidFill>
                  <a:schemeClr val="bg2">
                    <a:lumMod val="75000"/>
                  </a:schemeClr>
                </a:solidFill>
              </a:rPr>
              <a:t> </a:t>
            </a:r>
            <a:r>
              <a:rPr lang="es-ES" sz="2400" b="1" dirty="0" err="1" smtClean="0">
                <a:solidFill>
                  <a:schemeClr val="bg2">
                    <a:lumMod val="75000"/>
                  </a:schemeClr>
                </a:solidFill>
              </a:rPr>
              <a:t>lancar</a:t>
            </a:r>
            <a:r>
              <a:rPr lang="es-ES" sz="2400" b="1" dirty="0" smtClean="0">
                <a:solidFill>
                  <a:schemeClr val="bg2">
                    <a:lumMod val="75000"/>
                  </a:schemeClr>
                </a:solidFill>
              </a:rPr>
              <a:t>, </a:t>
            </a:r>
            <a:r>
              <a:rPr lang="es-ES" sz="2400" b="1" dirty="0" err="1" smtClean="0">
                <a:solidFill>
                  <a:schemeClr val="bg2">
                    <a:lumMod val="75000"/>
                  </a:schemeClr>
                </a:solidFill>
              </a:rPr>
              <a:t>ekuitas</a:t>
            </a:r>
            <a:r>
              <a:rPr lang="es-ES" sz="2400" b="1" dirty="0" smtClean="0">
                <a:solidFill>
                  <a:schemeClr val="bg2">
                    <a:lumMod val="75000"/>
                  </a:schemeClr>
                </a:solidFill>
              </a:rPr>
              <a:t> </a:t>
            </a:r>
            <a:r>
              <a:rPr lang="es-ES" sz="2400" b="1" dirty="0" err="1" smtClean="0">
                <a:solidFill>
                  <a:schemeClr val="bg2">
                    <a:lumMod val="75000"/>
                  </a:schemeClr>
                </a:solidFill>
              </a:rPr>
              <a:t>dana</a:t>
            </a:r>
            <a:r>
              <a:rPr lang="es-ES" sz="2400" b="1" dirty="0" smtClean="0">
                <a:solidFill>
                  <a:schemeClr val="bg2">
                    <a:lumMod val="75000"/>
                  </a:schemeClr>
                </a:solidFill>
              </a:rPr>
              <a:t> </a:t>
            </a:r>
            <a:r>
              <a:rPr lang="es-ES" sz="2400" b="1" dirty="0" err="1" smtClean="0">
                <a:solidFill>
                  <a:schemeClr val="bg2">
                    <a:lumMod val="75000"/>
                  </a:schemeClr>
                </a:solidFill>
              </a:rPr>
              <a:t>investasi</a:t>
            </a:r>
            <a:r>
              <a:rPr lang="es-ES" sz="2400" b="1" dirty="0" smtClean="0">
                <a:solidFill>
                  <a:schemeClr val="bg2">
                    <a:lumMod val="75000"/>
                  </a:schemeClr>
                </a:solidFill>
              </a:rPr>
              <a:t> dan </a:t>
            </a:r>
            <a:r>
              <a:rPr lang="es-ES" sz="2400" b="1" dirty="0" err="1" smtClean="0">
                <a:solidFill>
                  <a:schemeClr val="bg2">
                    <a:lumMod val="75000"/>
                  </a:schemeClr>
                </a:solidFill>
              </a:rPr>
              <a:t>Ekuitas</a:t>
            </a:r>
            <a:r>
              <a:rPr lang="es-ES" sz="2400" b="1" dirty="0" smtClean="0">
                <a:solidFill>
                  <a:schemeClr val="bg2">
                    <a:lumMod val="75000"/>
                  </a:schemeClr>
                </a:solidFill>
              </a:rPr>
              <a:t> </a:t>
            </a:r>
            <a:r>
              <a:rPr lang="es-ES" sz="2400" b="1" dirty="0" err="1" smtClean="0">
                <a:solidFill>
                  <a:schemeClr val="bg2">
                    <a:lumMod val="75000"/>
                  </a:schemeClr>
                </a:solidFill>
              </a:rPr>
              <a:t>dana</a:t>
            </a:r>
            <a:r>
              <a:rPr lang="es-ES" sz="2400" b="1" dirty="0" smtClean="0">
                <a:solidFill>
                  <a:schemeClr val="bg2">
                    <a:lumMod val="75000"/>
                  </a:schemeClr>
                </a:solidFill>
              </a:rPr>
              <a:t> </a:t>
            </a:r>
            <a:r>
              <a:rPr lang="es-ES" sz="2400" b="1" dirty="0" err="1" smtClean="0">
                <a:solidFill>
                  <a:schemeClr val="bg2">
                    <a:lumMod val="75000"/>
                  </a:schemeClr>
                </a:solidFill>
              </a:rPr>
              <a:t>cadangan</a:t>
            </a:r>
            <a:r>
              <a:rPr lang="es-ES" sz="2400" b="1" dirty="0" smtClean="0">
                <a:solidFill>
                  <a:schemeClr val="bg2">
                    <a:lumMod val="75000"/>
                  </a:schemeClr>
                </a:solidFill>
              </a:rPr>
              <a:t> </a:t>
            </a:r>
            <a:r>
              <a:rPr lang="es-ES" sz="2400" b="1" dirty="0" err="1" smtClean="0">
                <a:solidFill>
                  <a:schemeClr val="bg2">
                    <a:lumMod val="75000"/>
                  </a:schemeClr>
                </a:solidFill>
              </a:rPr>
              <a:t>dihapus</a:t>
            </a:r>
            <a:r>
              <a:rPr lang="es-ES" sz="2400" b="1" dirty="0" smtClean="0">
                <a:solidFill>
                  <a:schemeClr val="bg2">
                    <a:lumMod val="75000"/>
                  </a:schemeClr>
                </a:solidFill>
              </a:rPr>
              <a:t>.</a:t>
            </a:r>
          </a:p>
        </p:txBody>
      </p:sp>
    </p:spTree>
  </p:cSld>
  <p:clrMapOvr>
    <a:masterClrMapping/>
  </p:clrMapOvr>
  <p:transition spd="med">
    <p:cover dir="l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1295400"/>
            <a:ext cx="8229600" cy="61485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400" dirty="0" smtClean="0"/>
              <a:t>6. </a:t>
            </a:r>
            <a:r>
              <a:rPr lang="en-US" sz="2400" dirty="0" err="1" smtClean="0"/>
              <a:t>Laporan</a:t>
            </a:r>
            <a:r>
              <a:rPr lang="en-US" sz="2400" dirty="0" smtClean="0"/>
              <a:t> </a:t>
            </a:r>
            <a:r>
              <a:rPr lang="en-US" sz="2400" dirty="0" err="1" smtClean="0"/>
              <a:t>Operasional</a:t>
            </a:r>
            <a:endParaRPr lang="en-US" sz="2400" dirty="0"/>
          </a:p>
        </p:txBody>
      </p:sp>
      <p:sp>
        <p:nvSpPr>
          <p:cNvPr id="5" name="Title 2"/>
          <p:cNvSpPr txBox="1">
            <a:spLocks/>
          </p:cNvSpPr>
          <p:nvPr/>
        </p:nvSpPr>
        <p:spPr>
          <a:xfrm>
            <a:off x="304800" y="304800"/>
            <a:ext cx="8382000" cy="747897"/>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lang="en-US" sz="5400" b="1" spc="-150" dirty="0" smtClean="0">
                <a:ln w="3175">
                  <a:noFill/>
                </a:ln>
                <a:effectLst>
                  <a:outerShdw blurRad="38100" dist="38100" dir="2700000" algn="tl">
                    <a:srgbClr val="000000">
                      <a:alpha val="43137"/>
                    </a:srgbClr>
                  </a:outerShdw>
                </a:effectLst>
                <a:latin typeface="+mj-lt"/>
                <a:cs typeface="Arial" charset="0"/>
              </a:rPr>
              <a:t>KERANGKA KONSEPTUAL</a:t>
            </a:r>
            <a:endParaRPr kumimoji="0" lang="en-US" sz="5400" b="1" i="0" u="none" strike="noStrike" kern="1200" cap="none" spc="-150" normalizeH="0" baseline="0" noProof="0" dirty="0">
              <a:ln w="3175">
                <a:noFill/>
              </a:ln>
              <a:effectLst>
                <a:outerShdw blurRad="38100" dist="38100" dir="2700000" algn="tl">
                  <a:srgbClr val="000000">
                    <a:alpha val="43137"/>
                  </a:srgbClr>
                </a:outerShdw>
              </a:effectLst>
              <a:uLnTx/>
              <a:uFillTx/>
              <a:latin typeface="+mj-lt"/>
              <a:ea typeface="+mn-ea"/>
              <a:cs typeface="Arial" charset="0"/>
            </a:endParaRPr>
          </a:p>
        </p:txBody>
      </p:sp>
      <p:sp>
        <p:nvSpPr>
          <p:cNvPr id="7" name="Slide Number Placeholder 17"/>
          <p:cNvSpPr txBox="1">
            <a:spLocks/>
          </p:cNvSpPr>
          <p:nvPr/>
        </p:nvSpPr>
        <p:spPr>
          <a:xfrm>
            <a:off x="7924800" y="6416675"/>
            <a:ext cx="7620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9E2C3-3120-4CDB-861A-B0B65478931D}" type="slidenum">
              <a:rPr kumimoji="0" lang="ja-JP" altLang="en-US" sz="1800" b="0" i="0" u="none" strike="noStrike" kern="1200" cap="none" spc="0" normalizeH="0" baseline="0" noProof="0" smtClean="0">
                <a:ln>
                  <a:noFill/>
                </a:ln>
                <a:solidFill>
                  <a:schemeClr val="bg1"/>
                </a:solidFill>
                <a:effectLst/>
                <a:uLnTx/>
                <a:uFillTx/>
                <a:latin typeface="+mn-lt"/>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altLang="ja-JP" sz="1800" b="0" i="0" u="none" strike="noStrike" kern="1200" cap="none" spc="0" normalizeH="0" baseline="0" noProof="0" dirty="0">
              <a:ln>
                <a:noFill/>
              </a:ln>
              <a:solidFill>
                <a:schemeClr val="bg1"/>
              </a:solidFill>
              <a:effectLst/>
              <a:uLnTx/>
              <a:uFillTx/>
              <a:latin typeface="+mn-lt"/>
              <a:ea typeface="ＭＳ Ｐゴシック" charset="-128"/>
              <a:cs typeface="+mn-cs"/>
            </a:endParaRPr>
          </a:p>
        </p:txBody>
      </p:sp>
      <p:sp>
        <p:nvSpPr>
          <p:cNvPr id="9" name="Rectangle 3"/>
          <p:cNvSpPr txBox="1">
            <a:spLocks noChangeArrowheads="1"/>
          </p:cNvSpPr>
          <p:nvPr/>
        </p:nvSpPr>
        <p:spPr>
          <a:xfrm>
            <a:off x="457200" y="2209800"/>
            <a:ext cx="8153400" cy="3262432"/>
          </a:xfrm>
          <a:prstGeom prst="rect">
            <a:avLst/>
          </a:prstGeom>
        </p:spPr>
        <p:txBody>
          <a:bodyPr vert="horz" wrap="square" lIns="0" tIns="0" rIns="0" bIns="0" rtlCol="0">
            <a:spAutoFit/>
          </a:bodyPr>
          <a:lstStyle/>
          <a:p>
            <a:pPr marL="400050" marR="0" lvl="1" indent="-400050" algn="just" defTabSz="914363" rtl="0" eaLnBrk="1" fontAlgn="auto" latinLnBrk="0" hangingPunct="1">
              <a:spcAft>
                <a:spcPts val="1200"/>
              </a:spcAft>
              <a:buClrTx/>
              <a:buSzPct val="120000"/>
              <a:buFontTx/>
              <a:buBlip>
                <a:blip r:embed="rId2"/>
              </a:buBlip>
              <a:tabLst/>
              <a:defRPr/>
            </a:pPr>
            <a:r>
              <a:rPr lang="es-ES" sz="2400" b="1" dirty="0" smtClean="0">
                <a:solidFill>
                  <a:schemeClr val="bg2">
                    <a:lumMod val="75000"/>
                  </a:schemeClr>
                </a:solidFill>
              </a:rPr>
              <a:t>LO PP 71 – </a:t>
            </a:r>
            <a:r>
              <a:rPr lang="es-ES" sz="2400" b="1" dirty="0" err="1" smtClean="0">
                <a:solidFill>
                  <a:schemeClr val="bg2">
                    <a:lumMod val="75000"/>
                  </a:schemeClr>
                </a:solidFill>
              </a:rPr>
              <a:t>lebih</a:t>
            </a:r>
            <a:r>
              <a:rPr lang="es-ES" sz="2400" b="1" dirty="0" smtClean="0">
                <a:solidFill>
                  <a:schemeClr val="bg2">
                    <a:lumMod val="75000"/>
                  </a:schemeClr>
                </a:solidFill>
              </a:rPr>
              <a:t> </a:t>
            </a:r>
            <a:r>
              <a:rPr lang="es-ES" sz="2400" b="1" dirty="0" err="1" smtClean="0">
                <a:solidFill>
                  <a:schemeClr val="bg2">
                    <a:lumMod val="75000"/>
                  </a:schemeClr>
                </a:solidFill>
              </a:rPr>
              <a:t>mendekati</a:t>
            </a:r>
            <a:r>
              <a:rPr lang="es-ES" sz="2400" b="1" dirty="0" smtClean="0">
                <a:solidFill>
                  <a:schemeClr val="bg2">
                    <a:lumMod val="75000"/>
                  </a:schemeClr>
                </a:solidFill>
              </a:rPr>
              <a:t> </a:t>
            </a:r>
            <a:r>
              <a:rPr lang="es-ES" sz="2400" b="1" dirty="0" err="1" smtClean="0">
                <a:solidFill>
                  <a:schemeClr val="bg2">
                    <a:lumMod val="75000"/>
                  </a:schemeClr>
                </a:solidFill>
              </a:rPr>
              <a:t>Rugi</a:t>
            </a:r>
            <a:r>
              <a:rPr lang="es-ES" sz="2400" b="1" dirty="0" smtClean="0">
                <a:solidFill>
                  <a:schemeClr val="bg2">
                    <a:lumMod val="75000"/>
                  </a:schemeClr>
                </a:solidFill>
              </a:rPr>
              <a:t> </a:t>
            </a:r>
            <a:r>
              <a:rPr lang="es-ES" sz="2400" b="1" dirty="0" err="1" smtClean="0">
                <a:solidFill>
                  <a:schemeClr val="bg2">
                    <a:lumMod val="75000"/>
                  </a:schemeClr>
                </a:solidFill>
              </a:rPr>
              <a:t>Laba</a:t>
            </a:r>
            <a:r>
              <a:rPr lang="es-ES" sz="2400" b="1" dirty="0" smtClean="0">
                <a:solidFill>
                  <a:schemeClr val="bg2">
                    <a:lumMod val="75000"/>
                  </a:schemeClr>
                </a:solidFill>
              </a:rPr>
              <a:t> </a:t>
            </a:r>
            <a:r>
              <a:rPr lang="es-ES" sz="2400" b="1" dirty="0" err="1" smtClean="0">
                <a:solidFill>
                  <a:schemeClr val="bg2">
                    <a:lumMod val="75000"/>
                  </a:schemeClr>
                </a:solidFill>
              </a:rPr>
              <a:t>komersial</a:t>
            </a:r>
            <a:r>
              <a:rPr lang="es-ES" sz="2400" b="1" dirty="0" smtClean="0">
                <a:solidFill>
                  <a:schemeClr val="bg2">
                    <a:lumMod val="75000"/>
                  </a:schemeClr>
                </a:solidFill>
              </a:rPr>
              <a:t> </a:t>
            </a:r>
            <a:r>
              <a:rPr lang="es-ES" sz="2400" b="1" dirty="0" err="1" smtClean="0">
                <a:solidFill>
                  <a:schemeClr val="bg2">
                    <a:lumMod val="75000"/>
                  </a:schemeClr>
                </a:solidFill>
              </a:rPr>
              <a:t>versi</a:t>
            </a:r>
            <a:r>
              <a:rPr lang="es-ES" sz="2400" b="1" dirty="0" smtClean="0">
                <a:solidFill>
                  <a:schemeClr val="bg2">
                    <a:lumMod val="75000"/>
                  </a:schemeClr>
                </a:solidFill>
              </a:rPr>
              <a:t> </a:t>
            </a:r>
            <a:r>
              <a:rPr lang="es-ES" sz="2400" b="1" dirty="0" err="1" smtClean="0">
                <a:solidFill>
                  <a:schemeClr val="bg2">
                    <a:lumMod val="75000"/>
                  </a:schemeClr>
                </a:solidFill>
              </a:rPr>
              <a:t>akrual</a:t>
            </a:r>
            <a:endParaRPr lang="es-ES" sz="2400" b="1" dirty="0" smtClean="0">
              <a:solidFill>
                <a:schemeClr val="bg2">
                  <a:lumMod val="75000"/>
                </a:schemeClr>
              </a:solidFill>
            </a:endParaRPr>
          </a:p>
          <a:p>
            <a:pPr marL="400050" marR="0" lvl="1" indent="-400050" algn="just" defTabSz="914363" rtl="0" eaLnBrk="1" fontAlgn="auto" latinLnBrk="0" hangingPunct="1">
              <a:spcAft>
                <a:spcPts val="1200"/>
              </a:spcAft>
              <a:buClrTx/>
              <a:buSzPct val="120000"/>
              <a:buFontTx/>
              <a:buBlip>
                <a:blip r:embed="rId2"/>
              </a:buBlip>
              <a:tabLst/>
              <a:defRPr/>
            </a:pPr>
            <a:r>
              <a:rPr lang="es-ES" sz="2400" b="1" dirty="0" smtClean="0">
                <a:solidFill>
                  <a:schemeClr val="bg2">
                    <a:lumMod val="75000"/>
                  </a:schemeClr>
                </a:solidFill>
              </a:rPr>
              <a:t>Par 78. </a:t>
            </a:r>
            <a:r>
              <a:rPr lang="es-ES" sz="2400" b="1" dirty="0" err="1" smtClean="0">
                <a:solidFill>
                  <a:schemeClr val="bg2">
                    <a:lumMod val="75000"/>
                  </a:schemeClr>
                </a:solidFill>
              </a:rPr>
              <a:t>Laporan</a:t>
            </a:r>
            <a:r>
              <a:rPr lang="es-ES" sz="2400" b="1" dirty="0" smtClean="0">
                <a:solidFill>
                  <a:schemeClr val="bg2">
                    <a:lumMod val="75000"/>
                  </a:schemeClr>
                </a:solidFill>
              </a:rPr>
              <a:t> </a:t>
            </a:r>
            <a:r>
              <a:rPr lang="es-ES" sz="2400" b="1" dirty="0" err="1" smtClean="0">
                <a:solidFill>
                  <a:schemeClr val="bg2">
                    <a:lumMod val="75000"/>
                  </a:schemeClr>
                </a:solidFill>
              </a:rPr>
              <a:t>Operasional</a:t>
            </a:r>
            <a:r>
              <a:rPr lang="es-ES" sz="2400" b="1" dirty="0" smtClean="0">
                <a:solidFill>
                  <a:schemeClr val="bg2">
                    <a:lumMod val="75000"/>
                  </a:schemeClr>
                </a:solidFill>
              </a:rPr>
              <a:t> </a:t>
            </a:r>
            <a:r>
              <a:rPr lang="es-ES" sz="2400" b="1" dirty="0" err="1" smtClean="0">
                <a:solidFill>
                  <a:schemeClr val="bg2">
                    <a:lumMod val="75000"/>
                  </a:schemeClr>
                </a:solidFill>
              </a:rPr>
              <a:t>menyajikan</a:t>
            </a:r>
            <a:r>
              <a:rPr lang="es-ES" sz="2400" b="1" dirty="0" smtClean="0">
                <a:solidFill>
                  <a:schemeClr val="bg2">
                    <a:lumMod val="75000"/>
                  </a:schemeClr>
                </a:solidFill>
              </a:rPr>
              <a:t> </a:t>
            </a:r>
            <a:r>
              <a:rPr lang="es-ES" sz="2400" b="1" dirty="0" err="1" smtClean="0">
                <a:solidFill>
                  <a:schemeClr val="bg2">
                    <a:lumMod val="75000"/>
                  </a:schemeClr>
                </a:solidFill>
              </a:rPr>
              <a:t>ikhtisar</a:t>
            </a:r>
            <a:r>
              <a:rPr lang="es-ES" sz="2400" b="1" dirty="0" smtClean="0">
                <a:solidFill>
                  <a:schemeClr val="bg2">
                    <a:lumMod val="75000"/>
                  </a:schemeClr>
                </a:solidFill>
              </a:rPr>
              <a:t> </a:t>
            </a:r>
            <a:r>
              <a:rPr lang="es-ES" sz="2400" b="1" dirty="0" err="1" smtClean="0">
                <a:solidFill>
                  <a:schemeClr val="bg2">
                    <a:lumMod val="75000"/>
                  </a:schemeClr>
                </a:solidFill>
              </a:rPr>
              <a:t>sumber</a:t>
            </a:r>
            <a:r>
              <a:rPr lang="es-ES" sz="2400" b="1" dirty="0" smtClean="0">
                <a:solidFill>
                  <a:schemeClr val="bg2">
                    <a:lumMod val="75000"/>
                  </a:schemeClr>
                </a:solidFill>
              </a:rPr>
              <a:t> </a:t>
            </a:r>
            <a:r>
              <a:rPr lang="es-ES" sz="2400" b="1" dirty="0" err="1" smtClean="0">
                <a:solidFill>
                  <a:schemeClr val="bg2">
                    <a:lumMod val="75000"/>
                  </a:schemeClr>
                </a:solidFill>
              </a:rPr>
              <a:t>daya</a:t>
            </a:r>
            <a:r>
              <a:rPr lang="es-ES" sz="2400" b="1" dirty="0" smtClean="0">
                <a:solidFill>
                  <a:schemeClr val="bg2">
                    <a:lumMod val="75000"/>
                  </a:schemeClr>
                </a:solidFill>
              </a:rPr>
              <a:t> </a:t>
            </a:r>
            <a:r>
              <a:rPr lang="es-ES" sz="2400" b="1" dirty="0" err="1" smtClean="0">
                <a:solidFill>
                  <a:schemeClr val="bg2">
                    <a:lumMod val="75000"/>
                  </a:schemeClr>
                </a:solidFill>
              </a:rPr>
              <a:t>ekonomi</a:t>
            </a:r>
            <a:r>
              <a:rPr lang="es-ES" sz="2400" b="1" dirty="0" smtClean="0">
                <a:solidFill>
                  <a:schemeClr val="bg2">
                    <a:lumMod val="75000"/>
                  </a:schemeClr>
                </a:solidFill>
              </a:rPr>
              <a:t> yang </a:t>
            </a:r>
            <a:r>
              <a:rPr lang="es-ES" sz="2400" b="1" dirty="0" err="1" smtClean="0">
                <a:solidFill>
                  <a:schemeClr val="bg2">
                    <a:lumMod val="75000"/>
                  </a:schemeClr>
                </a:solidFill>
              </a:rPr>
              <a:t>menambah</a:t>
            </a:r>
            <a:r>
              <a:rPr lang="es-ES" sz="2400" b="1" dirty="0" smtClean="0">
                <a:solidFill>
                  <a:schemeClr val="bg2">
                    <a:lumMod val="75000"/>
                  </a:schemeClr>
                </a:solidFill>
              </a:rPr>
              <a:t> </a:t>
            </a:r>
            <a:r>
              <a:rPr lang="es-ES" sz="2400" b="1" dirty="0" err="1" smtClean="0">
                <a:solidFill>
                  <a:schemeClr val="bg2">
                    <a:lumMod val="75000"/>
                  </a:schemeClr>
                </a:solidFill>
              </a:rPr>
              <a:t>ekuitas</a:t>
            </a:r>
            <a:r>
              <a:rPr lang="es-ES" sz="2400" b="1" dirty="0" smtClean="0">
                <a:solidFill>
                  <a:schemeClr val="bg2">
                    <a:lumMod val="75000"/>
                  </a:schemeClr>
                </a:solidFill>
              </a:rPr>
              <a:t> dan </a:t>
            </a:r>
            <a:r>
              <a:rPr lang="es-ES" sz="2400" b="1" dirty="0" err="1" smtClean="0">
                <a:solidFill>
                  <a:schemeClr val="bg2">
                    <a:lumMod val="75000"/>
                  </a:schemeClr>
                </a:solidFill>
              </a:rPr>
              <a:t>penggunaannya</a:t>
            </a:r>
            <a:r>
              <a:rPr lang="es-ES" sz="2400" b="1" dirty="0" smtClean="0">
                <a:solidFill>
                  <a:schemeClr val="bg2">
                    <a:lumMod val="75000"/>
                  </a:schemeClr>
                </a:solidFill>
              </a:rPr>
              <a:t> yang </a:t>
            </a:r>
            <a:r>
              <a:rPr lang="es-ES" sz="2400" b="1" dirty="0" err="1" smtClean="0">
                <a:solidFill>
                  <a:schemeClr val="bg2">
                    <a:lumMod val="75000"/>
                  </a:schemeClr>
                </a:solidFill>
              </a:rPr>
              <a:t>dikelola</a:t>
            </a:r>
            <a:r>
              <a:rPr lang="es-ES" sz="2400" b="1" dirty="0" smtClean="0">
                <a:solidFill>
                  <a:schemeClr val="bg2">
                    <a:lumMod val="75000"/>
                  </a:schemeClr>
                </a:solidFill>
              </a:rPr>
              <a:t> </a:t>
            </a:r>
            <a:r>
              <a:rPr lang="es-ES" sz="2400" b="1" dirty="0" err="1" smtClean="0">
                <a:solidFill>
                  <a:schemeClr val="bg2">
                    <a:lumMod val="75000"/>
                  </a:schemeClr>
                </a:solidFill>
              </a:rPr>
              <a:t>oleh</a:t>
            </a:r>
            <a:r>
              <a:rPr lang="es-ES" sz="2400" b="1" dirty="0" smtClean="0">
                <a:solidFill>
                  <a:schemeClr val="bg2">
                    <a:lumMod val="75000"/>
                  </a:schemeClr>
                </a:solidFill>
              </a:rPr>
              <a:t> </a:t>
            </a:r>
            <a:r>
              <a:rPr lang="es-ES" sz="2400" b="1" dirty="0" err="1" smtClean="0">
                <a:solidFill>
                  <a:schemeClr val="bg2">
                    <a:lumMod val="75000"/>
                  </a:schemeClr>
                </a:solidFill>
              </a:rPr>
              <a:t>pemerintah</a:t>
            </a:r>
            <a:r>
              <a:rPr lang="es-ES" sz="2400" b="1" dirty="0" smtClean="0">
                <a:solidFill>
                  <a:schemeClr val="bg2">
                    <a:lumMod val="75000"/>
                  </a:schemeClr>
                </a:solidFill>
              </a:rPr>
              <a:t> </a:t>
            </a:r>
            <a:r>
              <a:rPr lang="es-ES" sz="2400" b="1" dirty="0" err="1" smtClean="0">
                <a:solidFill>
                  <a:schemeClr val="bg2">
                    <a:lumMod val="75000"/>
                  </a:schemeClr>
                </a:solidFill>
              </a:rPr>
              <a:t>pusat</a:t>
            </a:r>
            <a:r>
              <a:rPr lang="es-ES" sz="2400" b="1" dirty="0" smtClean="0">
                <a:solidFill>
                  <a:schemeClr val="bg2">
                    <a:lumMod val="75000"/>
                  </a:schemeClr>
                </a:solidFill>
              </a:rPr>
              <a:t>/</a:t>
            </a:r>
            <a:r>
              <a:rPr lang="es-ES" sz="2400" b="1" dirty="0" err="1" smtClean="0">
                <a:solidFill>
                  <a:schemeClr val="bg2">
                    <a:lumMod val="75000"/>
                  </a:schemeClr>
                </a:solidFill>
              </a:rPr>
              <a:t>daerah</a:t>
            </a:r>
            <a:r>
              <a:rPr lang="es-ES" sz="2400" b="1" dirty="0" smtClean="0">
                <a:solidFill>
                  <a:schemeClr val="bg2">
                    <a:lumMod val="75000"/>
                  </a:schemeClr>
                </a:solidFill>
              </a:rPr>
              <a:t> </a:t>
            </a:r>
            <a:r>
              <a:rPr lang="es-ES" sz="2400" b="1" dirty="0" err="1" smtClean="0">
                <a:solidFill>
                  <a:schemeClr val="bg2">
                    <a:lumMod val="75000"/>
                  </a:schemeClr>
                </a:solidFill>
              </a:rPr>
              <a:t>untuk</a:t>
            </a:r>
            <a:r>
              <a:rPr lang="es-ES" sz="2400" b="1" dirty="0" smtClean="0">
                <a:solidFill>
                  <a:schemeClr val="bg2">
                    <a:lumMod val="75000"/>
                  </a:schemeClr>
                </a:solidFill>
              </a:rPr>
              <a:t> </a:t>
            </a:r>
            <a:r>
              <a:rPr lang="es-ES" sz="2400" b="1" dirty="0" err="1" smtClean="0">
                <a:solidFill>
                  <a:schemeClr val="bg2">
                    <a:lumMod val="75000"/>
                  </a:schemeClr>
                </a:solidFill>
              </a:rPr>
              <a:t>kegiatan</a:t>
            </a:r>
            <a:r>
              <a:rPr lang="es-ES" sz="2400" b="1" dirty="0" smtClean="0">
                <a:solidFill>
                  <a:schemeClr val="bg2">
                    <a:lumMod val="75000"/>
                  </a:schemeClr>
                </a:solidFill>
              </a:rPr>
              <a:t> </a:t>
            </a:r>
            <a:r>
              <a:rPr lang="es-ES" sz="2400" b="1" dirty="0" err="1" smtClean="0">
                <a:solidFill>
                  <a:schemeClr val="bg2">
                    <a:lumMod val="75000"/>
                  </a:schemeClr>
                </a:solidFill>
              </a:rPr>
              <a:t>penyelenggaraan</a:t>
            </a:r>
            <a:r>
              <a:rPr lang="es-ES" sz="2400" b="1" dirty="0" smtClean="0">
                <a:solidFill>
                  <a:schemeClr val="bg2">
                    <a:lumMod val="75000"/>
                  </a:schemeClr>
                </a:solidFill>
              </a:rPr>
              <a:t> </a:t>
            </a:r>
            <a:r>
              <a:rPr lang="es-ES" sz="2400" b="1" dirty="0" err="1" smtClean="0">
                <a:solidFill>
                  <a:schemeClr val="bg2">
                    <a:lumMod val="75000"/>
                  </a:schemeClr>
                </a:solidFill>
              </a:rPr>
              <a:t>pemerintahan</a:t>
            </a:r>
            <a:r>
              <a:rPr lang="es-ES" sz="2400" b="1" dirty="0" smtClean="0">
                <a:solidFill>
                  <a:schemeClr val="bg2">
                    <a:lumMod val="75000"/>
                  </a:schemeClr>
                </a:solidFill>
              </a:rPr>
              <a:t> </a:t>
            </a:r>
            <a:r>
              <a:rPr lang="es-ES" sz="2400" b="1" dirty="0" err="1" smtClean="0">
                <a:solidFill>
                  <a:schemeClr val="bg2">
                    <a:lumMod val="75000"/>
                  </a:schemeClr>
                </a:solidFill>
              </a:rPr>
              <a:t>dalam</a:t>
            </a:r>
            <a:r>
              <a:rPr lang="es-ES" sz="2400" b="1" dirty="0" smtClean="0">
                <a:solidFill>
                  <a:schemeClr val="bg2">
                    <a:lumMod val="75000"/>
                  </a:schemeClr>
                </a:solidFill>
              </a:rPr>
              <a:t> </a:t>
            </a:r>
            <a:r>
              <a:rPr lang="es-ES" sz="2400" b="1" dirty="0" err="1" smtClean="0">
                <a:solidFill>
                  <a:schemeClr val="bg2">
                    <a:lumMod val="75000"/>
                  </a:schemeClr>
                </a:solidFill>
              </a:rPr>
              <a:t>satu</a:t>
            </a:r>
            <a:r>
              <a:rPr lang="es-ES" sz="2400" b="1" dirty="0" smtClean="0">
                <a:solidFill>
                  <a:schemeClr val="bg2">
                    <a:lumMod val="75000"/>
                  </a:schemeClr>
                </a:solidFill>
              </a:rPr>
              <a:t> </a:t>
            </a:r>
            <a:r>
              <a:rPr lang="es-ES" sz="2400" b="1" dirty="0" err="1" smtClean="0">
                <a:solidFill>
                  <a:schemeClr val="bg2">
                    <a:lumMod val="75000"/>
                  </a:schemeClr>
                </a:solidFill>
              </a:rPr>
              <a:t>periode</a:t>
            </a:r>
            <a:r>
              <a:rPr lang="es-ES" sz="2400" b="1" dirty="0" smtClean="0">
                <a:solidFill>
                  <a:schemeClr val="bg2">
                    <a:lumMod val="75000"/>
                  </a:schemeClr>
                </a:solidFill>
              </a:rPr>
              <a:t> </a:t>
            </a:r>
            <a:r>
              <a:rPr lang="es-ES" sz="2400" b="1" dirty="0" err="1" smtClean="0">
                <a:solidFill>
                  <a:schemeClr val="bg2">
                    <a:lumMod val="75000"/>
                  </a:schemeClr>
                </a:solidFill>
              </a:rPr>
              <a:t>pelaporan</a:t>
            </a:r>
            <a:r>
              <a:rPr lang="es-ES" sz="2400" b="1" dirty="0" smtClean="0">
                <a:solidFill>
                  <a:schemeClr val="bg2">
                    <a:lumMod val="75000"/>
                  </a:schemeClr>
                </a:solidFill>
              </a:rPr>
              <a:t>.</a:t>
            </a:r>
          </a:p>
          <a:p>
            <a:pPr marL="400050" marR="0" lvl="1" indent="-400050" algn="just" defTabSz="914363" rtl="0" eaLnBrk="1" fontAlgn="auto" latinLnBrk="0" hangingPunct="1">
              <a:spcAft>
                <a:spcPts val="1200"/>
              </a:spcAft>
              <a:buClrTx/>
              <a:buSzPct val="120000"/>
              <a:buFontTx/>
              <a:buBlip>
                <a:blip r:embed="rId2"/>
              </a:buBlip>
              <a:tabLst/>
              <a:defRPr/>
            </a:pPr>
            <a:r>
              <a:rPr lang="es-ES" sz="2400" b="1" dirty="0" smtClean="0">
                <a:solidFill>
                  <a:schemeClr val="bg2">
                    <a:lumMod val="75000"/>
                  </a:schemeClr>
                </a:solidFill>
              </a:rPr>
              <a:t>Par 79 : </a:t>
            </a:r>
            <a:r>
              <a:rPr lang="es-ES" sz="2400" b="1" dirty="0" err="1" smtClean="0">
                <a:solidFill>
                  <a:schemeClr val="bg2">
                    <a:lumMod val="75000"/>
                  </a:schemeClr>
                </a:solidFill>
              </a:rPr>
              <a:t>Unsur</a:t>
            </a:r>
            <a:r>
              <a:rPr lang="es-ES" sz="2400" b="1" dirty="0" smtClean="0">
                <a:solidFill>
                  <a:schemeClr val="bg2">
                    <a:lumMod val="75000"/>
                  </a:schemeClr>
                </a:solidFill>
              </a:rPr>
              <a:t> LO </a:t>
            </a:r>
            <a:r>
              <a:rPr lang="es-ES" sz="2400" b="1" dirty="0" err="1" smtClean="0">
                <a:solidFill>
                  <a:schemeClr val="bg2">
                    <a:lumMod val="75000"/>
                  </a:schemeClr>
                </a:solidFill>
              </a:rPr>
              <a:t>mencakup</a:t>
            </a:r>
            <a:r>
              <a:rPr lang="es-ES" sz="2400" b="1" dirty="0" smtClean="0">
                <a:solidFill>
                  <a:schemeClr val="bg2">
                    <a:lumMod val="75000"/>
                  </a:schemeClr>
                </a:solidFill>
              </a:rPr>
              <a:t> </a:t>
            </a:r>
            <a:r>
              <a:rPr lang="es-ES" sz="2400" b="1" dirty="0" err="1" smtClean="0">
                <a:solidFill>
                  <a:schemeClr val="bg2">
                    <a:lumMod val="75000"/>
                  </a:schemeClr>
                </a:solidFill>
              </a:rPr>
              <a:t>Pendapatan</a:t>
            </a:r>
            <a:r>
              <a:rPr lang="es-ES" sz="2400" b="1" dirty="0" smtClean="0">
                <a:solidFill>
                  <a:schemeClr val="bg2">
                    <a:lumMod val="75000"/>
                  </a:schemeClr>
                </a:solidFill>
              </a:rPr>
              <a:t> </a:t>
            </a:r>
            <a:r>
              <a:rPr lang="es-ES" sz="2400" b="1" dirty="0" err="1" smtClean="0">
                <a:solidFill>
                  <a:schemeClr val="bg2">
                    <a:lumMod val="75000"/>
                  </a:schemeClr>
                </a:solidFill>
              </a:rPr>
              <a:t>Akrual</a:t>
            </a:r>
            <a:r>
              <a:rPr lang="es-ES" sz="2400" b="1" dirty="0" smtClean="0">
                <a:solidFill>
                  <a:schemeClr val="bg2">
                    <a:lumMod val="75000"/>
                  </a:schemeClr>
                </a:solidFill>
              </a:rPr>
              <a:t>, Beban, Transfer, dan Pos </a:t>
            </a:r>
            <a:r>
              <a:rPr lang="es-ES" sz="2400" b="1" dirty="0" err="1" smtClean="0">
                <a:solidFill>
                  <a:schemeClr val="bg2">
                    <a:lumMod val="75000"/>
                  </a:schemeClr>
                </a:solidFill>
              </a:rPr>
              <a:t>Luar</a:t>
            </a:r>
            <a:r>
              <a:rPr lang="es-ES" sz="2400" b="1" dirty="0" smtClean="0">
                <a:solidFill>
                  <a:schemeClr val="bg2">
                    <a:lumMod val="75000"/>
                  </a:schemeClr>
                </a:solidFill>
              </a:rPr>
              <a:t> </a:t>
            </a:r>
            <a:r>
              <a:rPr lang="es-ES" sz="2400" b="1" dirty="0" err="1" smtClean="0">
                <a:solidFill>
                  <a:schemeClr val="bg2">
                    <a:lumMod val="75000"/>
                  </a:schemeClr>
                </a:solidFill>
              </a:rPr>
              <a:t>Biasa</a:t>
            </a:r>
            <a:endParaRPr lang="es-ES" sz="2400" b="1" dirty="0" smtClean="0">
              <a:solidFill>
                <a:schemeClr val="bg2">
                  <a:lumMod val="75000"/>
                </a:schemeClr>
              </a:solidFill>
            </a:endParaRPr>
          </a:p>
        </p:txBody>
      </p:sp>
    </p:spTree>
  </p:cSld>
  <p:clrMapOvr>
    <a:masterClrMapping/>
  </p:clrMapOvr>
  <p:transition spd="med">
    <p:cover dir="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7"/>
          <p:cNvSpPr>
            <a:spLocks noGrp="1" noChangeArrowheads="1"/>
          </p:cNvSpPr>
          <p:nvPr>
            <p:ph idx="1"/>
          </p:nvPr>
        </p:nvSpPr>
        <p:spPr>
          <a:xfrm>
            <a:off x="152400" y="1995720"/>
            <a:ext cx="4343401" cy="4462760"/>
          </a:xfrm>
        </p:spPr>
        <p:txBody>
          <a:bodyPr/>
          <a:lstStyle/>
          <a:p>
            <a:pPr marL="457200" indent="-457200" algn="just" eaLnBrk="1" hangingPunct="1">
              <a:lnSpc>
                <a:spcPct val="90000"/>
              </a:lnSpc>
              <a:buFontTx/>
              <a:buNone/>
            </a:pPr>
            <a:r>
              <a:rPr lang="es-ES" sz="2000" b="1" dirty="0" err="1" smtClean="0"/>
              <a:t>Lamp</a:t>
            </a:r>
            <a:r>
              <a:rPr lang="es-ES" sz="2000" b="1" dirty="0" smtClean="0"/>
              <a:t> II PP 71/PP 24 para 89</a:t>
            </a:r>
          </a:p>
          <a:p>
            <a:pPr marL="457200" indent="-457200" algn="just" eaLnBrk="1" hangingPunct="1">
              <a:lnSpc>
                <a:spcPct val="90000"/>
              </a:lnSpc>
              <a:buFontTx/>
              <a:buNone/>
            </a:pPr>
            <a:endParaRPr lang="en-US" sz="2000" b="1" dirty="0" smtClean="0">
              <a:solidFill>
                <a:srgbClr val="0067AC"/>
              </a:solidFill>
            </a:endParaRPr>
          </a:p>
          <a:p>
            <a:pPr marL="57150" lvl="1" indent="7938" algn="just" eaLnBrk="1" hangingPunct="1">
              <a:lnSpc>
                <a:spcPct val="100000"/>
              </a:lnSpc>
              <a:spcBef>
                <a:spcPts val="0"/>
              </a:spcBef>
              <a:spcAft>
                <a:spcPts val="1200"/>
              </a:spcAft>
              <a:buFontTx/>
              <a:buNone/>
            </a:pPr>
            <a:r>
              <a:rPr lang="sv-SE" sz="2000" dirty="0" smtClean="0">
                <a:solidFill>
                  <a:schemeClr val="bg2">
                    <a:lumMod val="75000"/>
                  </a:schemeClr>
                </a:solidFill>
              </a:rPr>
              <a:t>Belanja menurut basis kas diakui pada saat terjadinya pengeluaran dari Rekening Kas Umum Negara/Daerah atau entitas pelaporan. Khusus pengeluaran melalui bendahara pengeluaran pengakuannya terjadi pada saat pertanggungjawaban atas pengeluaran tersebut disahkan oleh unit yang mempunyai fungsi perbendaharaan. </a:t>
            </a:r>
          </a:p>
          <a:p>
            <a:pPr marL="57150" lvl="1" indent="7938" algn="just" eaLnBrk="1" hangingPunct="1">
              <a:lnSpc>
                <a:spcPct val="100000"/>
              </a:lnSpc>
              <a:spcBef>
                <a:spcPts val="0"/>
              </a:spcBef>
              <a:spcAft>
                <a:spcPts val="1200"/>
              </a:spcAft>
              <a:buFontTx/>
              <a:buNone/>
            </a:pPr>
            <a:r>
              <a:rPr lang="sv-SE" sz="2000" dirty="0" smtClean="0">
                <a:solidFill>
                  <a:schemeClr val="bg2">
                    <a:lumMod val="75000"/>
                  </a:schemeClr>
                </a:solidFill>
              </a:rPr>
              <a:t>Belanja menurut basis akrual diakui pada saat timbulnya kewajiban atau pada saat diperoleh manfaat.</a:t>
            </a:r>
            <a:endParaRPr lang="en-US" sz="2000" dirty="0" smtClean="0">
              <a:solidFill>
                <a:schemeClr val="bg2">
                  <a:lumMod val="75000"/>
                </a:schemeClr>
              </a:solidFill>
            </a:endParaRPr>
          </a:p>
        </p:txBody>
      </p:sp>
      <p:sp>
        <p:nvSpPr>
          <p:cNvPr id="6" name="Rectangle 5"/>
          <p:cNvSpPr/>
          <p:nvPr/>
        </p:nvSpPr>
        <p:spPr>
          <a:xfrm>
            <a:off x="152400" y="1295400"/>
            <a:ext cx="8707833" cy="61485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400" dirty="0" smtClean="0"/>
              <a:t>7. </a:t>
            </a:r>
            <a:r>
              <a:rPr lang="es-ES" sz="2400" dirty="0" err="1" smtClean="0">
                <a:solidFill>
                  <a:schemeClr val="bg1"/>
                </a:solidFill>
                <a:latin typeface="Times New Roman" pitchFamily="18" charset="0"/>
              </a:rPr>
              <a:t>Pengakuan</a:t>
            </a:r>
            <a:r>
              <a:rPr lang="es-ES" sz="2400" dirty="0" smtClean="0">
                <a:solidFill>
                  <a:schemeClr val="bg1"/>
                </a:solidFill>
                <a:latin typeface="Times New Roman" pitchFamily="18" charset="0"/>
              </a:rPr>
              <a:t> </a:t>
            </a:r>
            <a:r>
              <a:rPr lang="es-ES" sz="2400" dirty="0" err="1" smtClean="0">
                <a:solidFill>
                  <a:schemeClr val="bg1"/>
                </a:solidFill>
                <a:latin typeface="Times New Roman" pitchFamily="18" charset="0"/>
              </a:rPr>
              <a:t>Belanja</a:t>
            </a:r>
            <a:r>
              <a:rPr lang="es-ES" sz="2400" dirty="0" smtClean="0">
                <a:solidFill>
                  <a:schemeClr val="bg1"/>
                </a:solidFill>
                <a:latin typeface="Times New Roman" pitchFamily="18" charset="0"/>
              </a:rPr>
              <a:t> </a:t>
            </a:r>
            <a:r>
              <a:rPr lang="es-ES" sz="2400" dirty="0" err="1" smtClean="0">
                <a:solidFill>
                  <a:schemeClr val="bg1"/>
                </a:solidFill>
                <a:latin typeface="Times New Roman" pitchFamily="18" charset="0"/>
              </a:rPr>
              <a:t>menjadi</a:t>
            </a:r>
            <a:r>
              <a:rPr lang="es-ES" sz="2400" dirty="0" smtClean="0">
                <a:solidFill>
                  <a:schemeClr val="bg1"/>
                </a:solidFill>
                <a:latin typeface="Times New Roman" pitchFamily="18" charset="0"/>
              </a:rPr>
              <a:t> </a:t>
            </a:r>
            <a:r>
              <a:rPr lang="es-ES" sz="2400" dirty="0" err="1" smtClean="0">
                <a:solidFill>
                  <a:schemeClr val="bg1"/>
                </a:solidFill>
                <a:latin typeface="Times New Roman" pitchFamily="18" charset="0"/>
              </a:rPr>
              <a:t>Pengakuan</a:t>
            </a:r>
            <a:r>
              <a:rPr lang="es-ES" sz="2400" dirty="0" smtClean="0">
                <a:solidFill>
                  <a:schemeClr val="bg1"/>
                </a:solidFill>
                <a:latin typeface="Times New Roman" pitchFamily="18" charset="0"/>
              </a:rPr>
              <a:t> </a:t>
            </a:r>
            <a:r>
              <a:rPr lang="es-ES" sz="2400" dirty="0" err="1" smtClean="0">
                <a:solidFill>
                  <a:schemeClr val="bg1"/>
                </a:solidFill>
                <a:latin typeface="Times New Roman" pitchFamily="18" charset="0"/>
              </a:rPr>
              <a:t>Belanja</a:t>
            </a:r>
            <a:r>
              <a:rPr lang="es-ES" sz="2400" dirty="0" smtClean="0">
                <a:solidFill>
                  <a:schemeClr val="bg1"/>
                </a:solidFill>
                <a:latin typeface="Times New Roman" pitchFamily="18" charset="0"/>
              </a:rPr>
              <a:t> dan Beban </a:t>
            </a:r>
            <a:endParaRPr lang="en-US" sz="2400" dirty="0">
              <a:solidFill>
                <a:schemeClr val="bg1"/>
              </a:solidFill>
            </a:endParaRPr>
          </a:p>
        </p:txBody>
      </p:sp>
      <p:sp>
        <p:nvSpPr>
          <p:cNvPr id="9" name="Rectangle 3"/>
          <p:cNvSpPr txBox="1">
            <a:spLocks noChangeArrowheads="1"/>
          </p:cNvSpPr>
          <p:nvPr/>
        </p:nvSpPr>
        <p:spPr>
          <a:xfrm>
            <a:off x="4724400" y="1995714"/>
            <a:ext cx="4191000" cy="4481227"/>
          </a:xfrm>
          <a:prstGeom prst="rect">
            <a:avLst/>
          </a:prstGeom>
        </p:spPr>
        <p:txBody>
          <a:bodyPr vert="horz" wrap="square" lIns="0" tIns="0" rIns="0" bIns="0" rtlCol="0">
            <a:spAutoFit/>
          </a:bodyPr>
          <a:lstStyle/>
          <a:p>
            <a:pPr marL="0" marR="0" lvl="0" indent="0" algn="l" defTabSz="914363" rtl="0" eaLnBrk="1" fontAlgn="auto" latinLnBrk="0" hangingPunct="1">
              <a:lnSpc>
                <a:spcPct val="80000"/>
              </a:lnSpc>
              <a:spcBef>
                <a:spcPct val="20000"/>
              </a:spcBef>
              <a:spcAft>
                <a:spcPts val="0"/>
              </a:spcAft>
              <a:buClrTx/>
              <a:buSzTx/>
              <a:buFontTx/>
              <a:buNone/>
              <a:tabLst/>
              <a:defRPr/>
            </a:pPr>
            <a:r>
              <a:rPr kumimoji="0" lang="es-ES" sz="1900" b="1" i="0" u="none" strike="noStrike" kern="1200" cap="none" spc="0" normalizeH="0" baseline="0" noProof="0" dirty="0" err="1" smtClean="0">
                <a:ln>
                  <a:noFill/>
                </a:ln>
                <a:solidFill>
                  <a:schemeClr val="bg2">
                    <a:lumMod val="75000"/>
                  </a:schemeClr>
                </a:solidFill>
                <a:effectLst/>
                <a:uLnTx/>
                <a:uFillTx/>
                <a:ea typeface="+mn-ea"/>
                <a:cs typeface="+mn-cs"/>
              </a:rPr>
              <a:t>Lamp</a:t>
            </a:r>
            <a:r>
              <a:rPr kumimoji="0" lang="es-ES" sz="1900" b="1" i="0" u="none" strike="noStrike" kern="1200" cap="none" spc="0" normalizeH="0" baseline="0" noProof="0" dirty="0" smtClean="0">
                <a:ln>
                  <a:noFill/>
                </a:ln>
                <a:solidFill>
                  <a:schemeClr val="bg2">
                    <a:lumMod val="75000"/>
                  </a:schemeClr>
                </a:solidFill>
                <a:effectLst/>
                <a:uLnTx/>
                <a:uFillTx/>
                <a:ea typeface="+mn-ea"/>
                <a:cs typeface="+mn-cs"/>
              </a:rPr>
              <a:t> I PP 71 -Para 96/97</a:t>
            </a:r>
          </a:p>
          <a:p>
            <a:pPr marL="396875" marR="0" lvl="0" indent="-396875" algn="l" defTabSz="914363" rtl="0" eaLnBrk="1" fontAlgn="auto" latinLnBrk="0" hangingPunct="1">
              <a:lnSpc>
                <a:spcPct val="80000"/>
              </a:lnSpc>
              <a:spcBef>
                <a:spcPct val="20000"/>
              </a:spcBef>
              <a:spcAft>
                <a:spcPts val="0"/>
              </a:spcAft>
              <a:buClrTx/>
              <a:buSzTx/>
              <a:buFontTx/>
              <a:buNone/>
              <a:tabLst/>
              <a:defRPr/>
            </a:pPr>
            <a:r>
              <a:rPr kumimoji="0" lang="es-ES" sz="1900" b="1" i="0" u="none" strike="noStrike" kern="1200" cap="none" spc="0" normalizeH="0" baseline="0" noProof="0" dirty="0" smtClean="0">
                <a:ln>
                  <a:noFill/>
                </a:ln>
                <a:solidFill>
                  <a:schemeClr val="bg2">
                    <a:lumMod val="75000"/>
                  </a:schemeClr>
                </a:solidFill>
                <a:effectLst/>
                <a:uLnTx/>
                <a:uFillTx/>
                <a:ea typeface="+mn-ea"/>
                <a:cs typeface="+mn-cs"/>
              </a:rPr>
              <a:t>	</a:t>
            </a:r>
          </a:p>
          <a:p>
            <a:pPr marL="0" marR="0" lvl="1" indent="346075" algn="just" defTabSz="914363" rtl="0" eaLnBrk="1" fontAlgn="auto" latinLnBrk="0" hangingPunct="1">
              <a:spcAft>
                <a:spcPts val="1200"/>
              </a:spcAft>
              <a:buClrTx/>
              <a:buSzTx/>
              <a:buFontTx/>
              <a:buNone/>
              <a:tabLst/>
              <a:defRPr/>
            </a:pPr>
            <a:r>
              <a:rPr kumimoji="0" lang="es-ES" sz="1900" u="none" strike="noStrike" kern="1200" cap="none" spc="0" normalizeH="0" baseline="0" noProof="0" dirty="0" smtClean="0">
                <a:ln>
                  <a:noFill/>
                </a:ln>
                <a:solidFill>
                  <a:schemeClr val="bg2">
                    <a:lumMod val="75000"/>
                  </a:schemeClr>
                </a:solidFill>
                <a:effectLst/>
                <a:uLnTx/>
                <a:uFillTx/>
                <a:ea typeface="+mn-ea"/>
                <a:cs typeface="+mn-cs"/>
              </a:rPr>
              <a:t>96. Beban </a:t>
            </a:r>
            <a:r>
              <a:rPr kumimoji="0" lang="es-ES" sz="1900" u="none" strike="noStrike" kern="1200" cap="none" spc="0" normalizeH="0" baseline="0" noProof="0" dirty="0" err="1" smtClean="0">
                <a:ln>
                  <a:noFill/>
                </a:ln>
                <a:solidFill>
                  <a:schemeClr val="bg2">
                    <a:lumMod val="75000"/>
                  </a:schemeClr>
                </a:solidFill>
                <a:effectLst/>
                <a:uLnTx/>
                <a:uFillTx/>
                <a:ea typeface="+mn-ea"/>
                <a:cs typeface="+mn-cs"/>
              </a:rPr>
              <a:t>diakui</a:t>
            </a:r>
            <a:r>
              <a:rPr kumimoji="0" lang="es-ES" sz="1900" u="none" strike="noStrike" kern="1200" cap="none" spc="0" normalizeH="0" baseline="0" noProof="0" dirty="0" smtClean="0">
                <a:ln>
                  <a:noFill/>
                </a:ln>
                <a:solidFill>
                  <a:schemeClr val="bg2">
                    <a:lumMod val="75000"/>
                  </a:schemeClr>
                </a:solidFill>
                <a:effectLst/>
                <a:uLnTx/>
                <a:uFillTx/>
                <a:ea typeface="+mn-ea"/>
                <a:cs typeface="+mn-cs"/>
              </a:rPr>
              <a:t> pada </a:t>
            </a:r>
            <a:r>
              <a:rPr kumimoji="0" lang="es-ES" sz="1900" u="none" strike="noStrike" kern="1200" cap="none" spc="0" normalizeH="0" baseline="0" noProof="0" dirty="0" err="1" smtClean="0">
                <a:ln>
                  <a:noFill/>
                </a:ln>
                <a:solidFill>
                  <a:schemeClr val="bg2">
                    <a:lumMod val="75000"/>
                  </a:schemeClr>
                </a:solidFill>
                <a:effectLst/>
                <a:uLnTx/>
                <a:uFillTx/>
                <a:ea typeface="+mn-ea"/>
                <a:cs typeface="+mn-cs"/>
              </a:rPr>
              <a:t>saat</a:t>
            </a:r>
            <a:r>
              <a:rPr kumimoji="0" lang="es-ES" sz="1900" u="none" strike="noStrike" kern="1200" cap="none" spc="0" normalizeH="0" baseline="0" noProof="0" dirty="0" smtClean="0">
                <a:ln>
                  <a:noFill/>
                </a:ln>
                <a:solidFill>
                  <a:schemeClr val="bg2">
                    <a:lumMod val="75000"/>
                  </a:schemeClr>
                </a:solidFill>
                <a:effectLst/>
                <a:uLnTx/>
                <a:uFillTx/>
                <a:ea typeface="+mn-ea"/>
                <a:cs typeface="+mn-cs"/>
              </a:rPr>
              <a:t> </a:t>
            </a:r>
            <a:r>
              <a:rPr kumimoji="0" lang="es-ES" sz="1900" u="none" strike="noStrike" kern="1200" cap="none" spc="0" normalizeH="0" baseline="0" noProof="0" dirty="0" err="1" smtClean="0">
                <a:ln>
                  <a:noFill/>
                </a:ln>
                <a:solidFill>
                  <a:schemeClr val="bg2">
                    <a:lumMod val="75000"/>
                  </a:schemeClr>
                </a:solidFill>
                <a:effectLst/>
                <a:uLnTx/>
                <a:uFillTx/>
                <a:ea typeface="+mn-ea"/>
                <a:cs typeface="+mn-cs"/>
              </a:rPr>
              <a:t>timbulnya</a:t>
            </a:r>
            <a:r>
              <a:rPr kumimoji="0" lang="es-ES" sz="1900" u="none" strike="noStrike" kern="1200" cap="none" spc="0" normalizeH="0" baseline="0" noProof="0" dirty="0" smtClean="0">
                <a:ln>
                  <a:noFill/>
                </a:ln>
                <a:solidFill>
                  <a:schemeClr val="bg2">
                    <a:lumMod val="75000"/>
                  </a:schemeClr>
                </a:solidFill>
                <a:effectLst/>
                <a:uLnTx/>
                <a:uFillTx/>
                <a:ea typeface="+mn-ea"/>
                <a:cs typeface="+mn-cs"/>
              </a:rPr>
              <a:t> </a:t>
            </a:r>
            <a:r>
              <a:rPr kumimoji="0" lang="es-ES" sz="1900" u="none" strike="noStrike" kern="1200" cap="none" spc="0" normalizeH="0" baseline="0" noProof="0" dirty="0" err="1" smtClean="0">
                <a:ln>
                  <a:noFill/>
                </a:ln>
                <a:solidFill>
                  <a:schemeClr val="bg2">
                    <a:lumMod val="75000"/>
                  </a:schemeClr>
                </a:solidFill>
                <a:effectLst/>
                <a:uLnTx/>
                <a:uFillTx/>
                <a:ea typeface="+mn-ea"/>
                <a:cs typeface="+mn-cs"/>
              </a:rPr>
              <a:t>kewajiban</a:t>
            </a:r>
            <a:r>
              <a:rPr kumimoji="0" lang="es-ES" sz="1900" u="none" strike="noStrike" kern="1200" cap="none" spc="0" normalizeH="0" baseline="0" noProof="0" dirty="0" smtClean="0">
                <a:ln>
                  <a:noFill/>
                </a:ln>
                <a:solidFill>
                  <a:schemeClr val="bg2">
                    <a:lumMod val="75000"/>
                  </a:schemeClr>
                </a:solidFill>
                <a:effectLst/>
                <a:uLnTx/>
                <a:uFillTx/>
                <a:ea typeface="+mn-ea"/>
                <a:cs typeface="+mn-cs"/>
              </a:rPr>
              <a:t>, </a:t>
            </a:r>
            <a:r>
              <a:rPr kumimoji="0" lang="es-ES" sz="1900" u="none" strike="noStrike" kern="1200" cap="none" spc="0" normalizeH="0" baseline="0" noProof="0" dirty="0" err="1" smtClean="0">
                <a:ln>
                  <a:noFill/>
                </a:ln>
                <a:solidFill>
                  <a:schemeClr val="bg2">
                    <a:lumMod val="75000"/>
                  </a:schemeClr>
                </a:solidFill>
                <a:effectLst/>
                <a:uLnTx/>
                <a:uFillTx/>
                <a:ea typeface="+mn-ea"/>
                <a:cs typeface="+mn-cs"/>
              </a:rPr>
              <a:t>terjadinya</a:t>
            </a:r>
            <a:r>
              <a:rPr kumimoji="0" lang="es-ES" sz="1900" u="none" strike="noStrike" kern="1200" cap="none" spc="0" normalizeH="0" baseline="0" noProof="0" dirty="0" smtClean="0">
                <a:ln>
                  <a:noFill/>
                </a:ln>
                <a:solidFill>
                  <a:schemeClr val="bg2">
                    <a:lumMod val="75000"/>
                  </a:schemeClr>
                </a:solidFill>
                <a:effectLst/>
                <a:uLnTx/>
                <a:uFillTx/>
                <a:ea typeface="+mn-ea"/>
                <a:cs typeface="+mn-cs"/>
              </a:rPr>
              <a:t> </a:t>
            </a:r>
            <a:r>
              <a:rPr kumimoji="0" lang="es-ES" sz="1900" u="none" strike="noStrike" kern="1200" cap="none" spc="0" normalizeH="0" baseline="0" noProof="0" dirty="0" err="1" smtClean="0">
                <a:ln>
                  <a:noFill/>
                </a:ln>
                <a:solidFill>
                  <a:schemeClr val="bg2">
                    <a:lumMod val="75000"/>
                  </a:schemeClr>
                </a:solidFill>
                <a:effectLst/>
                <a:uLnTx/>
                <a:uFillTx/>
                <a:ea typeface="+mn-ea"/>
                <a:cs typeface="+mn-cs"/>
              </a:rPr>
              <a:t>konsumsi</a:t>
            </a:r>
            <a:r>
              <a:rPr kumimoji="0" lang="es-ES" sz="1900" u="none" strike="noStrike" kern="1200" cap="none" spc="0" normalizeH="0" baseline="0" noProof="0" dirty="0" smtClean="0">
                <a:ln>
                  <a:noFill/>
                </a:ln>
                <a:solidFill>
                  <a:schemeClr val="bg2">
                    <a:lumMod val="75000"/>
                  </a:schemeClr>
                </a:solidFill>
                <a:effectLst/>
                <a:uLnTx/>
                <a:uFillTx/>
                <a:ea typeface="+mn-ea"/>
                <a:cs typeface="+mn-cs"/>
              </a:rPr>
              <a:t> </a:t>
            </a:r>
            <a:r>
              <a:rPr kumimoji="0" lang="es-ES" sz="1900" u="none" strike="noStrike" kern="1200" cap="none" spc="0" normalizeH="0" baseline="0" noProof="0" dirty="0" err="1" smtClean="0">
                <a:ln>
                  <a:noFill/>
                </a:ln>
                <a:solidFill>
                  <a:schemeClr val="bg2">
                    <a:lumMod val="75000"/>
                  </a:schemeClr>
                </a:solidFill>
                <a:effectLst/>
                <a:uLnTx/>
                <a:uFillTx/>
                <a:ea typeface="+mn-ea"/>
                <a:cs typeface="+mn-cs"/>
              </a:rPr>
              <a:t>aset</a:t>
            </a:r>
            <a:r>
              <a:rPr kumimoji="0" lang="es-ES" sz="1900" u="none" strike="noStrike" kern="1200" cap="none" spc="0" normalizeH="0" baseline="0" noProof="0" dirty="0" smtClean="0">
                <a:ln>
                  <a:noFill/>
                </a:ln>
                <a:solidFill>
                  <a:schemeClr val="bg2">
                    <a:lumMod val="75000"/>
                  </a:schemeClr>
                </a:solidFill>
                <a:effectLst/>
                <a:uLnTx/>
                <a:uFillTx/>
                <a:ea typeface="+mn-ea"/>
                <a:cs typeface="+mn-cs"/>
              </a:rPr>
              <a:t>, </a:t>
            </a:r>
            <a:r>
              <a:rPr kumimoji="0" lang="es-ES" sz="1900" u="none" strike="noStrike" kern="1200" cap="none" spc="0" normalizeH="0" baseline="0" noProof="0" dirty="0" err="1" smtClean="0">
                <a:ln>
                  <a:noFill/>
                </a:ln>
                <a:solidFill>
                  <a:schemeClr val="bg2">
                    <a:lumMod val="75000"/>
                  </a:schemeClr>
                </a:solidFill>
                <a:effectLst/>
                <a:uLnTx/>
                <a:uFillTx/>
                <a:ea typeface="+mn-ea"/>
                <a:cs typeface="+mn-cs"/>
              </a:rPr>
              <a:t>atau</a:t>
            </a:r>
            <a:r>
              <a:rPr kumimoji="0" lang="es-ES" sz="1900" u="none" strike="noStrike" kern="1200" cap="none" spc="0" normalizeH="0" baseline="0" noProof="0" dirty="0" smtClean="0">
                <a:ln>
                  <a:noFill/>
                </a:ln>
                <a:solidFill>
                  <a:schemeClr val="bg2">
                    <a:lumMod val="75000"/>
                  </a:schemeClr>
                </a:solidFill>
                <a:effectLst/>
                <a:uLnTx/>
                <a:uFillTx/>
                <a:ea typeface="+mn-ea"/>
                <a:cs typeface="+mn-cs"/>
              </a:rPr>
              <a:t> </a:t>
            </a:r>
            <a:r>
              <a:rPr kumimoji="0" lang="es-ES" sz="1900" u="none" strike="noStrike" kern="1200" cap="none" spc="0" normalizeH="0" baseline="0" noProof="0" dirty="0" err="1" smtClean="0">
                <a:ln>
                  <a:noFill/>
                </a:ln>
                <a:solidFill>
                  <a:schemeClr val="bg2">
                    <a:lumMod val="75000"/>
                  </a:schemeClr>
                </a:solidFill>
                <a:effectLst/>
                <a:uLnTx/>
                <a:uFillTx/>
                <a:ea typeface="+mn-ea"/>
                <a:cs typeface="+mn-cs"/>
              </a:rPr>
              <a:t>terjadinya</a:t>
            </a:r>
            <a:r>
              <a:rPr kumimoji="0" lang="es-ES" sz="1900" u="none" strike="noStrike" kern="1200" cap="none" spc="0" normalizeH="0" baseline="0" noProof="0" dirty="0" smtClean="0">
                <a:ln>
                  <a:noFill/>
                </a:ln>
                <a:solidFill>
                  <a:schemeClr val="bg2">
                    <a:lumMod val="75000"/>
                  </a:schemeClr>
                </a:solidFill>
                <a:effectLst/>
                <a:uLnTx/>
                <a:uFillTx/>
                <a:ea typeface="+mn-ea"/>
                <a:cs typeface="+mn-cs"/>
              </a:rPr>
              <a:t> </a:t>
            </a:r>
            <a:r>
              <a:rPr kumimoji="0" lang="es-ES" sz="1900" u="none" strike="noStrike" kern="1200" cap="none" spc="0" normalizeH="0" baseline="0" noProof="0" dirty="0" err="1" smtClean="0">
                <a:ln>
                  <a:noFill/>
                </a:ln>
                <a:solidFill>
                  <a:schemeClr val="bg2">
                    <a:lumMod val="75000"/>
                  </a:schemeClr>
                </a:solidFill>
                <a:effectLst/>
                <a:uLnTx/>
                <a:uFillTx/>
                <a:ea typeface="+mn-ea"/>
                <a:cs typeface="+mn-cs"/>
              </a:rPr>
              <a:t>penurunan</a:t>
            </a:r>
            <a:r>
              <a:rPr kumimoji="0" lang="es-ES" sz="1900" u="none" strike="noStrike" kern="1200" cap="none" spc="0" normalizeH="0" baseline="0" noProof="0" dirty="0" smtClean="0">
                <a:ln>
                  <a:noFill/>
                </a:ln>
                <a:solidFill>
                  <a:schemeClr val="bg2">
                    <a:lumMod val="75000"/>
                  </a:schemeClr>
                </a:solidFill>
                <a:effectLst/>
                <a:uLnTx/>
                <a:uFillTx/>
                <a:ea typeface="+mn-ea"/>
                <a:cs typeface="+mn-cs"/>
              </a:rPr>
              <a:t> </a:t>
            </a:r>
            <a:r>
              <a:rPr kumimoji="0" lang="es-ES" sz="1900" u="none" strike="noStrike" kern="1200" cap="none" spc="0" normalizeH="0" baseline="0" noProof="0" dirty="0" err="1" smtClean="0">
                <a:ln>
                  <a:noFill/>
                </a:ln>
                <a:solidFill>
                  <a:schemeClr val="bg2">
                    <a:lumMod val="75000"/>
                  </a:schemeClr>
                </a:solidFill>
                <a:effectLst/>
                <a:uLnTx/>
                <a:uFillTx/>
                <a:ea typeface="+mn-ea"/>
                <a:cs typeface="+mn-cs"/>
              </a:rPr>
              <a:t>manfaat</a:t>
            </a:r>
            <a:r>
              <a:rPr kumimoji="0" lang="es-ES" sz="1900" u="none" strike="noStrike" kern="1200" cap="none" spc="0" normalizeH="0" baseline="0" noProof="0" dirty="0" smtClean="0">
                <a:ln>
                  <a:noFill/>
                </a:ln>
                <a:solidFill>
                  <a:schemeClr val="bg2">
                    <a:lumMod val="75000"/>
                  </a:schemeClr>
                </a:solidFill>
                <a:effectLst/>
                <a:uLnTx/>
                <a:uFillTx/>
                <a:ea typeface="+mn-ea"/>
                <a:cs typeface="+mn-cs"/>
              </a:rPr>
              <a:t> </a:t>
            </a:r>
            <a:r>
              <a:rPr kumimoji="0" lang="es-ES" sz="1900" u="none" strike="noStrike" kern="1200" cap="none" spc="0" normalizeH="0" baseline="0" noProof="0" dirty="0" err="1" smtClean="0">
                <a:ln>
                  <a:noFill/>
                </a:ln>
                <a:solidFill>
                  <a:schemeClr val="bg2">
                    <a:lumMod val="75000"/>
                  </a:schemeClr>
                </a:solidFill>
                <a:effectLst/>
                <a:uLnTx/>
                <a:uFillTx/>
                <a:ea typeface="+mn-ea"/>
                <a:cs typeface="+mn-cs"/>
              </a:rPr>
              <a:t>ekonomi</a:t>
            </a:r>
            <a:r>
              <a:rPr kumimoji="0" lang="es-ES" sz="1900" u="none" strike="noStrike" kern="1200" cap="none" spc="0" normalizeH="0" baseline="0" noProof="0" dirty="0" smtClean="0">
                <a:ln>
                  <a:noFill/>
                </a:ln>
                <a:solidFill>
                  <a:schemeClr val="bg2">
                    <a:lumMod val="75000"/>
                  </a:schemeClr>
                </a:solidFill>
                <a:effectLst/>
                <a:uLnTx/>
                <a:uFillTx/>
                <a:ea typeface="+mn-ea"/>
                <a:cs typeface="+mn-cs"/>
              </a:rPr>
              <a:t> </a:t>
            </a:r>
            <a:r>
              <a:rPr kumimoji="0" lang="es-ES" sz="1900" u="none" strike="noStrike" kern="1200" cap="none" spc="0" normalizeH="0" baseline="0" noProof="0" dirty="0" err="1" smtClean="0">
                <a:ln>
                  <a:noFill/>
                </a:ln>
                <a:solidFill>
                  <a:schemeClr val="bg2">
                    <a:lumMod val="75000"/>
                  </a:schemeClr>
                </a:solidFill>
                <a:effectLst/>
                <a:uLnTx/>
                <a:uFillTx/>
                <a:ea typeface="+mn-ea"/>
                <a:cs typeface="+mn-cs"/>
              </a:rPr>
              <a:t>atau</a:t>
            </a:r>
            <a:r>
              <a:rPr kumimoji="0" lang="es-ES" sz="1900" u="none" strike="noStrike" kern="1200" cap="none" spc="0" normalizeH="0" baseline="0" noProof="0" dirty="0" smtClean="0">
                <a:ln>
                  <a:noFill/>
                </a:ln>
                <a:solidFill>
                  <a:schemeClr val="bg2">
                    <a:lumMod val="75000"/>
                  </a:schemeClr>
                </a:solidFill>
                <a:effectLst/>
                <a:uLnTx/>
                <a:uFillTx/>
                <a:ea typeface="+mn-ea"/>
                <a:cs typeface="+mn-cs"/>
              </a:rPr>
              <a:t> </a:t>
            </a:r>
            <a:r>
              <a:rPr kumimoji="0" lang="es-ES" sz="1900" u="none" strike="noStrike" kern="1200" cap="none" spc="0" normalizeH="0" baseline="0" noProof="0" dirty="0" err="1" smtClean="0">
                <a:ln>
                  <a:noFill/>
                </a:ln>
                <a:solidFill>
                  <a:schemeClr val="bg2">
                    <a:lumMod val="75000"/>
                  </a:schemeClr>
                </a:solidFill>
                <a:effectLst/>
                <a:uLnTx/>
                <a:uFillTx/>
                <a:ea typeface="+mn-ea"/>
                <a:cs typeface="+mn-cs"/>
              </a:rPr>
              <a:t>potensi</a:t>
            </a:r>
            <a:r>
              <a:rPr kumimoji="0" lang="es-ES" sz="1900" u="none" strike="noStrike" kern="1200" cap="none" spc="0" normalizeH="0" baseline="0" noProof="0" dirty="0" smtClean="0">
                <a:ln>
                  <a:noFill/>
                </a:ln>
                <a:solidFill>
                  <a:schemeClr val="bg2">
                    <a:lumMod val="75000"/>
                  </a:schemeClr>
                </a:solidFill>
                <a:effectLst/>
                <a:uLnTx/>
                <a:uFillTx/>
                <a:ea typeface="+mn-ea"/>
                <a:cs typeface="+mn-cs"/>
              </a:rPr>
              <a:t> jasa. </a:t>
            </a:r>
          </a:p>
          <a:p>
            <a:pPr marL="0" marR="0" lvl="1" indent="346075" algn="just" defTabSz="914363" rtl="0" eaLnBrk="1" fontAlgn="auto" latinLnBrk="0" hangingPunct="1">
              <a:spcAft>
                <a:spcPts val="1200"/>
              </a:spcAft>
              <a:buClrTx/>
              <a:buSzTx/>
              <a:buFontTx/>
              <a:buNone/>
              <a:tabLst/>
              <a:defRPr/>
            </a:pPr>
            <a:r>
              <a:rPr kumimoji="0" lang="es-ES" sz="1900" u="none" strike="noStrike" kern="1200" cap="none" spc="0" normalizeH="0" baseline="0" noProof="0" dirty="0" smtClean="0">
                <a:ln>
                  <a:noFill/>
                </a:ln>
                <a:solidFill>
                  <a:schemeClr val="bg2">
                    <a:lumMod val="75000"/>
                  </a:schemeClr>
                </a:solidFill>
                <a:effectLst/>
                <a:uLnTx/>
                <a:uFillTx/>
                <a:ea typeface="+mn-ea"/>
                <a:cs typeface="+mn-cs"/>
              </a:rPr>
              <a:t>97. </a:t>
            </a:r>
            <a:r>
              <a:rPr kumimoji="0" lang="es-ES" sz="1900" u="none" strike="noStrike" kern="1200" cap="none" spc="0" normalizeH="0" baseline="0" noProof="0" dirty="0" err="1" smtClean="0">
                <a:ln>
                  <a:noFill/>
                </a:ln>
                <a:solidFill>
                  <a:schemeClr val="bg2">
                    <a:lumMod val="75000"/>
                  </a:schemeClr>
                </a:solidFill>
                <a:effectLst/>
                <a:uLnTx/>
                <a:uFillTx/>
                <a:ea typeface="+mn-ea"/>
                <a:cs typeface="+mn-cs"/>
              </a:rPr>
              <a:t>Belanja</a:t>
            </a:r>
            <a:r>
              <a:rPr kumimoji="0" lang="es-ES" sz="1900" u="none" strike="noStrike" kern="1200" cap="none" spc="0" normalizeH="0" baseline="0" noProof="0" dirty="0" smtClean="0">
                <a:ln>
                  <a:noFill/>
                </a:ln>
                <a:solidFill>
                  <a:schemeClr val="bg2">
                    <a:lumMod val="75000"/>
                  </a:schemeClr>
                </a:solidFill>
                <a:effectLst/>
                <a:uLnTx/>
                <a:uFillTx/>
                <a:ea typeface="+mn-ea"/>
                <a:cs typeface="+mn-cs"/>
              </a:rPr>
              <a:t> </a:t>
            </a:r>
            <a:r>
              <a:rPr kumimoji="0" lang="es-ES" sz="1900" u="none" strike="noStrike" kern="1200" cap="none" spc="0" normalizeH="0" baseline="0" noProof="0" dirty="0" err="1" smtClean="0">
                <a:ln>
                  <a:noFill/>
                </a:ln>
                <a:solidFill>
                  <a:schemeClr val="bg2">
                    <a:lumMod val="75000"/>
                  </a:schemeClr>
                </a:solidFill>
                <a:effectLst/>
                <a:uLnTx/>
                <a:uFillTx/>
                <a:ea typeface="+mn-ea"/>
                <a:cs typeface="+mn-cs"/>
              </a:rPr>
              <a:t>diakui</a:t>
            </a:r>
            <a:r>
              <a:rPr kumimoji="0" lang="es-ES" sz="1900" u="none" strike="noStrike" kern="1200" cap="none" spc="0" normalizeH="0" baseline="0" noProof="0" dirty="0" smtClean="0">
                <a:ln>
                  <a:noFill/>
                </a:ln>
                <a:solidFill>
                  <a:schemeClr val="bg2">
                    <a:lumMod val="75000"/>
                  </a:schemeClr>
                </a:solidFill>
                <a:effectLst/>
                <a:uLnTx/>
                <a:uFillTx/>
                <a:ea typeface="+mn-ea"/>
                <a:cs typeface="+mn-cs"/>
              </a:rPr>
              <a:t> </a:t>
            </a:r>
            <a:r>
              <a:rPr kumimoji="0" lang="es-ES" sz="1900" u="none" strike="noStrike" kern="1200" cap="none" spc="0" normalizeH="0" baseline="0" noProof="0" dirty="0" err="1" smtClean="0">
                <a:ln>
                  <a:noFill/>
                </a:ln>
                <a:solidFill>
                  <a:schemeClr val="bg2">
                    <a:lumMod val="75000"/>
                  </a:schemeClr>
                </a:solidFill>
                <a:effectLst/>
                <a:uLnTx/>
                <a:uFillTx/>
                <a:ea typeface="+mn-ea"/>
                <a:cs typeface="+mn-cs"/>
              </a:rPr>
              <a:t>berdasarkan</a:t>
            </a:r>
            <a:r>
              <a:rPr kumimoji="0" lang="es-ES" sz="1900" u="none" strike="noStrike" kern="1200" cap="none" spc="0" normalizeH="0" baseline="0" noProof="0" dirty="0" smtClean="0">
                <a:ln>
                  <a:noFill/>
                </a:ln>
                <a:solidFill>
                  <a:schemeClr val="bg2">
                    <a:lumMod val="75000"/>
                  </a:schemeClr>
                </a:solidFill>
                <a:effectLst/>
                <a:uLnTx/>
                <a:uFillTx/>
                <a:ea typeface="+mn-ea"/>
                <a:cs typeface="+mn-cs"/>
              </a:rPr>
              <a:t> </a:t>
            </a:r>
            <a:r>
              <a:rPr kumimoji="0" lang="es-ES" sz="1900" u="none" strike="noStrike" kern="1200" cap="none" spc="0" normalizeH="0" baseline="0" noProof="0" dirty="0" err="1" smtClean="0">
                <a:ln>
                  <a:noFill/>
                </a:ln>
                <a:solidFill>
                  <a:schemeClr val="bg2">
                    <a:lumMod val="75000"/>
                  </a:schemeClr>
                </a:solidFill>
                <a:effectLst/>
                <a:uLnTx/>
                <a:uFillTx/>
                <a:ea typeface="+mn-ea"/>
                <a:cs typeface="+mn-cs"/>
              </a:rPr>
              <a:t>terjadinya</a:t>
            </a:r>
            <a:r>
              <a:rPr kumimoji="0" lang="es-ES" sz="1900" u="none" strike="noStrike" kern="1200" cap="none" spc="0" normalizeH="0" baseline="0" noProof="0" dirty="0" smtClean="0">
                <a:ln>
                  <a:noFill/>
                </a:ln>
                <a:solidFill>
                  <a:schemeClr val="bg2">
                    <a:lumMod val="75000"/>
                  </a:schemeClr>
                </a:solidFill>
                <a:effectLst/>
                <a:uLnTx/>
                <a:uFillTx/>
                <a:ea typeface="+mn-ea"/>
                <a:cs typeface="+mn-cs"/>
              </a:rPr>
              <a:t> </a:t>
            </a:r>
            <a:r>
              <a:rPr kumimoji="0" lang="es-ES" sz="1900" u="none" strike="noStrike" kern="1200" cap="none" spc="0" normalizeH="0" baseline="0" noProof="0" dirty="0" err="1" smtClean="0">
                <a:ln>
                  <a:noFill/>
                </a:ln>
                <a:solidFill>
                  <a:schemeClr val="bg2">
                    <a:lumMod val="75000"/>
                  </a:schemeClr>
                </a:solidFill>
                <a:effectLst/>
                <a:uLnTx/>
                <a:uFillTx/>
                <a:ea typeface="+mn-ea"/>
                <a:cs typeface="+mn-cs"/>
              </a:rPr>
              <a:t>pengeluaran</a:t>
            </a:r>
            <a:r>
              <a:rPr kumimoji="0" lang="es-ES" sz="1900" u="none" strike="noStrike" kern="1200" cap="none" spc="0" normalizeH="0" baseline="0" noProof="0" dirty="0" smtClean="0">
                <a:ln>
                  <a:noFill/>
                </a:ln>
                <a:solidFill>
                  <a:schemeClr val="bg2">
                    <a:lumMod val="75000"/>
                  </a:schemeClr>
                </a:solidFill>
                <a:effectLst/>
                <a:uLnTx/>
                <a:uFillTx/>
                <a:ea typeface="+mn-ea"/>
                <a:cs typeface="+mn-cs"/>
              </a:rPr>
              <a:t> </a:t>
            </a:r>
            <a:r>
              <a:rPr kumimoji="0" lang="es-ES" sz="1900" u="none" strike="noStrike" kern="1200" cap="none" spc="0" normalizeH="0" baseline="0" noProof="0" dirty="0" err="1" smtClean="0">
                <a:ln>
                  <a:noFill/>
                </a:ln>
                <a:solidFill>
                  <a:schemeClr val="bg2">
                    <a:lumMod val="75000"/>
                  </a:schemeClr>
                </a:solidFill>
                <a:effectLst/>
                <a:uLnTx/>
                <a:uFillTx/>
                <a:ea typeface="+mn-ea"/>
                <a:cs typeface="+mn-cs"/>
              </a:rPr>
              <a:t>dari</a:t>
            </a:r>
            <a:r>
              <a:rPr kumimoji="0" lang="es-ES" sz="1900" u="none" strike="noStrike" kern="1200" cap="none" spc="0" normalizeH="0" baseline="0" noProof="0" dirty="0" smtClean="0">
                <a:ln>
                  <a:noFill/>
                </a:ln>
                <a:solidFill>
                  <a:schemeClr val="bg2">
                    <a:lumMod val="75000"/>
                  </a:schemeClr>
                </a:solidFill>
                <a:effectLst/>
                <a:uLnTx/>
                <a:uFillTx/>
                <a:ea typeface="+mn-ea"/>
                <a:cs typeface="+mn-cs"/>
              </a:rPr>
              <a:t> </a:t>
            </a:r>
            <a:r>
              <a:rPr kumimoji="0" lang="es-ES" sz="1900" u="none" strike="noStrike" kern="1200" cap="none" spc="0" normalizeH="0" baseline="0" noProof="0" dirty="0" err="1" smtClean="0">
                <a:ln>
                  <a:noFill/>
                </a:ln>
                <a:solidFill>
                  <a:schemeClr val="bg2">
                    <a:lumMod val="75000"/>
                  </a:schemeClr>
                </a:solidFill>
                <a:effectLst/>
                <a:uLnTx/>
                <a:uFillTx/>
                <a:ea typeface="+mn-ea"/>
                <a:cs typeface="+mn-cs"/>
              </a:rPr>
              <a:t>Rekening</a:t>
            </a:r>
            <a:r>
              <a:rPr kumimoji="0" lang="es-ES" sz="1900" u="none" strike="noStrike" kern="1200" cap="none" spc="0" normalizeH="0" baseline="0" noProof="0" dirty="0" smtClean="0">
                <a:ln>
                  <a:noFill/>
                </a:ln>
                <a:solidFill>
                  <a:schemeClr val="bg2">
                    <a:lumMod val="75000"/>
                  </a:schemeClr>
                </a:solidFill>
                <a:effectLst/>
                <a:uLnTx/>
                <a:uFillTx/>
                <a:ea typeface="+mn-ea"/>
                <a:cs typeface="+mn-cs"/>
              </a:rPr>
              <a:t> </a:t>
            </a:r>
            <a:r>
              <a:rPr kumimoji="0" lang="es-ES" sz="1900" u="none" strike="noStrike" kern="1200" cap="none" spc="0" normalizeH="0" baseline="0" noProof="0" dirty="0" err="1" smtClean="0">
                <a:ln>
                  <a:noFill/>
                </a:ln>
                <a:solidFill>
                  <a:schemeClr val="bg2">
                    <a:lumMod val="75000"/>
                  </a:schemeClr>
                </a:solidFill>
                <a:effectLst/>
                <a:uLnTx/>
                <a:uFillTx/>
                <a:ea typeface="+mn-ea"/>
                <a:cs typeface="+mn-cs"/>
              </a:rPr>
              <a:t>Kas</a:t>
            </a:r>
            <a:r>
              <a:rPr kumimoji="0" lang="es-ES" sz="1900" u="none" strike="noStrike" kern="1200" cap="none" spc="0" normalizeH="0" baseline="0" noProof="0" dirty="0" smtClean="0">
                <a:ln>
                  <a:noFill/>
                </a:ln>
                <a:solidFill>
                  <a:schemeClr val="bg2">
                    <a:lumMod val="75000"/>
                  </a:schemeClr>
                </a:solidFill>
                <a:effectLst/>
                <a:uLnTx/>
                <a:uFillTx/>
                <a:ea typeface="+mn-ea"/>
                <a:cs typeface="+mn-cs"/>
              </a:rPr>
              <a:t> </a:t>
            </a:r>
            <a:r>
              <a:rPr kumimoji="0" lang="es-ES" sz="1900" u="none" strike="noStrike" kern="1200" cap="none" spc="0" normalizeH="0" baseline="0" noProof="0" dirty="0" err="1" smtClean="0">
                <a:ln>
                  <a:noFill/>
                </a:ln>
                <a:solidFill>
                  <a:schemeClr val="bg2">
                    <a:lumMod val="75000"/>
                  </a:schemeClr>
                </a:solidFill>
                <a:effectLst/>
                <a:uLnTx/>
                <a:uFillTx/>
                <a:ea typeface="+mn-ea"/>
                <a:cs typeface="+mn-cs"/>
              </a:rPr>
              <a:t>Umum</a:t>
            </a:r>
            <a:r>
              <a:rPr kumimoji="0" lang="es-ES" sz="1900" u="none" strike="noStrike" kern="1200" cap="none" spc="0" normalizeH="0" baseline="0" noProof="0" dirty="0" smtClean="0">
                <a:ln>
                  <a:noFill/>
                </a:ln>
                <a:solidFill>
                  <a:schemeClr val="bg2">
                    <a:lumMod val="75000"/>
                  </a:schemeClr>
                </a:solidFill>
                <a:effectLst/>
                <a:uLnTx/>
                <a:uFillTx/>
                <a:ea typeface="+mn-ea"/>
                <a:cs typeface="+mn-cs"/>
              </a:rPr>
              <a:t> Negara/</a:t>
            </a:r>
            <a:r>
              <a:rPr kumimoji="0" lang="es-ES" sz="1900" u="none" strike="noStrike" kern="1200" cap="none" spc="0" normalizeH="0" baseline="0" noProof="0" dirty="0" err="1" smtClean="0">
                <a:ln>
                  <a:noFill/>
                </a:ln>
                <a:solidFill>
                  <a:schemeClr val="bg2">
                    <a:lumMod val="75000"/>
                  </a:schemeClr>
                </a:solidFill>
                <a:effectLst/>
                <a:uLnTx/>
                <a:uFillTx/>
                <a:ea typeface="+mn-ea"/>
                <a:cs typeface="+mn-cs"/>
              </a:rPr>
              <a:t>Daerah</a:t>
            </a:r>
            <a:r>
              <a:rPr kumimoji="0" lang="es-ES" sz="1900" u="none" strike="noStrike" kern="1200" cap="none" spc="0" normalizeH="0" baseline="0" noProof="0" dirty="0" smtClean="0">
                <a:ln>
                  <a:noFill/>
                </a:ln>
                <a:solidFill>
                  <a:schemeClr val="bg2">
                    <a:lumMod val="75000"/>
                  </a:schemeClr>
                </a:solidFill>
                <a:effectLst/>
                <a:uLnTx/>
                <a:uFillTx/>
                <a:ea typeface="+mn-ea"/>
                <a:cs typeface="+mn-cs"/>
              </a:rPr>
              <a:t> </a:t>
            </a:r>
            <a:r>
              <a:rPr kumimoji="0" lang="es-ES" sz="1900" u="none" strike="noStrike" kern="1200" cap="none" spc="0" normalizeH="0" baseline="0" noProof="0" dirty="0" err="1" smtClean="0">
                <a:ln>
                  <a:noFill/>
                </a:ln>
                <a:solidFill>
                  <a:schemeClr val="bg2">
                    <a:lumMod val="75000"/>
                  </a:schemeClr>
                </a:solidFill>
                <a:effectLst/>
                <a:uLnTx/>
                <a:uFillTx/>
                <a:ea typeface="+mn-ea"/>
                <a:cs typeface="+mn-cs"/>
              </a:rPr>
              <a:t>atau</a:t>
            </a:r>
            <a:r>
              <a:rPr kumimoji="0" lang="es-ES" sz="1900" u="none" strike="noStrike" kern="1200" cap="none" spc="0" normalizeH="0" baseline="0" noProof="0" dirty="0" smtClean="0">
                <a:ln>
                  <a:noFill/>
                </a:ln>
                <a:solidFill>
                  <a:schemeClr val="bg2">
                    <a:lumMod val="75000"/>
                  </a:schemeClr>
                </a:solidFill>
                <a:effectLst/>
                <a:uLnTx/>
                <a:uFillTx/>
                <a:ea typeface="+mn-ea"/>
                <a:cs typeface="+mn-cs"/>
              </a:rPr>
              <a:t> </a:t>
            </a:r>
            <a:r>
              <a:rPr kumimoji="0" lang="es-ES" sz="1900" u="none" strike="noStrike" kern="1200" cap="none" spc="0" normalizeH="0" baseline="0" noProof="0" dirty="0" err="1" smtClean="0">
                <a:ln>
                  <a:noFill/>
                </a:ln>
                <a:solidFill>
                  <a:schemeClr val="bg2">
                    <a:lumMod val="75000"/>
                  </a:schemeClr>
                </a:solidFill>
                <a:effectLst/>
                <a:uLnTx/>
                <a:uFillTx/>
                <a:ea typeface="+mn-ea"/>
                <a:cs typeface="+mn-cs"/>
              </a:rPr>
              <a:t>entitas</a:t>
            </a:r>
            <a:r>
              <a:rPr kumimoji="0" lang="es-ES" sz="1900" u="none" strike="noStrike" kern="1200" cap="none" spc="0" normalizeH="0" baseline="0" noProof="0" dirty="0" smtClean="0">
                <a:ln>
                  <a:noFill/>
                </a:ln>
                <a:solidFill>
                  <a:schemeClr val="bg2">
                    <a:lumMod val="75000"/>
                  </a:schemeClr>
                </a:solidFill>
                <a:effectLst/>
                <a:uLnTx/>
                <a:uFillTx/>
                <a:ea typeface="+mn-ea"/>
                <a:cs typeface="+mn-cs"/>
              </a:rPr>
              <a:t> </a:t>
            </a:r>
            <a:r>
              <a:rPr kumimoji="0" lang="es-ES" sz="1900" u="none" strike="noStrike" kern="1200" cap="none" spc="0" normalizeH="0" baseline="0" noProof="0" dirty="0" err="1" smtClean="0">
                <a:ln>
                  <a:noFill/>
                </a:ln>
                <a:solidFill>
                  <a:schemeClr val="bg2">
                    <a:lumMod val="75000"/>
                  </a:schemeClr>
                </a:solidFill>
                <a:effectLst/>
                <a:uLnTx/>
                <a:uFillTx/>
                <a:ea typeface="+mn-ea"/>
                <a:cs typeface="+mn-cs"/>
              </a:rPr>
              <a:t>pelaporan</a:t>
            </a:r>
            <a:r>
              <a:rPr kumimoji="0" lang="es-ES" sz="1900" u="none" strike="noStrike" kern="1200" cap="none" spc="0" normalizeH="0" baseline="0" noProof="0" dirty="0" smtClean="0">
                <a:ln>
                  <a:noFill/>
                </a:ln>
                <a:solidFill>
                  <a:schemeClr val="bg2">
                    <a:lumMod val="75000"/>
                  </a:schemeClr>
                </a:solidFill>
                <a:effectLst/>
                <a:uLnTx/>
                <a:uFillTx/>
                <a:ea typeface="+mn-ea"/>
                <a:cs typeface="+mn-cs"/>
              </a:rPr>
              <a:t>. </a:t>
            </a:r>
            <a:r>
              <a:rPr kumimoji="0" lang="es-ES" sz="1900" u="none" strike="noStrike" kern="1200" cap="none" spc="0" normalizeH="0" baseline="0" noProof="0" dirty="0" err="1" smtClean="0">
                <a:ln>
                  <a:noFill/>
                </a:ln>
                <a:solidFill>
                  <a:schemeClr val="bg2">
                    <a:lumMod val="75000"/>
                  </a:schemeClr>
                </a:solidFill>
                <a:effectLst/>
                <a:uLnTx/>
                <a:uFillTx/>
                <a:ea typeface="+mn-ea"/>
                <a:cs typeface="+mn-cs"/>
              </a:rPr>
              <a:t>Khusus</a:t>
            </a:r>
            <a:r>
              <a:rPr kumimoji="0" lang="es-ES" sz="1900" u="none" strike="noStrike" kern="1200" cap="none" spc="0" normalizeH="0" baseline="0" noProof="0" dirty="0" smtClean="0">
                <a:ln>
                  <a:noFill/>
                </a:ln>
                <a:solidFill>
                  <a:schemeClr val="bg2">
                    <a:lumMod val="75000"/>
                  </a:schemeClr>
                </a:solidFill>
                <a:effectLst/>
                <a:uLnTx/>
                <a:uFillTx/>
                <a:ea typeface="+mn-ea"/>
                <a:cs typeface="+mn-cs"/>
              </a:rPr>
              <a:t> </a:t>
            </a:r>
            <a:r>
              <a:rPr kumimoji="0" lang="es-ES" sz="1900" u="none" strike="noStrike" kern="1200" cap="none" spc="0" normalizeH="0" baseline="0" noProof="0" dirty="0" err="1" smtClean="0">
                <a:ln>
                  <a:noFill/>
                </a:ln>
                <a:solidFill>
                  <a:schemeClr val="bg2">
                    <a:lumMod val="75000"/>
                  </a:schemeClr>
                </a:solidFill>
                <a:effectLst/>
                <a:uLnTx/>
                <a:uFillTx/>
                <a:ea typeface="+mn-ea"/>
                <a:cs typeface="+mn-cs"/>
              </a:rPr>
              <a:t>pengeluaran</a:t>
            </a:r>
            <a:r>
              <a:rPr kumimoji="0" lang="es-ES" sz="1900" u="none" strike="noStrike" kern="1200" cap="none" spc="0" normalizeH="0" baseline="0" noProof="0" dirty="0" smtClean="0">
                <a:ln>
                  <a:noFill/>
                </a:ln>
                <a:solidFill>
                  <a:schemeClr val="bg2">
                    <a:lumMod val="75000"/>
                  </a:schemeClr>
                </a:solidFill>
                <a:effectLst/>
                <a:uLnTx/>
                <a:uFillTx/>
                <a:ea typeface="+mn-ea"/>
                <a:cs typeface="+mn-cs"/>
              </a:rPr>
              <a:t> </a:t>
            </a:r>
            <a:r>
              <a:rPr kumimoji="0" lang="es-ES" sz="1900" u="none" strike="noStrike" kern="1200" cap="none" spc="0" normalizeH="0" baseline="0" noProof="0" dirty="0" err="1" smtClean="0">
                <a:ln>
                  <a:noFill/>
                </a:ln>
                <a:solidFill>
                  <a:schemeClr val="bg2">
                    <a:lumMod val="75000"/>
                  </a:schemeClr>
                </a:solidFill>
                <a:effectLst/>
                <a:uLnTx/>
                <a:uFillTx/>
                <a:ea typeface="+mn-ea"/>
                <a:cs typeface="+mn-cs"/>
              </a:rPr>
              <a:t>melalui</a:t>
            </a:r>
            <a:r>
              <a:rPr kumimoji="0" lang="es-ES" sz="1900" u="none" strike="noStrike" kern="1200" cap="none" spc="0" normalizeH="0" baseline="0" noProof="0" dirty="0" smtClean="0">
                <a:ln>
                  <a:noFill/>
                </a:ln>
                <a:solidFill>
                  <a:schemeClr val="bg2">
                    <a:lumMod val="75000"/>
                  </a:schemeClr>
                </a:solidFill>
                <a:effectLst/>
                <a:uLnTx/>
                <a:uFillTx/>
                <a:ea typeface="+mn-ea"/>
                <a:cs typeface="+mn-cs"/>
              </a:rPr>
              <a:t> </a:t>
            </a:r>
            <a:r>
              <a:rPr kumimoji="0" lang="es-ES" sz="1900" u="none" strike="noStrike" kern="1200" cap="none" spc="0" normalizeH="0" baseline="0" noProof="0" dirty="0" err="1" smtClean="0">
                <a:ln>
                  <a:noFill/>
                </a:ln>
                <a:solidFill>
                  <a:schemeClr val="bg2">
                    <a:lumMod val="75000"/>
                  </a:schemeClr>
                </a:solidFill>
                <a:effectLst/>
                <a:uLnTx/>
                <a:uFillTx/>
                <a:ea typeface="+mn-ea"/>
                <a:cs typeface="+mn-cs"/>
              </a:rPr>
              <a:t>bendahara</a:t>
            </a:r>
            <a:r>
              <a:rPr kumimoji="0" lang="es-ES" sz="1900" u="none" strike="noStrike" kern="1200" cap="none" spc="0" normalizeH="0" baseline="0" noProof="0" dirty="0" smtClean="0">
                <a:ln>
                  <a:noFill/>
                </a:ln>
                <a:solidFill>
                  <a:schemeClr val="bg2">
                    <a:lumMod val="75000"/>
                  </a:schemeClr>
                </a:solidFill>
                <a:effectLst/>
                <a:uLnTx/>
                <a:uFillTx/>
                <a:ea typeface="+mn-ea"/>
                <a:cs typeface="+mn-cs"/>
              </a:rPr>
              <a:t> </a:t>
            </a:r>
            <a:r>
              <a:rPr kumimoji="0" lang="es-ES" sz="1900" u="none" strike="noStrike" kern="1200" cap="none" spc="0" normalizeH="0" baseline="0" noProof="0" dirty="0" err="1" smtClean="0">
                <a:ln>
                  <a:noFill/>
                </a:ln>
                <a:solidFill>
                  <a:schemeClr val="bg2">
                    <a:lumMod val="75000"/>
                  </a:schemeClr>
                </a:solidFill>
                <a:effectLst/>
                <a:uLnTx/>
                <a:uFillTx/>
                <a:ea typeface="+mn-ea"/>
                <a:cs typeface="+mn-cs"/>
              </a:rPr>
              <a:t>pengeluaran</a:t>
            </a:r>
            <a:r>
              <a:rPr kumimoji="0" lang="es-ES" sz="1900" u="none" strike="noStrike" kern="1200" cap="none" spc="0" normalizeH="0" baseline="0" noProof="0" dirty="0" smtClean="0">
                <a:ln>
                  <a:noFill/>
                </a:ln>
                <a:solidFill>
                  <a:schemeClr val="bg2">
                    <a:lumMod val="75000"/>
                  </a:schemeClr>
                </a:solidFill>
                <a:effectLst/>
                <a:uLnTx/>
                <a:uFillTx/>
                <a:ea typeface="+mn-ea"/>
                <a:cs typeface="+mn-cs"/>
              </a:rPr>
              <a:t> </a:t>
            </a:r>
            <a:r>
              <a:rPr kumimoji="0" lang="es-ES" sz="1900" u="none" strike="noStrike" kern="1200" cap="none" spc="0" normalizeH="0" baseline="0" noProof="0" dirty="0" err="1" smtClean="0">
                <a:ln>
                  <a:noFill/>
                </a:ln>
                <a:solidFill>
                  <a:schemeClr val="bg2">
                    <a:lumMod val="75000"/>
                  </a:schemeClr>
                </a:solidFill>
                <a:effectLst/>
                <a:uLnTx/>
                <a:uFillTx/>
                <a:ea typeface="+mn-ea"/>
                <a:cs typeface="+mn-cs"/>
              </a:rPr>
              <a:t>pengakuannya</a:t>
            </a:r>
            <a:r>
              <a:rPr kumimoji="0" lang="es-ES" sz="1900" u="none" strike="noStrike" kern="1200" cap="none" spc="0" normalizeH="0" baseline="0" noProof="0" dirty="0" smtClean="0">
                <a:ln>
                  <a:noFill/>
                </a:ln>
                <a:solidFill>
                  <a:schemeClr val="bg2">
                    <a:lumMod val="75000"/>
                  </a:schemeClr>
                </a:solidFill>
                <a:effectLst/>
                <a:uLnTx/>
                <a:uFillTx/>
                <a:ea typeface="+mn-ea"/>
                <a:cs typeface="+mn-cs"/>
              </a:rPr>
              <a:t> </a:t>
            </a:r>
            <a:r>
              <a:rPr kumimoji="0" lang="es-ES" sz="1900" u="none" strike="noStrike" kern="1200" cap="none" spc="0" normalizeH="0" baseline="0" noProof="0" dirty="0" err="1" smtClean="0">
                <a:ln>
                  <a:noFill/>
                </a:ln>
                <a:solidFill>
                  <a:schemeClr val="bg2">
                    <a:lumMod val="75000"/>
                  </a:schemeClr>
                </a:solidFill>
                <a:effectLst/>
                <a:uLnTx/>
                <a:uFillTx/>
                <a:ea typeface="+mn-ea"/>
                <a:cs typeface="+mn-cs"/>
              </a:rPr>
              <a:t>terjadi</a:t>
            </a:r>
            <a:r>
              <a:rPr kumimoji="0" lang="es-ES" sz="1900" u="none" strike="noStrike" kern="1200" cap="none" spc="0" normalizeH="0" baseline="0" noProof="0" dirty="0" smtClean="0">
                <a:ln>
                  <a:noFill/>
                </a:ln>
                <a:solidFill>
                  <a:schemeClr val="bg2">
                    <a:lumMod val="75000"/>
                  </a:schemeClr>
                </a:solidFill>
                <a:effectLst/>
                <a:uLnTx/>
                <a:uFillTx/>
                <a:ea typeface="+mn-ea"/>
                <a:cs typeface="+mn-cs"/>
              </a:rPr>
              <a:t> pada </a:t>
            </a:r>
            <a:r>
              <a:rPr kumimoji="0" lang="es-ES" sz="1900" u="none" strike="noStrike" kern="1200" cap="none" spc="0" normalizeH="0" baseline="0" noProof="0" dirty="0" err="1" smtClean="0">
                <a:ln>
                  <a:noFill/>
                </a:ln>
                <a:solidFill>
                  <a:schemeClr val="bg2">
                    <a:lumMod val="75000"/>
                  </a:schemeClr>
                </a:solidFill>
                <a:effectLst/>
                <a:uLnTx/>
                <a:uFillTx/>
                <a:ea typeface="+mn-ea"/>
                <a:cs typeface="+mn-cs"/>
              </a:rPr>
              <a:t>saat</a:t>
            </a:r>
            <a:r>
              <a:rPr kumimoji="0" lang="es-ES" sz="1900" u="none" strike="noStrike" kern="1200" cap="none" spc="0" normalizeH="0" baseline="0" noProof="0" dirty="0" smtClean="0">
                <a:ln>
                  <a:noFill/>
                </a:ln>
                <a:solidFill>
                  <a:schemeClr val="bg2">
                    <a:lumMod val="75000"/>
                  </a:schemeClr>
                </a:solidFill>
                <a:effectLst/>
                <a:uLnTx/>
                <a:uFillTx/>
                <a:ea typeface="+mn-ea"/>
                <a:cs typeface="+mn-cs"/>
              </a:rPr>
              <a:t> </a:t>
            </a:r>
            <a:r>
              <a:rPr kumimoji="0" lang="es-ES" sz="1900" u="none" strike="noStrike" kern="1200" cap="none" spc="0" normalizeH="0" baseline="0" noProof="0" dirty="0" err="1" smtClean="0">
                <a:ln>
                  <a:noFill/>
                </a:ln>
                <a:solidFill>
                  <a:schemeClr val="bg2">
                    <a:lumMod val="75000"/>
                  </a:schemeClr>
                </a:solidFill>
                <a:effectLst/>
                <a:uLnTx/>
                <a:uFillTx/>
                <a:ea typeface="+mn-ea"/>
                <a:cs typeface="+mn-cs"/>
              </a:rPr>
              <a:t>pertanggungjawaban</a:t>
            </a:r>
            <a:r>
              <a:rPr kumimoji="0" lang="es-ES" sz="1900" u="none" strike="noStrike" kern="1200" cap="none" spc="0" normalizeH="0" baseline="0" noProof="0" dirty="0" smtClean="0">
                <a:ln>
                  <a:noFill/>
                </a:ln>
                <a:solidFill>
                  <a:schemeClr val="bg2">
                    <a:lumMod val="75000"/>
                  </a:schemeClr>
                </a:solidFill>
                <a:effectLst/>
                <a:uLnTx/>
                <a:uFillTx/>
                <a:ea typeface="+mn-ea"/>
                <a:cs typeface="+mn-cs"/>
              </a:rPr>
              <a:t> atas </a:t>
            </a:r>
            <a:r>
              <a:rPr kumimoji="0" lang="es-ES" sz="1900" u="none" strike="noStrike" kern="1200" cap="none" spc="0" normalizeH="0" baseline="0" noProof="0" dirty="0" err="1" smtClean="0">
                <a:ln>
                  <a:noFill/>
                </a:ln>
                <a:solidFill>
                  <a:schemeClr val="bg2">
                    <a:lumMod val="75000"/>
                  </a:schemeClr>
                </a:solidFill>
                <a:effectLst/>
                <a:uLnTx/>
                <a:uFillTx/>
                <a:ea typeface="+mn-ea"/>
                <a:cs typeface="+mn-cs"/>
              </a:rPr>
              <a:t>pengeluaran</a:t>
            </a:r>
            <a:r>
              <a:rPr kumimoji="0" lang="es-ES" sz="1900" u="none" strike="noStrike" kern="1200" cap="none" spc="0" normalizeH="0" baseline="0" noProof="0" dirty="0" smtClean="0">
                <a:ln>
                  <a:noFill/>
                </a:ln>
                <a:solidFill>
                  <a:schemeClr val="bg2">
                    <a:lumMod val="75000"/>
                  </a:schemeClr>
                </a:solidFill>
                <a:effectLst/>
                <a:uLnTx/>
                <a:uFillTx/>
                <a:ea typeface="+mn-ea"/>
                <a:cs typeface="+mn-cs"/>
              </a:rPr>
              <a:t> </a:t>
            </a:r>
            <a:r>
              <a:rPr kumimoji="0" lang="es-ES" sz="1900" u="none" strike="noStrike" kern="1200" cap="none" spc="0" normalizeH="0" baseline="0" noProof="0" dirty="0" err="1" smtClean="0">
                <a:ln>
                  <a:noFill/>
                </a:ln>
                <a:solidFill>
                  <a:schemeClr val="bg2">
                    <a:lumMod val="75000"/>
                  </a:schemeClr>
                </a:solidFill>
                <a:effectLst/>
                <a:uLnTx/>
                <a:uFillTx/>
                <a:ea typeface="+mn-ea"/>
                <a:cs typeface="+mn-cs"/>
              </a:rPr>
              <a:t>tersebut</a:t>
            </a:r>
            <a:r>
              <a:rPr kumimoji="0" lang="es-ES" sz="1900" u="none" strike="noStrike" kern="1200" cap="none" spc="0" normalizeH="0" baseline="0" noProof="0" dirty="0" smtClean="0">
                <a:ln>
                  <a:noFill/>
                </a:ln>
                <a:solidFill>
                  <a:schemeClr val="bg2">
                    <a:lumMod val="75000"/>
                  </a:schemeClr>
                </a:solidFill>
                <a:effectLst/>
                <a:uLnTx/>
                <a:uFillTx/>
                <a:ea typeface="+mn-ea"/>
                <a:cs typeface="+mn-cs"/>
              </a:rPr>
              <a:t> </a:t>
            </a:r>
            <a:r>
              <a:rPr kumimoji="0" lang="es-ES" sz="1900" u="none" strike="noStrike" kern="1200" cap="none" spc="0" normalizeH="0" baseline="0" noProof="0" dirty="0" err="1" smtClean="0">
                <a:ln>
                  <a:noFill/>
                </a:ln>
                <a:solidFill>
                  <a:schemeClr val="bg2">
                    <a:lumMod val="75000"/>
                  </a:schemeClr>
                </a:solidFill>
                <a:effectLst/>
                <a:uLnTx/>
                <a:uFillTx/>
                <a:ea typeface="+mn-ea"/>
                <a:cs typeface="+mn-cs"/>
              </a:rPr>
              <a:t>disahkan</a:t>
            </a:r>
            <a:r>
              <a:rPr kumimoji="0" lang="es-ES" sz="1900" u="none" strike="noStrike" kern="1200" cap="none" spc="0" normalizeH="0" baseline="0" noProof="0" dirty="0" smtClean="0">
                <a:ln>
                  <a:noFill/>
                </a:ln>
                <a:solidFill>
                  <a:schemeClr val="bg2">
                    <a:lumMod val="75000"/>
                  </a:schemeClr>
                </a:solidFill>
                <a:effectLst/>
                <a:uLnTx/>
                <a:uFillTx/>
                <a:ea typeface="+mn-ea"/>
                <a:cs typeface="+mn-cs"/>
              </a:rPr>
              <a:t> </a:t>
            </a:r>
            <a:r>
              <a:rPr kumimoji="0" lang="es-ES" sz="1900" u="none" strike="noStrike" kern="1200" cap="none" spc="0" normalizeH="0" baseline="0" noProof="0" dirty="0" err="1" smtClean="0">
                <a:ln>
                  <a:noFill/>
                </a:ln>
                <a:solidFill>
                  <a:schemeClr val="bg2">
                    <a:lumMod val="75000"/>
                  </a:schemeClr>
                </a:solidFill>
                <a:effectLst/>
                <a:uLnTx/>
                <a:uFillTx/>
                <a:ea typeface="+mn-ea"/>
                <a:cs typeface="+mn-cs"/>
              </a:rPr>
              <a:t>oleh</a:t>
            </a:r>
            <a:r>
              <a:rPr kumimoji="0" lang="es-ES" sz="1900" u="none" strike="noStrike" kern="1200" cap="none" spc="0" normalizeH="0" baseline="0" noProof="0" dirty="0" smtClean="0">
                <a:ln>
                  <a:noFill/>
                </a:ln>
                <a:solidFill>
                  <a:schemeClr val="bg2">
                    <a:lumMod val="75000"/>
                  </a:schemeClr>
                </a:solidFill>
                <a:effectLst/>
                <a:uLnTx/>
                <a:uFillTx/>
                <a:ea typeface="+mn-ea"/>
                <a:cs typeface="+mn-cs"/>
              </a:rPr>
              <a:t> </a:t>
            </a:r>
            <a:r>
              <a:rPr kumimoji="0" lang="es-ES" sz="1900" u="none" strike="noStrike" kern="1200" cap="none" spc="0" normalizeH="0" baseline="0" noProof="0" dirty="0" err="1" smtClean="0">
                <a:ln>
                  <a:noFill/>
                </a:ln>
                <a:solidFill>
                  <a:schemeClr val="bg2">
                    <a:lumMod val="75000"/>
                  </a:schemeClr>
                </a:solidFill>
                <a:effectLst/>
                <a:uLnTx/>
                <a:uFillTx/>
                <a:ea typeface="+mn-ea"/>
                <a:cs typeface="+mn-cs"/>
              </a:rPr>
              <a:t>unit</a:t>
            </a:r>
            <a:r>
              <a:rPr kumimoji="0" lang="es-ES" sz="1900" u="none" strike="noStrike" kern="1200" cap="none" spc="0" normalizeH="0" baseline="0" noProof="0" dirty="0" smtClean="0">
                <a:ln>
                  <a:noFill/>
                </a:ln>
                <a:solidFill>
                  <a:schemeClr val="bg2">
                    <a:lumMod val="75000"/>
                  </a:schemeClr>
                </a:solidFill>
                <a:effectLst/>
                <a:uLnTx/>
                <a:uFillTx/>
                <a:ea typeface="+mn-ea"/>
                <a:cs typeface="+mn-cs"/>
              </a:rPr>
              <a:t> yang </a:t>
            </a:r>
            <a:r>
              <a:rPr kumimoji="0" lang="es-ES" sz="1900" u="none" strike="noStrike" kern="1200" cap="none" spc="0" normalizeH="0" baseline="0" noProof="0" dirty="0" err="1" smtClean="0">
                <a:ln>
                  <a:noFill/>
                </a:ln>
                <a:solidFill>
                  <a:schemeClr val="bg2">
                    <a:lumMod val="75000"/>
                  </a:schemeClr>
                </a:solidFill>
                <a:effectLst/>
                <a:uLnTx/>
                <a:uFillTx/>
                <a:ea typeface="+mn-ea"/>
                <a:cs typeface="+mn-cs"/>
              </a:rPr>
              <a:t>mempunyai</a:t>
            </a:r>
            <a:r>
              <a:rPr kumimoji="0" lang="es-ES" sz="1900" u="none" strike="noStrike" kern="1200" cap="none" spc="0" normalizeH="0" baseline="0" noProof="0" dirty="0" smtClean="0">
                <a:ln>
                  <a:noFill/>
                </a:ln>
                <a:solidFill>
                  <a:schemeClr val="bg2">
                    <a:lumMod val="75000"/>
                  </a:schemeClr>
                </a:solidFill>
                <a:effectLst/>
                <a:uLnTx/>
                <a:uFillTx/>
                <a:ea typeface="+mn-ea"/>
                <a:cs typeface="+mn-cs"/>
              </a:rPr>
              <a:t> </a:t>
            </a:r>
            <a:r>
              <a:rPr kumimoji="0" lang="es-ES" sz="1900" u="none" strike="noStrike" kern="1200" cap="none" spc="0" normalizeH="0" baseline="0" noProof="0" dirty="0" err="1" smtClean="0">
                <a:ln>
                  <a:noFill/>
                </a:ln>
                <a:solidFill>
                  <a:schemeClr val="bg2">
                    <a:lumMod val="75000"/>
                  </a:schemeClr>
                </a:solidFill>
                <a:effectLst/>
                <a:uLnTx/>
                <a:uFillTx/>
                <a:ea typeface="+mn-ea"/>
                <a:cs typeface="+mn-cs"/>
              </a:rPr>
              <a:t>fungsi</a:t>
            </a:r>
            <a:r>
              <a:rPr kumimoji="0" lang="es-ES" sz="1900" u="none" strike="noStrike" kern="1200" cap="none" spc="0" normalizeH="0" baseline="0" noProof="0" dirty="0" smtClean="0">
                <a:ln>
                  <a:noFill/>
                </a:ln>
                <a:solidFill>
                  <a:schemeClr val="bg2">
                    <a:lumMod val="75000"/>
                  </a:schemeClr>
                </a:solidFill>
                <a:effectLst/>
                <a:uLnTx/>
                <a:uFillTx/>
                <a:ea typeface="+mn-ea"/>
                <a:cs typeface="+mn-cs"/>
              </a:rPr>
              <a:t> </a:t>
            </a:r>
            <a:r>
              <a:rPr kumimoji="0" lang="es-ES" sz="1900" u="none" strike="noStrike" kern="1200" cap="none" spc="0" normalizeH="0" baseline="0" noProof="0" dirty="0" err="1" smtClean="0">
                <a:ln>
                  <a:noFill/>
                </a:ln>
                <a:solidFill>
                  <a:schemeClr val="bg2">
                    <a:lumMod val="75000"/>
                  </a:schemeClr>
                </a:solidFill>
                <a:effectLst/>
                <a:uLnTx/>
                <a:uFillTx/>
                <a:ea typeface="+mn-ea"/>
                <a:cs typeface="+mn-cs"/>
              </a:rPr>
              <a:t>perbendaharaan</a:t>
            </a:r>
            <a:r>
              <a:rPr kumimoji="0" lang="es-ES" sz="1900" u="none" strike="noStrike" kern="1200" cap="none" spc="0" normalizeH="0" baseline="0" noProof="0" dirty="0" smtClean="0">
                <a:ln>
                  <a:noFill/>
                </a:ln>
                <a:solidFill>
                  <a:schemeClr val="bg2">
                    <a:lumMod val="75000"/>
                  </a:schemeClr>
                </a:solidFill>
                <a:effectLst/>
                <a:uLnTx/>
                <a:uFillTx/>
                <a:ea typeface="+mn-ea"/>
                <a:cs typeface="+mn-cs"/>
              </a:rPr>
              <a:t>. </a:t>
            </a:r>
            <a:endParaRPr kumimoji="0" lang="es-ES" sz="1900" b="1" i="1" u="none" strike="noStrike" kern="1200" cap="none" spc="0" normalizeH="0" baseline="0" noProof="0" dirty="0" smtClean="0">
              <a:ln>
                <a:noFill/>
              </a:ln>
              <a:solidFill>
                <a:schemeClr val="bg2">
                  <a:lumMod val="75000"/>
                </a:schemeClr>
              </a:solidFill>
              <a:effectLst/>
              <a:uLnTx/>
              <a:uFillTx/>
              <a:ea typeface="+mn-ea"/>
              <a:cs typeface="+mn-cs"/>
            </a:endParaRPr>
          </a:p>
        </p:txBody>
      </p:sp>
      <p:sp>
        <p:nvSpPr>
          <p:cNvPr id="7" name="Title 2"/>
          <p:cNvSpPr txBox="1">
            <a:spLocks/>
          </p:cNvSpPr>
          <p:nvPr/>
        </p:nvSpPr>
        <p:spPr>
          <a:xfrm>
            <a:off x="304800" y="304800"/>
            <a:ext cx="8382000" cy="747897"/>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lang="en-US" sz="5400" b="1" spc="-150" dirty="0" smtClean="0">
                <a:ln w="3175">
                  <a:noFill/>
                </a:ln>
                <a:effectLst>
                  <a:outerShdw blurRad="38100" dist="38100" dir="2700000" algn="tl">
                    <a:srgbClr val="000000">
                      <a:alpha val="43137"/>
                    </a:srgbClr>
                  </a:outerShdw>
                </a:effectLst>
                <a:latin typeface="+mj-lt"/>
                <a:cs typeface="Arial" charset="0"/>
              </a:rPr>
              <a:t>KERANGKA KONSEPTUAL</a:t>
            </a:r>
            <a:endParaRPr kumimoji="0" lang="en-US" sz="5400" b="1" i="0" u="none" strike="noStrike" kern="1200" cap="none" spc="-150" normalizeH="0" baseline="0" noProof="0" dirty="0">
              <a:ln w="3175">
                <a:noFill/>
              </a:ln>
              <a:effectLst>
                <a:outerShdw blurRad="38100" dist="38100" dir="2700000" algn="tl">
                  <a:srgbClr val="000000">
                    <a:alpha val="43137"/>
                  </a:srgbClr>
                </a:outerShdw>
              </a:effectLst>
              <a:uLnTx/>
              <a:uFillTx/>
              <a:latin typeface="+mj-lt"/>
              <a:ea typeface="+mn-ea"/>
              <a:cs typeface="Arial" charset="0"/>
            </a:endParaRPr>
          </a:p>
        </p:txBody>
      </p:sp>
      <p:sp>
        <p:nvSpPr>
          <p:cNvPr id="8" name="Slide Number Placeholder 17"/>
          <p:cNvSpPr txBox="1">
            <a:spLocks/>
          </p:cNvSpPr>
          <p:nvPr/>
        </p:nvSpPr>
        <p:spPr>
          <a:xfrm>
            <a:off x="7924800" y="6416675"/>
            <a:ext cx="7620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9E2C3-3120-4CDB-861A-B0B65478931D}" type="slidenum">
              <a:rPr kumimoji="0" lang="ja-JP" altLang="en-US" sz="1800" b="0" i="0" u="none" strike="noStrike" kern="1200" cap="none" spc="0" normalizeH="0" baseline="0" noProof="0" smtClean="0">
                <a:ln>
                  <a:noFill/>
                </a:ln>
                <a:solidFill>
                  <a:schemeClr val="bg1"/>
                </a:solidFill>
                <a:effectLst/>
                <a:uLnTx/>
                <a:uFillTx/>
                <a:latin typeface="+mn-lt"/>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altLang="ja-JP" sz="1800" b="0" i="0" u="none" strike="noStrike" kern="1200" cap="none" spc="0" normalizeH="0" baseline="0" noProof="0" dirty="0">
              <a:ln>
                <a:noFill/>
              </a:ln>
              <a:solidFill>
                <a:schemeClr val="bg1"/>
              </a:solidFill>
              <a:effectLst/>
              <a:uLnTx/>
              <a:uFillTx/>
              <a:latin typeface="+mn-lt"/>
              <a:ea typeface="ＭＳ Ｐゴシック" charset="-128"/>
              <a:cs typeface="+mn-cs"/>
            </a:endParaRPr>
          </a:p>
        </p:txBody>
      </p:sp>
    </p:spTree>
  </p:cSld>
  <p:clrMapOvr>
    <a:masterClrMapping/>
  </p:clrMapOvr>
  <p:transition spd="med">
    <p:spli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8"/>
          <p:cNvSpPr>
            <a:spLocks noGrp="1" noChangeArrowheads="1"/>
          </p:cNvSpPr>
          <p:nvPr>
            <p:ph idx="1"/>
          </p:nvPr>
        </p:nvSpPr>
        <p:spPr>
          <a:xfrm>
            <a:off x="381000" y="2133600"/>
            <a:ext cx="8456613" cy="2631490"/>
          </a:xfrm>
        </p:spPr>
        <p:txBody>
          <a:bodyPr/>
          <a:lstStyle/>
          <a:p>
            <a:pPr marL="457200" indent="-457200" eaLnBrk="1" hangingPunct="1">
              <a:lnSpc>
                <a:spcPct val="90000"/>
              </a:lnSpc>
              <a:buFontTx/>
              <a:buNone/>
            </a:pPr>
            <a:r>
              <a:rPr lang="es-ES" sz="1800" b="1" dirty="0" err="1" smtClean="0"/>
              <a:t>Lamp</a:t>
            </a:r>
            <a:r>
              <a:rPr lang="es-ES" sz="1800" b="1" dirty="0" smtClean="0"/>
              <a:t> I PP 71 </a:t>
            </a:r>
            <a:r>
              <a:rPr lang="es-ES" sz="1800" b="1" dirty="0"/>
              <a:t>-</a:t>
            </a:r>
            <a:r>
              <a:rPr lang="es-ES" sz="1800" b="1" dirty="0" smtClean="0"/>
              <a:t>  </a:t>
            </a:r>
            <a:r>
              <a:rPr lang="es-ES" sz="1800" b="1" dirty="0" err="1" smtClean="0">
                <a:solidFill>
                  <a:schemeClr val="accent3">
                    <a:lumMod val="50000"/>
                  </a:schemeClr>
                </a:solidFill>
              </a:rPr>
              <a:t>Paragraf</a:t>
            </a:r>
            <a:r>
              <a:rPr lang="es-ES" sz="1800" b="1" dirty="0" smtClean="0">
                <a:solidFill>
                  <a:schemeClr val="accent3">
                    <a:lumMod val="50000"/>
                  </a:schemeClr>
                </a:solidFill>
              </a:rPr>
              <a:t> 92-100</a:t>
            </a:r>
            <a:endParaRPr lang="en-US" sz="1800" b="1" dirty="0" smtClean="0">
              <a:solidFill>
                <a:schemeClr val="accent3">
                  <a:lumMod val="50000"/>
                </a:schemeClr>
              </a:solidFill>
            </a:endParaRPr>
          </a:p>
          <a:p>
            <a:pPr marL="0" lvl="1" indent="0" algn="just" eaLnBrk="1" hangingPunct="1">
              <a:lnSpc>
                <a:spcPct val="90000"/>
              </a:lnSpc>
              <a:buClr>
                <a:srgbClr val="66FF33"/>
              </a:buClr>
              <a:buSzPct val="125000"/>
              <a:buNone/>
            </a:pPr>
            <a:r>
              <a:rPr lang="fi-FI" sz="1800" b="1" i="1" dirty="0" smtClean="0">
                <a:solidFill>
                  <a:schemeClr val="bg2">
                    <a:lumMod val="75000"/>
                  </a:schemeClr>
                </a:solidFill>
              </a:rPr>
              <a:t>Laporan finansial mencakup laporan operasional yang  menyajikan pos-pos sebagai berikut:</a:t>
            </a:r>
            <a:endParaRPr lang="es-ES" sz="1800" b="1" i="1" dirty="0" smtClean="0">
              <a:solidFill>
                <a:schemeClr val="bg2">
                  <a:lumMod val="75000"/>
                </a:schemeClr>
              </a:solidFill>
            </a:endParaRPr>
          </a:p>
          <a:p>
            <a:pPr marL="457200" lvl="2" indent="-457200" algn="just" eaLnBrk="1" hangingPunct="1">
              <a:lnSpc>
                <a:spcPct val="90000"/>
              </a:lnSpc>
              <a:buFontTx/>
              <a:buAutoNum type="alphaLcParenR"/>
            </a:pPr>
            <a:r>
              <a:rPr lang="es-ES" sz="1800" b="1" i="1" dirty="0" err="1" smtClean="0">
                <a:solidFill>
                  <a:schemeClr val="bg2">
                    <a:lumMod val="75000"/>
                  </a:schemeClr>
                </a:solidFill>
              </a:rPr>
              <a:t>Pendapatan</a:t>
            </a:r>
            <a:r>
              <a:rPr lang="es-ES" sz="1800" b="1" i="1" dirty="0" smtClean="0">
                <a:solidFill>
                  <a:schemeClr val="bg2">
                    <a:lumMod val="75000"/>
                  </a:schemeClr>
                </a:solidFill>
              </a:rPr>
              <a:t>-LO </a:t>
            </a:r>
            <a:r>
              <a:rPr lang="es-ES" sz="1800" b="1" i="1" dirty="0" err="1" smtClean="0">
                <a:solidFill>
                  <a:schemeClr val="bg2">
                    <a:lumMod val="75000"/>
                  </a:schemeClr>
                </a:solidFill>
              </a:rPr>
              <a:t>dari</a:t>
            </a:r>
            <a:r>
              <a:rPr lang="es-ES" sz="1800" b="1" i="1" dirty="0" smtClean="0">
                <a:solidFill>
                  <a:schemeClr val="bg2">
                    <a:lumMod val="75000"/>
                  </a:schemeClr>
                </a:solidFill>
              </a:rPr>
              <a:t> </a:t>
            </a:r>
            <a:r>
              <a:rPr lang="es-ES" sz="1800" b="1" i="1" dirty="0" err="1" smtClean="0">
                <a:solidFill>
                  <a:schemeClr val="bg2">
                    <a:lumMod val="75000"/>
                  </a:schemeClr>
                </a:solidFill>
              </a:rPr>
              <a:t>kegiatan</a:t>
            </a:r>
            <a:r>
              <a:rPr lang="es-ES" sz="1800" b="1" i="1" dirty="0" smtClean="0">
                <a:solidFill>
                  <a:schemeClr val="bg2">
                    <a:lumMod val="75000"/>
                  </a:schemeClr>
                </a:solidFill>
              </a:rPr>
              <a:t> </a:t>
            </a:r>
            <a:r>
              <a:rPr lang="es-ES" sz="1800" b="1" i="1" dirty="0" err="1" smtClean="0">
                <a:solidFill>
                  <a:schemeClr val="bg2">
                    <a:lumMod val="75000"/>
                  </a:schemeClr>
                </a:solidFill>
              </a:rPr>
              <a:t>operasional</a:t>
            </a:r>
            <a:r>
              <a:rPr lang="es-ES" sz="1800" b="1" i="1" dirty="0" smtClean="0">
                <a:solidFill>
                  <a:schemeClr val="bg2">
                    <a:lumMod val="75000"/>
                  </a:schemeClr>
                </a:solidFill>
              </a:rPr>
              <a:t>;</a:t>
            </a:r>
          </a:p>
          <a:p>
            <a:pPr marL="457200" lvl="2" indent="-457200" algn="just" eaLnBrk="1" hangingPunct="1">
              <a:lnSpc>
                <a:spcPct val="90000"/>
              </a:lnSpc>
              <a:buFontTx/>
              <a:buAutoNum type="alphaLcParenR"/>
            </a:pPr>
            <a:r>
              <a:rPr lang="es-ES" sz="1800" b="1" i="1" dirty="0" smtClean="0">
                <a:solidFill>
                  <a:schemeClr val="bg2">
                    <a:lumMod val="75000"/>
                  </a:schemeClr>
                </a:solidFill>
              </a:rPr>
              <a:t>Beban </a:t>
            </a:r>
            <a:r>
              <a:rPr lang="es-ES" sz="1800" b="1" i="1" dirty="0" err="1" smtClean="0">
                <a:solidFill>
                  <a:schemeClr val="bg2">
                    <a:lumMod val="75000"/>
                  </a:schemeClr>
                </a:solidFill>
              </a:rPr>
              <a:t>dari</a:t>
            </a:r>
            <a:r>
              <a:rPr lang="es-ES" sz="1800" b="1" i="1" dirty="0" smtClean="0">
                <a:solidFill>
                  <a:schemeClr val="bg2">
                    <a:lumMod val="75000"/>
                  </a:schemeClr>
                </a:solidFill>
              </a:rPr>
              <a:t> </a:t>
            </a:r>
            <a:r>
              <a:rPr lang="es-ES" sz="1800" b="1" i="1" dirty="0" err="1" smtClean="0">
                <a:solidFill>
                  <a:schemeClr val="bg2">
                    <a:lumMod val="75000"/>
                  </a:schemeClr>
                </a:solidFill>
              </a:rPr>
              <a:t>kegiatan</a:t>
            </a:r>
            <a:r>
              <a:rPr lang="es-ES" sz="1800" b="1" i="1" dirty="0" smtClean="0">
                <a:solidFill>
                  <a:schemeClr val="bg2">
                    <a:lumMod val="75000"/>
                  </a:schemeClr>
                </a:solidFill>
              </a:rPr>
              <a:t> </a:t>
            </a:r>
            <a:r>
              <a:rPr lang="es-ES" sz="1800" b="1" i="1" dirty="0" err="1" smtClean="0">
                <a:solidFill>
                  <a:schemeClr val="bg2">
                    <a:lumMod val="75000"/>
                  </a:schemeClr>
                </a:solidFill>
              </a:rPr>
              <a:t>operasional</a:t>
            </a:r>
            <a:r>
              <a:rPr lang="es-ES" sz="1800" b="1" i="1" dirty="0" smtClean="0">
                <a:solidFill>
                  <a:schemeClr val="bg2">
                    <a:lumMod val="75000"/>
                  </a:schemeClr>
                </a:solidFill>
              </a:rPr>
              <a:t> </a:t>
            </a:r>
            <a:r>
              <a:rPr lang="id-ID" sz="1800" b="1" i="1" dirty="0" smtClean="0">
                <a:solidFill>
                  <a:schemeClr val="bg2">
                    <a:lumMod val="75000"/>
                  </a:schemeClr>
                </a:solidFill>
              </a:rPr>
              <a:t>; </a:t>
            </a:r>
          </a:p>
          <a:p>
            <a:pPr marL="457200" lvl="2" indent="-457200" algn="just" eaLnBrk="1" hangingPunct="1">
              <a:lnSpc>
                <a:spcPct val="90000"/>
              </a:lnSpc>
              <a:buFontTx/>
              <a:buAutoNum type="alphaLcParenR"/>
            </a:pPr>
            <a:r>
              <a:rPr lang="id-ID" sz="1800" b="1" i="1" dirty="0" smtClean="0">
                <a:solidFill>
                  <a:schemeClr val="bg2">
                    <a:lumMod val="75000"/>
                  </a:schemeClr>
                </a:solidFill>
              </a:rPr>
              <a:t>Surplus/defisit dari Kegiatan Non Operasional, bila ada;</a:t>
            </a:r>
            <a:endParaRPr lang="pt-BR" sz="1800" b="1" i="1" dirty="0" smtClean="0">
              <a:solidFill>
                <a:schemeClr val="bg2">
                  <a:lumMod val="75000"/>
                </a:schemeClr>
              </a:solidFill>
            </a:endParaRPr>
          </a:p>
          <a:p>
            <a:pPr marL="457200" lvl="2" indent="-457200" algn="just" eaLnBrk="1" hangingPunct="1">
              <a:lnSpc>
                <a:spcPct val="90000"/>
              </a:lnSpc>
              <a:buFontTx/>
              <a:buAutoNum type="alphaLcParenR"/>
            </a:pPr>
            <a:r>
              <a:rPr lang="pt-BR" sz="1800" b="1" i="1" dirty="0" smtClean="0">
                <a:solidFill>
                  <a:schemeClr val="bg2">
                    <a:lumMod val="75000"/>
                  </a:schemeClr>
                </a:solidFill>
              </a:rPr>
              <a:t>Pos luar biasa, bila ada;</a:t>
            </a:r>
            <a:endParaRPr lang="fi-FI" sz="1800" b="1" i="1" dirty="0" smtClean="0">
              <a:solidFill>
                <a:schemeClr val="bg2">
                  <a:lumMod val="75000"/>
                </a:schemeClr>
              </a:solidFill>
            </a:endParaRPr>
          </a:p>
          <a:p>
            <a:pPr marL="457200" lvl="2" indent="-457200" algn="just" eaLnBrk="1" hangingPunct="1">
              <a:lnSpc>
                <a:spcPct val="90000"/>
              </a:lnSpc>
              <a:buFontTx/>
              <a:buAutoNum type="alphaLcParenR"/>
            </a:pPr>
            <a:r>
              <a:rPr lang="fi-FI" sz="1800" b="1" i="1" dirty="0" smtClean="0">
                <a:solidFill>
                  <a:schemeClr val="bg2">
                    <a:lumMod val="75000"/>
                  </a:schemeClr>
                </a:solidFill>
              </a:rPr>
              <a:t>Surplus/defisit-LO.</a:t>
            </a:r>
          </a:p>
          <a:p>
            <a:pPr marL="630238" lvl="2" indent="-236538" algn="just" eaLnBrk="1" hangingPunct="1">
              <a:lnSpc>
                <a:spcPct val="90000"/>
              </a:lnSpc>
              <a:buFontTx/>
              <a:buNone/>
            </a:pPr>
            <a:endParaRPr lang="fi-FI" sz="1800" b="1" i="1" dirty="0" smtClean="0">
              <a:solidFill>
                <a:srgbClr val="0067AC"/>
              </a:solidFill>
              <a:latin typeface="Times New Roman" pitchFamily="18" charset="0"/>
            </a:endParaRPr>
          </a:p>
        </p:txBody>
      </p:sp>
      <p:sp>
        <p:nvSpPr>
          <p:cNvPr id="6" name="Rectangle 5"/>
          <p:cNvSpPr/>
          <p:nvPr/>
        </p:nvSpPr>
        <p:spPr>
          <a:xfrm>
            <a:off x="304800" y="1371600"/>
            <a:ext cx="8403033" cy="61485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400" dirty="0" smtClean="0"/>
              <a:t>1. </a:t>
            </a:r>
            <a:r>
              <a:rPr lang="es-ES" sz="2400" dirty="0" err="1" smtClean="0">
                <a:solidFill>
                  <a:schemeClr val="bg1"/>
                </a:solidFill>
                <a:latin typeface="Times New Roman" pitchFamily="18" charset="0"/>
              </a:rPr>
              <a:t>Laporan</a:t>
            </a:r>
            <a:r>
              <a:rPr lang="es-ES" sz="2400" dirty="0" smtClean="0">
                <a:solidFill>
                  <a:schemeClr val="bg1"/>
                </a:solidFill>
                <a:latin typeface="Times New Roman" pitchFamily="18" charset="0"/>
              </a:rPr>
              <a:t> </a:t>
            </a:r>
            <a:r>
              <a:rPr lang="es-ES" sz="2400" dirty="0" err="1" smtClean="0">
                <a:solidFill>
                  <a:schemeClr val="bg1"/>
                </a:solidFill>
                <a:latin typeface="Times New Roman" pitchFamily="18" charset="0"/>
              </a:rPr>
              <a:t>Operasional</a:t>
            </a:r>
            <a:endParaRPr lang="en-US" sz="2400" dirty="0">
              <a:solidFill>
                <a:schemeClr val="bg1"/>
              </a:solidFill>
            </a:endParaRPr>
          </a:p>
        </p:txBody>
      </p:sp>
      <p:sp>
        <p:nvSpPr>
          <p:cNvPr id="7" name="Rectangle 6"/>
          <p:cNvSpPr/>
          <p:nvPr/>
        </p:nvSpPr>
        <p:spPr>
          <a:xfrm>
            <a:off x="304800" y="4724400"/>
            <a:ext cx="8403033" cy="61485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400" dirty="0" smtClean="0">
                <a:solidFill>
                  <a:schemeClr val="bg1"/>
                </a:solidFill>
              </a:rPr>
              <a:t>2. </a:t>
            </a:r>
            <a:r>
              <a:rPr lang="en-US" sz="2400" dirty="0" err="1" smtClean="0">
                <a:solidFill>
                  <a:schemeClr val="bg1"/>
                </a:solidFill>
              </a:rPr>
              <a:t>Contoh</a:t>
            </a:r>
            <a:r>
              <a:rPr lang="en-US" sz="2400" dirty="0" smtClean="0">
                <a:solidFill>
                  <a:schemeClr val="bg1"/>
                </a:solidFill>
              </a:rPr>
              <a:t> </a:t>
            </a:r>
            <a:r>
              <a:rPr lang="en-US" sz="2400" dirty="0" err="1" smtClean="0">
                <a:solidFill>
                  <a:schemeClr val="bg1"/>
                </a:solidFill>
              </a:rPr>
              <a:t>ilustrasi</a:t>
            </a:r>
            <a:endParaRPr lang="en-US" sz="2400" dirty="0">
              <a:solidFill>
                <a:schemeClr val="bg1"/>
              </a:solidFill>
            </a:endParaRPr>
          </a:p>
        </p:txBody>
      </p:sp>
      <p:sp>
        <p:nvSpPr>
          <p:cNvPr id="9" name="Title 2"/>
          <p:cNvSpPr txBox="1">
            <a:spLocks/>
          </p:cNvSpPr>
          <p:nvPr/>
        </p:nvSpPr>
        <p:spPr>
          <a:xfrm>
            <a:off x="152400" y="256502"/>
            <a:ext cx="8915400" cy="581698"/>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lang="en-US" sz="4200" b="1" spc="-150" dirty="0" smtClean="0">
                <a:ln w="3175">
                  <a:noFill/>
                </a:ln>
                <a:effectLst>
                  <a:outerShdw blurRad="38100" dist="38100" dir="2700000" algn="tl">
                    <a:srgbClr val="000000">
                      <a:alpha val="43137"/>
                    </a:srgbClr>
                  </a:outerShdw>
                </a:effectLst>
                <a:latin typeface="+mj-lt"/>
                <a:cs typeface="Arial" charset="0"/>
              </a:rPr>
              <a:t>PSAP 01 PENYAJIAN LAPORAN KEUANGAN</a:t>
            </a:r>
            <a:endParaRPr kumimoji="0" lang="en-US" sz="4200" b="1" i="0" u="none" strike="noStrike" kern="1200" cap="none" spc="-150" normalizeH="0" baseline="0" noProof="0" dirty="0">
              <a:ln w="3175">
                <a:noFill/>
              </a:ln>
              <a:effectLst>
                <a:outerShdw blurRad="38100" dist="38100" dir="2700000" algn="tl">
                  <a:srgbClr val="000000">
                    <a:alpha val="43137"/>
                  </a:srgbClr>
                </a:outerShdw>
              </a:effectLst>
              <a:uLnTx/>
              <a:uFillTx/>
              <a:latin typeface="+mj-lt"/>
              <a:ea typeface="+mn-ea"/>
              <a:cs typeface="Arial" charset="0"/>
            </a:endParaRPr>
          </a:p>
        </p:txBody>
      </p:sp>
      <p:sp>
        <p:nvSpPr>
          <p:cNvPr id="10" name="Slide Number Placeholder 17"/>
          <p:cNvSpPr txBox="1">
            <a:spLocks/>
          </p:cNvSpPr>
          <p:nvPr/>
        </p:nvSpPr>
        <p:spPr>
          <a:xfrm>
            <a:off x="7924800" y="6416675"/>
            <a:ext cx="7620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9E2C3-3120-4CDB-861A-B0B65478931D}" type="slidenum">
              <a:rPr kumimoji="0" lang="ja-JP" altLang="en-US" sz="1800" b="0" i="0" u="none" strike="noStrike" kern="1200" cap="none" spc="0" normalizeH="0" baseline="0" noProof="0" smtClean="0">
                <a:ln>
                  <a:noFill/>
                </a:ln>
                <a:solidFill>
                  <a:schemeClr val="bg1"/>
                </a:solidFill>
                <a:effectLst/>
                <a:uLnTx/>
                <a:uFillTx/>
                <a:latin typeface="+mn-lt"/>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altLang="ja-JP" sz="1800" b="0" i="0" u="none" strike="noStrike" kern="1200" cap="none" spc="0" normalizeH="0" baseline="0" noProof="0" dirty="0">
              <a:ln>
                <a:noFill/>
              </a:ln>
              <a:solidFill>
                <a:schemeClr val="bg1"/>
              </a:solidFill>
              <a:effectLst/>
              <a:uLnTx/>
              <a:uFillTx/>
              <a:latin typeface="+mn-lt"/>
              <a:ea typeface="ＭＳ Ｐゴシック" charset="-128"/>
              <a:cs typeface="+mn-cs"/>
            </a:endParaRPr>
          </a:p>
        </p:txBody>
      </p:sp>
      <p:sp>
        <p:nvSpPr>
          <p:cNvPr id="11" name="Rectangle 3"/>
          <p:cNvSpPr txBox="1">
            <a:spLocks noChangeArrowheads="1"/>
          </p:cNvSpPr>
          <p:nvPr/>
        </p:nvSpPr>
        <p:spPr>
          <a:xfrm>
            <a:off x="304800" y="5519172"/>
            <a:ext cx="8382000" cy="907941"/>
          </a:xfrm>
          <a:prstGeom prst="rect">
            <a:avLst/>
          </a:prstGeom>
        </p:spPr>
        <p:txBody>
          <a:bodyPr vert="horz" wrap="square" lIns="0" tIns="0" rIns="0" bIns="0" rtlCol="0">
            <a:spAutoFit/>
          </a:bodyPr>
          <a:lstStyle/>
          <a:p>
            <a:pPr marL="400050" marR="0" lvl="1" indent="-400050" algn="just" defTabSz="914363" rtl="0" eaLnBrk="1" fontAlgn="auto" latinLnBrk="0" hangingPunct="1">
              <a:spcAft>
                <a:spcPts val="600"/>
              </a:spcAft>
              <a:buClrTx/>
              <a:buSzPct val="120000"/>
              <a:buFontTx/>
              <a:buBlip>
                <a:blip r:embed="rId2"/>
              </a:buBlip>
              <a:tabLst/>
              <a:defRPr/>
            </a:pPr>
            <a:r>
              <a:rPr lang="es-ES" b="1" dirty="0" err="1" smtClean="0">
                <a:solidFill>
                  <a:schemeClr val="bg2">
                    <a:lumMod val="75000"/>
                  </a:schemeClr>
                </a:solidFill>
                <a:latin typeface="Times New Roman" pitchFamily="18" charset="0"/>
              </a:rPr>
              <a:t>Neraca</a:t>
            </a:r>
            <a:r>
              <a:rPr lang="es-ES" b="1" dirty="0" smtClean="0">
                <a:solidFill>
                  <a:schemeClr val="bg2">
                    <a:lumMod val="75000"/>
                  </a:schemeClr>
                </a:solidFill>
                <a:latin typeface="Times New Roman" pitchFamily="18" charset="0"/>
              </a:rPr>
              <a:t> </a:t>
            </a:r>
            <a:r>
              <a:rPr lang="es-ES" b="1" dirty="0" err="1" smtClean="0">
                <a:solidFill>
                  <a:schemeClr val="bg2">
                    <a:lumMod val="75000"/>
                  </a:schemeClr>
                </a:solidFill>
                <a:latin typeface="Times New Roman" pitchFamily="18" charset="0"/>
              </a:rPr>
              <a:t>berubah</a:t>
            </a:r>
            <a:r>
              <a:rPr lang="es-ES" b="1" dirty="0" smtClean="0">
                <a:solidFill>
                  <a:schemeClr val="bg2">
                    <a:lumMod val="75000"/>
                  </a:schemeClr>
                </a:solidFill>
                <a:latin typeface="Times New Roman" pitchFamily="18" charset="0"/>
              </a:rPr>
              <a:t> </a:t>
            </a:r>
            <a:r>
              <a:rPr lang="es-ES" b="1" dirty="0" err="1" smtClean="0">
                <a:solidFill>
                  <a:schemeClr val="bg2">
                    <a:lumMod val="75000"/>
                  </a:schemeClr>
                </a:solidFill>
                <a:latin typeface="Times New Roman" pitchFamily="18" charset="0"/>
              </a:rPr>
              <a:t>signifikan</a:t>
            </a:r>
            <a:endParaRPr lang="en-US" b="1" dirty="0" smtClean="0">
              <a:solidFill>
                <a:schemeClr val="bg2">
                  <a:lumMod val="75000"/>
                </a:schemeClr>
              </a:solidFill>
              <a:latin typeface="Times New Roman" pitchFamily="18" charset="0"/>
            </a:endParaRPr>
          </a:p>
          <a:p>
            <a:pPr marL="400050" marR="0" lvl="1" indent="-400050" algn="just" defTabSz="914363" rtl="0" eaLnBrk="1" fontAlgn="auto" latinLnBrk="0" hangingPunct="1">
              <a:spcAft>
                <a:spcPts val="600"/>
              </a:spcAft>
              <a:buClrTx/>
              <a:buSzPct val="120000"/>
              <a:buFontTx/>
              <a:buBlip>
                <a:blip r:embed="rId2"/>
              </a:buBlip>
              <a:tabLst/>
              <a:defRPr/>
            </a:pPr>
            <a:r>
              <a:rPr lang="es-ES" b="1" dirty="0" err="1" smtClean="0">
                <a:solidFill>
                  <a:schemeClr val="bg2">
                    <a:lumMod val="75000"/>
                  </a:schemeClr>
                </a:solidFill>
                <a:latin typeface="Times New Roman" pitchFamily="18" charset="0"/>
              </a:rPr>
              <a:t>Terdapat</a:t>
            </a:r>
            <a:r>
              <a:rPr lang="es-ES" b="1" dirty="0" smtClean="0">
                <a:solidFill>
                  <a:schemeClr val="bg2">
                    <a:lumMod val="75000"/>
                  </a:schemeClr>
                </a:solidFill>
                <a:latin typeface="Times New Roman" pitchFamily="18" charset="0"/>
              </a:rPr>
              <a:t> </a:t>
            </a:r>
            <a:r>
              <a:rPr lang="es-ES" b="1" dirty="0" err="1" smtClean="0">
                <a:solidFill>
                  <a:schemeClr val="bg2">
                    <a:lumMod val="75000"/>
                  </a:schemeClr>
                </a:solidFill>
                <a:latin typeface="Times New Roman" pitchFamily="18" charset="0"/>
              </a:rPr>
              <a:t>dua</a:t>
            </a:r>
            <a:r>
              <a:rPr lang="es-ES" b="1" dirty="0" smtClean="0">
                <a:solidFill>
                  <a:schemeClr val="bg2">
                    <a:lumMod val="75000"/>
                  </a:schemeClr>
                </a:solidFill>
                <a:latin typeface="Times New Roman" pitchFamily="18" charset="0"/>
              </a:rPr>
              <a:t> </a:t>
            </a:r>
            <a:r>
              <a:rPr lang="es-ES" b="1" dirty="0" err="1" smtClean="0">
                <a:solidFill>
                  <a:schemeClr val="bg2">
                    <a:lumMod val="75000"/>
                  </a:schemeClr>
                </a:solidFill>
                <a:latin typeface="Times New Roman" pitchFamily="18" charset="0"/>
              </a:rPr>
              <a:t>laporan</a:t>
            </a:r>
            <a:r>
              <a:rPr lang="es-ES" b="1" dirty="0" smtClean="0">
                <a:solidFill>
                  <a:schemeClr val="bg2">
                    <a:lumMod val="75000"/>
                  </a:schemeClr>
                </a:solidFill>
                <a:latin typeface="Times New Roman" pitchFamily="18" charset="0"/>
              </a:rPr>
              <a:t> </a:t>
            </a:r>
            <a:r>
              <a:rPr lang="es-ES" b="1" dirty="0" err="1" smtClean="0">
                <a:solidFill>
                  <a:schemeClr val="bg2">
                    <a:lumMod val="75000"/>
                  </a:schemeClr>
                </a:solidFill>
                <a:latin typeface="Times New Roman" pitchFamily="18" charset="0"/>
              </a:rPr>
              <a:t>baru</a:t>
            </a:r>
            <a:r>
              <a:rPr lang="es-ES" b="1" dirty="0" smtClean="0">
                <a:solidFill>
                  <a:schemeClr val="bg2">
                    <a:lumMod val="75000"/>
                  </a:schemeClr>
                </a:solidFill>
                <a:latin typeface="Times New Roman" pitchFamily="18" charset="0"/>
              </a:rPr>
              <a:t> </a:t>
            </a:r>
            <a:r>
              <a:rPr lang="es-ES" b="1" dirty="0" err="1" smtClean="0">
                <a:solidFill>
                  <a:schemeClr val="bg2">
                    <a:lumMod val="75000"/>
                  </a:schemeClr>
                </a:solidFill>
                <a:latin typeface="Times New Roman" pitchFamily="18" charset="0"/>
              </a:rPr>
              <a:t>dalam</a:t>
            </a:r>
            <a:r>
              <a:rPr lang="es-ES" b="1" dirty="0" smtClean="0">
                <a:solidFill>
                  <a:schemeClr val="bg2">
                    <a:lumMod val="75000"/>
                  </a:schemeClr>
                </a:solidFill>
                <a:latin typeface="Times New Roman" pitchFamily="18" charset="0"/>
              </a:rPr>
              <a:t> </a:t>
            </a:r>
            <a:r>
              <a:rPr lang="es-ES" b="1" dirty="0" err="1" smtClean="0">
                <a:solidFill>
                  <a:schemeClr val="bg2">
                    <a:lumMod val="75000"/>
                  </a:schemeClr>
                </a:solidFill>
                <a:latin typeface="Times New Roman" pitchFamily="18" charset="0"/>
              </a:rPr>
              <a:t>contoh</a:t>
            </a:r>
            <a:r>
              <a:rPr lang="es-ES" b="1" dirty="0" smtClean="0">
                <a:solidFill>
                  <a:schemeClr val="bg2">
                    <a:lumMod val="75000"/>
                  </a:schemeClr>
                </a:solidFill>
                <a:latin typeface="Times New Roman" pitchFamily="18" charset="0"/>
              </a:rPr>
              <a:t> </a:t>
            </a:r>
            <a:r>
              <a:rPr lang="es-ES" b="1" dirty="0" err="1" smtClean="0">
                <a:solidFill>
                  <a:schemeClr val="bg2">
                    <a:lumMod val="75000"/>
                  </a:schemeClr>
                </a:solidFill>
                <a:latin typeface="Times New Roman" pitchFamily="18" charset="0"/>
              </a:rPr>
              <a:t>ilustrasi</a:t>
            </a:r>
            <a:r>
              <a:rPr lang="es-ES" b="1" dirty="0" smtClean="0">
                <a:solidFill>
                  <a:schemeClr val="bg2">
                    <a:lumMod val="75000"/>
                  </a:schemeClr>
                </a:solidFill>
                <a:latin typeface="Times New Roman" pitchFamily="18" charset="0"/>
              </a:rPr>
              <a:t> PSAP 01 </a:t>
            </a:r>
            <a:r>
              <a:rPr lang="es-ES" b="1" dirty="0" err="1" smtClean="0">
                <a:solidFill>
                  <a:schemeClr val="bg2">
                    <a:lumMod val="75000"/>
                  </a:schemeClr>
                </a:solidFill>
                <a:latin typeface="Times New Roman" pitchFamily="18" charset="0"/>
              </a:rPr>
              <a:t>yaitu</a:t>
            </a:r>
            <a:r>
              <a:rPr lang="es-ES" b="1" dirty="0" smtClean="0">
                <a:solidFill>
                  <a:schemeClr val="bg2">
                    <a:lumMod val="75000"/>
                  </a:schemeClr>
                </a:solidFill>
                <a:latin typeface="Times New Roman" pitchFamily="18" charset="0"/>
              </a:rPr>
              <a:t> </a:t>
            </a:r>
            <a:r>
              <a:rPr lang="es-ES" b="1" dirty="0" err="1" smtClean="0">
                <a:solidFill>
                  <a:schemeClr val="bg2">
                    <a:lumMod val="75000"/>
                  </a:schemeClr>
                </a:solidFill>
                <a:latin typeface="Times New Roman" pitchFamily="18" charset="0"/>
              </a:rPr>
              <a:t>Laporan</a:t>
            </a:r>
            <a:r>
              <a:rPr lang="es-ES" b="1" dirty="0" smtClean="0">
                <a:solidFill>
                  <a:schemeClr val="bg2">
                    <a:lumMod val="75000"/>
                  </a:schemeClr>
                </a:solidFill>
                <a:latin typeface="Times New Roman" pitchFamily="18" charset="0"/>
              </a:rPr>
              <a:t> </a:t>
            </a:r>
            <a:r>
              <a:rPr lang="es-ES" b="1" dirty="0" err="1" smtClean="0">
                <a:solidFill>
                  <a:schemeClr val="bg2">
                    <a:lumMod val="75000"/>
                  </a:schemeClr>
                </a:solidFill>
                <a:latin typeface="Times New Roman" pitchFamily="18" charset="0"/>
              </a:rPr>
              <a:t>Perubahan</a:t>
            </a:r>
            <a:r>
              <a:rPr lang="es-ES" b="1" dirty="0" smtClean="0">
                <a:solidFill>
                  <a:schemeClr val="bg2">
                    <a:lumMod val="75000"/>
                  </a:schemeClr>
                </a:solidFill>
                <a:latin typeface="Times New Roman" pitchFamily="18" charset="0"/>
              </a:rPr>
              <a:t> </a:t>
            </a:r>
            <a:r>
              <a:rPr lang="es-ES" b="1" dirty="0" err="1" smtClean="0">
                <a:solidFill>
                  <a:schemeClr val="bg2">
                    <a:lumMod val="75000"/>
                  </a:schemeClr>
                </a:solidFill>
                <a:latin typeface="Times New Roman" pitchFamily="18" charset="0"/>
              </a:rPr>
              <a:t>Ekuitas</a:t>
            </a:r>
            <a:r>
              <a:rPr lang="es-ES" b="1" dirty="0" smtClean="0">
                <a:solidFill>
                  <a:schemeClr val="bg2">
                    <a:lumMod val="75000"/>
                  </a:schemeClr>
                </a:solidFill>
                <a:latin typeface="Times New Roman" pitchFamily="18" charset="0"/>
              </a:rPr>
              <a:t> dan </a:t>
            </a:r>
            <a:r>
              <a:rPr lang="es-ES" b="1" dirty="0" err="1" smtClean="0">
                <a:solidFill>
                  <a:schemeClr val="bg2">
                    <a:lumMod val="75000"/>
                  </a:schemeClr>
                </a:solidFill>
                <a:latin typeface="Times New Roman" pitchFamily="18" charset="0"/>
              </a:rPr>
              <a:t>Laporan</a:t>
            </a:r>
            <a:r>
              <a:rPr lang="es-ES" b="1" dirty="0" smtClean="0">
                <a:solidFill>
                  <a:schemeClr val="bg2">
                    <a:lumMod val="75000"/>
                  </a:schemeClr>
                </a:solidFill>
                <a:latin typeface="Times New Roman" pitchFamily="18" charset="0"/>
              </a:rPr>
              <a:t> </a:t>
            </a:r>
            <a:r>
              <a:rPr lang="es-ES" b="1" dirty="0" err="1" smtClean="0">
                <a:solidFill>
                  <a:schemeClr val="bg2">
                    <a:lumMod val="75000"/>
                  </a:schemeClr>
                </a:solidFill>
                <a:latin typeface="Times New Roman" pitchFamily="18" charset="0"/>
              </a:rPr>
              <a:t>Perubahan</a:t>
            </a:r>
            <a:r>
              <a:rPr lang="es-ES" b="1" dirty="0" smtClean="0">
                <a:solidFill>
                  <a:schemeClr val="bg2">
                    <a:lumMod val="75000"/>
                  </a:schemeClr>
                </a:solidFill>
                <a:latin typeface="Times New Roman" pitchFamily="18" charset="0"/>
              </a:rPr>
              <a:t> Sisa </a:t>
            </a:r>
            <a:r>
              <a:rPr lang="es-ES" b="1" dirty="0" err="1" smtClean="0">
                <a:solidFill>
                  <a:schemeClr val="bg2">
                    <a:lumMod val="75000"/>
                  </a:schemeClr>
                </a:solidFill>
                <a:latin typeface="Times New Roman" pitchFamily="18" charset="0"/>
              </a:rPr>
              <a:t>Anggaran</a:t>
            </a:r>
            <a:r>
              <a:rPr lang="es-ES" b="1" dirty="0" smtClean="0">
                <a:solidFill>
                  <a:schemeClr val="bg2">
                    <a:lumMod val="75000"/>
                  </a:schemeClr>
                </a:solidFill>
                <a:latin typeface="Times New Roman" pitchFamily="18" charset="0"/>
              </a:rPr>
              <a:t> </a:t>
            </a:r>
            <a:r>
              <a:rPr lang="es-ES" b="1" dirty="0" err="1" smtClean="0">
                <a:solidFill>
                  <a:schemeClr val="bg2">
                    <a:lumMod val="75000"/>
                  </a:schemeClr>
                </a:solidFill>
                <a:latin typeface="Times New Roman" pitchFamily="18" charset="0"/>
              </a:rPr>
              <a:t>Lebih</a:t>
            </a:r>
            <a:endParaRPr lang="en-US" b="1" dirty="0" smtClean="0">
              <a:solidFill>
                <a:schemeClr val="bg2">
                  <a:lumMod val="75000"/>
                </a:schemeClr>
              </a:solidFill>
              <a:latin typeface="Times New Roman" pitchFamily="18" charset="0"/>
            </a:endParaRPr>
          </a:p>
        </p:txBody>
      </p:sp>
    </p:spTree>
  </p:cSld>
  <p:clrMapOvr>
    <a:masterClrMapping/>
  </p:clrMapOvr>
  <p:transition spd="med">
    <p:cover dir="l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descr="Picture1"/>
          <p:cNvPicPr>
            <a:picLocks noChangeAspect="1" noChangeArrowheads="1"/>
          </p:cNvPicPr>
          <p:nvPr/>
        </p:nvPicPr>
        <p:blipFill>
          <a:blip r:embed="rId2" cstate="print"/>
          <a:srcRect/>
          <a:stretch>
            <a:fillRect/>
          </a:stretch>
        </p:blipFill>
        <p:spPr bwMode="auto">
          <a:xfrm>
            <a:off x="250825" y="0"/>
            <a:ext cx="8642350" cy="6858000"/>
          </a:xfrm>
          <a:prstGeom prst="rect">
            <a:avLst/>
          </a:prstGeom>
          <a:noFill/>
          <a:ln w="9525">
            <a:noFill/>
            <a:miter lim="800000"/>
            <a:headEnd/>
            <a:tailEnd/>
          </a:ln>
        </p:spPr>
      </p:pic>
      <p:sp>
        <p:nvSpPr>
          <p:cNvPr id="3" name="Slide Number Placeholder 17"/>
          <p:cNvSpPr txBox="1">
            <a:spLocks/>
          </p:cNvSpPr>
          <p:nvPr/>
        </p:nvSpPr>
        <p:spPr>
          <a:xfrm>
            <a:off x="7924800" y="6416675"/>
            <a:ext cx="7620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9E2C3-3120-4CDB-861A-B0B65478931D}" type="slidenum">
              <a:rPr kumimoji="0" lang="ja-JP" altLang="en-US" sz="1800" b="0" i="0" u="none" strike="noStrike" kern="1200" cap="none" spc="0" normalizeH="0" baseline="0" noProof="0" smtClean="0">
                <a:ln>
                  <a:noFill/>
                </a:ln>
                <a:solidFill>
                  <a:schemeClr val="bg1"/>
                </a:solidFill>
                <a:effectLst/>
                <a:uLnTx/>
                <a:uFillTx/>
                <a:latin typeface="+mn-lt"/>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altLang="ja-JP" sz="1800" b="0" i="0" u="none" strike="noStrike" kern="1200" cap="none" spc="0" normalizeH="0" baseline="0" noProof="0" dirty="0">
              <a:ln>
                <a:noFill/>
              </a:ln>
              <a:solidFill>
                <a:schemeClr val="bg1"/>
              </a:solidFill>
              <a:effectLst/>
              <a:uLnTx/>
              <a:uFillTx/>
              <a:latin typeface="+mn-lt"/>
              <a:ea typeface="ＭＳ Ｐゴシック" charset="-128"/>
              <a:cs typeface="+mn-cs"/>
            </a:endParaRPr>
          </a:p>
        </p:txBody>
      </p:sp>
    </p:spTree>
  </p:cSld>
  <p:clrMapOvr>
    <a:masterClrMapping/>
  </p:clrMapOvr>
  <p:transition spd="med">
    <p:randomBa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descr="Picture3"/>
          <p:cNvPicPr>
            <a:picLocks noChangeAspect="1" noChangeArrowheads="1"/>
          </p:cNvPicPr>
          <p:nvPr/>
        </p:nvPicPr>
        <p:blipFill>
          <a:blip r:embed="rId2" cstate="print"/>
          <a:srcRect/>
          <a:stretch>
            <a:fillRect/>
          </a:stretch>
        </p:blipFill>
        <p:spPr bwMode="auto">
          <a:xfrm>
            <a:off x="250825" y="0"/>
            <a:ext cx="8642350" cy="6858000"/>
          </a:xfrm>
          <a:prstGeom prst="rect">
            <a:avLst/>
          </a:prstGeom>
          <a:noFill/>
          <a:ln w="9525">
            <a:noFill/>
            <a:miter lim="800000"/>
            <a:headEnd/>
            <a:tailEnd/>
          </a:ln>
        </p:spPr>
      </p:pic>
      <p:sp>
        <p:nvSpPr>
          <p:cNvPr id="3" name="Slide Number Placeholder 17"/>
          <p:cNvSpPr txBox="1">
            <a:spLocks/>
          </p:cNvSpPr>
          <p:nvPr/>
        </p:nvSpPr>
        <p:spPr>
          <a:xfrm>
            <a:off x="7924800" y="6416675"/>
            <a:ext cx="7620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9E2C3-3120-4CDB-861A-B0B65478931D}" type="slidenum">
              <a:rPr kumimoji="0" lang="ja-JP" altLang="en-US" sz="1800" b="0" i="0" u="none" strike="noStrike" kern="1200" cap="none" spc="0" normalizeH="0" baseline="0" noProof="0" smtClean="0">
                <a:ln>
                  <a:noFill/>
                </a:ln>
                <a:solidFill>
                  <a:schemeClr val="bg1"/>
                </a:solidFill>
                <a:effectLst/>
                <a:uLnTx/>
                <a:uFillTx/>
                <a:latin typeface="+mn-lt"/>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altLang="ja-JP" sz="1800" b="0" i="0" u="none" strike="noStrike" kern="1200" cap="none" spc="0" normalizeH="0" baseline="0" noProof="0" dirty="0">
              <a:ln>
                <a:noFill/>
              </a:ln>
              <a:solidFill>
                <a:schemeClr val="bg1"/>
              </a:solidFill>
              <a:effectLst/>
              <a:uLnTx/>
              <a:uFillTx/>
              <a:latin typeface="+mn-lt"/>
              <a:ea typeface="ＭＳ Ｐゴシック" charset="-128"/>
              <a:cs typeface="+mn-cs"/>
            </a:endParaRPr>
          </a:p>
        </p:txBody>
      </p:sp>
    </p:spTree>
  </p:cSld>
  <p:clrMapOvr>
    <a:masterClrMapping/>
  </p:clrMapOvr>
  <p:transition spd="med">
    <p:blinds/>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228601"/>
            <a:ext cx="8839200" cy="914400"/>
          </a:xfrm>
        </p:spPr>
        <p:txBody>
          <a:bodyPr/>
          <a:lstStyle/>
          <a:p>
            <a:pPr>
              <a:lnSpc>
                <a:spcPct val="50000"/>
              </a:lnSpc>
            </a:pPr>
            <a:r>
              <a:rPr lang="en-US" sz="3200" b="1" dirty="0" smtClean="0">
                <a:solidFill>
                  <a:schemeClr val="tx1"/>
                </a:solidFill>
                <a:cs typeface="Arial" pitchFamily="34" charset="0"/>
              </a:rPr>
              <a:t>DEFINISI </a:t>
            </a:r>
            <a:br>
              <a:rPr lang="en-US" sz="3200" b="1" dirty="0" smtClean="0">
                <a:solidFill>
                  <a:schemeClr val="tx1"/>
                </a:solidFill>
                <a:cs typeface="Arial" pitchFamily="34" charset="0"/>
              </a:rPr>
            </a:br>
            <a:r>
              <a:rPr lang="en-US" sz="3200" b="1" dirty="0" smtClean="0">
                <a:solidFill>
                  <a:schemeClr val="tx1"/>
                </a:solidFill>
                <a:cs typeface="Arial" pitchFamily="34" charset="0"/>
              </a:rPr>
              <a:t/>
            </a:r>
            <a:br>
              <a:rPr lang="en-US" sz="3200" b="1" dirty="0" smtClean="0">
                <a:solidFill>
                  <a:schemeClr val="tx1"/>
                </a:solidFill>
                <a:cs typeface="Arial" pitchFamily="34" charset="0"/>
              </a:rPr>
            </a:br>
            <a:r>
              <a:rPr lang="id-ID" b="1" dirty="0" smtClean="0">
                <a:solidFill>
                  <a:schemeClr val="tx1"/>
                </a:solidFill>
                <a:cs typeface="Arial" pitchFamily="34" charset="0"/>
              </a:rPr>
              <a:t>Standar Akuntansi Pemerintahan</a:t>
            </a:r>
            <a:endParaRPr lang="en-US" b="1" dirty="0">
              <a:solidFill>
                <a:schemeClr val="tx1"/>
              </a:solidFill>
            </a:endParaRPr>
          </a:p>
        </p:txBody>
      </p:sp>
      <p:sp>
        <p:nvSpPr>
          <p:cNvPr id="4" name="Espace réservé du contenu 2"/>
          <p:cNvSpPr>
            <a:spLocks noGrp="1"/>
          </p:cNvSpPr>
          <p:nvPr>
            <p:ph idx="1"/>
          </p:nvPr>
        </p:nvSpPr>
        <p:spPr>
          <a:xfrm>
            <a:off x="609600" y="1932426"/>
            <a:ext cx="7924800" cy="1648974"/>
          </a:xfrm>
        </p:spPr>
        <p:txBody>
          <a:bodyPr/>
          <a:lstStyle/>
          <a:p>
            <a:pPr marL="0" indent="0" algn="ctr" eaLnBrk="1" hangingPunct="1">
              <a:buFontTx/>
              <a:buNone/>
            </a:pPr>
            <a:r>
              <a:rPr lang="en-US" dirty="0" smtClean="0"/>
              <a:t>P</a:t>
            </a:r>
            <a:r>
              <a:rPr lang="id-ID" dirty="0" smtClean="0"/>
              <a:t>rinsip-prinsip akuntansi yang diterapkan dalam menyusun dan menyajikan laporan keuangan pemerintah</a:t>
            </a:r>
            <a:endParaRPr lang="fr-CA" dirty="0" smtClean="0"/>
          </a:p>
        </p:txBody>
      </p:sp>
      <p:sp>
        <p:nvSpPr>
          <p:cNvPr id="5" name="Rounded Rectangle 4"/>
          <p:cNvSpPr/>
          <p:nvPr/>
        </p:nvSpPr>
        <p:spPr>
          <a:xfrm>
            <a:off x="1219200" y="4267200"/>
            <a:ext cx="6929438" cy="1714500"/>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500" b="1" dirty="0">
                <a:solidFill>
                  <a:schemeClr val="tx1"/>
                </a:solidFill>
              </a:rPr>
              <a:t>SAP DISUSUN OLEH KOMITE STANDAR AKUNTANSI PEMERINTAHAN (KSAP)</a:t>
            </a:r>
          </a:p>
        </p:txBody>
      </p:sp>
      <p:sp>
        <p:nvSpPr>
          <p:cNvPr id="6" name="Slide Number Placeholder 17"/>
          <p:cNvSpPr txBox="1">
            <a:spLocks/>
          </p:cNvSpPr>
          <p:nvPr/>
        </p:nvSpPr>
        <p:spPr>
          <a:xfrm>
            <a:off x="7924800" y="6416675"/>
            <a:ext cx="7620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9E2C3-3120-4CDB-861A-B0B65478931D}" type="slidenum">
              <a:rPr kumimoji="0" lang="ja-JP" altLang="en-US" sz="1800" b="0" i="0" u="none" strike="noStrike" kern="1200" cap="none" spc="0" normalizeH="0" baseline="0" noProof="0" smtClean="0">
                <a:ln>
                  <a:noFill/>
                </a:ln>
                <a:solidFill>
                  <a:schemeClr val="bg1"/>
                </a:solidFill>
                <a:effectLst/>
                <a:uLnTx/>
                <a:uFillTx/>
                <a:latin typeface="+mn-lt"/>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altLang="ja-JP" sz="1800" b="0" i="0" u="none" strike="noStrike" kern="1200" cap="none" spc="0" normalizeH="0" baseline="0" noProof="0" dirty="0">
              <a:ln>
                <a:noFill/>
              </a:ln>
              <a:solidFill>
                <a:schemeClr val="bg1"/>
              </a:solidFill>
              <a:effectLst/>
              <a:uLnTx/>
              <a:uFillTx/>
              <a:latin typeface="+mn-lt"/>
              <a:ea typeface="ＭＳ Ｐゴシック" charset="-128"/>
              <a:cs typeface="+mn-cs"/>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5" descr="Picture4"/>
          <p:cNvPicPr>
            <a:picLocks noChangeAspect="1" noChangeArrowheads="1"/>
          </p:cNvPicPr>
          <p:nvPr/>
        </p:nvPicPr>
        <p:blipFill>
          <a:blip r:embed="rId2" cstate="print"/>
          <a:srcRect/>
          <a:stretch>
            <a:fillRect/>
          </a:stretch>
        </p:blipFill>
        <p:spPr bwMode="auto">
          <a:xfrm>
            <a:off x="250825" y="0"/>
            <a:ext cx="8642350" cy="6858000"/>
          </a:xfrm>
          <a:prstGeom prst="rect">
            <a:avLst/>
          </a:prstGeom>
          <a:noFill/>
          <a:ln w="9525">
            <a:noFill/>
            <a:miter lim="800000"/>
            <a:headEnd/>
            <a:tailEnd/>
          </a:ln>
        </p:spPr>
      </p:pic>
      <p:sp>
        <p:nvSpPr>
          <p:cNvPr id="3" name="Slide Number Placeholder 17"/>
          <p:cNvSpPr txBox="1">
            <a:spLocks/>
          </p:cNvSpPr>
          <p:nvPr/>
        </p:nvSpPr>
        <p:spPr>
          <a:xfrm>
            <a:off x="7924800" y="6416675"/>
            <a:ext cx="7620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9E2C3-3120-4CDB-861A-B0B65478931D}" type="slidenum">
              <a:rPr kumimoji="0" lang="ja-JP" altLang="en-US" sz="1800" b="0" i="0" u="none" strike="noStrike" kern="1200" cap="none" spc="0" normalizeH="0" baseline="0" noProof="0" smtClean="0">
                <a:ln>
                  <a:noFill/>
                </a:ln>
                <a:solidFill>
                  <a:schemeClr val="bg1"/>
                </a:solidFill>
                <a:effectLst/>
                <a:uLnTx/>
                <a:uFillTx/>
                <a:latin typeface="+mn-lt"/>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altLang="ja-JP" sz="1800" b="0" i="0" u="none" strike="noStrike" kern="1200" cap="none" spc="0" normalizeH="0" baseline="0" noProof="0" dirty="0">
              <a:ln>
                <a:noFill/>
              </a:ln>
              <a:solidFill>
                <a:schemeClr val="bg1"/>
              </a:solidFill>
              <a:effectLst/>
              <a:uLnTx/>
              <a:uFillTx/>
              <a:latin typeface="+mn-lt"/>
              <a:ea typeface="ＭＳ Ｐゴシック" charset="-128"/>
              <a:cs typeface="+mn-cs"/>
            </a:endParaRPr>
          </a:p>
        </p:txBody>
      </p:sp>
    </p:spTree>
  </p:cSld>
  <p:clrMapOvr>
    <a:masterClrMapping/>
  </p:clrMapOvr>
  <p:transition spd="med">
    <p:blinds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descr="Picture6"/>
          <p:cNvPicPr>
            <a:picLocks noChangeAspect="1" noChangeArrowheads="1"/>
          </p:cNvPicPr>
          <p:nvPr/>
        </p:nvPicPr>
        <p:blipFill>
          <a:blip r:embed="rId2" cstate="print"/>
          <a:srcRect/>
          <a:stretch>
            <a:fillRect/>
          </a:stretch>
        </p:blipFill>
        <p:spPr bwMode="auto">
          <a:xfrm>
            <a:off x="250825" y="0"/>
            <a:ext cx="8642350" cy="6858000"/>
          </a:xfrm>
          <a:prstGeom prst="rect">
            <a:avLst/>
          </a:prstGeom>
          <a:noFill/>
          <a:ln w="9525">
            <a:noFill/>
            <a:miter lim="800000"/>
            <a:headEnd/>
            <a:tailEnd/>
          </a:ln>
        </p:spPr>
      </p:pic>
      <p:sp>
        <p:nvSpPr>
          <p:cNvPr id="3" name="Slide Number Placeholder 17"/>
          <p:cNvSpPr txBox="1">
            <a:spLocks/>
          </p:cNvSpPr>
          <p:nvPr/>
        </p:nvSpPr>
        <p:spPr>
          <a:xfrm>
            <a:off x="7924800" y="6416675"/>
            <a:ext cx="7620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9E2C3-3120-4CDB-861A-B0B65478931D}" type="slidenum">
              <a:rPr kumimoji="0" lang="ja-JP" altLang="en-US" sz="1800" b="0" i="0" u="none" strike="noStrike" kern="1200" cap="none" spc="0" normalizeH="0" baseline="0" noProof="0" smtClean="0">
                <a:ln>
                  <a:noFill/>
                </a:ln>
                <a:solidFill>
                  <a:schemeClr val="bg1"/>
                </a:solidFill>
                <a:effectLst/>
                <a:uLnTx/>
                <a:uFillTx/>
                <a:latin typeface="+mn-lt"/>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altLang="ja-JP" sz="1800" b="0" i="0" u="none" strike="noStrike" kern="1200" cap="none" spc="0" normalizeH="0" baseline="0" noProof="0" dirty="0">
              <a:ln>
                <a:noFill/>
              </a:ln>
              <a:solidFill>
                <a:schemeClr val="bg1"/>
              </a:solidFill>
              <a:effectLst/>
              <a:uLnTx/>
              <a:uFillTx/>
              <a:latin typeface="+mn-lt"/>
              <a:ea typeface="ＭＳ Ｐゴシック" charset="-128"/>
              <a:cs typeface="+mn-cs"/>
            </a:endParaRPr>
          </a:p>
        </p:txBody>
      </p:sp>
    </p:spTree>
  </p:cSld>
  <p:clrMapOvr>
    <a:masterClrMapping/>
  </p:clrMapOvr>
  <p:transition spd="med">
    <p:spli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descr="Scan0003"/>
          <p:cNvPicPr>
            <a:picLocks noChangeAspect="1" noChangeArrowheads="1"/>
          </p:cNvPicPr>
          <p:nvPr/>
        </p:nvPicPr>
        <p:blipFill>
          <a:blip r:embed="rId2" cstate="print"/>
          <a:srcRect/>
          <a:stretch>
            <a:fillRect/>
          </a:stretch>
        </p:blipFill>
        <p:spPr bwMode="auto">
          <a:xfrm>
            <a:off x="611188" y="476250"/>
            <a:ext cx="8208962" cy="5789613"/>
          </a:xfrm>
          <a:prstGeom prst="rect">
            <a:avLst/>
          </a:prstGeom>
          <a:noFill/>
          <a:ln w="9525">
            <a:noFill/>
            <a:miter lim="800000"/>
            <a:headEnd/>
            <a:tailEnd/>
          </a:ln>
        </p:spPr>
      </p:pic>
      <p:sp>
        <p:nvSpPr>
          <p:cNvPr id="3" name="Slide Number Placeholder 17"/>
          <p:cNvSpPr txBox="1">
            <a:spLocks/>
          </p:cNvSpPr>
          <p:nvPr/>
        </p:nvSpPr>
        <p:spPr>
          <a:xfrm>
            <a:off x="7924800" y="6416675"/>
            <a:ext cx="7620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9E2C3-3120-4CDB-861A-B0B65478931D}" type="slidenum">
              <a:rPr kumimoji="0" lang="ja-JP" altLang="en-US" sz="1800" b="0" i="0" u="none" strike="noStrike" kern="1200" cap="none" spc="0" normalizeH="0" baseline="0" noProof="0" smtClean="0">
                <a:ln>
                  <a:noFill/>
                </a:ln>
                <a:solidFill>
                  <a:schemeClr val="bg1"/>
                </a:solidFill>
                <a:effectLst/>
                <a:uLnTx/>
                <a:uFillTx/>
                <a:latin typeface="+mn-lt"/>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altLang="ja-JP" sz="1800" b="0" i="0" u="none" strike="noStrike" kern="1200" cap="none" spc="0" normalizeH="0" baseline="0" noProof="0" dirty="0">
              <a:ln>
                <a:noFill/>
              </a:ln>
              <a:solidFill>
                <a:schemeClr val="bg1"/>
              </a:solidFill>
              <a:effectLst/>
              <a:uLnTx/>
              <a:uFillTx/>
              <a:latin typeface="+mn-lt"/>
              <a:ea typeface="ＭＳ Ｐゴシック" charset="-128"/>
              <a:cs typeface="+mn-cs"/>
            </a:endParaRPr>
          </a:p>
        </p:txBody>
      </p:sp>
    </p:spTree>
  </p:cSld>
  <p:clrMapOvr>
    <a:masterClrMapping/>
  </p:clrMapOvr>
  <p:transition spd="med">
    <p:randomBa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descr="Scan0005"/>
          <p:cNvPicPr>
            <a:picLocks noChangeAspect="1" noChangeArrowheads="1"/>
          </p:cNvPicPr>
          <p:nvPr/>
        </p:nvPicPr>
        <p:blipFill>
          <a:blip r:embed="rId2" cstate="print"/>
          <a:srcRect/>
          <a:stretch>
            <a:fillRect/>
          </a:stretch>
        </p:blipFill>
        <p:spPr bwMode="auto">
          <a:xfrm>
            <a:off x="827088" y="692150"/>
            <a:ext cx="7705725" cy="5780088"/>
          </a:xfrm>
          <a:prstGeom prst="rect">
            <a:avLst/>
          </a:prstGeom>
          <a:noFill/>
          <a:ln w="9525">
            <a:noFill/>
            <a:miter lim="800000"/>
            <a:headEnd/>
            <a:tailEnd/>
          </a:ln>
        </p:spPr>
      </p:pic>
      <p:sp>
        <p:nvSpPr>
          <p:cNvPr id="3" name="Slide Number Placeholder 17"/>
          <p:cNvSpPr txBox="1">
            <a:spLocks/>
          </p:cNvSpPr>
          <p:nvPr/>
        </p:nvSpPr>
        <p:spPr>
          <a:xfrm>
            <a:off x="7924800" y="6416675"/>
            <a:ext cx="7620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9E2C3-3120-4CDB-861A-B0B65478931D}" type="slidenum">
              <a:rPr kumimoji="0" lang="ja-JP" altLang="en-US" sz="1800" b="0" i="0" u="none" strike="noStrike" kern="1200" cap="none" spc="0" normalizeH="0" baseline="0" noProof="0" smtClean="0">
                <a:ln>
                  <a:noFill/>
                </a:ln>
                <a:solidFill>
                  <a:schemeClr val="bg1"/>
                </a:solidFill>
                <a:effectLst/>
                <a:uLnTx/>
                <a:uFillTx/>
                <a:latin typeface="+mn-lt"/>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altLang="ja-JP" sz="1800" b="0" i="0" u="none" strike="noStrike" kern="1200" cap="none" spc="0" normalizeH="0" baseline="0" noProof="0" dirty="0">
              <a:ln>
                <a:noFill/>
              </a:ln>
              <a:solidFill>
                <a:schemeClr val="bg1"/>
              </a:solidFill>
              <a:effectLst/>
              <a:uLnTx/>
              <a:uFillTx/>
              <a:latin typeface="+mn-lt"/>
              <a:ea typeface="ＭＳ Ｐゴシック" charset="-128"/>
              <a:cs typeface="+mn-cs"/>
            </a:endParaRPr>
          </a:p>
        </p:txBody>
      </p:sp>
    </p:spTree>
  </p:cSld>
  <p:clrMapOvr>
    <a:masterClrMapping/>
  </p:clrMapOvr>
  <p:transition spd="med">
    <p:strips/>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idx="1"/>
          </p:nvPr>
        </p:nvSpPr>
        <p:spPr>
          <a:xfrm>
            <a:off x="609600" y="1600200"/>
            <a:ext cx="8150772" cy="2363724"/>
          </a:xfrm>
        </p:spPr>
        <p:txBody>
          <a:bodyPr/>
          <a:lstStyle/>
          <a:p>
            <a:pPr eaLnBrk="1" hangingPunct="1">
              <a:lnSpc>
                <a:spcPct val="90000"/>
              </a:lnSpc>
              <a:buNone/>
            </a:pPr>
            <a:r>
              <a:rPr lang="it-IT" sz="2900" b="1" dirty="0" smtClean="0"/>
              <a:t>Tidak ada Perbedaan Mendasar</a:t>
            </a:r>
          </a:p>
          <a:p>
            <a:pPr marL="465138" lvl="1" indent="-390525" eaLnBrk="1" hangingPunct="1">
              <a:lnSpc>
                <a:spcPct val="90000"/>
              </a:lnSpc>
            </a:pPr>
            <a:r>
              <a:rPr lang="it-IT" sz="2500" b="1" dirty="0" smtClean="0">
                <a:solidFill>
                  <a:schemeClr val="bg2">
                    <a:lumMod val="75000"/>
                  </a:schemeClr>
                </a:solidFill>
              </a:rPr>
              <a:t>Pemerintah AS menggunakan sistem anggaran berbasis kas &amp; sistem akuntasi berbasis akrual, </a:t>
            </a:r>
          </a:p>
          <a:p>
            <a:pPr marL="465138" lvl="1" indent="-390525" eaLnBrk="1" hangingPunct="1">
              <a:lnSpc>
                <a:spcPct val="90000"/>
              </a:lnSpc>
            </a:pPr>
            <a:r>
              <a:rPr lang="it-IT" sz="2500" b="1" dirty="0" smtClean="0">
                <a:solidFill>
                  <a:schemeClr val="bg2">
                    <a:lumMod val="75000"/>
                  </a:schemeClr>
                </a:solidFill>
              </a:rPr>
              <a:t>Menyatakan dirinya telah berbasis full accrual.</a:t>
            </a:r>
          </a:p>
          <a:p>
            <a:pPr marL="465138" lvl="1" indent="-390525" eaLnBrk="1" hangingPunct="1">
              <a:lnSpc>
                <a:spcPct val="90000"/>
              </a:lnSpc>
            </a:pPr>
            <a:r>
              <a:rPr lang="it-IT" sz="2500" b="1" dirty="0" smtClean="0">
                <a:solidFill>
                  <a:schemeClr val="bg2">
                    <a:lumMod val="75000"/>
                  </a:schemeClr>
                </a:solidFill>
              </a:rPr>
              <a:t>Sama dengan AS  : PP 71 LRA berbasis kas, LAK adalah aliran kas, selebihnya berbasis akrual.</a:t>
            </a:r>
            <a:endParaRPr lang="en-US" sz="2500" b="1" dirty="0" smtClean="0">
              <a:solidFill>
                <a:schemeClr val="bg2">
                  <a:lumMod val="75000"/>
                </a:schemeClr>
              </a:solidFill>
            </a:endParaRPr>
          </a:p>
        </p:txBody>
      </p:sp>
      <p:sp>
        <p:nvSpPr>
          <p:cNvPr id="4" name="Title 2"/>
          <p:cNvSpPr txBox="1">
            <a:spLocks/>
          </p:cNvSpPr>
          <p:nvPr/>
        </p:nvSpPr>
        <p:spPr>
          <a:xfrm>
            <a:off x="228600" y="304800"/>
            <a:ext cx="8915400" cy="581698"/>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lang="en-US" sz="4200" b="1" spc="-150" dirty="0" smtClean="0">
                <a:ln w="3175">
                  <a:noFill/>
                </a:ln>
                <a:effectLst>
                  <a:outerShdw blurRad="38100" dist="38100" dir="2700000" algn="tl">
                    <a:srgbClr val="000000">
                      <a:alpha val="43137"/>
                    </a:srgbClr>
                  </a:outerShdw>
                </a:effectLst>
                <a:latin typeface="+mj-lt"/>
                <a:cs typeface="Arial" charset="0"/>
              </a:rPr>
              <a:t>PSAP 02 LAPORAN REALISASI ANGGARAN</a:t>
            </a:r>
            <a:endParaRPr kumimoji="0" lang="en-US" sz="4200" b="1" i="0" u="none" strike="noStrike" kern="1200" cap="none" spc="-150" normalizeH="0" baseline="0" noProof="0" dirty="0">
              <a:ln w="3175">
                <a:noFill/>
              </a:ln>
              <a:effectLst>
                <a:outerShdw blurRad="38100" dist="38100" dir="2700000" algn="tl">
                  <a:srgbClr val="000000">
                    <a:alpha val="43137"/>
                  </a:srgbClr>
                </a:outerShdw>
              </a:effectLst>
              <a:uLnTx/>
              <a:uFillTx/>
              <a:latin typeface="+mj-lt"/>
              <a:ea typeface="+mn-ea"/>
              <a:cs typeface="Arial" charset="0"/>
            </a:endParaRPr>
          </a:p>
        </p:txBody>
      </p:sp>
      <p:sp>
        <p:nvSpPr>
          <p:cNvPr id="5" name="Slide Number Placeholder 17"/>
          <p:cNvSpPr txBox="1">
            <a:spLocks/>
          </p:cNvSpPr>
          <p:nvPr/>
        </p:nvSpPr>
        <p:spPr>
          <a:xfrm>
            <a:off x="7924800" y="6416675"/>
            <a:ext cx="7620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9E2C3-3120-4CDB-861A-B0B65478931D}" type="slidenum">
              <a:rPr kumimoji="0" lang="ja-JP" altLang="en-US" sz="1800" b="0" i="0" u="none" strike="noStrike" kern="1200" cap="none" spc="0" normalizeH="0" baseline="0" noProof="0" smtClean="0">
                <a:ln>
                  <a:noFill/>
                </a:ln>
                <a:solidFill>
                  <a:schemeClr val="bg1"/>
                </a:solidFill>
                <a:effectLst/>
                <a:uLnTx/>
                <a:uFillTx/>
                <a:latin typeface="+mn-lt"/>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altLang="ja-JP" sz="1800" b="0" i="0" u="none" strike="noStrike" kern="1200" cap="none" spc="0" normalizeH="0" baseline="0" noProof="0" dirty="0">
              <a:ln>
                <a:noFill/>
              </a:ln>
              <a:solidFill>
                <a:schemeClr val="bg1"/>
              </a:solidFill>
              <a:effectLst/>
              <a:uLnTx/>
              <a:uFillTx/>
              <a:latin typeface="+mn-lt"/>
              <a:ea typeface="ＭＳ Ｐゴシック" charset="-128"/>
              <a:cs typeface="+mn-cs"/>
            </a:endParaRPr>
          </a:p>
        </p:txBody>
      </p:sp>
    </p:spTree>
  </p:cSld>
  <p:clrMapOvr>
    <a:masterClrMapping/>
  </p:clrMapOvr>
  <p:transition spd="med">
    <p:strips dir="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152400" y="55805"/>
            <a:ext cx="8915400" cy="1163395"/>
          </a:xfrm>
          <a:prstGeom prst="rect">
            <a:avLst/>
          </a:prstGeom>
        </p:spPr>
        <p:txBody>
          <a:bodyPr vert="horz" wrap="square" lIns="0" tIns="0" rIns="0" bIns="0" rtlCol="0" anchor="t">
            <a:spAutoFit/>
          </a:bodyPr>
          <a:lstStyle/>
          <a:p>
            <a:pPr marL="0" marR="0" lvl="0" indent="0" algn="ctr" defTabSz="914363" rtl="0" eaLnBrk="1" fontAlgn="auto" latinLnBrk="0" hangingPunct="1">
              <a:lnSpc>
                <a:spcPct val="90000"/>
              </a:lnSpc>
              <a:spcBef>
                <a:spcPct val="0"/>
              </a:spcBef>
              <a:spcAft>
                <a:spcPts val="0"/>
              </a:spcAft>
              <a:buClrTx/>
              <a:buSzTx/>
              <a:buFontTx/>
              <a:buNone/>
              <a:tabLst/>
              <a:defRPr/>
            </a:pPr>
            <a:r>
              <a:rPr lang="en-US" sz="4200" b="1" spc="-150" dirty="0" smtClean="0">
                <a:ln w="3175">
                  <a:noFill/>
                </a:ln>
                <a:effectLst>
                  <a:outerShdw blurRad="38100" dist="38100" dir="2700000" algn="tl">
                    <a:srgbClr val="000000">
                      <a:alpha val="43137"/>
                    </a:srgbClr>
                  </a:outerShdw>
                </a:effectLst>
                <a:latin typeface="+mj-lt"/>
                <a:cs typeface="Arial" charset="0"/>
              </a:rPr>
              <a:t>PSAP 03 </a:t>
            </a:r>
          </a:p>
          <a:p>
            <a:pPr marL="0" marR="0" lvl="0" indent="0" algn="ctr" defTabSz="914363" rtl="0" eaLnBrk="1" fontAlgn="auto" latinLnBrk="0" hangingPunct="1">
              <a:lnSpc>
                <a:spcPct val="90000"/>
              </a:lnSpc>
              <a:spcBef>
                <a:spcPct val="0"/>
              </a:spcBef>
              <a:spcAft>
                <a:spcPts val="0"/>
              </a:spcAft>
              <a:buClrTx/>
              <a:buSzTx/>
              <a:buFontTx/>
              <a:buNone/>
              <a:tabLst/>
              <a:defRPr/>
            </a:pPr>
            <a:r>
              <a:rPr lang="en-US" sz="4200" b="1" spc="-150" dirty="0" smtClean="0">
                <a:ln w="3175">
                  <a:noFill/>
                </a:ln>
                <a:effectLst>
                  <a:outerShdw blurRad="38100" dist="38100" dir="2700000" algn="tl">
                    <a:srgbClr val="000000">
                      <a:alpha val="43137"/>
                    </a:srgbClr>
                  </a:outerShdw>
                </a:effectLst>
                <a:latin typeface="+mj-lt"/>
                <a:cs typeface="Arial" charset="0"/>
              </a:rPr>
              <a:t>LAPORAN ARUS KAS</a:t>
            </a:r>
            <a:endParaRPr kumimoji="0" lang="en-US" sz="4200" b="1" i="0" u="none" strike="noStrike" kern="1200" cap="none" spc="-150" normalizeH="0" baseline="0" noProof="0" dirty="0">
              <a:ln w="3175">
                <a:noFill/>
              </a:ln>
              <a:effectLst>
                <a:outerShdw blurRad="38100" dist="38100" dir="2700000" algn="tl">
                  <a:srgbClr val="000000">
                    <a:alpha val="43137"/>
                  </a:srgbClr>
                </a:outerShdw>
              </a:effectLst>
              <a:uLnTx/>
              <a:uFillTx/>
              <a:latin typeface="+mj-lt"/>
              <a:ea typeface="+mn-ea"/>
              <a:cs typeface="Arial" charset="0"/>
            </a:endParaRPr>
          </a:p>
        </p:txBody>
      </p:sp>
      <p:sp>
        <p:nvSpPr>
          <p:cNvPr id="5" name="Slide Number Placeholder 17"/>
          <p:cNvSpPr txBox="1">
            <a:spLocks/>
          </p:cNvSpPr>
          <p:nvPr/>
        </p:nvSpPr>
        <p:spPr>
          <a:xfrm>
            <a:off x="7924800" y="6416675"/>
            <a:ext cx="7620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9E2C3-3120-4CDB-861A-B0B65478931D}" type="slidenum">
              <a:rPr kumimoji="0" lang="ja-JP" altLang="en-US" sz="1800" b="0" i="0" u="none" strike="noStrike" kern="1200" cap="none" spc="0" normalizeH="0" baseline="0" noProof="0" smtClean="0">
                <a:ln>
                  <a:noFill/>
                </a:ln>
                <a:solidFill>
                  <a:schemeClr val="bg1"/>
                </a:solidFill>
                <a:effectLst/>
                <a:uLnTx/>
                <a:uFillTx/>
                <a:latin typeface="+mn-lt"/>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altLang="ja-JP" sz="1800" b="0" i="0" u="none" strike="noStrike" kern="1200" cap="none" spc="0" normalizeH="0" baseline="0" noProof="0" dirty="0">
              <a:ln>
                <a:noFill/>
              </a:ln>
              <a:solidFill>
                <a:schemeClr val="bg1"/>
              </a:solidFill>
              <a:effectLst/>
              <a:uLnTx/>
              <a:uFillTx/>
              <a:latin typeface="+mn-lt"/>
              <a:ea typeface="ＭＳ Ｐゴシック" charset="-128"/>
              <a:cs typeface="+mn-cs"/>
            </a:endParaRPr>
          </a:p>
        </p:txBody>
      </p:sp>
      <p:sp>
        <p:nvSpPr>
          <p:cNvPr id="7" name="Content Placeholder 6"/>
          <p:cNvSpPr>
            <a:spLocks noGrp="1"/>
          </p:cNvSpPr>
          <p:nvPr>
            <p:ph idx="1"/>
          </p:nvPr>
        </p:nvSpPr>
        <p:spPr>
          <a:xfrm>
            <a:off x="381000" y="1412875"/>
            <a:ext cx="8382000" cy="4425827"/>
          </a:xfrm>
        </p:spPr>
        <p:txBody>
          <a:bodyPr/>
          <a:lstStyle/>
          <a:p>
            <a:pPr marL="400050" lvl="1" indent="-400050" algn="just">
              <a:spcAft>
                <a:spcPts val="600"/>
              </a:spcAft>
              <a:buSzPct val="120000"/>
              <a:buNone/>
            </a:pPr>
            <a:r>
              <a:rPr lang="en-US" sz="2600" b="1" dirty="0" smtClean="0"/>
              <a:t>1. PERBEDAAN PARAGRAF</a:t>
            </a:r>
          </a:p>
          <a:p>
            <a:pPr marL="400050" lvl="1" indent="-400050" algn="just">
              <a:spcAft>
                <a:spcPts val="600"/>
              </a:spcAft>
              <a:buSzPct val="120000"/>
              <a:defRPr/>
            </a:pPr>
            <a:r>
              <a:rPr lang="en-US" sz="2600" b="1" dirty="0" err="1" smtClean="0">
                <a:solidFill>
                  <a:schemeClr val="bg2">
                    <a:lumMod val="75000"/>
                  </a:schemeClr>
                </a:solidFill>
              </a:rPr>
              <a:t>Tak</a:t>
            </a:r>
            <a:r>
              <a:rPr lang="en-US" sz="2600" b="1" dirty="0" smtClean="0">
                <a:solidFill>
                  <a:schemeClr val="bg2">
                    <a:lumMod val="75000"/>
                  </a:schemeClr>
                </a:solidFill>
              </a:rPr>
              <a:t> </a:t>
            </a:r>
            <a:r>
              <a:rPr lang="en-US" sz="2600" b="1" dirty="0" err="1" smtClean="0">
                <a:solidFill>
                  <a:schemeClr val="bg2">
                    <a:lumMod val="75000"/>
                  </a:schemeClr>
                </a:solidFill>
              </a:rPr>
              <a:t>ada</a:t>
            </a:r>
            <a:r>
              <a:rPr lang="en-US" sz="2600" b="1" dirty="0" smtClean="0">
                <a:solidFill>
                  <a:schemeClr val="bg2">
                    <a:lumMod val="75000"/>
                  </a:schemeClr>
                </a:solidFill>
              </a:rPr>
              <a:t> </a:t>
            </a:r>
            <a:r>
              <a:rPr lang="en-US" sz="2600" b="1" dirty="0" err="1" smtClean="0">
                <a:solidFill>
                  <a:schemeClr val="bg2">
                    <a:lumMod val="75000"/>
                  </a:schemeClr>
                </a:solidFill>
              </a:rPr>
              <a:t>perbedaan</a:t>
            </a:r>
            <a:r>
              <a:rPr lang="en-US" sz="2600" b="1" dirty="0" smtClean="0">
                <a:solidFill>
                  <a:schemeClr val="bg2">
                    <a:lumMod val="75000"/>
                  </a:schemeClr>
                </a:solidFill>
              </a:rPr>
              <a:t> </a:t>
            </a:r>
            <a:r>
              <a:rPr lang="en-US" sz="2600" b="1" dirty="0" err="1" smtClean="0">
                <a:solidFill>
                  <a:schemeClr val="bg2">
                    <a:lumMod val="75000"/>
                  </a:schemeClr>
                </a:solidFill>
              </a:rPr>
              <a:t>signifikan</a:t>
            </a:r>
            <a:r>
              <a:rPr lang="en-US" sz="2600" b="1" dirty="0" smtClean="0">
                <a:solidFill>
                  <a:schemeClr val="bg2">
                    <a:lumMod val="75000"/>
                  </a:schemeClr>
                </a:solidFill>
              </a:rPr>
              <a:t> LAK Lamp. II PP 71/PP 24 </a:t>
            </a:r>
            <a:r>
              <a:rPr lang="en-US" sz="2600" b="1" dirty="0" err="1" smtClean="0">
                <a:solidFill>
                  <a:schemeClr val="bg2">
                    <a:lumMod val="75000"/>
                  </a:schemeClr>
                </a:solidFill>
              </a:rPr>
              <a:t>dengan</a:t>
            </a:r>
            <a:r>
              <a:rPr lang="en-US" sz="2600" b="1" dirty="0" smtClean="0">
                <a:solidFill>
                  <a:schemeClr val="bg2">
                    <a:lumMod val="75000"/>
                  </a:schemeClr>
                </a:solidFill>
              </a:rPr>
              <a:t>  Lamp. I PP 71</a:t>
            </a:r>
          </a:p>
          <a:p>
            <a:pPr marL="400050" lvl="1" indent="-400050" algn="just">
              <a:spcAft>
                <a:spcPts val="600"/>
              </a:spcAft>
              <a:buSzPct val="120000"/>
              <a:defRPr/>
            </a:pPr>
            <a:r>
              <a:rPr lang="en-US" sz="2600" b="1" dirty="0" err="1" smtClean="0">
                <a:solidFill>
                  <a:schemeClr val="bg2">
                    <a:lumMod val="75000"/>
                  </a:schemeClr>
                </a:solidFill>
              </a:rPr>
              <a:t>Ada</a:t>
            </a:r>
            <a:r>
              <a:rPr lang="en-US" sz="2600" b="1" dirty="0" smtClean="0">
                <a:solidFill>
                  <a:schemeClr val="bg2">
                    <a:lumMod val="75000"/>
                  </a:schemeClr>
                </a:solidFill>
              </a:rPr>
              <a:t> </a:t>
            </a:r>
            <a:r>
              <a:rPr lang="en-US" sz="2600" b="1" dirty="0" err="1" smtClean="0">
                <a:solidFill>
                  <a:schemeClr val="bg2">
                    <a:lumMod val="75000"/>
                  </a:schemeClr>
                </a:solidFill>
              </a:rPr>
              <a:t>penambahan</a:t>
            </a:r>
            <a:r>
              <a:rPr lang="en-US" sz="2600" b="1" dirty="0" smtClean="0">
                <a:solidFill>
                  <a:schemeClr val="bg2">
                    <a:lumMod val="75000"/>
                  </a:schemeClr>
                </a:solidFill>
              </a:rPr>
              <a:t> </a:t>
            </a:r>
            <a:r>
              <a:rPr lang="en-US" sz="2600" b="1" dirty="0" err="1" smtClean="0">
                <a:solidFill>
                  <a:schemeClr val="bg2">
                    <a:lumMod val="75000"/>
                  </a:schemeClr>
                </a:solidFill>
              </a:rPr>
              <a:t>paragraf</a:t>
            </a:r>
            <a:r>
              <a:rPr lang="en-US" sz="2600" b="1" dirty="0" smtClean="0">
                <a:solidFill>
                  <a:schemeClr val="bg2">
                    <a:lumMod val="75000"/>
                  </a:schemeClr>
                </a:solidFill>
              </a:rPr>
              <a:t> </a:t>
            </a:r>
            <a:r>
              <a:rPr lang="en-US" sz="2600" b="1" dirty="0" err="1" smtClean="0">
                <a:solidFill>
                  <a:schemeClr val="bg2">
                    <a:lumMod val="75000"/>
                  </a:schemeClr>
                </a:solidFill>
              </a:rPr>
              <a:t>dari</a:t>
            </a:r>
            <a:r>
              <a:rPr lang="en-US" sz="2600" b="1" dirty="0" smtClean="0">
                <a:solidFill>
                  <a:schemeClr val="bg2">
                    <a:lumMod val="75000"/>
                  </a:schemeClr>
                </a:solidFill>
              </a:rPr>
              <a:t> 56 </a:t>
            </a:r>
            <a:r>
              <a:rPr lang="en-US" sz="2600" b="1" dirty="0" err="1" smtClean="0">
                <a:solidFill>
                  <a:schemeClr val="bg2">
                    <a:lumMod val="75000"/>
                  </a:schemeClr>
                </a:solidFill>
              </a:rPr>
              <a:t>Paragraf</a:t>
            </a:r>
            <a:r>
              <a:rPr lang="en-US" sz="2600" b="1" dirty="0" smtClean="0">
                <a:solidFill>
                  <a:schemeClr val="bg2">
                    <a:lumMod val="75000"/>
                  </a:schemeClr>
                </a:solidFill>
              </a:rPr>
              <a:t> </a:t>
            </a:r>
            <a:r>
              <a:rPr lang="en-US" sz="2600" b="1" dirty="0" err="1" smtClean="0">
                <a:solidFill>
                  <a:schemeClr val="bg2">
                    <a:lumMod val="75000"/>
                  </a:schemeClr>
                </a:solidFill>
              </a:rPr>
              <a:t>menjadi</a:t>
            </a:r>
            <a:r>
              <a:rPr lang="en-US" sz="2600" b="1" dirty="0" smtClean="0">
                <a:solidFill>
                  <a:schemeClr val="bg2">
                    <a:lumMod val="75000"/>
                  </a:schemeClr>
                </a:solidFill>
              </a:rPr>
              <a:t> 64 </a:t>
            </a:r>
            <a:r>
              <a:rPr lang="en-US" sz="2600" b="1" dirty="0" err="1" smtClean="0">
                <a:solidFill>
                  <a:schemeClr val="bg2">
                    <a:lumMod val="75000"/>
                  </a:schemeClr>
                </a:solidFill>
              </a:rPr>
              <a:t>paragraf</a:t>
            </a:r>
            <a:r>
              <a:rPr lang="en-US" sz="2600" b="1" dirty="0" smtClean="0">
                <a:solidFill>
                  <a:schemeClr val="bg2">
                    <a:lumMod val="75000"/>
                  </a:schemeClr>
                </a:solidFill>
              </a:rPr>
              <a:t>.</a:t>
            </a:r>
          </a:p>
          <a:p>
            <a:pPr marL="400050" lvl="1" indent="-400050" algn="just">
              <a:spcAft>
                <a:spcPts val="600"/>
              </a:spcAft>
              <a:buSzPct val="120000"/>
              <a:defRPr/>
            </a:pPr>
            <a:r>
              <a:rPr lang="en-US" sz="2600" b="1" dirty="0" smtClean="0">
                <a:solidFill>
                  <a:schemeClr val="bg2">
                    <a:lumMod val="75000"/>
                  </a:schemeClr>
                </a:solidFill>
              </a:rPr>
              <a:t>SAP </a:t>
            </a:r>
            <a:r>
              <a:rPr lang="en-US" sz="2600" b="1" dirty="0" err="1" smtClean="0">
                <a:solidFill>
                  <a:schemeClr val="bg2">
                    <a:lumMod val="75000"/>
                  </a:schemeClr>
                </a:solidFill>
              </a:rPr>
              <a:t>Akrual</a:t>
            </a:r>
            <a:r>
              <a:rPr lang="en-US" sz="2600" b="1" dirty="0" smtClean="0">
                <a:solidFill>
                  <a:schemeClr val="bg2">
                    <a:lumMod val="75000"/>
                  </a:schemeClr>
                </a:solidFill>
              </a:rPr>
              <a:t> </a:t>
            </a:r>
            <a:r>
              <a:rPr lang="en-US" sz="2600" b="1" dirty="0" err="1" smtClean="0">
                <a:solidFill>
                  <a:schemeClr val="bg2">
                    <a:lumMod val="75000"/>
                  </a:schemeClr>
                </a:solidFill>
              </a:rPr>
              <a:t>mempunyai</a:t>
            </a:r>
            <a:r>
              <a:rPr lang="en-US" sz="2600" b="1" dirty="0" smtClean="0">
                <a:solidFill>
                  <a:schemeClr val="bg2">
                    <a:lumMod val="75000"/>
                  </a:schemeClr>
                </a:solidFill>
              </a:rPr>
              <a:t> </a:t>
            </a:r>
            <a:r>
              <a:rPr lang="en-US" sz="2600" b="1" dirty="0" err="1" smtClean="0">
                <a:solidFill>
                  <a:schemeClr val="bg2">
                    <a:lumMod val="75000"/>
                  </a:schemeClr>
                </a:solidFill>
              </a:rPr>
              <a:t>beberapa</a:t>
            </a:r>
            <a:r>
              <a:rPr lang="en-US" sz="2600" b="1" dirty="0" smtClean="0">
                <a:solidFill>
                  <a:schemeClr val="bg2">
                    <a:lumMod val="75000"/>
                  </a:schemeClr>
                </a:solidFill>
              </a:rPr>
              <a:t> </a:t>
            </a:r>
            <a:r>
              <a:rPr lang="en-US" sz="2600" b="1" dirty="0" err="1" smtClean="0">
                <a:solidFill>
                  <a:schemeClr val="bg2">
                    <a:lumMod val="75000"/>
                  </a:schemeClr>
                </a:solidFill>
              </a:rPr>
              <a:t>paragraf</a:t>
            </a:r>
            <a:r>
              <a:rPr lang="en-US" sz="2600" b="1" dirty="0" smtClean="0">
                <a:solidFill>
                  <a:schemeClr val="bg2">
                    <a:lumMod val="75000"/>
                  </a:schemeClr>
                </a:solidFill>
              </a:rPr>
              <a:t>  </a:t>
            </a:r>
            <a:r>
              <a:rPr lang="en-US" sz="2600" b="1" dirty="0" err="1" smtClean="0">
                <a:solidFill>
                  <a:schemeClr val="bg2">
                    <a:lumMod val="75000"/>
                  </a:schemeClr>
                </a:solidFill>
              </a:rPr>
              <a:t>baru</a:t>
            </a:r>
            <a:r>
              <a:rPr lang="en-US" sz="2600" b="1" dirty="0" smtClean="0">
                <a:solidFill>
                  <a:schemeClr val="bg2">
                    <a:lumMod val="75000"/>
                  </a:schemeClr>
                </a:solidFill>
              </a:rPr>
              <a:t>, </a:t>
            </a:r>
            <a:r>
              <a:rPr lang="en-US" sz="2600" b="1" dirty="0" err="1" smtClean="0">
                <a:solidFill>
                  <a:schemeClr val="bg2">
                    <a:lumMod val="75000"/>
                  </a:schemeClr>
                </a:solidFill>
              </a:rPr>
              <a:t>yaitu</a:t>
            </a:r>
            <a:r>
              <a:rPr lang="en-US" sz="2600" b="1" dirty="0" smtClean="0">
                <a:solidFill>
                  <a:schemeClr val="bg2">
                    <a:lumMod val="75000"/>
                  </a:schemeClr>
                </a:solidFill>
              </a:rPr>
              <a:t> </a:t>
            </a:r>
            <a:r>
              <a:rPr lang="en-US" sz="2600" b="1" dirty="0" err="1" smtClean="0">
                <a:solidFill>
                  <a:schemeClr val="bg2">
                    <a:lumMod val="75000"/>
                  </a:schemeClr>
                </a:solidFill>
              </a:rPr>
              <a:t>Paragraf</a:t>
            </a:r>
            <a:r>
              <a:rPr lang="en-US" sz="2600" b="1" dirty="0" smtClean="0">
                <a:solidFill>
                  <a:schemeClr val="bg2">
                    <a:lumMod val="75000"/>
                  </a:schemeClr>
                </a:solidFill>
              </a:rPr>
              <a:t> 9, 19,20, 21, 27, 31, 35, 62</a:t>
            </a:r>
          </a:p>
          <a:p>
            <a:pPr marL="400050" lvl="1" indent="-400050" algn="just">
              <a:spcAft>
                <a:spcPts val="600"/>
              </a:spcAft>
              <a:buSzPct val="120000"/>
              <a:defRPr/>
            </a:pPr>
            <a:r>
              <a:rPr lang="sv-SE" sz="2400" b="1" dirty="0" smtClean="0">
                <a:solidFill>
                  <a:schemeClr val="bg2">
                    <a:lumMod val="75000"/>
                  </a:schemeClr>
                </a:solidFill>
              </a:rPr>
              <a:t>Kesimpulan dari analisis perbedaan paragraph: Tak ada perbedaan perlakuan akuntansi.</a:t>
            </a:r>
          </a:p>
          <a:p>
            <a:pPr>
              <a:buNone/>
            </a:pPr>
            <a:endParaRPr lang="en-US" dirty="0"/>
          </a:p>
        </p:txBody>
      </p:sp>
    </p:spTree>
  </p:cSld>
  <p:clrMapOvr>
    <a:masterClrMapping/>
  </p:clrMapOvr>
  <p:transition spd="med">
    <p:spli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idx="1"/>
          </p:nvPr>
        </p:nvSpPr>
        <p:spPr>
          <a:xfrm>
            <a:off x="228600" y="1284516"/>
            <a:ext cx="8686800" cy="5486400"/>
          </a:xfrm>
        </p:spPr>
        <p:txBody>
          <a:bodyPr>
            <a:noAutofit/>
          </a:bodyPr>
          <a:lstStyle/>
          <a:p>
            <a:pPr marL="449263" indent="-449263" eaLnBrk="1" hangingPunct="1">
              <a:buClr>
                <a:schemeClr val="bg2"/>
              </a:buClr>
              <a:buFontTx/>
              <a:buNone/>
            </a:pPr>
            <a:r>
              <a:rPr lang="en-US" sz="1900" b="1" dirty="0" err="1" smtClean="0">
                <a:solidFill>
                  <a:srgbClr val="FF0000"/>
                </a:solidFill>
              </a:rPr>
              <a:t>Keterangan</a:t>
            </a:r>
            <a:r>
              <a:rPr lang="en-US" sz="1900" b="1" dirty="0" smtClean="0">
                <a:solidFill>
                  <a:srgbClr val="FF0000"/>
                </a:solidFill>
              </a:rPr>
              <a:t> </a:t>
            </a:r>
            <a:r>
              <a:rPr lang="en-US" sz="1900" b="1" dirty="0" err="1" smtClean="0">
                <a:solidFill>
                  <a:srgbClr val="FF0000"/>
                </a:solidFill>
              </a:rPr>
              <a:t>sbb</a:t>
            </a:r>
            <a:r>
              <a:rPr lang="en-US" sz="1900" b="1" dirty="0" smtClean="0">
                <a:solidFill>
                  <a:srgbClr val="FF0000"/>
                </a:solidFill>
              </a:rPr>
              <a:t> :</a:t>
            </a:r>
          </a:p>
          <a:p>
            <a:pPr marL="449263" indent="-449263" eaLnBrk="1" hangingPunct="1">
              <a:buClr>
                <a:schemeClr val="bg2"/>
              </a:buClr>
              <a:buFontTx/>
              <a:buNone/>
            </a:pPr>
            <a:endParaRPr lang="en-US" sz="1900" b="1" dirty="0" smtClean="0">
              <a:solidFill>
                <a:srgbClr val="0067AC"/>
              </a:solidFill>
            </a:endParaRPr>
          </a:p>
          <a:p>
            <a:pPr marL="457200" indent="-457200" algn="just" eaLnBrk="1" hangingPunct="1">
              <a:lnSpc>
                <a:spcPct val="100000"/>
              </a:lnSpc>
              <a:spcBef>
                <a:spcPts val="0"/>
              </a:spcBef>
              <a:spcAft>
                <a:spcPts val="600"/>
              </a:spcAft>
              <a:buClr>
                <a:schemeClr val="bg2"/>
              </a:buClr>
              <a:buFont typeface="+mj-lt"/>
              <a:buAutoNum type="arabicPeriod"/>
            </a:pPr>
            <a:r>
              <a:rPr lang="sv-SE" sz="1900" b="1" dirty="0" smtClean="0">
                <a:solidFill>
                  <a:schemeClr val="bg2">
                    <a:lumMod val="75000"/>
                  </a:schemeClr>
                </a:solidFill>
              </a:rPr>
              <a:t>Paragraf 9, Kas &amp; Setara Kas harus disajikan dalam laporan arus kas.</a:t>
            </a:r>
          </a:p>
          <a:p>
            <a:pPr marL="457200" indent="-457200" algn="just" eaLnBrk="1" hangingPunct="1">
              <a:lnSpc>
                <a:spcPct val="100000"/>
              </a:lnSpc>
              <a:spcBef>
                <a:spcPts val="0"/>
              </a:spcBef>
              <a:spcAft>
                <a:spcPts val="600"/>
              </a:spcAft>
              <a:buClr>
                <a:schemeClr val="bg2"/>
              </a:buClr>
              <a:buFont typeface="+mj-lt"/>
              <a:buAutoNum type="arabicPeriod"/>
            </a:pPr>
            <a:r>
              <a:rPr lang="sv-SE" sz="1900" b="1" dirty="0" smtClean="0">
                <a:solidFill>
                  <a:schemeClr val="bg2">
                    <a:lumMod val="75000"/>
                  </a:schemeClr>
                </a:solidFill>
              </a:rPr>
              <a:t>P</a:t>
            </a:r>
            <a:r>
              <a:rPr lang="en-US" sz="1900" b="1" dirty="0" err="1" smtClean="0">
                <a:solidFill>
                  <a:schemeClr val="bg2">
                    <a:lumMod val="75000"/>
                  </a:schemeClr>
                </a:solidFill>
              </a:rPr>
              <a:t>aragraf</a:t>
            </a:r>
            <a:r>
              <a:rPr lang="en-US" sz="1900" b="1" dirty="0" smtClean="0">
                <a:solidFill>
                  <a:schemeClr val="bg2">
                    <a:lumMod val="75000"/>
                  </a:schemeClr>
                </a:solidFill>
              </a:rPr>
              <a:t> 19 </a:t>
            </a:r>
            <a:r>
              <a:rPr lang="en-US" sz="1900" b="1" dirty="0" err="1" smtClean="0">
                <a:solidFill>
                  <a:schemeClr val="bg2">
                    <a:lumMod val="75000"/>
                  </a:schemeClr>
                </a:solidFill>
              </a:rPr>
              <a:t>dan</a:t>
            </a:r>
            <a:r>
              <a:rPr lang="en-US" sz="1900" b="1" dirty="0" smtClean="0">
                <a:solidFill>
                  <a:schemeClr val="bg2">
                    <a:lumMod val="75000"/>
                  </a:schemeClr>
                </a:solidFill>
              </a:rPr>
              <a:t> 20, </a:t>
            </a:r>
            <a:r>
              <a:rPr lang="en-US" sz="1900" b="1" dirty="0" err="1" smtClean="0">
                <a:solidFill>
                  <a:schemeClr val="bg2">
                    <a:lumMod val="75000"/>
                  </a:schemeClr>
                </a:solidFill>
              </a:rPr>
              <a:t>laporan</a:t>
            </a:r>
            <a:r>
              <a:rPr lang="en-US" sz="1900" b="1" dirty="0" smtClean="0">
                <a:solidFill>
                  <a:schemeClr val="bg2">
                    <a:lumMod val="75000"/>
                  </a:schemeClr>
                </a:solidFill>
              </a:rPr>
              <a:t> </a:t>
            </a:r>
            <a:r>
              <a:rPr lang="en-US" sz="1900" b="1" dirty="0" err="1" smtClean="0">
                <a:solidFill>
                  <a:schemeClr val="bg2">
                    <a:lumMod val="75000"/>
                  </a:schemeClr>
                </a:solidFill>
              </a:rPr>
              <a:t>arus</a:t>
            </a:r>
            <a:r>
              <a:rPr lang="en-US" sz="1900" b="1" dirty="0" smtClean="0">
                <a:solidFill>
                  <a:schemeClr val="bg2">
                    <a:lumMod val="75000"/>
                  </a:schemeClr>
                </a:solidFill>
              </a:rPr>
              <a:t> </a:t>
            </a:r>
            <a:r>
              <a:rPr lang="en-US" sz="1900" b="1" dirty="0" err="1" smtClean="0">
                <a:solidFill>
                  <a:schemeClr val="bg2">
                    <a:lumMod val="75000"/>
                  </a:schemeClr>
                </a:solidFill>
              </a:rPr>
              <a:t>kas</a:t>
            </a:r>
            <a:r>
              <a:rPr lang="en-US" sz="1900" b="1" dirty="0" smtClean="0">
                <a:solidFill>
                  <a:schemeClr val="bg2">
                    <a:lumMod val="75000"/>
                  </a:schemeClr>
                </a:solidFill>
              </a:rPr>
              <a:t> </a:t>
            </a:r>
            <a:r>
              <a:rPr lang="en-US" sz="1900" b="1" dirty="0" err="1" smtClean="0">
                <a:solidFill>
                  <a:schemeClr val="bg2">
                    <a:lumMod val="75000"/>
                  </a:schemeClr>
                </a:solidFill>
              </a:rPr>
              <a:t>dapat</a:t>
            </a:r>
            <a:r>
              <a:rPr lang="en-US" sz="1900" b="1" dirty="0" smtClean="0">
                <a:solidFill>
                  <a:schemeClr val="bg2">
                    <a:lumMod val="75000"/>
                  </a:schemeClr>
                </a:solidFill>
              </a:rPr>
              <a:t> </a:t>
            </a:r>
            <a:r>
              <a:rPr lang="en-US" sz="1900" b="1" dirty="0" err="1" smtClean="0">
                <a:solidFill>
                  <a:schemeClr val="bg2">
                    <a:lumMod val="75000"/>
                  </a:schemeClr>
                </a:solidFill>
              </a:rPr>
              <a:t>disajikan</a:t>
            </a:r>
            <a:r>
              <a:rPr lang="en-US" sz="1900" b="1" dirty="0" smtClean="0">
                <a:solidFill>
                  <a:schemeClr val="bg2">
                    <a:lumMod val="75000"/>
                  </a:schemeClr>
                </a:solidFill>
              </a:rPr>
              <a:t> </a:t>
            </a:r>
            <a:r>
              <a:rPr lang="en-US" sz="1900" b="1" dirty="0" err="1" smtClean="0">
                <a:solidFill>
                  <a:schemeClr val="bg2">
                    <a:lumMod val="75000"/>
                  </a:schemeClr>
                </a:solidFill>
              </a:rPr>
              <a:t>sesuai</a:t>
            </a:r>
            <a:r>
              <a:rPr lang="en-US" sz="1900" b="1" dirty="0" smtClean="0">
                <a:solidFill>
                  <a:schemeClr val="bg2">
                    <a:lumMod val="75000"/>
                  </a:schemeClr>
                </a:solidFill>
              </a:rPr>
              <a:t> </a:t>
            </a:r>
            <a:r>
              <a:rPr lang="en-US" sz="1900" b="1" dirty="0" err="1" smtClean="0">
                <a:solidFill>
                  <a:schemeClr val="bg2">
                    <a:lumMod val="75000"/>
                  </a:schemeClr>
                </a:solidFill>
              </a:rPr>
              <a:t>akun</a:t>
            </a:r>
            <a:r>
              <a:rPr lang="en-US" sz="1900" b="1" dirty="0" smtClean="0">
                <a:solidFill>
                  <a:schemeClr val="bg2">
                    <a:lumMod val="75000"/>
                  </a:schemeClr>
                </a:solidFill>
              </a:rPr>
              <a:t> </a:t>
            </a:r>
            <a:r>
              <a:rPr lang="en-US" sz="1900" b="1" dirty="0" err="1" smtClean="0">
                <a:solidFill>
                  <a:schemeClr val="bg2">
                    <a:lumMod val="75000"/>
                  </a:schemeClr>
                </a:solidFill>
              </a:rPr>
              <a:t>anggaran</a:t>
            </a:r>
            <a:r>
              <a:rPr lang="en-US" sz="1900" b="1" dirty="0" smtClean="0">
                <a:solidFill>
                  <a:schemeClr val="bg2">
                    <a:lumMod val="75000"/>
                  </a:schemeClr>
                </a:solidFill>
              </a:rPr>
              <a:t>, </a:t>
            </a:r>
            <a:r>
              <a:rPr lang="en-US" sz="1900" b="1" dirty="0" err="1" smtClean="0">
                <a:solidFill>
                  <a:schemeClr val="bg2">
                    <a:lumMod val="75000"/>
                  </a:schemeClr>
                </a:solidFill>
              </a:rPr>
              <a:t>dikelompokkan</a:t>
            </a:r>
            <a:r>
              <a:rPr lang="en-US" sz="1900" b="1" dirty="0" smtClean="0">
                <a:solidFill>
                  <a:schemeClr val="bg2">
                    <a:lumMod val="75000"/>
                  </a:schemeClr>
                </a:solidFill>
              </a:rPr>
              <a:t> </a:t>
            </a:r>
            <a:r>
              <a:rPr lang="en-US" sz="1900" b="1" dirty="0" err="1" smtClean="0">
                <a:solidFill>
                  <a:schemeClr val="bg2">
                    <a:lumMod val="75000"/>
                  </a:schemeClr>
                </a:solidFill>
              </a:rPr>
              <a:t>menjadi</a:t>
            </a:r>
            <a:r>
              <a:rPr lang="en-US" sz="1900" b="1" dirty="0" smtClean="0">
                <a:solidFill>
                  <a:schemeClr val="bg2">
                    <a:lumMod val="75000"/>
                  </a:schemeClr>
                </a:solidFill>
              </a:rPr>
              <a:t> </a:t>
            </a:r>
            <a:r>
              <a:rPr lang="en-US" sz="1900" b="1" dirty="0" err="1" smtClean="0">
                <a:solidFill>
                  <a:schemeClr val="bg2">
                    <a:lumMod val="75000"/>
                  </a:schemeClr>
                </a:solidFill>
              </a:rPr>
              <a:t>aktivitas</a:t>
            </a:r>
            <a:r>
              <a:rPr lang="en-US" sz="1900" b="1" dirty="0" smtClean="0">
                <a:solidFill>
                  <a:schemeClr val="bg2">
                    <a:lumMod val="75000"/>
                  </a:schemeClr>
                </a:solidFill>
              </a:rPr>
              <a:t> </a:t>
            </a:r>
            <a:r>
              <a:rPr lang="en-US" sz="1900" b="1" dirty="0" err="1" smtClean="0">
                <a:solidFill>
                  <a:schemeClr val="bg2">
                    <a:lumMod val="75000"/>
                  </a:schemeClr>
                </a:solidFill>
              </a:rPr>
              <a:t>operasi</a:t>
            </a:r>
            <a:r>
              <a:rPr lang="en-US" sz="1900" b="1" dirty="0" smtClean="0">
                <a:solidFill>
                  <a:schemeClr val="bg2">
                    <a:lumMod val="75000"/>
                  </a:schemeClr>
                </a:solidFill>
              </a:rPr>
              <a:t>, </a:t>
            </a:r>
            <a:r>
              <a:rPr lang="en-US" sz="1900" b="1" dirty="0" err="1" smtClean="0">
                <a:solidFill>
                  <a:schemeClr val="bg2">
                    <a:lumMod val="75000"/>
                  </a:schemeClr>
                </a:solidFill>
              </a:rPr>
              <a:t>investasi</a:t>
            </a:r>
            <a:r>
              <a:rPr lang="en-US" sz="1900" b="1" dirty="0" smtClean="0">
                <a:solidFill>
                  <a:schemeClr val="bg2">
                    <a:lumMod val="75000"/>
                  </a:schemeClr>
                </a:solidFill>
              </a:rPr>
              <a:t>, </a:t>
            </a:r>
            <a:r>
              <a:rPr lang="en-US" sz="1900" b="1" dirty="0" err="1" smtClean="0">
                <a:solidFill>
                  <a:schemeClr val="bg2">
                    <a:lumMod val="75000"/>
                  </a:schemeClr>
                </a:solidFill>
              </a:rPr>
              <a:t>pendanaan</a:t>
            </a:r>
            <a:r>
              <a:rPr lang="en-US" sz="1900" b="1" dirty="0" smtClean="0">
                <a:solidFill>
                  <a:schemeClr val="bg2">
                    <a:lumMod val="75000"/>
                  </a:schemeClr>
                </a:solidFill>
              </a:rPr>
              <a:t> &amp; </a:t>
            </a:r>
            <a:r>
              <a:rPr lang="en-US" sz="1900" b="1" dirty="0" err="1" smtClean="0">
                <a:solidFill>
                  <a:schemeClr val="bg2">
                    <a:lumMod val="75000"/>
                  </a:schemeClr>
                </a:solidFill>
              </a:rPr>
              <a:t>transitoris</a:t>
            </a:r>
            <a:r>
              <a:rPr lang="en-US" sz="1900" b="1" dirty="0" smtClean="0">
                <a:solidFill>
                  <a:schemeClr val="bg2">
                    <a:lumMod val="75000"/>
                  </a:schemeClr>
                </a:solidFill>
              </a:rPr>
              <a:t>.</a:t>
            </a:r>
          </a:p>
          <a:p>
            <a:pPr marL="457200" indent="-457200" algn="just" eaLnBrk="1" hangingPunct="1">
              <a:lnSpc>
                <a:spcPct val="100000"/>
              </a:lnSpc>
              <a:spcBef>
                <a:spcPts val="0"/>
              </a:spcBef>
              <a:spcAft>
                <a:spcPts val="600"/>
              </a:spcAft>
              <a:buClr>
                <a:schemeClr val="bg2"/>
              </a:buClr>
              <a:buFont typeface="+mj-lt"/>
              <a:buAutoNum type="arabicPeriod"/>
            </a:pPr>
            <a:r>
              <a:rPr lang="en-US" sz="1900" b="1" dirty="0" err="1" smtClean="0">
                <a:solidFill>
                  <a:schemeClr val="bg2">
                    <a:lumMod val="75000"/>
                  </a:schemeClr>
                </a:solidFill>
              </a:rPr>
              <a:t>Paragraf</a:t>
            </a:r>
            <a:r>
              <a:rPr lang="en-US" sz="1900" b="1" dirty="0" smtClean="0">
                <a:solidFill>
                  <a:schemeClr val="bg2">
                    <a:lumMod val="75000"/>
                  </a:schemeClr>
                </a:solidFill>
              </a:rPr>
              <a:t> 21, </a:t>
            </a:r>
            <a:r>
              <a:rPr lang="en-US" sz="1900" b="1" dirty="0" err="1" smtClean="0">
                <a:solidFill>
                  <a:schemeClr val="bg2">
                    <a:lumMod val="75000"/>
                  </a:schemeClr>
                </a:solidFill>
              </a:rPr>
              <a:t>Aktivitas</a:t>
            </a:r>
            <a:r>
              <a:rPr lang="en-US" sz="1900" b="1" dirty="0" smtClean="0">
                <a:solidFill>
                  <a:schemeClr val="bg2">
                    <a:lumMod val="75000"/>
                  </a:schemeClr>
                </a:solidFill>
              </a:rPr>
              <a:t> </a:t>
            </a:r>
            <a:r>
              <a:rPr lang="en-US" sz="1900" b="1" dirty="0" err="1" smtClean="0">
                <a:solidFill>
                  <a:schemeClr val="bg2">
                    <a:lumMod val="75000"/>
                  </a:schemeClr>
                </a:solidFill>
              </a:rPr>
              <a:t>operasi</a:t>
            </a:r>
            <a:r>
              <a:rPr lang="en-US" sz="1900" b="1" dirty="0" smtClean="0">
                <a:solidFill>
                  <a:schemeClr val="bg2">
                    <a:lumMod val="75000"/>
                  </a:schemeClr>
                </a:solidFill>
              </a:rPr>
              <a:t> </a:t>
            </a:r>
            <a:r>
              <a:rPr lang="en-US" sz="1900" b="1" dirty="0" err="1" smtClean="0">
                <a:solidFill>
                  <a:schemeClr val="bg2">
                    <a:lumMod val="75000"/>
                  </a:schemeClr>
                </a:solidFill>
              </a:rPr>
              <a:t>adalah</a:t>
            </a:r>
            <a:r>
              <a:rPr lang="en-US" sz="1900" b="1" dirty="0" smtClean="0">
                <a:solidFill>
                  <a:schemeClr val="bg2">
                    <a:lumMod val="75000"/>
                  </a:schemeClr>
                </a:solidFill>
              </a:rPr>
              <a:t> </a:t>
            </a:r>
            <a:r>
              <a:rPr lang="en-US" sz="1900" b="1" dirty="0" err="1" smtClean="0">
                <a:solidFill>
                  <a:schemeClr val="bg2">
                    <a:lumMod val="75000"/>
                  </a:schemeClr>
                </a:solidFill>
              </a:rPr>
              <a:t>penerimaan</a:t>
            </a:r>
            <a:r>
              <a:rPr lang="en-US" sz="1900" b="1" dirty="0" smtClean="0">
                <a:solidFill>
                  <a:schemeClr val="bg2">
                    <a:lumMod val="75000"/>
                  </a:schemeClr>
                </a:solidFill>
              </a:rPr>
              <a:t> &amp; </a:t>
            </a:r>
            <a:r>
              <a:rPr lang="en-US" sz="1900" b="1" dirty="0" err="1" smtClean="0">
                <a:solidFill>
                  <a:schemeClr val="bg2">
                    <a:lumMod val="75000"/>
                  </a:schemeClr>
                </a:solidFill>
              </a:rPr>
              <a:t>pengeluaran</a:t>
            </a:r>
            <a:r>
              <a:rPr lang="en-US" sz="1900" b="1" dirty="0" smtClean="0">
                <a:solidFill>
                  <a:schemeClr val="bg2">
                    <a:lumMod val="75000"/>
                  </a:schemeClr>
                </a:solidFill>
              </a:rPr>
              <a:t> </a:t>
            </a:r>
            <a:r>
              <a:rPr lang="en-US" sz="1900" b="1" dirty="0" err="1" smtClean="0">
                <a:solidFill>
                  <a:schemeClr val="bg2">
                    <a:lumMod val="75000"/>
                  </a:schemeClr>
                </a:solidFill>
              </a:rPr>
              <a:t>kas</a:t>
            </a:r>
            <a:r>
              <a:rPr lang="en-US" sz="1900" b="1" dirty="0" smtClean="0">
                <a:solidFill>
                  <a:schemeClr val="bg2">
                    <a:lumMod val="75000"/>
                  </a:schemeClr>
                </a:solidFill>
              </a:rPr>
              <a:t> </a:t>
            </a:r>
            <a:r>
              <a:rPr lang="en-US" sz="1900" b="1" dirty="0" err="1" smtClean="0">
                <a:solidFill>
                  <a:schemeClr val="bg2">
                    <a:lumMod val="75000"/>
                  </a:schemeClr>
                </a:solidFill>
              </a:rPr>
              <a:t>utk</a:t>
            </a:r>
            <a:r>
              <a:rPr lang="en-US" sz="1900" b="1" dirty="0" smtClean="0">
                <a:solidFill>
                  <a:schemeClr val="bg2">
                    <a:lumMod val="75000"/>
                  </a:schemeClr>
                </a:solidFill>
              </a:rPr>
              <a:t> </a:t>
            </a:r>
            <a:r>
              <a:rPr lang="en-US" sz="1900" b="1" dirty="0" err="1" smtClean="0">
                <a:solidFill>
                  <a:schemeClr val="bg2">
                    <a:lumMod val="75000"/>
                  </a:schemeClr>
                </a:solidFill>
              </a:rPr>
              <a:t>kegiatan</a:t>
            </a:r>
            <a:r>
              <a:rPr lang="en-US" sz="1900" b="1" dirty="0" smtClean="0">
                <a:solidFill>
                  <a:schemeClr val="bg2">
                    <a:lumMod val="75000"/>
                  </a:schemeClr>
                </a:solidFill>
              </a:rPr>
              <a:t> </a:t>
            </a:r>
            <a:r>
              <a:rPr lang="en-US" sz="1900" b="1" dirty="0" err="1" smtClean="0">
                <a:solidFill>
                  <a:schemeClr val="bg2">
                    <a:lumMod val="75000"/>
                  </a:schemeClr>
                </a:solidFill>
              </a:rPr>
              <a:t>operasional</a:t>
            </a:r>
            <a:r>
              <a:rPr lang="en-US" sz="1900" b="1" dirty="0" smtClean="0">
                <a:solidFill>
                  <a:schemeClr val="bg2">
                    <a:lumMod val="75000"/>
                  </a:schemeClr>
                </a:solidFill>
              </a:rPr>
              <a:t>.</a:t>
            </a:r>
          </a:p>
          <a:p>
            <a:pPr marL="457200" indent="-457200" algn="just" eaLnBrk="1" hangingPunct="1">
              <a:lnSpc>
                <a:spcPct val="100000"/>
              </a:lnSpc>
              <a:spcBef>
                <a:spcPts val="0"/>
              </a:spcBef>
              <a:spcAft>
                <a:spcPts val="600"/>
              </a:spcAft>
              <a:buClr>
                <a:schemeClr val="bg2"/>
              </a:buClr>
              <a:buFont typeface="+mj-lt"/>
              <a:buAutoNum type="arabicPeriod"/>
            </a:pPr>
            <a:r>
              <a:rPr lang="en-US" sz="1900" b="1" dirty="0" err="1" smtClean="0">
                <a:solidFill>
                  <a:schemeClr val="bg2">
                    <a:lumMod val="75000"/>
                  </a:schemeClr>
                </a:solidFill>
              </a:rPr>
              <a:t>Paragraf</a:t>
            </a:r>
            <a:r>
              <a:rPr lang="en-US" sz="1900" b="1" dirty="0" smtClean="0">
                <a:solidFill>
                  <a:schemeClr val="bg2">
                    <a:lumMod val="75000"/>
                  </a:schemeClr>
                </a:solidFill>
              </a:rPr>
              <a:t> 27, </a:t>
            </a:r>
            <a:r>
              <a:rPr lang="en-US" sz="1900" b="1" dirty="0" err="1" smtClean="0">
                <a:solidFill>
                  <a:schemeClr val="bg2">
                    <a:lumMod val="75000"/>
                  </a:schemeClr>
                </a:solidFill>
              </a:rPr>
              <a:t>Aktivitas</a:t>
            </a:r>
            <a:r>
              <a:rPr lang="en-US" sz="1900" b="1" dirty="0" smtClean="0">
                <a:solidFill>
                  <a:schemeClr val="bg2">
                    <a:lumMod val="75000"/>
                  </a:schemeClr>
                </a:solidFill>
              </a:rPr>
              <a:t> </a:t>
            </a:r>
            <a:r>
              <a:rPr lang="en-US" sz="1900" b="1" dirty="0" err="1" smtClean="0">
                <a:solidFill>
                  <a:schemeClr val="bg2">
                    <a:lumMod val="75000"/>
                  </a:schemeClr>
                </a:solidFill>
              </a:rPr>
              <a:t>investasi</a:t>
            </a:r>
            <a:r>
              <a:rPr lang="en-US" sz="1900" b="1" dirty="0" smtClean="0">
                <a:solidFill>
                  <a:schemeClr val="bg2">
                    <a:lumMod val="75000"/>
                  </a:schemeClr>
                </a:solidFill>
              </a:rPr>
              <a:t> </a:t>
            </a:r>
            <a:r>
              <a:rPr lang="en-US" sz="1900" b="1" dirty="0" err="1" smtClean="0">
                <a:solidFill>
                  <a:schemeClr val="bg2">
                    <a:lumMod val="75000"/>
                  </a:schemeClr>
                </a:solidFill>
              </a:rPr>
              <a:t>adalah</a:t>
            </a:r>
            <a:r>
              <a:rPr lang="en-US" sz="1900" b="1" dirty="0" smtClean="0">
                <a:solidFill>
                  <a:schemeClr val="bg2">
                    <a:lumMod val="75000"/>
                  </a:schemeClr>
                </a:solidFill>
              </a:rPr>
              <a:t> </a:t>
            </a:r>
            <a:r>
              <a:rPr lang="en-US" sz="1900" b="1" dirty="0" err="1" smtClean="0">
                <a:solidFill>
                  <a:schemeClr val="bg2">
                    <a:lumMod val="75000"/>
                  </a:schemeClr>
                </a:solidFill>
              </a:rPr>
              <a:t>penerimaan</a:t>
            </a:r>
            <a:r>
              <a:rPr lang="en-US" sz="1900" b="1" dirty="0" smtClean="0">
                <a:solidFill>
                  <a:schemeClr val="bg2">
                    <a:lumMod val="75000"/>
                  </a:schemeClr>
                </a:solidFill>
              </a:rPr>
              <a:t> &amp; </a:t>
            </a:r>
            <a:r>
              <a:rPr lang="en-US" sz="1900" b="1" dirty="0" err="1" smtClean="0">
                <a:solidFill>
                  <a:schemeClr val="bg2">
                    <a:lumMod val="75000"/>
                  </a:schemeClr>
                </a:solidFill>
              </a:rPr>
              <a:t>pengeluaran</a:t>
            </a:r>
            <a:r>
              <a:rPr lang="en-US" sz="1900" b="1" dirty="0" smtClean="0">
                <a:solidFill>
                  <a:schemeClr val="bg2">
                    <a:lumMod val="75000"/>
                  </a:schemeClr>
                </a:solidFill>
              </a:rPr>
              <a:t> </a:t>
            </a:r>
            <a:r>
              <a:rPr lang="en-US" sz="1900" b="1" dirty="0" err="1" smtClean="0">
                <a:solidFill>
                  <a:schemeClr val="bg2">
                    <a:lumMod val="75000"/>
                  </a:schemeClr>
                </a:solidFill>
              </a:rPr>
              <a:t>kas</a:t>
            </a:r>
            <a:r>
              <a:rPr lang="en-US" sz="1900" b="1" dirty="0" smtClean="0">
                <a:solidFill>
                  <a:schemeClr val="bg2">
                    <a:lumMod val="75000"/>
                  </a:schemeClr>
                </a:solidFill>
              </a:rPr>
              <a:t> </a:t>
            </a:r>
            <a:r>
              <a:rPr lang="en-US" sz="1900" b="1" dirty="0" err="1" smtClean="0">
                <a:solidFill>
                  <a:schemeClr val="bg2">
                    <a:lumMod val="75000"/>
                  </a:schemeClr>
                </a:solidFill>
              </a:rPr>
              <a:t>utk</a:t>
            </a:r>
            <a:r>
              <a:rPr lang="en-US" sz="1900" b="1" dirty="0" smtClean="0">
                <a:solidFill>
                  <a:schemeClr val="bg2">
                    <a:lumMod val="75000"/>
                  </a:schemeClr>
                </a:solidFill>
              </a:rPr>
              <a:t> </a:t>
            </a:r>
            <a:r>
              <a:rPr lang="en-US" sz="1900" b="1" dirty="0" err="1" smtClean="0">
                <a:solidFill>
                  <a:schemeClr val="bg2">
                    <a:lumMod val="75000"/>
                  </a:schemeClr>
                </a:solidFill>
              </a:rPr>
              <a:t>perolehan</a:t>
            </a:r>
            <a:r>
              <a:rPr lang="en-US" sz="1900" b="1" dirty="0" smtClean="0">
                <a:solidFill>
                  <a:schemeClr val="bg2">
                    <a:lumMod val="75000"/>
                  </a:schemeClr>
                </a:solidFill>
              </a:rPr>
              <a:t>/</a:t>
            </a:r>
            <a:r>
              <a:rPr lang="en-US" sz="1900" b="1" dirty="0" err="1" smtClean="0">
                <a:solidFill>
                  <a:schemeClr val="bg2">
                    <a:lumMod val="75000"/>
                  </a:schemeClr>
                </a:solidFill>
              </a:rPr>
              <a:t>pelepasan</a:t>
            </a:r>
            <a:r>
              <a:rPr lang="en-US" sz="1900" b="1" dirty="0" smtClean="0">
                <a:solidFill>
                  <a:schemeClr val="bg2">
                    <a:lumMod val="75000"/>
                  </a:schemeClr>
                </a:solidFill>
              </a:rPr>
              <a:t> AT &amp; </a:t>
            </a:r>
            <a:r>
              <a:rPr lang="en-US" sz="1900" b="1" dirty="0" err="1" smtClean="0">
                <a:solidFill>
                  <a:schemeClr val="bg2">
                    <a:lumMod val="75000"/>
                  </a:schemeClr>
                </a:solidFill>
              </a:rPr>
              <a:t>Investasi</a:t>
            </a:r>
            <a:r>
              <a:rPr lang="en-US" sz="1900" b="1" dirty="0" smtClean="0">
                <a:solidFill>
                  <a:schemeClr val="bg2">
                    <a:lumMod val="75000"/>
                  </a:schemeClr>
                </a:solidFill>
              </a:rPr>
              <a:t>.</a:t>
            </a:r>
          </a:p>
          <a:p>
            <a:pPr marL="457200" indent="-457200" algn="just">
              <a:lnSpc>
                <a:spcPct val="100000"/>
              </a:lnSpc>
              <a:spcBef>
                <a:spcPts val="0"/>
              </a:spcBef>
              <a:spcAft>
                <a:spcPts val="600"/>
              </a:spcAft>
              <a:buClr>
                <a:schemeClr val="bg2"/>
              </a:buClr>
              <a:buFontTx/>
              <a:buAutoNum type="arabicPeriod" startAt="5"/>
            </a:pPr>
            <a:r>
              <a:rPr lang="en-US" sz="1900" b="1" dirty="0" err="1" smtClean="0">
                <a:solidFill>
                  <a:schemeClr val="bg2">
                    <a:lumMod val="75000"/>
                  </a:schemeClr>
                </a:solidFill>
              </a:rPr>
              <a:t>Paragraf</a:t>
            </a:r>
            <a:r>
              <a:rPr lang="en-US" sz="1900" b="1" dirty="0" smtClean="0">
                <a:solidFill>
                  <a:schemeClr val="bg2">
                    <a:lumMod val="75000"/>
                  </a:schemeClr>
                </a:solidFill>
              </a:rPr>
              <a:t> 31, </a:t>
            </a:r>
            <a:r>
              <a:rPr lang="en-US" sz="1900" b="1" dirty="0" err="1" smtClean="0">
                <a:solidFill>
                  <a:schemeClr val="bg2">
                    <a:lumMod val="75000"/>
                  </a:schemeClr>
                </a:solidFill>
              </a:rPr>
              <a:t>Aktivitas</a:t>
            </a:r>
            <a:r>
              <a:rPr lang="en-US" sz="1900" b="1" dirty="0" smtClean="0">
                <a:solidFill>
                  <a:schemeClr val="bg2">
                    <a:lumMod val="75000"/>
                  </a:schemeClr>
                </a:solidFill>
              </a:rPr>
              <a:t> </a:t>
            </a:r>
            <a:r>
              <a:rPr lang="en-US" sz="1900" b="1" dirty="0" err="1" smtClean="0">
                <a:solidFill>
                  <a:schemeClr val="bg2">
                    <a:lumMod val="75000"/>
                  </a:schemeClr>
                </a:solidFill>
              </a:rPr>
              <a:t>pendanaan</a:t>
            </a:r>
            <a:r>
              <a:rPr lang="en-US" sz="1900" b="1" dirty="0" smtClean="0">
                <a:solidFill>
                  <a:schemeClr val="bg2">
                    <a:lumMod val="75000"/>
                  </a:schemeClr>
                </a:solidFill>
              </a:rPr>
              <a:t> </a:t>
            </a:r>
            <a:r>
              <a:rPr lang="en-US" sz="1900" b="1" dirty="0" err="1" smtClean="0">
                <a:solidFill>
                  <a:schemeClr val="bg2">
                    <a:lumMod val="75000"/>
                  </a:schemeClr>
                </a:solidFill>
              </a:rPr>
              <a:t>adalah</a:t>
            </a:r>
            <a:r>
              <a:rPr lang="en-US" sz="1900" b="1" dirty="0" smtClean="0">
                <a:solidFill>
                  <a:schemeClr val="bg2">
                    <a:lumMod val="75000"/>
                  </a:schemeClr>
                </a:solidFill>
              </a:rPr>
              <a:t> </a:t>
            </a:r>
            <a:r>
              <a:rPr lang="en-US" sz="1900" b="1" dirty="0" err="1" smtClean="0">
                <a:solidFill>
                  <a:schemeClr val="bg2">
                    <a:lumMod val="75000"/>
                  </a:schemeClr>
                </a:solidFill>
              </a:rPr>
              <a:t>penerimaan</a:t>
            </a:r>
            <a:r>
              <a:rPr lang="en-US" sz="1900" b="1" dirty="0" smtClean="0">
                <a:solidFill>
                  <a:schemeClr val="bg2">
                    <a:lumMod val="75000"/>
                  </a:schemeClr>
                </a:solidFill>
              </a:rPr>
              <a:t> &amp; </a:t>
            </a:r>
            <a:r>
              <a:rPr lang="en-US" sz="1900" b="1" dirty="0" err="1" smtClean="0">
                <a:solidFill>
                  <a:schemeClr val="bg2">
                    <a:lumMod val="75000"/>
                  </a:schemeClr>
                </a:solidFill>
              </a:rPr>
              <a:t>pengeluaran</a:t>
            </a:r>
            <a:r>
              <a:rPr lang="en-US" sz="1900" b="1" dirty="0" smtClean="0">
                <a:solidFill>
                  <a:schemeClr val="bg2">
                    <a:lumMod val="75000"/>
                  </a:schemeClr>
                </a:solidFill>
              </a:rPr>
              <a:t> </a:t>
            </a:r>
            <a:r>
              <a:rPr lang="en-US" sz="1900" b="1" dirty="0" err="1" smtClean="0">
                <a:solidFill>
                  <a:schemeClr val="bg2">
                    <a:lumMod val="75000"/>
                  </a:schemeClr>
                </a:solidFill>
              </a:rPr>
              <a:t>kas</a:t>
            </a:r>
            <a:r>
              <a:rPr lang="en-US" sz="1900" b="1" dirty="0" smtClean="0">
                <a:solidFill>
                  <a:schemeClr val="bg2">
                    <a:lumMod val="75000"/>
                  </a:schemeClr>
                </a:solidFill>
              </a:rPr>
              <a:t> </a:t>
            </a:r>
            <a:r>
              <a:rPr lang="en-US" sz="1900" b="1" dirty="0" err="1" smtClean="0">
                <a:solidFill>
                  <a:schemeClr val="bg2">
                    <a:lumMod val="75000"/>
                  </a:schemeClr>
                </a:solidFill>
              </a:rPr>
              <a:t>utk</a:t>
            </a:r>
            <a:r>
              <a:rPr lang="en-US" sz="1900" b="1" dirty="0" smtClean="0">
                <a:solidFill>
                  <a:schemeClr val="bg2">
                    <a:lumMod val="75000"/>
                  </a:schemeClr>
                </a:solidFill>
              </a:rPr>
              <a:t> </a:t>
            </a:r>
            <a:r>
              <a:rPr lang="en-US" sz="1900" b="1" dirty="0" err="1" smtClean="0">
                <a:solidFill>
                  <a:schemeClr val="bg2">
                    <a:lumMod val="75000"/>
                  </a:schemeClr>
                </a:solidFill>
              </a:rPr>
              <a:t>pemberian</a:t>
            </a:r>
            <a:r>
              <a:rPr lang="en-US" sz="1900" b="1" dirty="0" smtClean="0">
                <a:solidFill>
                  <a:schemeClr val="bg2">
                    <a:lumMod val="75000"/>
                  </a:schemeClr>
                </a:solidFill>
              </a:rPr>
              <a:t> </a:t>
            </a:r>
            <a:r>
              <a:rPr lang="en-US" sz="1900" b="1" dirty="0" err="1" smtClean="0">
                <a:solidFill>
                  <a:schemeClr val="bg2">
                    <a:lumMod val="75000"/>
                  </a:schemeClr>
                </a:solidFill>
              </a:rPr>
              <a:t>piutang</a:t>
            </a:r>
            <a:r>
              <a:rPr lang="en-US" sz="1900" b="1" dirty="0" smtClean="0">
                <a:solidFill>
                  <a:schemeClr val="bg2">
                    <a:lumMod val="75000"/>
                  </a:schemeClr>
                </a:solidFill>
              </a:rPr>
              <a:t> </a:t>
            </a:r>
            <a:r>
              <a:rPr lang="en-US" sz="1900" b="1" dirty="0" err="1" smtClean="0">
                <a:solidFill>
                  <a:schemeClr val="bg2">
                    <a:lumMod val="75000"/>
                  </a:schemeClr>
                </a:solidFill>
              </a:rPr>
              <a:t>jangka</a:t>
            </a:r>
            <a:r>
              <a:rPr lang="en-US" sz="1900" b="1" dirty="0" smtClean="0">
                <a:solidFill>
                  <a:schemeClr val="bg2">
                    <a:lumMod val="75000"/>
                  </a:schemeClr>
                </a:solidFill>
              </a:rPr>
              <a:t> </a:t>
            </a:r>
            <a:r>
              <a:rPr lang="en-US" sz="1900" b="1" dirty="0" err="1" smtClean="0">
                <a:solidFill>
                  <a:schemeClr val="bg2">
                    <a:lumMod val="75000"/>
                  </a:schemeClr>
                </a:solidFill>
              </a:rPr>
              <a:t>panjang</a:t>
            </a:r>
            <a:r>
              <a:rPr lang="en-US" sz="1900" b="1" dirty="0" smtClean="0">
                <a:solidFill>
                  <a:schemeClr val="bg2">
                    <a:lumMod val="75000"/>
                  </a:schemeClr>
                </a:solidFill>
              </a:rPr>
              <a:t> &amp; </a:t>
            </a:r>
            <a:r>
              <a:rPr lang="en-US" sz="1900" b="1" dirty="0" err="1" smtClean="0">
                <a:solidFill>
                  <a:schemeClr val="bg2">
                    <a:lumMod val="75000"/>
                  </a:schemeClr>
                </a:solidFill>
              </a:rPr>
              <a:t>pelunasan</a:t>
            </a:r>
            <a:r>
              <a:rPr lang="en-US" sz="1900" b="1" dirty="0" smtClean="0">
                <a:solidFill>
                  <a:schemeClr val="bg2">
                    <a:lumMod val="75000"/>
                  </a:schemeClr>
                </a:solidFill>
              </a:rPr>
              <a:t> </a:t>
            </a:r>
            <a:r>
              <a:rPr lang="en-US" sz="1900" b="1" dirty="0" err="1" smtClean="0">
                <a:solidFill>
                  <a:schemeClr val="bg2">
                    <a:lumMod val="75000"/>
                  </a:schemeClr>
                </a:solidFill>
              </a:rPr>
              <a:t>hutang</a:t>
            </a:r>
            <a:r>
              <a:rPr lang="en-US" sz="1900" b="1" dirty="0" smtClean="0">
                <a:solidFill>
                  <a:schemeClr val="bg2">
                    <a:lumMod val="75000"/>
                  </a:schemeClr>
                </a:solidFill>
              </a:rPr>
              <a:t> </a:t>
            </a:r>
            <a:r>
              <a:rPr lang="en-US" sz="1900" b="1" dirty="0" err="1" smtClean="0">
                <a:solidFill>
                  <a:schemeClr val="bg2">
                    <a:lumMod val="75000"/>
                  </a:schemeClr>
                </a:solidFill>
              </a:rPr>
              <a:t>jangka</a:t>
            </a:r>
            <a:r>
              <a:rPr lang="en-US" sz="1900" b="1" dirty="0" smtClean="0">
                <a:solidFill>
                  <a:schemeClr val="bg2">
                    <a:lumMod val="75000"/>
                  </a:schemeClr>
                </a:solidFill>
              </a:rPr>
              <a:t> </a:t>
            </a:r>
            <a:r>
              <a:rPr lang="en-US" sz="1900" b="1" dirty="0" err="1" smtClean="0">
                <a:solidFill>
                  <a:schemeClr val="bg2">
                    <a:lumMod val="75000"/>
                  </a:schemeClr>
                </a:solidFill>
              </a:rPr>
              <a:t>panjang</a:t>
            </a:r>
            <a:r>
              <a:rPr lang="en-US" sz="1900" b="1" dirty="0" smtClean="0">
                <a:solidFill>
                  <a:schemeClr val="bg2">
                    <a:lumMod val="75000"/>
                  </a:schemeClr>
                </a:solidFill>
              </a:rPr>
              <a:t>.</a:t>
            </a:r>
          </a:p>
          <a:p>
            <a:pPr marL="457200" indent="-457200" algn="just">
              <a:lnSpc>
                <a:spcPct val="100000"/>
              </a:lnSpc>
              <a:spcBef>
                <a:spcPts val="0"/>
              </a:spcBef>
              <a:spcAft>
                <a:spcPts val="600"/>
              </a:spcAft>
              <a:buClr>
                <a:schemeClr val="bg2"/>
              </a:buClr>
              <a:buFont typeface="+mj-lt"/>
              <a:buAutoNum type="arabicPeriod" startAt="6"/>
            </a:pPr>
            <a:r>
              <a:rPr lang="sv-SE" sz="1900" b="1" dirty="0" smtClean="0">
                <a:solidFill>
                  <a:schemeClr val="bg2">
                    <a:lumMod val="75000"/>
                  </a:schemeClr>
                </a:solidFill>
              </a:rPr>
              <a:t>Paragraf 35, Aktivitas transitoris adalah penerimaan &amp; pengeluaran kas bukan aktivitas operasi, investasi atau pendanaan, karena itu tidak memengaruhi pendapatan, beban &amp; pendanaan. Contoh, arus kas PFK, Paragraf 36, kiriman uang menggambarkan mutasi rekening kas umum negara/daerah.</a:t>
            </a:r>
          </a:p>
          <a:p>
            <a:pPr marL="457200" indent="-457200" algn="just">
              <a:lnSpc>
                <a:spcPct val="100000"/>
              </a:lnSpc>
              <a:spcBef>
                <a:spcPts val="0"/>
              </a:spcBef>
              <a:spcAft>
                <a:spcPts val="600"/>
              </a:spcAft>
              <a:buClr>
                <a:schemeClr val="bg2"/>
              </a:buClr>
              <a:buFont typeface="+mj-lt"/>
              <a:buAutoNum type="arabicPeriod" startAt="6"/>
            </a:pPr>
            <a:r>
              <a:rPr lang="sv-SE" sz="1900" b="1" dirty="0" smtClean="0">
                <a:solidFill>
                  <a:schemeClr val="bg2">
                    <a:lumMod val="75000"/>
                  </a:schemeClr>
                </a:solidFill>
              </a:rPr>
              <a:t>Paragraf 62, Izin menggunakan SAP 03 versi PSAP Berbasis Kas Menuju Akrual utk 2011, 2012, 2013 dan 2014 (4 tahun)</a:t>
            </a:r>
            <a:endParaRPr lang="en-US" sz="1900" b="1" dirty="0" smtClean="0">
              <a:solidFill>
                <a:schemeClr val="bg2">
                  <a:lumMod val="75000"/>
                </a:schemeClr>
              </a:solidFill>
            </a:endParaRPr>
          </a:p>
          <a:p>
            <a:pPr marL="850900" indent="-457200" algn="just" eaLnBrk="1" hangingPunct="1">
              <a:buClr>
                <a:schemeClr val="bg2"/>
              </a:buClr>
              <a:buFont typeface="+mj-lt"/>
              <a:buAutoNum type="arabicPeriod"/>
            </a:pPr>
            <a:endParaRPr lang="en-US" sz="1900" b="1" dirty="0" smtClean="0">
              <a:solidFill>
                <a:schemeClr val="bg1"/>
              </a:solidFill>
            </a:endParaRPr>
          </a:p>
        </p:txBody>
      </p:sp>
      <p:sp>
        <p:nvSpPr>
          <p:cNvPr id="4" name="Title 2"/>
          <p:cNvSpPr txBox="1">
            <a:spLocks/>
          </p:cNvSpPr>
          <p:nvPr/>
        </p:nvSpPr>
        <p:spPr>
          <a:xfrm>
            <a:off x="152400" y="55805"/>
            <a:ext cx="8915400" cy="1163395"/>
          </a:xfrm>
          <a:prstGeom prst="rect">
            <a:avLst/>
          </a:prstGeom>
        </p:spPr>
        <p:txBody>
          <a:bodyPr vert="horz" wrap="square" lIns="0" tIns="0" rIns="0" bIns="0" rtlCol="0" anchor="t">
            <a:spAutoFit/>
          </a:bodyPr>
          <a:lstStyle/>
          <a:p>
            <a:pPr marL="0" marR="0" lvl="0" indent="0" algn="ctr" defTabSz="914363" rtl="0" eaLnBrk="1" fontAlgn="auto" latinLnBrk="0" hangingPunct="1">
              <a:lnSpc>
                <a:spcPct val="90000"/>
              </a:lnSpc>
              <a:spcBef>
                <a:spcPct val="0"/>
              </a:spcBef>
              <a:spcAft>
                <a:spcPts val="0"/>
              </a:spcAft>
              <a:buClrTx/>
              <a:buSzTx/>
              <a:buFontTx/>
              <a:buNone/>
              <a:tabLst/>
              <a:defRPr/>
            </a:pPr>
            <a:r>
              <a:rPr lang="en-US" sz="4200" b="1" spc="-150" dirty="0" smtClean="0">
                <a:ln w="3175">
                  <a:noFill/>
                </a:ln>
                <a:effectLst>
                  <a:outerShdw blurRad="38100" dist="38100" dir="2700000" algn="tl">
                    <a:srgbClr val="000000">
                      <a:alpha val="43137"/>
                    </a:srgbClr>
                  </a:outerShdw>
                </a:effectLst>
                <a:latin typeface="+mj-lt"/>
                <a:cs typeface="Arial" charset="0"/>
              </a:rPr>
              <a:t>PSAP 03 </a:t>
            </a:r>
          </a:p>
          <a:p>
            <a:pPr marL="0" marR="0" lvl="0" indent="0" algn="ctr" defTabSz="914363" rtl="0" eaLnBrk="1" fontAlgn="auto" latinLnBrk="0" hangingPunct="1">
              <a:lnSpc>
                <a:spcPct val="90000"/>
              </a:lnSpc>
              <a:spcBef>
                <a:spcPct val="0"/>
              </a:spcBef>
              <a:spcAft>
                <a:spcPts val="0"/>
              </a:spcAft>
              <a:buClrTx/>
              <a:buSzTx/>
              <a:buFontTx/>
              <a:buNone/>
              <a:tabLst/>
              <a:defRPr/>
            </a:pPr>
            <a:r>
              <a:rPr lang="en-US" sz="4200" b="1" spc="-150" dirty="0" smtClean="0">
                <a:ln w="3175">
                  <a:noFill/>
                </a:ln>
                <a:effectLst>
                  <a:outerShdw blurRad="38100" dist="38100" dir="2700000" algn="tl">
                    <a:srgbClr val="000000">
                      <a:alpha val="43137"/>
                    </a:srgbClr>
                  </a:outerShdw>
                </a:effectLst>
                <a:latin typeface="+mj-lt"/>
                <a:cs typeface="Arial" charset="0"/>
              </a:rPr>
              <a:t>LAPORAN ARUS KAS</a:t>
            </a:r>
            <a:endParaRPr kumimoji="0" lang="en-US" sz="4200" b="1" i="0" u="none" strike="noStrike" kern="1200" cap="none" spc="-150" normalizeH="0" baseline="0" noProof="0" dirty="0">
              <a:ln w="3175">
                <a:noFill/>
              </a:ln>
              <a:effectLst>
                <a:outerShdw blurRad="38100" dist="38100" dir="2700000" algn="tl">
                  <a:srgbClr val="000000">
                    <a:alpha val="43137"/>
                  </a:srgbClr>
                </a:outerShdw>
              </a:effectLst>
              <a:uLnTx/>
              <a:uFillTx/>
              <a:latin typeface="+mj-lt"/>
              <a:ea typeface="+mn-ea"/>
              <a:cs typeface="Arial" charset="0"/>
            </a:endParaRPr>
          </a:p>
        </p:txBody>
      </p:sp>
      <p:sp>
        <p:nvSpPr>
          <p:cNvPr id="5" name="Slide Number Placeholder 17"/>
          <p:cNvSpPr txBox="1">
            <a:spLocks/>
          </p:cNvSpPr>
          <p:nvPr/>
        </p:nvSpPr>
        <p:spPr>
          <a:xfrm>
            <a:off x="7924800" y="6416675"/>
            <a:ext cx="7620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9E2C3-3120-4CDB-861A-B0B65478931D}" type="slidenum">
              <a:rPr kumimoji="0" lang="ja-JP" altLang="en-US" sz="1800" b="0" i="0" u="none" strike="noStrike" kern="1200" cap="none" spc="0" normalizeH="0" baseline="0" noProof="0" smtClean="0">
                <a:ln>
                  <a:noFill/>
                </a:ln>
                <a:solidFill>
                  <a:schemeClr val="bg1"/>
                </a:solidFill>
                <a:effectLst/>
                <a:uLnTx/>
                <a:uFillTx/>
                <a:latin typeface="+mn-lt"/>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altLang="ja-JP" sz="1800" b="0" i="0" u="none" strike="noStrike" kern="1200" cap="none" spc="0" normalizeH="0" baseline="0" noProof="0" dirty="0">
              <a:ln>
                <a:noFill/>
              </a:ln>
              <a:solidFill>
                <a:schemeClr val="bg1"/>
              </a:solidFill>
              <a:effectLst/>
              <a:uLnTx/>
              <a:uFillTx/>
              <a:latin typeface="+mn-lt"/>
              <a:ea typeface="ＭＳ Ｐゴシック" charset="-128"/>
              <a:cs typeface="+mn-cs"/>
            </a:endParaRPr>
          </a:p>
        </p:txBody>
      </p:sp>
    </p:spTree>
  </p:cSld>
  <p:clrMapOvr>
    <a:masterClrMapping/>
  </p:clrMapOvr>
  <p:transition spd="med">
    <p:strips/>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a:xfrm>
            <a:off x="468313" y="1524000"/>
            <a:ext cx="8229600" cy="4248855"/>
          </a:xfrm>
        </p:spPr>
        <p:txBody>
          <a:bodyPr/>
          <a:lstStyle/>
          <a:p>
            <a:pPr marL="0" indent="0" eaLnBrk="1" hangingPunct="1">
              <a:lnSpc>
                <a:spcPct val="90000"/>
              </a:lnSpc>
              <a:buFontTx/>
              <a:buNone/>
            </a:pPr>
            <a:r>
              <a:rPr lang="en-US" sz="2400" b="1" dirty="0" smtClean="0"/>
              <a:t>2. PERBEDAAN ISTILAH</a:t>
            </a:r>
          </a:p>
          <a:p>
            <a:pPr marL="0" indent="0" eaLnBrk="1" hangingPunct="1">
              <a:lnSpc>
                <a:spcPct val="90000"/>
              </a:lnSpc>
              <a:buFontTx/>
              <a:buNone/>
            </a:pPr>
            <a:endParaRPr lang="en-US" sz="1200" b="1" dirty="0" smtClean="0">
              <a:solidFill>
                <a:srgbClr val="0067AC"/>
              </a:solidFill>
            </a:endParaRPr>
          </a:p>
          <a:p>
            <a:pPr marL="539750" lvl="1" indent="-360363" algn="just" eaLnBrk="1" hangingPunct="1">
              <a:lnSpc>
                <a:spcPct val="90000"/>
              </a:lnSpc>
              <a:buClr>
                <a:schemeClr val="bg2"/>
              </a:buClr>
              <a:buSzPct val="120000"/>
              <a:buFontTx/>
              <a:buChar char="•"/>
            </a:pPr>
            <a:r>
              <a:rPr lang="en-US" sz="2100" b="1" dirty="0" err="1" smtClean="0">
                <a:solidFill>
                  <a:schemeClr val="bg2">
                    <a:lumMod val="75000"/>
                  </a:schemeClr>
                </a:solidFill>
              </a:rPr>
              <a:t>Istilah</a:t>
            </a:r>
            <a:r>
              <a:rPr lang="en-US" sz="2100" b="1" dirty="0" smtClean="0">
                <a:solidFill>
                  <a:schemeClr val="bg2">
                    <a:lumMod val="75000"/>
                  </a:schemeClr>
                </a:solidFill>
              </a:rPr>
              <a:t> </a:t>
            </a:r>
            <a:r>
              <a:rPr lang="en-US" sz="2100" b="1" dirty="0" err="1" smtClean="0">
                <a:solidFill>
                  <a:schemeClr val="bg2">
                    <a:lumMod val="75000"/>
                  </a:schemeClr>
                </a:solidFill>
              </a:rPr>
              <a:t>dihapus</a:t>
            </a:r>
            <a:r>
              <a:rPr lang="en-US" sz="2100" b="1" dirty="0" smtClean="0">
                <a:solidFill>
                  <a:schemeClr val="bg2">
                    <a:lumMod val="75000"/>
                  </a:schemeClr>
                </a:solidFill>
              </a:rPr>
              <a:t> </a:t>
            </a:r>
            <a:r>
              <a:rPr lang="en-US" sz="2100" b="1" dirty="0" err="1" smtClean="0">
                <a:solidFill>
                  <a:schemeClr val="bg2">
                    <a:lumMod val="75000"/>
                  </a:schemeClr>
                </a:solidFill>
              </a:rPr>
              <a:t>dalam</a:t>
            </a:r>
            <a:r>
              <a:rPr lang="en-US" sz="2100" b="1" dirty="0" smtClean="0">
                <a:solidFill>
                  <a:schemeClr val="bg2">
                    <a:lumMod val="75000"/>
                  </a:schemeClr>
                </a:solidFill>
              </a:rPr>
              <a:t> PP 71 </a:t>
            </a:r>
            <a:r>
              <a:rPr lang="en-US" sz="2100" b="1" dirty="0" err="1" smtClean="0">
                <a:solidFill>
                  <a:schemeClr val="bg2">
                    <a:lumMod val="75000"/>
                  </a:schemeClr>
                </a:solidFill>
              </a:rPr>
              <a:t>adalah</a:t>
            </a:r>
            <a:r>
              <a:rPr lang="en-US" sz="2100" b="1" dirty="0" smtClean="0">
                <a:solidFill>
                  <a:schemeClr val="bg2">
                    <a:lumMod val="75000"/>
                  </a:schemeClr>
                </a:solidFill>
              </a:rPr>
              <a:t> </a:t>
            </a:r>
            <a:r>
              <a:rPr lang="en-US" sz="2100" b="1" dirty="0" err="1" smtClean="0">
                <a:solidFill>
                  <a:schemeClr val="bg2">
                    <a:lumMod val="75000"/>
                  </a:schemeClr>
                </a:solidFill>
              </a:rPr>
              <a:t>istilah</a:t>
            </a:r>
            <a:r>
              <a:rPr lang="en-US" sz="2100" b="1" dirty="0" smtClean="0">
                <a:solidFill>
                  <a:schemeClr val="bg2">
                    <a:lumMod val="75000"/>
                  </a:schemeClr>
                </a:solidFill>
              </a:rPr>
              <a:t> </a:t>
            </a:r>
            <a:r>
              <a:rPr lang="en-US" sz="2100" b="1" dirty="0" err="1" smtClean="0">
                <a:solidFill>
                  <a:schemeClr val="bg2">
                    <a:lumMod val="75000"/>
                  </a:schemeClr>
                </a:solidFill>
              </a:rPr>
              <a:t>anggaran</a:t>
            </a:r>
            <a:r>
              <a:rPr lang="en-US" sz="2100" b="1" dirty="0" smtClean="0">
                <a:solidFill>
                  <a:schemeClr val="bg2">
                    <a:lumMod val="75000"/>
                  </a:schemeClr>
                </a:solidFill>
              </a:rPr>
              <a:t>, </a:t>
            </a:r>
            <a:r>
              <a:rPr lang="en-US" sz="2100" b="1" dirty="0" err="1" smtClean="0">
                <a:solidFill>
                  <a:schemeClr val="bg2">
                    <a:lumMod val="75000"/>
                  </a:schemeClr>
                </a:solidFill>
              </a:rPr>
              <a:t>apropriasi</a:t>
            </a:r>
            <a:r>
              <a:rPr lang="en-US" sz="2100" b="1" dirty="0" smtClean="0">
                <a:solidFill>
                  <a:schemeClr val="bg2">
                    <a:lumMod val="75000"/>
                  </a:schemeClr>
                </a:solidFill>
              </a:rPr>
              <a:t>, </a:t>
            </a:r>
            <a:r>
              <a:rPr lang="en-US" sz="2100" b="1" dirty="0" err="1" smtClean="0">
                <a:solidFill>
                  <a:schemeClr val="bg2">
                    <a:lumMod val="75000"/>
                  </a:schemeClr>
                </a:solidFill>
              </a:rPr>
              <a:t>kewajiban</a:t>
            </a:r>
            <a:r>
              <a:rPr lang="en-US" sz="2100" b="1" dirty="0" smtClean="0">
                <a:solidFill>
                  <a:schemeClr val="bg2">
                    <a:lumMod val="75000"/>
                  </a:schemeClr>
                </a:solidFill>
              </a:rPr>
              <a:t>, </a:t>
            </a:r>
            <a:r>
              <a:rPr lang="en-US" sz="2100" b="1" dirty="0" err="1" smtClean="0">
                <a:solidFill>
                  <a:schemeClr val="bg2">
                    <a:lumMod val="75000"/>
                  </a:schemeClr>
                </a:solidFill>
              </a:rPr>
              <a:t>otorisasi</a:t>
            </a:r>
            <a:r>
              <a:rPr lang="en-US" sz="2100" b="1" dirty="0" smtClean="0">
                <a:solidFill>
                  <a:schemeClr val="bg2">
                    <a:lumMod val="75000"/>
                  </a:schemeClr>
                </a:solidFill>
              </a:rPr>
              <a:t> </a:t>
            </a:r>
            <a:r>
              <a:rPr lang="en-US" sz="2100" b="1" dirty="0" err="1" smtClean="0">
                <a:solidFill>
                  <a:schemeClr val="bg2">
                    <a:lumMod val="75000"/>
                  </a:schemeClr>
                </a:solidFill>
              </a:rPr>
              <a:t>kredit</a:t>
            </a:r>
            <a:r>
              <a:rPr lang="en-US" sz="2100" b="1" dirty="0" smtClean="0">
                <a:solidFill>
                  <a:schemeClr val="bg2">
                    <a:lumMod val="75000"/>
                  </a:schemeClr>
                </a:solidFill>
              </a:rPr>
              <a:t> </a:t>
            </a:r>
            <a:r>
              <a:rPr lang="en-US" sz="2100" b="1" dirty="0" err="1" smtClean="0">
                <a:solidFill>
                  <a:schemeClr val="bg2">
                    <a:lumMod val="75000"/>
                  </a:schemeClr>
                </a:solidFill>
              </a:rPr>
              <a:t>anggaran</a:t>
            </a:r>
            <a:r>
              <a:rPr lang="en-US" sz="2100" b="1" dirty="0" smtClean="0">
                <a:solidFill>
                  <a:schemeClr val="bg2">
                    <a:lumMod val="75000"/>
                  </a:schemeClr>
                </a:solidFill>
              </a:rPr>
              <a:t> (</a:t>
            </a:r>
            <a:r>
              <a:rPr lang="en-US" sz="2100" b="1" i="1" dirty="0" smtClean="0">
                <a:solidFill>
                  <a:schemeClr val="bg2">
                    <a:lumMod val="75000"/>
                  </a:schemeClr>
                </a:solidFill>
              </a:rPr>
              <a:t>allotment</a:t>
            </a:r>
            <a:r>
              <a:rPr lang="en-US" sz="2100" b="1" dirty="0" smtClean="0">
                <a:solidFill>
                  <a:schemeClr val="bg2">
                    <a:lumMod val="75000"/>
                  </a:schemeClr>
                </a:solidFill>
              </a:rPr>
              <a:t>), transfer </a:t>
            </a:r>
            <a:r>
              <a:rPr lang="en-US" sz="2100" b="1" dirty="0" err="1" smtClean="0">
                <a:solidFill>
                  <a:schemeClr val="bg2">
                    <a:lumMod val="75000"/>
                  </a:schemeClr>
                </a:solidFill>
              </a:rPr>
              <a:t>keluar</a:t>
            </a:r>
            <a:r>
              <a:rPr lang="en-US" sz="2100" b="1" dirty="0" smtClean="0">
                <a:solidFill>
                  <a:schemeClr val="bg2">
                    <a:lumMod val="75000"/>
                  </a:schemeClr>
                </a:solidFill>
              </a:rPr>
              <a:t>.</a:t>
            </a:r>
          </a:p>
          <a:p>
            <a:pPr marL="539750" lvl="1" indent="-360363" algn="just" eaLnBrk="1" hangingPunct="1">
              <a:lnSpc>
                <a:spcPct val="90000"/>
              </a:lnSpc>
              <a:buClr>
                <a:srgbClr val="FFFF00"/>
              </a:buClr>
              <a:buSzPct val="120000"/>
              <a:buFontTx/>
              <a:buChar char="•"/>
            </a:pPr>
            <a:endParaRPr lang="en-US" sz="1000" b="1" dirty="0" smtClean="0">
              <a:solidFill>
                <a:schemeClr val="bg2">
                  <a:lumMod val="75000"/>
                </a:schemeClr>
              </a:solidFill>
            </a:endParaRPr>
          </a:p>
          <a:p>
            <a:pPr marL="539750" lvl="1" indent="-360363" algn="just" eaLnBrk="1" hangingPunct="1">
              <a:lnSpc>
                <a:spcPct val="90000"/>
              </a:lnSpc>
              <a:buClr>
                <a:schemeClr val="bg2"/>
              </a:buClr>
              <a:buSzPct val="120000"/>
              <a:buFontTx/>
              <a:buChar char="•"/>
            </a:pPr>
            <a:r>
              <a:rPr lang="en-US" sz="2100" b="1" dirty="0" err="1" smtClean="0">
                <a:solidFill>
                  <a:schemeClr val="bg2">
                    <a:lumMod val="75000"/>
                  </a:schemeClr>
                </a:solidFill>
              </a:rPr>
              <a:t>Istilah</a:t>
            </a:r>
            <a:r>
              <a:rPr lang="en-US" sz="2100" b="1" dirty="0" smtClean="0">
                <a:solidFill>
                  <a:schemeClr val="bg2">
                    <a:lumMod val="75000"/>
                  </a:schemeClr>
                </a:solidFill>
              </a:rPr>
              <a:t> </a:t>
            </a:r>
            <a:r>
              <a:rPr lang="en-US" sz="2100" b="1" dirty="0" err="1" smtClean="0">
                <a:solidFill>
                  <a:schemeClr val="bg2">
                    <a:lumMod val="75000"/>
                  </a:schemeClr>
                </a:solidFill>
              </a:rPr>
              <a:t>diperbaiki</a:t>
            </a:r>
            <a:r>
              <a:rPr lang="en-US" sz="2100" b="1" dirty="0" smtClean="0">
                <a:solidFill>
                  <a:schemeClr val="bg2">
                    <a:lumMod val="75000"/>
                  </a:schemeClr>
                </a:solidFill>
              </a:rPr>
              <a:t> </a:t>
            </a:r>
            <a:r>
              <a:rPr lang="en-US" sz="2100" b="1" dirty="0" err="1" smtClean="0">
                <a:solidFill>
                  <a:schemeClr val="bg2">
                    <a:lumMod val="75000"/>
                  </a:schemeClr>
                </a:solidFill>
              </a:rPr>
              <a:t>adalah</a:t>
            </a:r>
            <a:r>
              <a:rPr lang="en-US" sz="2100" b="1" dirty="0" smtClean="0">
                <a:solidFill>
                  <a:schemeClr val="bg2">
                    <a:lumMod val="75000"/>
                  </a:schemeClr>
                </a:solidFill>
              </a:rPr>
              <a:t>:</a:t>
            </a:r>
          </a:p>
          <a:p>
            <a:pPr marL="852488" lvl="3" indent="-360363" algn="just">
              <a:buClr>
                <a:schemeClr val="bg2"/>
              </a:buClr>
              <a:buSzPct val="120000"/>
              <a:buFontTx/>
              <a:buChar char="•"/>
            </a:pPr>
            <a:r>
              <a:rPr lang="en-US" sz="1700" b="1" dirty="0" err="1" smtClean="0">
                <a:solidFill>
                  <a:schemeClr val="bg2">
                    <a:lumMod val="75000"/>
                  </a:schemeClr>
                </a:solidFill>
              </a:rPr>
              <a:t>pendapatan</a:t>
            </a:r>
            <a:r>
              <a:rPr lang="en-US" sz="1700" b="1" dirty="0" smtClean="0">
                <a:solidFill>
                  <a:schemeClr val="bg2">
                    <a:lumMod val="75000"/>
                  </a:schemeClr>
                </a:solidFill>
              </a:rPr>
              <a:t> </a:t>
            </a:r>
            <a:r>
              <a:rPr lang="en-US" sz="1700" b="1" dirty="0" err="1" smtClean="0">
                <a:solidFill>
                  <a:schemeClr val="bg2">
                    <a:lumMod val="75000"/>
                  </a:schemeClr>
                </a:solidFill>
              </a:rPr>
              <a:t>menjadi</a:t>
            </a:r>
            <a:r>
              <a:rPr lang="en-US" sz="1700" b="1" dirty="0" smtClean="0">
                <a:solidFill>
                  <a:schemeClr val="bg2">
                    <a:lumMod val="75000"/>
                  </a:schemeClr>
                </a:solidFill>
              </a:rPr>
              <a:t> </a:t>
            </a:r>
            <a:r>
              <a:rPr lang="en-US" sz="1700" b="1" dirty="0" err="1" smtClean="0">
                <a:solidFill>
                  <a:schemeClr val="bg2">
                    <a:lumMod val="75000"/>
                  </a:schemeClr>
                </a:solidFill>
              </a:rPr>
              <a:t>pendapatan-laporan</a:t>
            </a:r>
            <a:r>
              <a:rPr lang="en-US" sz="1700" b="1" dirty="0" smtClean="0">
                <a:solidFill>
                  <a:schemeClr val="bg2">
                    <a:lumMod val="75000"/>
                  </a:schemeClr>
                </a:solidFill>
              </a:rPr>
              <a:t> </a:t>
            </a:r>
            <a:r>
              <a:rPr lang="en-US" sz="1700" b="1" dirty="0" err="1" smtClean="0">
                <a:solidFill>
                  <a:schemeClr val="bg2">
                    <a:lumMod val="75000"/>
                  </a:schemeClr>
                </a:solidFill>
              </a:rPr>
              <a:t>operasional</a:t>
            </a:r>
            <a:r>
              <a:rPr lang="en-US" sz="1700" b="1" dirty="0" smtClean="0">
                <a:solidFill>
                  <a:schemeClr val="bg2">
                    <a:lumMod val="75000"/>
                  </a:schemeClr>
                </a:solidFill>
              </a:rPr>
              <a:t> </a:t>
            </a:r>
            <a:r>
              <a:rPr lang="en-US" sz="1700" b="1" dirty="0" err="1" smtClean="0">
                <a:solidFill>
                  <a:schemeClr val="bg2">
                    <a:lumMod val="75000"/>
                  </a:schemeClr>
                </a:solidFill>
              </a:rPr>
              <a:t>dan</a:t>
            </a:r>
            <a:r>
              <a:rPr lang="en-US" sz="1700" b="1" dirty="0" smtClean="0">
                <a:solidFill>
                  <a:schemeClr val="bg2">
                    <a:lumMod val="75000"/>
                  </a:schemeClr>
                </a:solidFill>
              </a:rPr>
              <a:t> </a:t>
            </a:r>
            <a:r>
              <a:rPr lang="en-US" sz="1700" b="1" dirty="0" err="1" smtClean="0">
                <a:solidFill>
                  <a:schemeClr val="bg2">
                    <a:lumMod val="75000"/>
                  </a:schemeClr>
                </a:solidFill>
              </a:rPr>
              <a:t>pendapatan</a:t>
            </a:r>
            <a:r>
              <a:rPr lang="en-US" sz="1700" b="1" dirty="0" smtClean="0">
                <a:solidFill>
                  <a:schemeClr val="bg2">
                    <a:lumMod val="75000"/>
                  </a:schemeClr>
                </a:solidFill>
              </a:rPr>
              <a:t> transfer, </a:t>
            </a:r>
          </a:p>
          <a:p>
            <a:pPr marL="852488" lvl="3" indent="-360363" algn="just">
              <a:buClr>
                <a:schemeClr val="bg2"/>
              </a:buClr>
              <a:buSzPct val="120000"/>
              <a:buFontTx/>
              <a:buChar char="•"/>
            </a:pPr>
            <a:r>
              <a:rPr lang="en-US" sz="1700" b="1" dirty="0" err="1" smtClean="0">
                <a:solidFill>
                  <a:schemeClr val="bg2">
                    <a:lumMod val="75000"/>
                  </a:schemeClr>
                </a:solidFill>
              </a:rPr>
              <a:t>aktivitas</a:t>
            </a:r>
            <a:r>
              <a:rPr lang="en-US" sz="1700" b="1" dirty="0" smtClean="0">
                <a:solidFill>
                  <a:schemeClr val="bg2">
                    <a:lumMod val="75000"/>
                  </a:schemeClr>
                </a:solidFill>
              </a:rPr>
              <a:t> </a:t>
            </a:r>
            <a:r>
              <a:rPr lang="en-US" sz="1700" b="1" dirty="0" err="1" smtClean="0">
                <a:solidFill>
                  <a:schemeClr val="bg2">
                    <a:lumMod val="75000"/>
                  </a:schemeClr>
                </a:solidFill>
              </a:rPr>
              <a:t>investasi</a:t>
            </a:r>
            <a:r>
              <a:rPr lang="en-US" sz="1700" b="1" dirty="0" smtClean="0">
                <a:solidFill>
                  <a:schemeClr val="bg2">
                    <a:lumMod val="75000"/>
                  </a:schemeClr>
                </a:solidFill>
              </a:rPr>
              <a:t> </a:t>
            </a:r>
            <a:r>
              <a:rPr lang="en-US" sz="1700" b="1" dirty="0" err="1" smtClean="0">
                <a:solidFill>
                  <a:schemeClr val="bg2">
                    <a:lumMod val="75000"/>
                  </a:schemeClr>
                </a:solidFill>
              </a:rPr>
              <a:t>aset</a:t>
            </a:r>
            <a:r>
              <a:rPr lang="en-US" sz="1700" b="1" dirty="0" smtClean="0">
                <a:solidFill>
                  <a:schemeClr val="bg2">
                    <a:lumMod val="75000"/>
                  </a:schemeClr>
                </a:solidFill>
              </a:rPr>
              <a:t> </a:t>
            </a:r>
            <a:r>
              <a:rPr lang="en-US" sz="1700" b="1" dirty="0" err="1" smtClean="0">
                <a:solidFill>
                  <a:schemeClr val="bg2">
                    <a:lumMod val="75000"/>
                  </a:schemeClr>
                </a:solidFill>
              </a:rPr>
              <a:t>nonkeuangan</a:t>
            </a:r>
            <a:r>
              <a:rPr lang="en-US" sz="1700" b="1" dirty="0" smtClean="0">
                <a:solidFill>
                  <a:schemeClr val="bg2">
                    <a:lumMod val="75000"/>
                  </a:schemeClr>
                </a:solidFill>
              </a:rPr>
              <a:t> </a:t>
            </a:r>
            <a:r>
              <a:rPr lang="en-US" sz="1700" b="1" dirty="0" err="1" smtClean="0">
                <a:solidFill>
                  <a:schemeClr val="bg2">
                    <a:lumMod val="75000"/>
                  </a:schemeClr>
                </a:solidFill>
              </a:rPr>
              <a:t>diganti</a:t>
            </a:r>
            <a:r>
              <a:rPr lang="en-US" sz="1700" b="1" dirty="0" smtClean="0">
                <a:solidFill>
                  <a:schemeClr val="bg2">
                    <a:lumMod val="75000"/>
                  </a:schemeClr>
                </a:solidFill>
              </a:rPr>
              <a:t> </a:t>
            </a:r>
            <a:r>
              <a:rPr lang="en-US" sz="1700" b="1" dirty="0" err="1" smtClean="0">
                <a:solidFill>
                  <a:schemeClr val="bg2">
                    <a:lumMod val="75000"/>
                  </a:schemeClr>
                </a:solidFill>
              </a:rPr>
              <a:t>istilah</a:t>
            </a:r>
            <a:r>
              <a:rPr lang="en-US" sz="1700" b="1" dirty="0" smtClean="0">
                <a:solidFill>
                  <a:schemeClr val="bg2">
                    <a:lumMod val="75000"/>
                  </a:schemeClr>
                </a:solidFill>
              </a:rPr>
              <a:t> </a:t>
            </a:r>
            <a:r>
              <a:rPr lang="en-US" sz="1700" b="1" dirty="0" err="1" smtClean="0">
                <a:solidFill>
                  <a:schemeClr val="bg2">
                    <a:lumMod val="75000"/>
                  </a:schemeClr>
                </a:solidFill>
              </a:rPr>
              <a:t>aktivitas</a:t>
            </a:r>
            <a:r>
              <a:rPr lang="en-US" sz="1700" b="1" dirty="0" smtClean="0">
                <a:solidFill>
                  <a:schemeClr val="bg2">
                    <a:lumMod val="75000"/>
                  </a:schemeClr>
                </a:solidFill>
              </a:rPr>
              <a:t> </a:t>
            </a:r>
            <a:r>
              <a:rPr lang="en-US" sz="1700" b="1" dirty="0" err="1" smtClean="0">
                <a:solidFill>
                  <a:schemeClr val="bg2">
                    <a:lumMod val="75000"/>
                  </a:schemeClr>
                </a:solidFill>
              </a:rPr>
              <a:t>investasi</a:t>
            </a:r>
            <a:r>
              <a:rPr lang="en-US" sz="1700" b="1" dirty="0" smtClean="0">
                <a:solidFill>
                  <a:schemeClr val="bg2">
                    <a:lumMod val="75000"/>
                  </a:schemeClr>
                </a:solidFill>
              </a:rPr>
              <a:t>, </a:t>
            </a:r>
          </a:p>
          <a:p>
            <a:pPr marL="852488" lvl="3" indent="-360363" algn="just">
              <a:buClr>
                <a:schemeClr val="bg2"/>
              </a:buClr>
              <a:buSzPct val="120000"/>
              <a:buFontTx/>
              <a:buChar char="•"/>
            </a:pPr>
            <a:r>
              <a:rPr lang="en-US" sz="1700" b="1" dirty="0" err="1" smtClean="0">
                <a:solidFill>
                  <a:schemeClr val="bg2">
                    <a:lumMod val="75000"/>
                  </a:schemeClr>
                </a:solidFill>
              </a:rPr>
              <a:t>aktivitas</a:t>
            </a:r>
            <a:r>
              <a:rPr lang="en-US" sz="1700" b="1" dirty="0" smtClean="0">
                <a:solidFill>
                  <a:schemeClr val="bg2">
                    <a:lumMod val="75000"/>
                  </a:schemeClr>
                </a:solidFill>
              </a:rPr>
              <a:t> </a:t>
            </a:r>
            <a:r>
              <a:rPr lang="en-US" sz="1700" b="1" dirty="0" err="1" smtClean="0">
                <a:solidFill>
                  <a:schemeClr val="bg2">
                    <a:lumMod val="75000"/>
                  </a:schemeClr>
                </a:solidFill>
              </a:rPr>
              <a:t>pembiayaan</a:t>
            </a:r>
            <a:r>
              <a:rPr lang="en-US" sz="1700" b="1" dirty="0" smtClean="0">
                <a:solidFill>
                  <a:schemeClr val="bg2">
                    <a:lumMod val="75000"/>
                  </a:schemeClr>
                </a:solidFill>
              </a:rPr>
              <a:t> </a:t>
            </a:r>
            <a:r>
              <a:rPr lang="en-US" sz="1700" b="1" dirty="0" err="1" smtClean="0">
                <a:solidFill>
                  <a:schemeClr val="bg2">
                    <a:lumMod val="75000"/>
                  </a:schemeClr>
                </a:solidFill>
              </a:rPr>
              <a:t>menjadi</a:t>
            </a:r>
            <a:r>
              <a:rPr lang="en-US" sz="1700" b="1" dirty="0" smtClean="0">
                <a:solidFill>
                  <a:schemeClr val="bg2">
                    <a:lumMod val="75000"/>
                  </a:schemeClr>
                </a:solidFill>
              </a:rPr>
              <a:t> </a:t>
            </a:r>
            <a:r>
              <a:rPr lang="en-US" sz="1700" b="1" dirty="0" err="1" smtClean="0">
                <a:solidFill>
                  <a:schemeClr val="bg2">
                    <a:lumMod val="75000"/>
                  </a:schemeClr>
                </a:solidFill>
              </a:rPr>
              <a:t>aktivitas</a:t>
            </a:r>
            <a:r>
              <a:rPr lang="en-US" sz="1700" b="1" dirty="0" smtClean="0">
                <a:solidFill>
                  <a:schemeClr val="bg2">
                    <a:lumMod val="75000"/>
                  </a:schemeClr>
                </a:solidFill>
              </a:rPr>
              <a:t> </a:t>
            </a:r>
            <a:r>
              <a:rPr lang="en-US" sz="1700" b="1" dirty="0" err="1" smtClean="0">
                <a:solidFill>
                  <a:schemeClr val="bg2">
                    <a:lumMod val="75000"/>
                  </a:schemeClr>
                </a:solidFill>
              </a:rPr>
              <a:t>pendanaan</a:t>
            </a:r>
            <a:endParaRPr lang="en-US" sz="1700" b="1" dirty="0" smtClean="0">
              <a:solidFill>
                <a:schemeClr val="bg2">
                  <a:lumMod val="75000"/>
                </a:schemeClr>
              </a:solidFill>
            </a:endParaRPr>
          </a:p>
          <a:p>
            <a:pPr marL="852488" lvl="3" indent="-360363" algn="just">
              <a:buClr>
                <a:schemeClr val="bg2"/>
              </a:buClr>
              <a:buSzPct val="120000"/>
              <a:buFontTx/>
              <a:buChar char="•"/>
            </a:pPr>
            <a:r>
              <a:rPr lang="en-US" sz="1700" b="1" dirty="0" err="1" smtClean="0">
                <a:solidFill>
                  <a:schemeClr val="bg2">
                    <a:lumMod val="75000"/>
                  </a:schemeClr>
                </a:solidFill>
              </a:rPr>
              <a:t>Istilah</a:t>
            </a:r>
            <a:r>
              <a:rPr lang="en-US" sz="1700" b="1" dirty="0" smtClean="0">
                <a:solidFill>
                  <a:schemeClr val="bg2">
                    <a:lumMod val="75000"/>
                  </a:schemeClr>
                </a:solidFill>
              </a:rPr>
              <a:t> </a:t>
            </a:r>
            <a:r>
              <a:rPr lang="en-US" sz="1700" b="1" dirty="0" err="1" smtClean="0">
                <a:solidFill>
                  <a:schemeClr val="bg2">
                    <a:lumMod val="75000"/>
                  </a:schemeClr>
                </a:solidFill>
              </a:rPr>
              <a:t>aktivitas</a:t>
            </a:r>
            <a:r>
              <a:rPr lang="en-US" sz="1700" b="1" dirty="0" smtClean="0">
                <a:solidFill>
                  <a:schemeClr val="bg2">
                    <a:lumMod val="75000"/>
                  </a:schemeClr>
                </a:solidFill>
              </a:rPr>
              <a:t> </a:t>
            </a:r>
            <a:r>
              <a:rPr lang="en-US" sz="1700" b="1" dirty="0" err="1" smtClean="0">
                <a:solidFill>
                  <a:schemeClr val="bg2">
                    <a:lumMod val="75000"/>
                  </a:schemeClr>
                </a:solidFill>
              </a:rPr>
              <a:t>nonanggaran</a:t>
            </a:r>
            <a:r>
              <a:rPr lang="en-US" sz="1700" b="1" dirty="0" smtClean="0">
                <a:solidFill>
                  <a:schemeClr val="bg2">
                    <a:lumMod val="75000"/>
                  </a:schemeClr>
                </a:solidFill>
              </a:rPr>
              <a:t> </a:t>
            </a:r>
            <a:r>
              <a:rPr lang="en-US" sz="1700" b="1" dirty="0" err="1" smtClean="0">
                <a:solidFill>
                  <a:schemeClr val="bg2">
                    <a:lumMod val="75000"/>
                  </a:schemeClr>
                </a:solidFill>
              </a:rPr>
              <a:t>dilengkapi</a:t>
            </a:r>
            <a:r>
              <a:rPr lang="en-US" sz="1700" b="1" dirty="0" smtClean="0">
                <a:solidFill>
                  <a:schemeClr val="bg2">
                    <a:lumMod val="75000"/>
                  </a:schemeClr>
                </a:solidFill>
              </a:rPr>
              <a:t> </a:t>
            </a:r>
            <a:r>
              <a:rPr lang="en-US" sz="1700" b="1" dirty="0" err="1" smtClean="0">
                <a:solidFill>
                  <a:schemeClr val="bg2">
                    <a:lumMod val="75000"/>
                  </a:schemeClr>
                </a:solidFill>
              </a:rPr>
              <a:t>istilah</a:t>
            </a:r>
            <a:r>
              <a:rPr lang="en-US" sz="1700" b="1" dirty="0" smtClean="0">
                <a:solidFill>
                  <a:schemeClr val="bg2">
                    <a:lumMod val="75000"/>
                  </a:schemeClr>
                </a:solidFill>
              </a:rPr>
              <a:t> </a:t>
            </a:r>
            <a:r>
              <a:rPr lang="en-US" sz="1700" b="1" dirty="0" err="1" smtClean="0">
                <a:solidFill>
                  <a:schemeClr val="bg2">
                    <a:lumMod val="75000"/>
                  </a:schemeClr>
                </a:solidFill>
              </a:rPr>
              <a:t>aktivitas</a:t>
            </a:r>
            <a:r>
              <a:rPr lang="en-US" sz="1700" b="1" dirty="0" smtClean="0">
                <a:solidFill>
                  <a:schemeClr val="bg2">
                    <a:lumMod val="75000"/>
                  </a:schemeClr>
                </a:solidFill>
              </a:rPr>
              <a:t> </a:t>
            </a:r>
            <a:r>
              <a:rPr lang="en-US" sz="1700" b="1" dirty="0" err="1" smtClean="0">
                <a:solidFill>
                  <a:schemeClr val="bg2">
                    <a:lumMod val="75000"/>
                  </a:schemeClr>
                </a:solidFill>
              </a:rPr>
              <a:t>transitoris</a:t>
            </a:r>
            <a:r>
              <a:rPr lang="en-US" sz="1700" b="1" dirty="0" smtClean="0">
                <a:solidFill>
                  <a:schemeClr val="bg2">
                    <a:lumMod val="75000"/>
                  </a:schemeClr>
                </a:solidFill>
              </a:rPr>
              <a:t>, </a:t>
            </a:r>
          </a:p>
          <a:p>
            <a:pPr marL="852488" lvl="3" indent="-360363" algn="just">
              <a:buClr>
                <a:schemeClr val="bg2"/>
              </a:buClr>
              <a:buSzPct val="120000"/>
              <a:buFontTx/>
              <a:buChar char="•"/>
            </a:pPr>
            <a:r>
              <a:rPr lang="en-US" sz="1700" b="1" dirty="0" err="1" smtClean="0">
                <a:solidFill>
                  <a:schemeClr val="bg2">
                    <a:lumMod val="75000"/>
                  </a:schemeClr>
                </a:solidFill>
              </a:rPr>
              <a:t>ekuitas</a:t>
            </a:r>
            <a:r>
              <a:rPr lang="en-US" sz="1700" b="1" dirty="0" smtClean="0">
                <a:solidFill>
                  <a:schemeClr val="bg2">
                    <a:lumMod val="75000"/>
                  </a:schemeClr>
                </a:solidFill>
              </a:rPr>
              <a:t> </a:t>
            </a:r>
            <a:r>
              <a:rPr lang="en-US" sz="1700" b="1" dirty="0" err="1" smtClean="0">
                <a:solidFill>
                  <a:schemeClr val="bg2">
                    <a:lumMod val="75000"/>
                  </a:schemeClr>
                </a:solidFill>
              </a:rPr>
              <a:t>dana</a:t>
            </a:r>
            <a:r>
              <a:rPr lang="en-US" sz="1700" b="1" dirty="0" smtClean="0">
                <a:solidFill>
                  <a:schemeClr val="bg2">
                    <a:lumMod val="75000"/>
                  </a:schemeClr>
                </a:solidFill>
              </a:rPr>
              <a:t> </a:t>
            </a:r>
            <a:r>
              <a:rPr lang="en-US" sz="1700" b="1" dirty="0" err="1" smtClean="0">
                <a:solidFill>
                  <a:schemeClr val="bg2">
                    <a:lumMod val="75000"/>
                  </a:schemeClr>
                </a:solidFill>
              </a:rPr>
              <a:t>diganti</a:t>
            </a:r>
            <a:r>
              <a:rPr lang="en-US" sz="1700" b="1" dirty="0" smtClean="0">
                <a:solidFill>
                  <a:schemeClr val="bg2">
                    <a:lumMod val="75000"/>
                  </a:schemeClr>
                </a:solidFill>
              </a:rPr>
              <a:t> </a:t>
            </a:r>
            <a:r>
              <a:rPr lang="en-US" sz="1700" b="1" dirty="0" err="1" smtClean="0">
                <a:solidFill>
                  <a:schemeClr val="bg2">
                    <a:lumMod val="75000"/>
                  </a:schemeClr>
                </a:solidFill>
              </a:rPr>
              <a:t>ekuitas</a:t>
            </a:r>
            <a:r>
              <a:rPr lang="en-US" sz="1700" b="1" dirty="0" smtClean="0">
                <a:solidFill>
                  <a:schemeClr val="bg2">
                    <a:lumMod val="75000"/>
                  </a:schemeClr>
                </a:solidFill>
              </a:rPr>
              <a:t>, </a:t>
            </a:r>
          </a:p>
          <a:p>
            <a:pPr marL="852488" lvl="3" indent="-360363" algn="just">
              <a:buClr>
                <a:schemeClr val="bg2"/>
              </a:buClr>
              <a:buSzPct val="120000"/>
              <a:buFontTx/>
              <a:buChar char="•"/>
            </a:pPr>
            <a:r>
              <a:rPr lang="en-US" sz="1700" b="1" dirty="0" err="1" smtClean="0">
                <a:solidFill>
                  <a:schemeClr val="bg2">
                    <a:lumMod val="75000"/>
                  </a:schemeClr>
                </a:solidFill>
              </a:rPr>
              <a:t>perbendaharaan</a:t>
            </a:r>
            <a:r>
              <a:rPr lang="en-US" sz="1700" b="1" dirty="0" smtClean="0">
                <a:solidFill>
                  <a:schemeClr val="bg2">
                    <a:lumMod val="75000"/>
                  </a:schemeClr>
                </a:solidFill>
              </a:rPr>
              <a:t> </a:t>
            </a:r>
            <a:r>
              <a:rPr lang="en-US" sz="1700" b="1" dirty="0" err="1" smtClean="0">
                <a:solidFill>
                  <a:schemeClr val="bg2">
                    <a:lumMod val="75000"/>
                  </a:schemeClr>
                </a:solidFill>
              </a:rPr>
              <a:t>diganti</a:t>
            </a:r>
            <a:r>
              <a:rPr lang="en-US" sz="1700" b="1" dirty="0" smtClean="0">
                <a:solidFill>
                  <a:schemeClr val="bg2">
                    <a:lumMod val="75000"/>
                  </a:schemeClr>
                </a:solidFill>
              </a:rPr>
              <a:t> </a:t>
            </a:r>
            <a:r>
              <a:rPr lang="en-US" sz="1700" b="1" dirty="0" err="1" smtClean="0">
                <a:solidFill>
                  <a:schemeClr val="bg2">
                    <a:lumMod val="75000"/>
                  </a:schemeClr>
                </a:solidFill>
              </a:rPr>
              <a:t>perbendaharaan</a:t>
            </a:r>
            <a:r>
              <a:rPr lang="en-US" sz="1700" b="1" dirty="0" smtClean="0">
                <a:solidFill>
                  <a:schemeClr val="bg2">
                    <a:lumMod val="75000"/>
                  </a:schemeClr>
                </a:solidFill>
              </a:rPr>
              <a:t> </a:t>
            </a:r>
            <a:r>
              <a:rPr lang="en-US" sz="1700" b="1" dirty="0" err="1" smtClean="0">
                <a:solidFill>
                  <a:schemeClr val="bg2">
                    <a:lumMod val="75000"/>
                  </a:schemeClr>
                </a:solidFill>
              </a:rPr>
              <a:t>umum</a:t>
            </a:r>
            <a:endParaRPr lang="en-US" sz="1700" b="1" dirty="0" smtClean="0">
              <a:solidFill>
                <a:schemeClr val="bg2">
                  <a:lumMod val="75000"/>
                </a:schemeClr>
              </a:solidFill>
            </a:endParaRPr>
          </a:p>
          <a:p>
            <a:pPr marL="539750" lvl="1" indent="-360363" algn="just" eaLnBrk="1" hangingPunct="1">
              <a:lnSpc>
                <a:spcPct val="90000"/>
              </a:lnSpc>
              <a:buClr>
                <a:schemeClr val="bg2"/>
              </a:buClr>
              <a:buSzPct val="120000"/>
              <a:buFontTx/>
              <a:buChar char="•"/>
            </a:pPr>
            <a:endParaRPr lang="en-US" sz="1000" b="1" dirty="0" smtClean="0">
              <a:solidFill>
                <a:schemeClr val="bg2">
                  <a:lumMod val="75000"/>
                </a:schemeClr>
              </a:solidFill>
            </a:endParaRPr>
          </a:p>
          <a:p>
            <a:pPr marL="539750" lvl="1" indent="-360363" algn="just" eaLnBrk="1" hangingPunct="1">
              <a:lnSpc>
                <a:spcPct val="90000"/>
              </a:lnSpc>
              <a:buClr>
                <a:schemeClr val="bg2"/>
              </a:buClr>
              <a:buSzPct val="120000"/>
              <a:buFontTx/>
              <a:buChar char="•"/>
            </a:pPr>
            <a:r>
              <a:rPr lang="en-US" sz="2100" b="1" dirty="0" err="1" smtClean="0">
                <a:solidFill>
                  <a:schemeClr val="bg2">
                    <a:lumMod val="75000"/>
                  </a:schemeClr>
                </a:solidFill>
              </a:rPr>
              <a:t>Istilah</a:t>
            </a:r>
            <a:r>
              <a:rPr lang="en-US" sz="2100" b="1" dirty="0" smtClean="0">
                <a:solidFill>
                  <a:schemeClr val="bg2">
                    <a:lumMod val="75000"/>
                  </a:schemeClr>
                </a:solidFill>
              </a:rPr>
              <a:t> </a:t>
            </a:r>
            <a:r>
              <a:rPr lang="en-US" sz="2100" b="1" dirty="0" err="1" smtClean="0">
                <a:solidFill>
                  <a:schemeClr val="bg2">
                    <a:lumMod val="75000"/>
                  </a:schemeClr>
                </a:solidFill>
              </a:rPr>
              <a:t>baru</a:t>
            </a:r>
            <a:r>
              <a:rPr lang="en-US" sz="2100" b="1" dirty="0" smtClean="0">
                <a:solidFill>
                  <a:schemeClr val="bg2">
                    <a:lumMod val="75000"/>
                  </a:schemeClr>
                </a:solidFill>
              </a:rPr>
              <a:t> PP 71 </a:t>
            </a:r>
            <a:r>
              <a:rPr lang="en-US" sz="2100" b="1" dirty="0" err="1" smtClean="0">
                <a:solidFill>
                  <a:schemeClr val="bg2">
                    <a:lumMod val="75000"/>
                  </a:schemeClr>
                </a:solidFill>
              </a:rPr>
              <a:t>adalah</a:t>
            </a:r>
            <a:r>
              <a:rPr lang="en-US" sz="2100" b="1" dirty="0" smtClean="0">
                <a:solidFill>
                  <a:schemeClr val="bg2">
                    <a:lumMod val="75000"/>
                  </a:schemeClr>
                </a:solidFill>
              </a:rPr>
              <a:t> </a:t>
            </a:r>
            <a:r>
              <a:rPr lang="en-US" sz="2100" b="1" dirty="0" err="1" smtClean="0">
                <a:solidFill>
                  <a:schemeClr val="bg2">
                    <a:lumMod val="75000"/>
                  </a:schemeClr>
                </a:solidFill>
              </a:rPr>
              <a:t>aktivitas</a:t>
            </a:r>
            <a:r>
              <a:rPr lang="en-US" sz="2100" b="1" dirty="0" smtClean="0">
                <a:solidFill>
                  <a:schemeClr val="bg2">
                    <a:lumMod val="75000"/>
                  </a:schemeClr>
                </a:solidFill>
              </a:rPr>
              <a:t> </a:t>
            </a:r>
            <a:r>
              <a:rPr lang="en-US" sz="2100" b="1" dirty="0" err="1" smtClean="0">
                <a:solidFill>
                  <a:schemeClr val="bg2">
                    <a:lumMod val="75000"/>
                  </a:schemeClr>
                </a:solidFill>
              </a:rPr>
              <a:t>transitoris</a:t>
            </a:r>
            <a:r>
              <a:rPr lang="en-US" sz="2100" b="1" dirty="0" smtClean="0">
                <a:solidFill>
                  <a:schemeClr val="bg2">
                    <a:lumMod val="75000"/>
                  </a:schemeClr>
                </a:solidFill>
              </a:rPr>
              <a:t>, basis </a:t>
            </a:r>
            <a:r>
              <a:rPr lang="en-US" sz="2100" b="1" dirty="0" err="1" smtClean="0">
                <a:solidFill>
                  <a:schemeClr val="bg2">
                    <a:lumMod val="75000"/>
                  </a:schemeClr>
                </a:solidFill>
              </a:rPr>
              <a:t>akrual</a:t>
            </a:r>
            <a:r>
              <a:rPr lang="en-US" sz="2100" b="1" dirty="0" smtClean="0">
                <a:solidFill>
                  <a:schemeClr val="bg2">
                    <a:lumMod val="75000"/>
                  </a:schemeClr>
                </a:solidFill>
              </a:rPr>
              <a:t>, </a:t>
            </a:r>
            <a:r>
              <a:rPr lang="en-US" sz="2100" b="1" dirty="0" err="1" smtClean="0">
                <a:solidFill>
                  <a:schemeClr val="bg2">
                    <a:lumMod val="75000"/>
                  </a:schemeClr>
                </a:solidFill>
              </a:rPr>
              <a:t>beban</a:t>
            </a:r>
            <a:r>
              <a:rPr lang="en-US" sz="2100" b="1" dirty="0" smtClean="0">
                <a:solidFill>
                  <a:schemeClr val="bg2">
                    <a:lumMod val="75000"/>
                  </a:schemeClr>
                </a:solidFill>
              </a:rPr>
              <a:t>, </a:t>
            </a:r>
            <a:r>
              <a:rPr lang="en-US" sz="2100" b="1" dirty="0" err="1" smtClean="0">
                <a:solidFill>
                  <a:schemeClr val="bg2">
                    <a:lumMod val="75000"/>
                  </a:schemeClr>
                </a:solidFill>
              </a:rPr>
              <a:t>beban</a:t>
            </a:r>
            <a:r>
              <a:rPr lang="en-US" sz="2100" b="1" dirty="0" smtClean="0">
                <a:solidFill>
                  <a:schemeClr val="bg2">
                    <a:lumMod val="75000"/>
                  </a:schemeClr>
                </a:solidFill>
              </a:rPr>
              <a:t> transfer, </a:t>
            </a:r>
            <a:r>
              <a:rPr lang="en-US" sz="2100" b="1" dirty="0" err="1" smtClean="0">
                <a:solidFill>
                  <a:schemeClr val="bg2">
                    <a:lumMod val="75000"/>
                  </a:schemeClr>
                </a:solidFill>
              </a:rPr>
              <a:t>metode</a:t>
            </a:r>
            <a:r>
              <a:rPr lang="en-US" sz="2100" b="1" dirty="0" smtClean="0">
                <a:solidFill>
                  <a:schemeClr val="bg2">
                    <a:lumMod val="75000"/>
                  </a:schemeClr>
                </a:solidFill>
              </a:rPr>
              <a:t> </a:t>
            </a:r>
            <a:r>
              <a:rPr lang="en-US" sz="2100" b="1" dirty="0" err="1" smtClean="0">
                <a:solidFill>
                  <a:schemeClr val="bg2">
                    <a:lumMod val="75000"/>
                  </a:schemeClr>
                </a:solidFill>
              </a:rPr>
              <a:t>langsung</a:t>
            </a:r>
            <a:r>
              <a:rPr lang="en-US" sz="2100" b="1" dirty="0" smtClean="0">
                <a:solidFill>
                  <a:schemeClr val="bg2">
                    <a:lumMod val="75000"/>
                  </a:schemeClr>
                </a:solidFill>
              </a:rPr>
              <a:t>, </a:t>
            </a:r>
            <a:r>
              <a:rPr lang="en-US" sz="2100" b="1" dirty="0" err="1" smtClean="0">
                <a:solidFill>
                  <a:schemeClr val="bg2">
                    <a:lumMod val="75000"/>
                  </a:schemeClr>
                </a:solidFill>
              </a:rPr>
              <a:t>metode</a:t>
            </a:r>
            <a:r>
              <a:rPr lang="en-US" sz="2100" b="1" dirty="0" smtClean="0">
                <a:solidFill>
                  <a:schemeClr val="bg2">
                    <a:lumMod val="75000"/>
                  </a:schemeClr>
                </a:solidFill>
              </a:rPr>
              <a:t> </a:t>
            </a:r>
            <a:r>
              <a:rPr lang="en-US" sz="2100" b="1" dirty="0" err="1" smtClean="0">
                <a:solidFill>
                  <a:schemeClr val="bg2">
                    <a:lumMod val="75000"/>
                  </a:schemeClr>
                </a:solidFill>
              </a:rPr>
              <a:t>tidak</a:t>
            </a:r>
            <a:r>
              <a:rPr lang="en-US" sz="2100" b="1" dirty="0" smtClean="0">
                <a:solidFill>
                  <a:schemeClr val="bg2">
                    <a:lumMod val="75000"/>
                  </a:schemeClr>
                </a:solidFill>
              </a:rPr>
              <a:t> </a:t>
            </a:r>
            <a:r>
              <a:rPr lang="en-US" sz="2100" b="1" dirty="0" err="1" smtClean="0">
                <a:solidFill>
                  <a:schemeClr val="bg2">
                    <a:lumMod val="75000"/>
                  </a:schemeClr>
                </a:solidFill>
              </a:rPr>
              <a:t>langsung</a:t>
            </a:r>
            <a:r>
              <a:rPr lang="en-US" sz="2100" b="1" dirty="0" smtClean="0">
                <a:solidFill>
                  <a:schemeClr val="bg2">
                    <a:lumMod val="75000"/>
                  </a:schemeClr>
                </a:solidFill>
              </a:rPr>
              <a:t>.</a:t>
            </a:r>
          </a:p>
        </p:txBody>
      </p:sp>
      <p:sp>
        <p:nvSpPr>
          <p:cNvPr id="4" name="Title 2"/>
          <p:cNvSpPr txBox="1">
            <a:spLocks/>
          </p:cNvSpPr>
          <p:nvPr/>
        </p:nvSpPr>
        <p:spPr>
          <a:xfrm>
            <a:off x="152400" y="55805"/>
            <a:ext cx="8915400" cy="1163395"/>
          </a:xfrm>
          <a:prstGeom prst="rect">
            <a:avLst/>
          </a:prstGeom>
        </p:spPr>
        <p:txBody>
          <a:bodyPr vert="horz" wrap="square" lIns="0" tIns="0" rIns="0" bIns="0" rtlCol="0" anchor="t">
            <a:spAutoFit/>
          </a:bodyPr>
          <a:lstStyle/>
          <a:p>
            <a:pPr marL="0" marR="0" lvl="0" indent="0" algn="ctr" defTabSz="914363" rtl="0" eaLnBrk="1" fontAlgn="auto" latinLnBrk="0" hangingPunct="1">
              <a:lnSpc>
                <a:spcPct val="90000"/>
              </a:lnSpc>
              <a:spcBef>
                <a:spcPct val="0"/>
              </a:spcBef>
              <a:spcAft>
                <a:spcPts val="0"/>
              </a:spcAft>
              <a:buClrTx/>
              <a:buSzTx/>
              <a:buFontTx/>
              <a:buNone/>
              <a:tabLst/>
              <a:defRPr/>
            </a:pPr>
            <a:r>
              <a:rPr lang="en-US" sz="4200" b="1" spc="-150" dirty="0" smtClean="0">
                <a:ln w="3175">
                  <a:noFill/>
                </a:ln>
                <a:effectLst>
                  <a:outerShdw blurRad="38100" dist="38100" dir="2700000" algn="tl">
                    <a:srgbClr val="000000">
                      <a:alpha val="43137"/>
                    </a:srgbClr>
                  </a:outerShdw>
                </a:effectLst>
                <a:latin typeface="+mj-lt"/>
                <a:cs typeface="Arial" charset="0"/>
              </a:rPr>
              <a:t>PSAP 03 </a:t>
            </a:r>
          </a:p>
          <a:p>
            <a:pPr marL="0" marR="0" lvl="0" indent="0" algn="ctr" defTabSz="914363" rtl="0" eaLnBrk="1" fontAlgn="auto" latinLnBrk="0" hangingPunct="1">
              <a:lnSpc>
                <a:spcPct val="90000"/>
              </a:lnSpc>
              <a:spcBef>
                <a:spcPct val="0"/>
              </a:spcBef>
              <a:spcAft>
                <a:spcPts val="0"/>
              </a:spcAft>
              <a:buClrTx/>
              <a:buSzTx/>
              <a:buFontTx/>
              <a:buNone/>
              <a:tabLst/>
              <a:defRPr/>
            </a:pPr>
            <a:r>
              <a:rPr lang="en-US" sz="4200" b="1" spc="-150" dirty="0" smtClean="0">
                <a:ln w="3175">
                  <a:noFill/>
                </a:ln>
                <a:effectLst>
                  <a:outerShdw blurRad="38100" dist="38100" dir="2700000" algn="tl">
                    <a:srgbClr val="000000">
                      <a:alpha val="43137"/>
                    </a:srgbClr>
                  </a:outerShdw>
                </a:effectLst>
                <a:latin typeface="+mj-lt"/>
                <a:cs typeface="Arial" charset="0"/>
              </a:rPr>
              <a:t>LAPORAN ARUS KAS</a:t>
            </a:r>
            <a:endParaRPr kumimoji="0" lang="en-US" sz="4200" b="1" i="0" u="none" strike="noStrike" kern="1200" cap="none" spc="-150" normalizeH="0" baseline="0" noProof="0" dirty="0">
              <a:ln w="3175">
                <a:noFill/>
              </a:ln>
              <a:effectLst>
                <a:outerShdw blurRad="38100" dist="38100" dir="2700000" algn="tl">
                  <a:srgbClr val="000000">
                    <a:alpha val="43137"/>
                  </a:srgbClr>
                </a:outerShdw>
              </a:effectLst>
              <a:uLnTx/>
              <a:uFillTx/>
              <a:latin typeface="+mj-lt"/>
              <a:ea typeface="+mn-ea"/>
              <a:cs typeface="Arial" charset="0"/>
            </a:endParaRPr>
          </a:p>
        </p:txBody>
      </p:sp>
      <p:sp>
        <p:nvSpPr>
          <p:cNvPr id="5" name="Slide Number Placeholder 17"/>
          <p:cNvSpPr txBox="1">
            <a:spLocks/>
          </p:cNvSpPr>
          <p:nvPr/>
        </p:nvSpPr>
        <p:spPr>
          <a:xfrm>
            <a:off x="7924800" y="6416675"/>
            <a:ext cx="7620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9E2C3-3120-4CDB-861A-B0B65478931D}" type="slidenum">
              <a:rPr kumimoji="0" lang="ja-JP" altLang="en-US" sz="1800" b="0" i="0" u="none" strike="noStrike" kern="1200" cap="none" spc="0" normalizeH="0" baseline="0" noProof="0" smtClean="0">
                <a:ln>
                  <a:noFill/>
                </a:ln>
                <a:solidFill>
                  <a:schemeClr val="bg1"/>
                </a:solidFill>
                <a:effectLst/>
                <a:uLnTx/>
                <a:uFillTx/>
                <a:latin typeface="+mn-lt"/>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altLang="ja-JP" sz="1800" b="0" i="0" u="none" strike="noStrike" kern="1200" cap="none" spc="0" normalizeH="0" baseline="0" noProof="0" dirty="0">
              <a:ln>
                <a:noFill/>
              </a:ln>
              <a:solidFill>
                <a:schemeClr val="bg1"/>
              </a:solidFill>
              <a:effectLst/>
              <a:uLnTx/>
              <a:uFillTx/>
              <a:latin typeface="+mn-lt"/>
              <a:ea typeface="ＭＳ Ｐゴシック" charset="-128"/>
              <a:cs typeface="+mn-cs"/>
            </a:endParaRPr>
          </a:p>
        </p:txBody>
      </p:sp>
    </p:spTree>
  </p:cSld>
  <p:clrMapOvr>
    <a:masterClrMapping/>
  </p:clrMapOvr>
  <p:transition spd="med">
    <p:checke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idx="1"/>
          </p:nvPr>
        </p:nvSpPr>
        <p:spPr>
          <a:xfrm>
            <a:off x="304800" y="1371600"/>
            <a:ext cx="8458200" cy="5262979"/>
          </a:xfrm>
        </p:spPr>
        <p:txBody>
          <a:bodyPr/>
          <a:lstStyle/>
          <a:p>
            <a:pPr eaLnBrk="1" hangingPunct="1">
              <a:buFontTx/>
              <a:buNone/>
            </a:pPr>
            <a:r>
              <a:rPr lang="en-US" sz="2000" b="1" dirty="0" smtClean="0"/>
              <a:t>3. PERBEDAAN PENGAKUAN</a:t>
            </a:r>
            <a:endParaRPr lang="en-US" sz="2000" dirty="0" smtClean="0"/>
          </a:p>
          <a:p>
            <a:pPr marL="231775" indent="0" eaLnBrk="1" hangingPunct="1">
              <a:buNone/>
            </a:pPr>
            <a:r>
              <a:rPr lang="en-US" sz="2000" b="1" dirty="0" err="1" smtClean="0">
                <a:solidFill>
                  <a:schemeClr val="bg2">
                    <a:lumMod val="75000"/>
                  </a:schemeClr>
                </a:solidFill>
              </a:rPr>
              <a:t>Tidak</a:t>
            </a:r>
            <a:r>
              <a:rPr lang="en-US" sz="2000" b="1" dirty="0" smtClean="0">
                <a:solidFill>
                  <a:schemeClr val="bg2">
                    <a:lumMod val="75000"/>
                  </a:schemeClr>
                </a:solidFill>
              </a:rPr>
              <a:t> </a:t>
            </a:r>
            <a:r>
              <a:rPr lang="en-US" sz="2000" b="1" dirty="0" err="1" smtClean="0">
                <a:solidFill>
                  <a:schemeClr val="bg2">
                    <a:lumMod val="75000"/>
                  </a:schemeClr>
                </a:solidFill>
              </a:rPr>
              <a:t>ada</a:t>
            </a:r>
            <a:endParaRPr lang="en-US" sz="2000" b="1" dirty="0" smtClean="0">
              <a:solidFill>
                <a:schemeClr val="bg2">
                  <a:lumMod val="75000"/>
                </a:schemeClr>
              </a:solidFill>
            </a:endParaRPr>
          </a:p>
          <a:p>
            <a:pPr eaLnBrk="1" hangingPunct="1">
              <a:buFontTx/>
              <a:buNone/>
            </a:pPr>
            <a:endParaRPr lang="en-US" sz="2000" b="1" dirty="0" smtClean="0">
              <a:solidFill>
                <a:srgbClr val="0067AC"/>
              </a:solidFill>
            </a:endParaRPr>
          </a:p>
          <a:p>
            <a:pPr eaLnBrk="1" hangingPunct="1">
              <a:buFontTx/>
              <a:buNone/>
            </a:pPr>
            <a:r>
              <a:rPr lang="en-US" sz="2000" b="1" dirty="0" smtClean="0"/>
              <a:t>4. PERBEDAAN PENGUKURAN </a:t>
            </a:r>
            <a:endParaRPr lang="en-US" sz="2000" dirty="0" smtClean="0"/>
          </a:p>
          <a:p>
            <a:pPr marL="236538" indent="9525" eaLnBrk="1" hangingPunct="1">
              <a:buNone/>
            </a:pPr>
            <a:r>
              <a:rPr lang="en-US" sz="2000" b="1" dirty="0" err="1" smtClean="0">
                <a:solidFill>
                  <a:schemeClr val="bg2">
                    <a:lumMod val="75000"/>
                  </a:schemeClr>
                </a:solidFill>
              </a:rPr>
              <a:t>Tidak</a:t>
            </a:r>
            <a:r>
              <a:rPr lang="en-US" sz="2000" b="1" dirty="0" smtClean="0">
                <a:solidFill>
                  <a:schemeClr val="bg2">
                    <a:lumMod val="75000"/>
                  </a:schemeClr>
                </a:solidFill>
              </a:rPr>
              <a:t> </a:t>
            </a:r>
            <a:r>
              <a:rPr lang="en-US" sz="2000" b="1" dirty="0" err="1" smtClean="0">
                <a:solidFill>
                  <a:schemeClr val="bg2">
                    <a:lumMod val="75000"/>
                  </a:schemeClr>
                </a:solidFill>
              </a:rPr>
              <a:t>ada</a:t>
            </a:r>
            <a:endParaRPr lang="en-US" sz="2000" b="1" dirty="0" smtClean="0">
              <a:solidFill>
                <a:schemeClr val="bg2">
                  <a:lumMod val="75000"/>
                </a:schemeClr>
              </a:solidFill>
            </a:endParaRPr>
          </a:p>
          <a:p>
            <a:pPr algn="just">
              <a:lnSpc>
                <a:spcPct val="80000"/>
              </a:lnSpc>
              <a:buNone/>
            </a:pPr>
            <a:endParaRPr lang="en-US" sz="2000" b="1" dirty="0" smtClean="0">
              <a:solidFill>
                <a:srgbClr val="0067AC"/>
              </a:solidFill>
            </a:endParaRPr>
          </a:p>
          <a:p>
            <a:pPr algn="just">
              <a:lnSpc>
                <a:spcPct val="80000"/>
              </a:lnSpc>
              <a:buNone/>
            </a:pPr>
            <a:r>
              <a:rPr lang="en-US" sz="2000" b="1" dirty="0" smtClean="0"/>
              <a:t>5. PERBEDAAN PENGUNGKAPAN</a:t>
            </a:r>
          </a:p>
          <a:p>
            <a:pPr marL="512763" indent="-280988" algn="just">
              <a:lnSpc>
                <a:spcPct val="80000"/>
              </a:lnSpc>
              <a:buClr>
                <a:srgbClr val="FFFF00"/>
              </a:buClr>
            </a:pPr>
            <a:r>
              <a:rPr lang="en-US" sz="2000" b="1" dirty="0" smtClean="0">
                <a:solidFill>
                  <a:schemeClr val="bg2">
                    <a:lumMod val="75000"/>
                  </a:schemeClr>
                </a:solidFill>
              </a:rPr>
              <a:t>PSAP 03.A, 03.B, 03.C.</a:t>
            </a:r>
          </a:p>
          <a:p>
            <a:pPr marL="512763" indent="-280988" algn="just">
              <a:lnSpc>
                <a:spcPct val="80000"/>
              </a:lnSpc>
              <a:buClr>
                <a:srgbClr val="FFFF00"/>
              </a:buClr>
              <a:buNone/>
            </a:pPr>
            <a:endParaRPr lang="en-US" sz="2000" b="1" dirty="0" smtClean="0">
              <a:solidFill>
                <a:schemeClr val="bg2">
                  <a:lumMod val="75000"/>
                </a:schemeClr>
              </a:solidFill>
            </a:endParaRPr>
          </a:p>
          <a:p>
            <a:pPr marL="512763" indent="-280988" algn="just">
              <a:lnSpc>
                <a:spcPct val="80000"/>
              </a:lnSpc>
              <a:buClr>
                <a:srgbClr val="FFFF00"/>
              </a:buClr>
            </a:pPr>
            <a:r>
              <a:rPr lang="en-US" sz="2000" b="1" dirty="0" err="1" smtClean="0">
                <a:solidFill>
                  <a:schemeClr val="bg2">
                    <a:lumMod val="75000"/>
                  </a:schemeClr>
                </a:solidFill>
              </a:rPr>
              <a:t>Penggunaan</a:t>
            </a:r>
            <a:r>
              <a:rPr lang="en-US" sz="2000" b="1" dirty="0" smtClean="0">
                <a:solidFill>
                  <a:schemeClr val="bg2">
                    <a:lumMod val="75000"/>
                  </a:schemeClr>
                </a:solidFill>
              </a:rPr>
              <a:t> </a:t>
            </a:r>
            <a:r>
              <a:rPr lang="en-US" sz="2000" b="1" dirty="0" err="1" smtClean="0">
                <a:solidFill>
                  <a:schemeClr val="bg2">
                    <a:lumMod val="75000"/>
                  </a:schemeClr>
                </a:solidFill>
              </a:rPr>
              <a:t>istilah-istilah</a:t>
            </a:r>
            <a:r>
              <a:rPr lang="en-US" sz="2000" b="1" dirty="0" smtClean="0">
                <a:solidFill>
                  <a:schemeClr val="bg2">
                    <a:lumMod val="75000"/>
                  </a:schemeClr>
                </a:solidFill>
              </a:rPr>
              <a:t> </a:t>
            </a:r>
            <a:r>
              <a:rPr lang="en-US" sz="2000" b="1" dirty="0" err="1" smtClean="0">
                <a:solidFill>
                  <a:schemeClr val="bg2">
                    <a:lumMod val="75000"/>
                  </a:schemeClr>
                </a:solidFill>
              </a:rPr>
              <a:t>dalam</a:t>
            </a:r>
            <a:r>
              <a:rPr lang="en-US" sz="2000" b="1" dirty="0" smtClean="0">
                <a:solidFill>
                  <a:schemeClr val="bg2">
                    <a:lumMod val="75000"/>
                  </a:schemeClr>
                </a:solidFill>
              </a:rPr>
              <a:t> </a:t>
            </a:r>
            <a:r>
              <a:rPr lang="en-US" sz="2000" b="1" dirty="0" err="1" smtClean="0">
                <a:solidFill>
                  <a:schemeClr val="bg2">
                    <a:lumMod val="75000"/>
                  </a:schemeClr>
                </a:solidFill>
              </a:rPr>
              <a:t>laporan</a:t>
            </a:r>
            <a:r>
              <a:rPr lang="en-US" sz="2000" b="1" dirty="0" smtClean="0">
                <a:solidFill>
                  <a:schemeClr val="bg2">
                    <a:lumMod val="75000"/>
                  </a:schemeClr>
                </a:solidFill>
              </a:rPr>
              <a:t> </a:t>
            </a:r>
            <a:r>
              <a:rPr lang="en-US" sz="2000" b="1" dirty="0" err="1" smtClean="0">
                <a:solidFill>
                  <a:schemeClr val="bg2">
                    <a:lumMod val="75000"/>
                  </a:schemeClr>
                </a:solidFill>
              </a:rPr>
              <a:t>arus</a:t>
            </a:r>
            <a:r>
              <a:rPr lang="en-US" sz="2000" b="1" dirty="0" smtClean="0">
                <a:solidFill>
                  <a:schemeClr val="bg2">
                    <a:lumMod val="75000"/>
                  </a:schemeClr>
                </a:solidFill>
              </a:rPr>
              <a:t> </a:t>
            </a:r>
            <a:r>
              <a:rPr lang="en-US" sz="2000" b="1" dirty="0" err="1" smtClean="0">
                <a:solidFill>
                  <a:schemeClr val="bg2">
                    <a:lumMod val="75000"/>
                  </a:schemeClr>
                </a:solidFill>
              </a:rPr>
              <a:t>kas</a:t>
            </a:r>
            <a:r>
              <a:rPr lang="en-US" sz="2000" b="1" dirty="0" smtClean="0">
                <a:solidFill>
                  <a:schemeClr val="bg2">
                    <a:lumMod val="75000"/>
                  </a:schemeClr>
                </a:solidFill>
              </a:rPr>
              <a:t>, </a:t>
            </a:r>
            <a:r>
              <a:rPr lang="en-US" sz="2000" b="1" dirty="0" err="1" smtClean="0">
                <a:solidFill>
                  <a:schemeClr val="bg2">
                    <a:lumMod val="75000"/>
                  </a:schemeClr>
                </a:solidFill>
              </a:rPr>
              <a:t>makin</a:t>
            </a:r>
            <a:r>
              <a:rPr lang="en-US" sz="2000" b="1" dirty="0" smtClean="0">
                <a:solidFill>
                  <a:schemeClr val="bg2">
                    <a:lumMod val="75000"/>
                  </a:schemeClr>
                </a:solidFill>
              </a:rPr>
              <a:t> </a:t>
            </a:r>
            <a:r>
              <a:rPr lang="en-US" sz="2000" b="1" dirty="0" err="1" smtClean="0">
                <a:solidFill>
                  <a:schemeClr val="bg2">
                    <a:lumMod val="75000"/>
                  </a:schemeClr>
                </a:solidFill>
              </a:rPr>
              <a:t>berorientasi</a:t>
            </a:r>
            <a:r>
              <a:rPr lang="en-US" sz="2000" b="1" dirty="0" smtClean="0">
                <a:solidFill>
                  <a:schemeClr val="bg2">
                    <a:lumMod val="75000"/>
                  </a:schemeClr>
                </a:solidFill>
              </a:rPr>
              <a:t> </a:t>
            </a:r>
            <a:r>
              <a:rPr lang="en-US" sz="2000" b="1" dirty="0" err="1" smtClean="0">
                <a:solidFill>
                  <a:schemeClr val="bg2">
                    <a:lumMod val="75000"/>
                  </a:schemeClr>
                </a:solidFill>
              </a:rPr>
              <a:t>pada</a:t>
            </a:r>
            <a:r>
              <a:rPr lang="en-US" sz="2000" b="1" dirty="0" smtClean="0">
                <a:solidFill>
                  <a:schemeClr val="bg2">
                    <a:lumMod val="75000"/>
                  </a:schemeClr>
                </a:solidFill>
              </a:rPr>
              <a:t> </a:t>
            </a:r>
            <a:r>
              <a:rPr lang="en-US" sz="2000" b="1" dirty="0" err="1" smtClean="0">
                <a:solidFill>
                  <a:schemeClr val="bg2">
                    <a:lumMod val="75000"/>
                  </a:schemeClr>
                </a:solidFill>
              </a:rPr>
              <a:t>istilah</a:t>
            </a:r>
            <a:r>
              <a:rPr lang="en-US" sz="2000" b="1" dirty="0" smtClean="0">
                <a:solidFill>
                  <a:schemeClr val="bg2">
                    <a:lumMod val="75000"/>
                  </a:schemeClr>
                </a:solidFill>
              </a:rPr>
              <a:t> </a:t>
            </a:r>
            <a:r>
              <a:rPr lang="en-US" sz="2000" b="1" dirty="0" err="1" smtClean="0">
                <a:solidFill>
                  <a:schemeClr val="bg2">
                    <a:lumMod val="75000"/>
                  </a:schemeClr>
                </a:solidFill>
              </a:rPr>
              <a:t>umum</a:t>
            </a:r>
            <a:r>
              <a:rPr lang="en-US" sz="2000" b="1" dirty="0" smtClean="0">
                <a:solidFill>
                  <a:schemeClr val="bg2">
                    <a:lumMod val="75000"/>
                  </a:schemeClr>
                </a:solidFill>
              </a:rPr>
              <a:t> </a:t>
            </a:r>
            <a:r>
              <a:rPr lang="en-US" sz="2000" b="1" dirty="0" err="1" smtClean="0">
                <a:solidFill>
                  <a:schemeClr val="bg2">
                    <a:lumMod val="75000"/>
                  </a:schemeClr>
                </a:solidFill>
              </a:rPr>
              <a:t>akuntansi</a:t>
            </a:r>
            <a:r>
              <a:rPr lang="en-US" sz="2000" b="1" dirty="0" smtClean="0">
                <a:solidFill>
                  <a:schemeClr val="bg2">
                    <a:lumMod val="75000"/>
                  </a:schemeClr>
                </a:solidFill>
              </a:rPr>
              <a:t>, </a:t>
            </a:r>
            <a:r>
              <a:rPr lang="en-US" sz="2000" b="1" dirty="0" err="1" smtClean="0">
                <a:solidFill>
                  <a:schemeClr val="bg2">
                    <a:lumMod val="75000"/>
                  </a:schemeClr>
                </a:solidFill>
              </a:rPr>
              <a:t>makin</a:t>
            </a:r>
            <a:r>
              <a:rPr lang="en-US" sz="2000" b="1" dirty="0" smtClean="0">
                <a:solidFill>
                  <a:schemeClr val="bg2">
                    <a:lumMod val="75000"/>
                  </a:schemeClr>
                </a:solidFill>
              </a:rPr>
              <a:t> </a:t>
            </a:r>
            <a:r>
              <a:rPr lang="en-US" sz="2000" b="1" dirty="0" err="1" smtClean="0">
                <a:solidFill>
                  <a:schemeClr val="bg2">
                    <a:lumMod val="75000"/>
                  </a:schemeClr>
                </a:solidFill>
              </a:rPr>
              <a:t>lepas</a:t>
            </a:r>
            <a:r>
              <a:rPr lang="en-US" sz="2000" b="1" dirty="0" smtClean="0">
                <a:solidFill>
                  <a:schemeClr val="bg2">
                    <a:lumMod val="75000"/>
                  </a:schemeClr>
                </a:solidFill>
              </a:rPr>
              <a:t> </a:t>
            </a:r>
            <a:r>
              <a:rPr lang="en-US" sz="2000" b="1" dirty="0" err="1" smtClean="0">
                <a:solidFill>
                  <a:schemeClr val="bg2">
                    <a:lumMod val="75000"/>
                  </a:schemeClr>
                </a:solidFill>
              </a:rPr>
              <a:t>dari</a:t>
            </a:r>
            <a:r>
              <a:rPr lang="en-US" sz="2000" b="1" dirty="0" smtClean="0">
                <a:solidFill>
                  <a:schemeClr val="bg2">
                    <a:lumMod val="75000"/>
                  </a:schemeClr>
                </a:solidFill>
              </a:rPr>
              <a:t> </a:t>
            </a:r>
            <a:r>
              <a:rPr lang="en-US" sz="2000" b="1" dirty="0" err="1" smtClean="0">
                <a:solidFill>
                  <a:schemeClr val="bg2">
                    <a:lumMod val="75000"/>
                  </a:schemeClr>
                </a:solidFill>
              </a:rPr>
              <a:t>nomenklatur</a:t>
            </a:r>
            <a:r>
              <a:rPr lang="en-US" sz="2000" b="1" dirty="0" smtClean="0">
                <a:solidFill>
                  <a:schemeClr val="bg2">
                    <a:lumMod val="75000"/>
                  </a:schemeClr>
                </a:solidFill>
              </a:rPr>
              <a:t> APBN/D, </a:t>
            </a:r>
            <a:r>
              <a:rPr lang="en-US" sz="2000" b="1" dirty="0" err="1" smtClean="0">
                <a:solidFill>
                  <a:schemeClr val="bg2">
                    <a:lumMod val="75000"/>
                  </a:schemeClr>
                </a:solidFill>
              </a:rPr>
              <a:t>misalnya</a:t>
            </a:r>
            <a:r>
              <a:rPr lang="en-US" sz="2000" b="1" dirty="0" smtClean="0">
                <a:solidFill>
                  <a:schemeClr val="bg2">
                    <a:lumMod val="75000"/>
                  </a:schemeClr>
                </a:solidFill>
              </a:rPr>
              <a:t> </a:t>
            </a:r>
            <a:r>
              <a:rPr lang="en-US" sz="2000" b="1" dirty="0" err="1" smtClean="0">
                <a:solidFill>
                  <a:schemeClr val="bg2">
                    <a:lumMod val="75000"/>
                  </a:schemeClr>
                </a:solidFill>
              </a:rPr>
              <a:t>pendapatan</a:t>
            </a:r>
            <a:r>
              <a:rPr lang="en-US" sz="2000" b="1" dirty="0" smtClean="0">
                <a:solidFill>
                  <a:schemeClr val="bg2">
                    <a:lumMod val="75000"/>
                  </a:schemeClr>
                </a:solidFill>
              </a:rPr>
              <a:t> </a:t>
            </a:r>
            <a:r>
              <a:rPr lang="en-US" sz="2000" b="1" dirty="0" err="1" smtClean="0">
                <a:solidFill>
                  <a:schemeClr val="bg2">
                    <a:lumMod val="75000"/>
                  </a:schemeClr>
                </a:solidFill>
              </a:rPr>
              <a:t>PPh</a:t>
            </a:r>
            <a:r>
              <a:rPr lang="en-US" sz="2000" b="1" dirty="0" smtClean="0">
                <a:solidFill>
                  <a:schemeClr val="bg2">
                    <a:lumMod val="75000"/>
                  </a:schemeClr>
                </a:solidFill>
              </a:rPr>
              <a:t> </a:t>
            </a:r>
            <a:r>
              <a:rPr lang="en-US" sz="2000" b="1" dirty="0" err="1" smtClean="0">
                <a:solidFill>
                  <a:schemeClr val="bg2">
                    <a:lumMod val="75000"/>
                  </a:schemeClr>
                </a:solidFill>
              </a:rPr>
              <a:t>menjadi</a:t>
            </a:r>
            <a:r>
              <a:rPr lang="en-US" sz="2000" b="1" dirty="0" smtClean="0">
                <a:solidFill>
                  <a:schemeClr val="bg2">
                    <a:lumMod val="75000"/>
                  </a:schemeClr>
                </a:solidFill>
              </a:rPr>
              <a:t> </a:t>
            </a:r>
            <a:r>
              <a:rPr lang="en-US" sz="2000" b="1" dirty="0" err="1" smtClean="0">
                <a:solidFill>
                  <a:schemeClr val="bg2">
                    <a:lumMod val="75000"/>
                  </a:schemeClr>
                </a:solidFill>
              </a:rPr>
              <a:t>penerimaan</a:t>
            </a:r>
            <a:r>
              <a:rPr lang="en-US" sz="2000" b="1" dirty="0" smtClean="0">
                <a:solidFill>
                  <a:schemeClr val="bg2">
                    <a:lumMod val="75000"/>
                  </a:schemeClr>
                </a:solidFill>
              </a:rPr>
              <a:t> </a:t>
            </a:r>
            <a:r>
              <a:rPr lang="en-US" sz="2000" b="1" dirty="0" err="1" smtClean="0">
                <a:solidFill>
                  <a:schemeClr val="bg2">
                    <a:lumMod val="75000"/>
                  </a:schemeClr>
                </a:solidFill>
              </a:rPr>
              <a:t>PPh</a:t>
            </a:r>
            <a:r>
              <a:rPr lang="en-US" sz="2000" b="1" dirty="0" smtClean="0">
                <a:solidFill>
                  <a:schemeClr val="bg2">
                    <a:lumMod val="75000"/>
                  </a:schemeClr>
                </a:solidFill>
              </a:rPr>
              <a:t>, </a:t>
            </a:r>
            <a:r>
              <a:rPr lang="en-US" sz="2000" b="1" dirty="0" err="1" smtClean="0">
                <a:solidFill>
                  <a:schemeClr val="bg2">
                    <a:lumMod val="75000"/>
                  </a:schemeClr>
                </a:solidFill>
              </a:rPr>
              <a:t>Belanja</a:t>
            </a:r>
            <a:r>
              <a:rPr lang="en-US" sz="2000" b="1" dirty="0" smtClean="0">
                <a:solidFill>
                  <a:schemeClr val="bg2">
                    <a:lumMod val="75000"/>
                  </a:schemeClr>
                </a:solidFill>
              </a:rPr>
              <a:t> </a:t>
            </a:r>
            <a:r>
              <a:rPr lang="en-US" sz="2000" b="1" dirty="0" err="1" smtClean="0">
                <a:solidFill>
                  <a:schemeClr val="bg2">
                    <a:lumMod val="75000"/>
                  </a:schemeClr>
                </a:solidFill>
              </a:rPr>
              <a:t>pegawai</a:t>
            </a:r>
            <a:r>
              <a:rPr lang="en-US" sz="2000" b="1" dirty="0" smtClean="0">
                <a:solidFill>
                  <a:schemeClr val="bg2">
                    <a:lumMod val="75000"/>
                  </a:schemeClr>
                </a:solidFill>
              </a:rPr>
              <a:t> </a:t>
            </a:r>
            <a:r>
              <a:rPr lang="en-US" sz="2000" b="1" dirty="0" err="1" smtClean="0">
                <a:solidFill>
                  <a:schemeClr val="bg2">
                    <a:lumMod val="75000"/>
                  </a:schemeClr>
                </a:solidFill>
              </a:rPr>
              <a:t>menjadi</a:t>
            </a:r>
            <a:r>
              <a:rPr lang="en-US" sz="2000" b="1" dirty="0" smtClean="0">
                <a:solidFill>
                  <a:schemeClr val="bg2">
                    <a:lumMod val="75000"/>
                  </a:schemeClr>
                </a:solidFill>
              </a:rPr>
              <a:t> </a:t>
            </a:r>
            <a:r>
              <a:rPr lang="en-US" sz="2000" b="1" dirty="0" err="1" smtClean="0">
                <a:solidFill>
                  <a:schemeClr val="bg2">
                    <a:lumMod val="75000"/>
                  </a:schemeClr>
                </a:solidFill>
              </a:rPr>
              <a:t>pembayaran</a:t>
            </a:r>
            <a:r>
              <a:rPr lang="en-US" sz="2000" b="1" dirty="0" smtClean="0">
                <a:solidFill>
                  <a:schemeClr val="bg2">
                    <a:lumMod val="75000"/>
                  </a:schemeClr>
                </a:solidFill>
              </a:rPr>
              <a:t> </a:t>
            </a:r>
            <a:r>
              <a:rPr lang="en-US" sz="2000" b="1" dirty="0" err="1" smtClean="0">
                <a:solidFill>
                  <a:schemeClr val="bg2">
                    <a:lumMod val="75000"/>
                  </a:schemeClr>
                </a:solidFill>
              </a:rPr>
              <a:t>pegawai</a:t>
            </a:r>
            <a:r>
              <a:rPr lang="en-US" sz="2000" b="1" dirty="0" smtClean="0">
                <a:solidFill>
                  <a:schemeClr val="bg2">
                    <a:lumMod val="75000"/>
                  </a:schemeClr>
                </a:solidFill>
              </a:rPr>
              <a:t>,  </a:t>
            </a:r>
            <a:r>
              <a:rPr lang="en-US" sz="2000" b="1" dirty="0" err="1" smtClean="0">
                <a:solidFill>
                  <a:schemeClr val="bg2">
                    <a:lumMod val="75000"/>
                  </a:schemeClr>
                </a:solidFill>
              </a:rPr>
              <a:t>pendapatan</a:t>
            </a:r>
            <a:r>
              <a:rPr lang="en-US" sz="2000" b="1" dirty="0" smtClean="0">
                <a:solidFill>
                  <a:schemeClr val="bg2">
                    <a:lumMod val="75000"/>
                  </a:schemeClr>
                </a:solidFill>
              </a:rPr>
              <a:t> </a:t>
            </a:r>
            <a:r>
              <a:rPr lang="en-US" sz="2000" b="1" dirty="0" err="1" smtClean="0">
                <a:solidFill>
                  <a:schemeClr val="bg2">
                    <a:lumMod val="75000"/>
                  </a:schemeClr>
                </a:solidFill>
              </a:rPr>
              <a:t>penjualan</a:t>
            </a:r>
            <a:r>
              <a:rPr lang="en-US" sz="2000" b="1" dirty="0" smtClean="0">
                <a:solidFill>
                  <a:schemeClr val="bg2">
                    <a:lumMod val="75000"/>
                  </a:schemeClr>
                </a:solidFill>
              </a:rPr>
              <a:t> </a:t>
            </a:r>
            <a:r>
              <a:rPr lang="en-US" sz="2000" b="1" dirty="0" err="1" smtClean="0">
                <a:solidFill>
                  <a:schemeClr val="bg2">
                    <a:lumMod val="75000"/>
                  </a:schemeClr>
                </a:solidFill>
              </a:rPr>
              <a:t>tanah</a:t>
            </a:r>
            <a:r>
              <a:rPr lang="en-US" sz="2000" b="1" dirty="0" smtClean="0">
                <a:solidFill>
                  <a:schemeClr val="bg2">
                    <a:lumMod val="75000"/>
                  </a:schemeClr>
                </a:solidFill>
              </a:rPr>
              <a:t> </a:t>
            </a:r>
            <a:r>
              <a:rPr lang="en-US" sz="2000" b="1" dirty="0" err="1" smtClean="0">
                <a:solidFill>
                  <a:schemeClr val="bg2">
                    <a:lumMod val="75000"/>
                  </a:schemeClr>
                </a:solidFill>
              </a:rPr>
              <a:t>menjadi</a:t>
            </a:r>
            <a:r>
              <a:rPr lang="en-US" sz="2000" b="1" dirty="0" smtClean="0">
                <a:solidFill>
                  <a:schemeClr val="bg2">
                    <a:lumMod val="75000"/>
                  </a:schemeClr>
                </a:solidFill>
              </a:rPr>
              <a:t> </a:t>
            </a:r>
            <a:r>
              <a:rPr lang="en-US" sz="2000" b="1" dirty="0" err="1" smtClean="0">
                <a:solidFill>
                  <a:schemeClr val="bg2">
                    <a:lumMod val="75000"/>
                  </a:schemeClr>
                </a:solidFill>
              </a:rPr>
              <a:t>penjualan</a:t>
            </a:r>
            <a:r>
              <a:rPr lang="en-US" sz="2000" b="1" dirty="0" smtClean="0">
                <a:solidFill>
                  <a:schemeClr val="bg2">
                    <a:lumMod val="75000"/>
                  </a:schemeClr>
                </a:solidFill>
              </a:rPr>
              <a:t> </a:t>
            </a:r>
            <a:r>
              <a:rPr lang="en-US" sz="2000" b="1" dirty="0" err="1" smtClean="0">
                <a:solidFill>
                  <a:schemeClr val="bg2">
                    <a:lumMod val="75000"/>
                  </a:schemeClr>
                </a:solidFill>
              </a:rPr>
              <a:t>tanah</a:t>
            </a:r>
            <a:r>
              <a:rPr lang="en-US" sz="2000" b="1" dirty="0" smtClean="0">
                <a:solidFill>
                  <a:schemeClr val="bg2">
                    <a:lumMod val="75000"/>
                  </a:schemeClr>
                </a:solidFill>
              </a:rPr>
              <a:t>, </a:t>
            </a:r>
            <a:r>
              <a:rPr lang="en-US" sz="2000" b="1" dirty="0" err="1" smtClean="0">
                <a:solidFill>
                  <a:schemeClr val="bg2">
                    <a:lumMod val="75000"/>
                  </a:schemeClr>
                </a:solidFill>
              </a:rPr>
              <a:t>belanja</a:t>
            </a:r>
            <a:r>
              <a:rPr lang="en-US" sz="2000" b="1" dirty="0" smtClean="0">
                <a:solidFill>
                  <a:schemeClr val="bg2">
                    <a:lumMod val="75000"/>
                  </a:schemeClr>
                </a:solidFill>
              </a:rPr>
              <a:t> </a:t>
            </a:r>
            <a:r>
              <a:rPr lang="en-US" sz="2000" b="1" dirty="0" err="1" smtClean="0">
                <a:solidFill>
                  <a:schemeClr val="bg2">
                    <a:lumMod val="75000"/>
                  </a:schemeClr>
                </a:solidFill>
              </a:rPr>
              <a:t>tanah</a:t>
            </a:r>
            <a:r>
              <a:rPr lang="en-US" sz="2000" b="1" dirty="0" smtClean="0">
                <a:solidFill>
                  <a:schemeClr val="bg2">
                    <a:lumMod val="75000"/>
                  </a:schemeClr>
                </a:solidFill>
              </a:rPr>
              <a:t> </a:t>
            </a:r>
            <a:r>
              <a:rPr lang="en-US" sz="2000" b="1" dirty="0" err="1" smtClean="0">
                <a:solidFill>
                  <a:schemeClr val="bg2">
                    <a:lumMod val="75000"/>
                  </a:schemeClr>
                </a:solidFill>
              </a:rPr>
              <a:t>menjadi</a:t>
            </a:r>
            <a:r>
              <a:rPr lang="en-US" sz="2000" b="1" dirty="0" smtClean="0">
                <a:solidFill>
                  <a:schemeClr val="bg2">
                    <a:lumMod val="75000"/>
                  </a:schemeClr>
                </a:solidFill>
              </a:rPr>
              <a:t> </a:t>
            </a:r>
            <a:r>
              <a:rPr lang="en-US" sz="2000" b="1" dirty="0" err="1" smtClean="0">
                <a:solidFill>
                  <a:schemeClr val="bg2">
                    <a:lumMod val="75000"/>
                  </a:schemeClr>
                </a:solidFill>
              </a:rPr>
              <a:t>perolehan</a:t>
            </a:r>
            <a:r>
              <a:rPr lang="en-US" sz="2000" b="1" dirty="0" smtClean="0">
                <a:solidFill>
                  <a:schemeClr val="bg2">
                    <a:lumMod val="75000"/>
                  </a:schemeClr>
                </a:solidFill>
              </a:rPr>
              <a:t> </a:t>
            </a:r>
            <a:r>
              <a:rPr lang="en-US" sz="2000" b="1" dirty="0" err="1" smtClean="0">
                <a:solidFill>
                  <a:schemeClr val="bg2">
                    <a:lumMod val="75000"/>
                  </a:schemeClr>
                </a:solidFill>
              </a:rPr>
              <a:t>tanah</a:t>
            </a:r>
            <a:r>
              <a:rPr lang="en-US" sz="2000" b="1" dirty="0" smtClean="0">
                <a:solidFill>
                  <a:schemeClr val="bg2">
                    <a:lumMod val="75000"/>
                  </a:schemeClr>
                </a:solidFill>
              </a:rPr>
              <a:t>.</a:t>
            </a:r>
          </a:p>
          <a:p>
            <a:pPr marL="512763" indent="-280988" algn="just">
              <a:lnSpc>
                <a:spcPct val="80000"/>
              </a:lnSpc>
              <a:buClr>
                <a:srgbClr val="FFFF00"/>
              </a:buClr>
              <a:buNone/>
            </a:pPr>
            <a:endParaRPr lang="en-US" sz="2000" b="1" dirty="0" smtClean="0">
              <a:solidFill>
                <a:schemeClr val="bg2">
                  <a:lumMod val="75000"/>
                </a:schemeClr>
              </a:solidFill>
            </a:endParaRPr>
          </a:p>
          <a:p>
            <a:pPr marL="512763" indent="-280988" algn="just">
              <a:lnSpc>
                <a:spcPct val="80000"/>
              </a:lnSpc>
              <a:buClr>
                <a:srgbClr val="FFFF00"/>
              </a:buClr>
            </a:pPr>
            <a:r>
              <a:rPr lang="en-US" sz="2000" b="1" dirty="0" err="1" smtClean="0">
                <a:solidFill>
                  <a:schemeClr val="bg2">
                    <a:lumMod val="75000"/>
                  </a:schemeClr>
                </a:solidFill>
              </a:rPr>
              <a:t>Penggunaan</a:t>
            </a:r>
            <a:r>
              <a:rPr lang="en-US" sz="2000" b="1" dirty="0" smtClean="0">
                <a:solidFill>
                  <a:schemeClr val="bg2">
                    <a:lumMod val="75000"/>
                  </a:schemeClr>
                </a:solidFill>
              </a:rPr>
              <a:t> </a:t>
            </a:r>
            <a:r>
              <a:rPr lang="en-US" sz="2000" b="1" dirty="0" err="1" smtClean="0">
                <a:solidFill>
                  <a:schemeClr val="bg2">
                    <a:lumMod val="75000"/>
                  </a:schemeClr>
                </a:solidFill>
              </a:rPr>
              <a:t>nomenklatur</a:t>
            </a:r>
            <a:r>
              <a:rPr lang="en-US" sz="2000" b="1" dirty="0" smtClean="0">
                <a:solidFill>
                  <a:schemeClr val="bg2">
                    <a:lumMod val="75000"/>
                  </a:schemeClr>
                </a:solidFill>
              </a:rPr>
              <a:t> /</a:t>
            </a:r>
            <a:r>
              <a:rPr lang="en-US" sz="2000" b="1" dirty="0" err="1" smtClean="0">
                <a:solidFill>
                  <a:schemeClr val="bg2">
                    <a:lumMod val="75000"/>
                  </a:schemeClr>
                </a:solidFill>
              </a:rPr>
              <a:t>akun-akun</a:t>
            </a:r>
            <a:r>
              <a:rPr lang="en-US" sz="2000" b="1" dirty="0" smtClean="0">
                <a:solidFill>
                  <a:schemeClr val="bg2">
                    <a:lumMod val="75000"/>
                  </a:schemeClr>
                </a:solidFill>
              </a:rPr>
              <a:t> APBN/D (</a:t>
            </a:r>
            <a:r>
              <a:rPr lang="en-US" sz="2000" b="1" dirty="0" err="1" smtClean="0">
                <a:solidFill>
                  <a:schemeClr val="bg2">
                    <a:lumMod val="75000"/>
                  </a:schemeClr>
                </a:solidFill>
              </a:rPr>
              <a:t>Paragraf</a:t>
            </a:r>
            <a:r>
              <a:rPr lang="en-US" sz="2000" b="1" dirty="0" smtClean="0">
                <a:solidFill>
                  <a:schemeClr val="bg2">
                    <a:lumMod val="75000"/>
                  </a:schemeClr>
                </a:solidFill>
              </a:rPr>
              <a:t> 19) yang </a:t>
            </a:r>
            <a:r>
              <a:rPr lang="en-US" sz="2000" b="1" dirty="0" err="1" smtClean="0">
                <a:solidFill>
                  <a:schemeClr val="bg2">
                    <a:lumMod val="75000"/>
                  </a:schemeClr>
                </a:solidFill>
              </a:rPr>
              <a:t>dikelompokkan</a:t>
            </a:r>
            <a:r>
              <a:rPr lang="en-US" sz="2000" b="1" dirty="0" smtClean="0">
                <a:solidFill>
                  <a:schemeClr val="bg2">
                    <a:lumMod val="75000"/>
                  </a:schemeClr>
                </a:solidFill>
              </a:rPr>
              <a:t> </a:t>
            </a:r>
            <a:r>
              <a:rPr lang="en-US" sz="2000" b="1" dirty="0" err="1" smtClean="0">
                <a:solidFill>
                  <a:schemeClr val="bg2">
                    <a:lumMod val="75000"/>
                  </a:schemeClr>
                </a:solidFill>
              </a:rPr>
              <a:t>dalam</a:t>
            </a:r>
            <a:r>
              <a:rPr lang="en-US" sz="2000" b="1" dirty="0" smtClean="0">
                <a:solidFill>
                  <a:schemeClr val="bg2">
                    <a:lumMod val="75000"/>
                  </a:schemeClr>
                </a:solidFill>
              </a:rPr>
              <a:t> </a:t>
            </a:r>
            <a:r>
              <a:rPr lang="en-US" sz="2000" b="1" dirty="0" err="1" smtClean="0">
                <a:solidFill>
                  <a:schemeClr val="bg2">
                    <a:lumMod val="75000"/>
                  </a:schemeClr>
                </a:solidFill>
              </a:rPr>
              <a:t>aktivitas</a:t>
            </a:r>
            <a:r>
              <a:rPr lang="en-US" sz="2000" b="1" dirty="0" smtClean="0">
                <a:solidFill>
                  <a:schemeClr val="bg2">
                    <a:lumMod val="75000"/>
                  </a:schemeClr>
                </a:solidFill>
              </a:rPr>
              <a:t> </a:t>
            </a:r>
            <a:r>
              <a:rPr lang="en-US" sz="2000" b="1" dirty="0" err="1" smtClean="0">
                <a:solidFill>
                  <a:schemeClr val="bg2">
                    <a:lumMod val="75000"/>
                  </a:schemeClr>
                </a:solidFill>
              </a:rPr>
              <a:t>operasi</a:t>
            </a:r>
            <a:r>
              <a:rPr lang="en-US" sz="2000" b="1" dirty="0" smtClean="0">
                <a:solidFill>
                  <a:schemeClr val="bg2">
                    <a:lumMod val="75000"/>
                  </a:schemeClr>
                </a:solidFill>
              </a:rPr>
              <a:t>, </a:t>
            </a:r>
            <a:r>
              <a:rPr lang="en-US" sz="2000" b="1" dirty="0" err="1" smtClean="0">
                <a:solidFill>
                  <a:schemeClr val="bg2">
                    <a:lumMod val="75000"/>
                  </a:schemeClr>
                </a:solidFill>
              </a:rPr>
              <a:t>investasi</a:t>
            </a:r>
            <a:r>
              <a:rPr lang="en-US" sz="2000" b="1" dirty="0" smtClean="0">
                <a:solidFill>
                  <a:schemeClr val="bg2">
                    <a:lumMod val="75000"/>
                  </a:schemeClr>
                </a:solidFill>
              </a:rPr>
              <a:t>, </a:t>
            </a:r>
            <a:r>
              <a:rPr lang="en-US" sz="2000" b="1" dirty="0" err="1" smtClean="0">
                <a:solidFill>
                  <a:schemeClr val="bg2">
                    <a:lumMod val="75000"/>
                  </a:schemeClr>
                </a:solidFill>
              </a:rPr>
              <a:t>pendanaan</a:t>
            </a:r>
            <a:r>
              <a:rPr lang="en-US" sz="2000" b="1" dirty="0" smtClean="0">
                <a:solidFill>
                  <a:schemeClr val="bg2">
                    <a:lumMod val="75000"/>
                  </a:schemeClr>
                </a:solidFill>
              </a:rPr>
              <a:t> &amp; </a:t>
            </a:r>
            <a:r>
              <a:rPr lang="en-US" sz="2000" b="1" dirty="0" err="1" smtClean="0">
                <a:solidFill>
                  <a:schemeClr val="bg2">
                    <a:lumMod val="75000"/>
                  </a:schemeClr>
                </a:solidFill>
              </a:rPr>
              <a:t>transitoris</a:t>
            </a:r>
            <a:r>
              <a:rPr lang="en-US" sz="2000" b="1" dirty="0" smtClean="0">
                <a:solidFill>
                  <a:schemeClr val="bg2">
                    <a:lumMod val="75000"/>
                  </a:schemeClr>
                </a:solidFill>
              </a:rPr>
              <a:t> (</a:t>
            </a:r>
            <a:r>
              <a:rPr lang="en-US" sz="2000" b="1" dirty="0" err="1" smtClean="0">
                <a:solidFill>
                  <a:schemeClr val="bg2">
                    <a:lumMod val="75000"/>
                  </a:schemeClr>
                </a:solidFill>
              </a:rPr>
              <a:t>Paragraf</a:t>
            </a:r>
            <a:r>
              <a:rPr lang="en-US" sz="2000" b="1" dirty="0" smtClean="0">
                <a:solidFill>
                  <a:schemeClr val="bg2">
                    <a:lumMod val="75000"/>
                  </a:schemeClr>
                </a:solidFill>
              </a:rPr>
              <a:t> 15)</a:t>
            </a:r>
          </a:p>
        </p:txBody>
      </p:sp>
      <p:sp>
        <p:nvSpPr>
          <p:cNvPr id="4" name="Title 2"/>
          <p:cNvSpPr txBox="1">
            <a:spLocks/>
          </p:cNvSpPr>
          <p:nvPr/>
        </p:nvSpPr>
        <p:spPr>
          <a:xfrm>
            <a:off x="152400" y="55805"/>
            <a:ext cx="8915400" cy="1163395"/>
          </a:xfrm>
          <a:prstGeom prst="rect">
            <a:avLst/>
          </a:prstGeom>
        </p:spPr>
        <p:txBody>
          <a:bodyPr vert="horz" wrap="square" lIns="0" tIns="0" rIns="0" bIns="0" rtlCol="0" anchor="t">
            <a:spAutoFit/>
          </a:bodyPr>
          <a:lstStyle/>
          <a:p>
            <a:pPr marL="0" marR="0" lvl="0" indent="0" algn="ctr" defTabSz="914363" rtl="0" eaLnBrk="1" fontAlgn="auto" latinLnBrk="0" hangingPunct="1">
              <a:lnSpc>
                <a:spcPct val="90000"/>
              </a:lnSpc>
              <a:spcBef>
                <a:spcPct val="0"/>
              </a:spcBef>
              <a:spcAft>
                <a:spcPts val="0"/>
              </a:spcAft>
              <a:buClrTx/>
              <a:buSzTx/>
              <a:buFontTx/>
              <a:buNone/>
              <a:tabLst/>
              <a:defRPr/>
            </a:pPr>
            <a:r>
              <a:rPr lang="en-US" sz="4200" b="1" spc="-150" dirty="0" smtClean="0">
                <a:ln w="3175">
                  <a:noFill/>
                </a:ln>
                <a:effectLst>
                  <a:outerShdw blurRad="38100" dist="38100" dir="2700000" algn="tl">
                    <a:srgbClr val="000000">
                      <a:alpha val="43137"/>
                    </a:srgbClr>
                  </a:outerShdw>
                </a:effectLst>
                <a:latin typeface="+mj-lt"/>
                <a:cs typeface="Arial" charset="0"/>
              </a:rPr>
              <a:t>PSAP 03 </a:t>
            </a:r>
          </a:p>
          <a:p>
            <a:pPr marL="0" marR="0" lvl="0" indent="0" algn="ctr" defTabSz="914363" rtl="0" eaLnBrk="1" fontAlgn="auto" latinLnBrk="0" hangingPunct="1">
              <a:lnSpc>
                <a:spcPct val="90000"/>
              </a:lnSpc>
              <a:spcBef>
                <a:spcPct val="0"/>
              </a:spcBef>
              <a:spcAft>
                <a:spcPts val="0"/>
              </a:spcAft>
              <a:buClrTx/>
              <a:buSzTx/>
              <a:buFontTx/>
              <a:buNone/>
              <a:tabLst/>
              <a:defRPr/>
            </a:pPr>
            <a:r>
              <a:rPr lang="en-US" sz="4200" b="1" spc="-150" dirty="0" smtClean="0">
                <a:ln w="3175">
                  <a:noFill/>
                </a:ln>
                <a:effectLst>
                  <a:outerShdw blurRad="38100" dist="38100" dir="2700000" algn="tl">
                    <a:srgbClr val="000000">
                      <a:alpha val="43137"/>
                    </a:srgbClr>
                  </a:outerShdw>
                </a:effectLst>
                <a:latin typeface="+mj-lt"/>
                <a:cs typeface="Arial" charset="0"/>
              </a:rPr>
              <a:t>LAPORAN ARUS KAS</a:t>
            </a:r>
            <a:endParaRPr kumimoji="0" lang="en-US" sz="4200" b="1" i="0" u="none" strike="noStrike" kern="1200" cap="none" spc="-150" normalizeH="0" baseline="0" noProof="0" dirty="0">
              <a:ln w="3175">
                <a:noFill/>
              </a:ln>
              <a:effectLst>
                <a:outerShdw blurRad="38100" dist="38100" dir="2700000" algn="tl">
                  <a:srgbClr val="000000">
                    <a:alpha val="43137"/>
                  </a:srgbClr>
                </a:outerShdw>
              </a:effectLst>
              <a:uLnTx/>
              <a:uFillTx/>
              <a:latin typeface="+mj-lt"/>
              <a:ea typeface="+mn-ea"/>
              <a:cs typeface="Arial" charset="0"/>
            </a:endParaRPr>
          </a:p>
        </p:txBody>
      </p:sp>
      <p:sp>
        <p:nvSpPr>
          <p:cNvPr id="5" name="Slide Number Placeholder 17"/>
          <p:cNvSpPr txBox="1">
            <a:spLocks/>
          </p:cNvSpPr>
          <p:nvPr/>
        </p:nvSpPr>
        <p:spPr>
          <a:xfrm>
            <a:off x="7924800" y="6416675"/>
            <a:ext cx="7620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9E2C3-3120-4CDB-861A-B0B65478931D}" type="slidenum">
              <a:rPr kumimoji="0" lang="ja-JP" altLang="en-US" sz="1800" b="0" i="0" u="none" strike="noStrike" kern="1200" cap="none" spc="0" normalizeH="0" baseline="0" noProof="0" smtClean="0">
                <a:ln>
                  <a:noFill/>
                </a:ln>
                <a:solidFill>
                  <a:schemeClr val="bg1"/>
                </a:solidFill>
                <a:effectLst/>
                <a:uLnTx/>
                <a:uFillTx/>
                <a:latin typeface="+mn-lt"/>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altLang="ja-JP" sz="1800" b="0" i="0" u="none" strike="noStrike" kern="1200" cap="none" spc="0" normalizeH="0" baseline="0" noProof="0" dirty="0">
              <a:ln>
                <a:noFill/>
              </a:ln>
              <a:solidFill>
                <a:schemeClr val="bg1"/>
              </a:solidFill>
              <a:effectLst/>
              <a:uLnTx/>
              <a:uFillTx/>
              <a:latin typeface="+mn-lt"/>
              <a:ea typeface="ＭＳ Ｐゴシック" charset="-128"/>
              <a:cs typeface="+mn-cs"/>
            </a:endParaRPr>
          </a:p>
        </p:txBody>
      </p:sp>
    </p:spTree>
  </p:cSld>
  <p:clrMapOvr>
    <a:masterClrMapping/>
  </p:clrMapOvr>
  <p:transition spd="med">
    <p:checker dir="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idx="1"/>
          </p:nvPr>
        </p:nvSpPr>
        <p:spPr>
          <a:xfrm>
            <a:off x="457200" y="1524000"/>
            <a:ext cx="8229600" cy="3250121"/>
          </a:xfrm>
        </p:spPr>
        <p:txBody>
          <a:bodyPr/>
          <a:lstStyle/>
          <a:p>
            <a:pPr algn="just" eaLnBrk="1" hangingPunct="1">
              <a:lnSpc>
                <a:spcPct val="80000"/>
              </a:lnSpc>
              <a:buFontTx/>
              <a:buNone/>
            </a:pPr>
            <a:r>
              <a:rPr lang="en-US" sz="2400" b="1" dirty="0" smtClean="0"/>
              <a:t>6. PERBEDAAN MENDASAR PP 71 AKRUAL</a:t>
            </a:r>
          </a:p>
          <a:p>
            <a:pPr algn="just" eaLnBrk="1" hangingPunct="1">
              <a:lnSpc>
                <a:spcPct val="80000"/>
              </a:lnSpc>
              <a:buFontTx/>
              <a:buNone/>
            </a:pPr>
            <a:endParaRPr lang="en-US" sz="2400" dirty="0" smtClean="0">
              <a:solidFill>
                <a:srgbClr val="0067AC"/>
              </a:solidFill>
            </a:endParaRPr>
          </a:p>
          <a:p>
            <a:pPr algn="just" eaLnBrk="1" hangingPunct="1">
              <a:lnSpc>
                <a:spcPct val="80000"/>
              </a:lnSpc>
              <a:buClr>
                <a:srgbClr val="FFFF00"/>
              </a:buClr>
            </a:pPr>
            <a:r>
              <a:rPr lang="en-US" sz="2400" b="1" dirty="0" err="1" smtClean="0">
                <a:solidFill>
                  <a:schemeClr val="bg2">
                    <a:lumMod val="75000"/>
                  </a:schemeClr>
                </a:solidFill>
              </a:rPr>
              <a:t>Tidak</a:t>
            </a:r>
            <a:r>
              <a:rPr lang="en-US" sz="2400" b="1" dirty="0" smtClean="0">
                <a:solidFill>
                  <a:schemeClr val="bg2">
                    <a:lumMod val="75000"/>
                  </a:schemeClr>
                </a:solidFill>
              </a:rPr>
              <a:t> </a:t>
            </a:r>
            <a:r>
              <a:rPr lang="en-US" sz="2400" b="1" dirty="0" err="1" smtClean="0">
                <a:solidFill>
                  <a:schemeClr val="bg2">
                    <a:lumMod val="75000"/>
                  </a:schemeClr>
                </a:solidFill>
              </a:rPr>
              <a:t>ada</a:t>
            </a:r>
            <a:r>
              <a:rPr lang="en-US" sz="2400" b="1" dirty="0" smtClean="0">
                <a:solidFill>
                  <a:schemeClr val="bg2">
                    <a:lumMod val="75000"/>
                  </a:schemeClr>
                </a:solidFill>
              </a:rPr>
              <a:t> </a:t>
            </a:r>
            <a:r>
              <a:rPr lang="en-US" sz="2400" b="1" dirty="0" err="1" smtClean="0">
                <a:solidFill>
                  <a:schemeClr val="bg2">
                    <a:lumMod val="75000"/>
                  </a:schemeClr>
                </a:solidFill>
              </a:rPr>
              <a:t>perbedaan</a:t>
            </a:r>
            <a:r>
              <a:rPr lang="en-US" sz="2400" b="1" dirty="0" smtClean="0">
                <a:solidFill>
                  <a:schemeClr val="bg2">
                    <a:lumMod val="75000"/>
                  </a:schemeClr>
                </a:solidFill>
              </a:rPr>
              <a:t> </a:t>
            </a:r>
            <a:r>
              <a:rPr lang="en-US" sz="2400" b="1" dirty="0" err="1" smtClean="0">
                <a:solidFill>
                  <a:schemeClr val="bg2">
                    <a:lumMod val="75000"/>
                  </a:schemeClr>
                </a:solidFill>
              </a:rPr>
              <a:t>mendasar</a:t>
            </a:r>
            <a:r>
              <a:rPr lang="en-US" sz="2400" b="1" dirty="0" smtClean="0">
                <a:solidFill>
                  <a:schemeClr val="bg2">
                    <a:lumMod val="75000"/>
                  </a:schemeClr>
                </a:solidFill>
              </a:rPr>
              <a:t> LAK </a:t>
            </a:r>
            <a:r>
              <a:rPr lang="en-US" sz="2400" b="1" dirty="0" err="1" smtClean="0">
                <a:solidFill>
                  <a:schemeClr val="bg2">
                    <a:lumMod val="75000"/>
                  </a:schemeClr>
                </a:solidFill>
              </a:rPr>
              <a:t>versi</a:t>
            </a:r>
            <a:r>
              <a:rPr lang="en-US" sz="2400" b="1" dirty="0" smtClean="0">
                <a:solidFill>
                  <a:schemeClr val="bg2">
                    <a:lumMod val="75000"/>
                  </a:schemeClr>
                </a:solidFill>
              </a:rPr>
              <a:t> PP 24 </a:t>
            </a:r>
            <a:r>
              <a:rPr lang="en-US" sz="2400" b="1" dirty="0" err="1" smtClean="0">
                <a:solidFill>
                  <a:schemeClr val="bg2">
                    <a:lumMod val="75000"/>
                  </a:schemeClr>
                </a:solidFill>
              </a:rPr>
              <a:t>dan</a:t>
            </a:r>
            <a:r>
              <a:rPr lang="en-US" sz="2400" b="1" dirty="0" smtClean="0">
                <a:solidFill>
                  <a:schemeClr val="bg2">
                    <a:lumMod val="75000"/>
                  </a:schemeClr>
                </a:solidFill>
              </a:rPr>
              <a:t> 71, </a:t>
            </a:r>
            <a:r>
              <a:rPr lang="en-US" sz="2400" b="1" dirty="0" err="1" smtClean="0">
                <a:solidFill>
                  <a:schemeClr val="bg2">
                    <a:lumMod val="75000"/>
                  </a:schemeClr>
                </a:solidFill>
              </a:rPr>
              <a:t>kecuali</a:t>
            </a:r>
            <a:r>
              <a:rPr lang="en-US" sz="2400" b="1" dirty="0" smtClean="0">
                <a:solidFill>
                  <a:schemeClr val="bg2">
                    <a:lumMod val="75000"/>
                  </a:schemeClr>
                </a:solidFill>
              </a:rPr>
              <a:t> </a:t>
            </a:r>
            <a:r>
              <a:rPr lang="en-US" sz="2400" b="1" dirty="0" err="1" smtClean="0">
                <a:solidFill>
                  <a:schemeClr val="bg2">
                    <a:lumMod val="75000"/>
                  </a:schemeClr>
                </a:solidFill>
              </a:rPr>
              <a:t>pada</a:t>
            </a:r>
            <a:r>
              <a:rPr lang="en-US" sz="2400" b="1" dirty="0" smtClean="0">
                <a:solidFill>
                  <a:schemeClr val="bg2">
                    <a:lumMod val="75000"/>
                  </a:schemeClr>
                </a:solidFill>
              </a:rPr>
              <a:t> </a:t>
            </a:r>
            <a:r>
              <a:rPr lang="en-US" sz="2400" b="1" dirty="0" err="1" smtClean="0">
                <a:solidFill>
                  <a:schemeClr val="bg2">
                    <a:lumMod val="75000"/>
                  </a:schemeClr>
                </a:solidFill>
              </a:rPr>
              <a:t>rekapitulasi</a:t>
            </a:r>
            <a:r>
              <a:rPr lang="en-US" sz="2400" b="1" dirty="0" smtClean="0">
                <a:solidFill>
                  <a:schemeClr val="bg2">
                    <a:lumMod val="75000"/>
                  </a:schemeClr>
                </a:solidFill>
              </a:rPr>
              <a:t> </a:t>
            </a:r>
            <a:r>
              <a:rPr lang="en-US" sz="2400" b="1" dirty="0" err="1" smtClean="0">
                <a:solidFill>
                  <a:schemeClr val="bg2">
                    <a:lumMod val="75000"/>
                  </a:schemeClr>
                </a:solidFill>
              </a:rPr>
              <a:t>akhir</a:t>
            </a:r>
            <a:r>
              <a:rPr lang="en-US" sz="2400" b="1" dirty="0" smtClean="0">
                <a:solidFill>
                  <a:schemeClr val="bg2">
                    <a:lumMod val="75000"/>
                  </a:schemeClr>
                </a:solidFill>
              </a:rPr>
              <a:t> LAK.</a:t>
            </a:r>
          </a:p>
          <a:p>
            <a:pPr algn="just" eaLnBrk="1" hangingPunct="1">
              <a:lnSpc>
                <a:spcPct val="80000"/>
              </a:lnSpc>
              <a:buClr>
                <a:srgbClr val="FFFF00"/>
              </a:buClr>
              <a:buFontTx/>
              <a:buNone/>
            </a:pPr>
            <a:endParaRPr lang="en-US" sz="2400" b="1" dirty="0" smtClean="0">
              <a:solidFill>
                <a:schemeClr val="bg2">
                  <a:lumMod val="75000"/>
                </a:schemeClr>
              </a:solidFill>
            </a:endParaRPr>
          </a:p>
          <a:p>
            <a:pPr algn="just" eaLnBrk="1" hangingPunct="1">
              <a:lnSpc>
                <a:spcPct val="80000"/>
              </a:lnSpc>
              <a:buClr>
                <a:srgbClr val="FFFF00"/>
              </a:buClr>
            </a:pPr>
            <a:r>
              <a:rPr lang="en-US" sz="2400" b="1" dirty="0" err="1" smtClean="0">
                <a:solidFill>
                  <a:schemeClr val="bg2">
                    <a:lumMod val="75000"/>
                  </a:schemeClr>
                </a:solidFill>
              </a:rPr>
              <a:t>Rekapitulasi</a:t>
            </a:r>
            <a:r>
              <a:rPr lang="en-US" sz="2400" b="1" dirty="0" smtClean="0">
                <a:solidFill>
                  <a:schemeClr val="bg2">
                    <a:lumMod val="75000"/>
                  </a:schemeClr>
                </a:solidFill>
              </a:rPr>
              <a:t> </a:t>
            </a:r>
            <a:r>
              <a:rPr lang="en-US" sz="2400" b="1" dirty="0" err="1" smtClean="0">
                <a:solidFill>
                  <a:schemeClr val="bg2">
                    <a:lumMod val="75000"/>
                  </a:schemeClr>
                </a:solidFill>
              </a:rPr>
              <a:t>akhir</a:t>
            </a:r>
            <a:r>
              <a:rPr lang="en-US" sz="2400" b="1" dirty="0" smtClean="0">
                <a:solidFill>
                  <a:schemeClr val="bg2">
                    <a:lumMod val="75000"/>
                  </a:schemeClr>
                </a:solidFill>
              </a:rPr>
              <a:t> </a:t>
            </a:r>
            <a:r>
              <a:rPr lang="en-US" sz="2400" b="1" dirty="0" err="1" smtClean="0">
                <a:solidFill>
                  <a:schemeClr val="bg2">
                    <a:lumMod val="75000"/>
                  </a:schemeClr>
                </a:solidFill>
              </a:rPr>
              <a:t>misalnya</a:t>
            </a:r>
            <a:r>
              <a:rPr lang="en-US" sz="2400" b="1" dirty="0" smtClean="0">
                <a:solidFill>
                  <a:schemeClr val="bg2">
                    <a:lumMod val="75000"/>
                  </a:schemeClr>
                </a:solidFill>
              </a:rPr>
              <a:t> </a:t>
            </a:r>
            <a:r>
              <a:rPr lang="en-US" sz="2400" b="1" dirty="0" err="1" smtClean="0">
                <a:solidFill>
                  <a:schemeClr val="bg2">
                    <a:lumMod val="75000"/>
                  </a:schemeClr>
                </a:solidFill>
              </a:rPr>
              <a:t>Saldo</a:t>
            </a:r>
            <a:r>
              <a:rPr lang="en-US" sz="2400" b="1" dirty="0" smtClean="0">
                <a:solidFill>
                  <a:schemeClr val="bg2">
                    <a:lumMod val="75000"/>
                  </a:schemeClr>
                </a:solidFill>
              </a:rPr>
              <a:t> </a:t>
            </a:r>
            <a:r>
              <a:rPr lang="en-US" sz="2400" b="1" dirty="0" err="1" smtClean="0">
                <a:solidFill>
                  <a:schemeClr val="bg2">
                    <a:lumMod val="75000"/>
                  </a:schemeClr>
                </a:solidFill>
              </a:rPr>
              <a:t>Awal</a:t>
            </a:r>
            <a:r>
              <a:rPr lang="en-US" sz="2400" b="1" dirty="0" smtClean="0">
                <a:solidFill>
                  <a:schemeClr val="bg2">
                    <a:lumMod val="75000"/>
                  </a:schemeClr>
                </a:solidFill>
              </a:rPr>
              <a:t> </a:t>
            </a:r>
            <a:r>
              <a:rPr lang="en-US" sz="2400" b="1" dirty="0" err="1" smtClean="0">
                <a:solidFill>
                  <a:schemeClr val="bg2">
                    <a:lumMod val="75000"/>
                  </a:schemeClr>
                </a:solidFill>
              </a:rPr>
              <a:t>Kas</a:t>
            </a:r>
            <a:r>
              <a:rPr lang="en-US" sz="2400" b="1" dirty="0" smtClean="0">
                <a:solidFill>
                  <a:schemeClr val="bg2">
                    <a:lumMod val="75000"/>
                  </a:schemeClr>
                </a:solidFill>
              </a:rPr>
              <a:t> Di BUN </a:t>
            </a:r>
            <a:r>
              <a:rPr lang="en-US" sz="2400" b="1" dirty="0" err="1" smtClean="0">
                <a:solidFill>
                  <a:schemeClr val="bg2">
                    <a:lumMod val="75000"/>
                  </a:schemeClr>
                </a:solidFill>
              </a:rPr>
              <a:t>menjadi</a:t>
            </a:r>
            <a:r>
              <a:rPr lang="en-US" sz="2400" b="1" dirty="0" smtClean="0">
                <a:solidFill>
                  <a:schemeClr val="bg2">
                    <a:lumMod val="75000"/>
                  </a:schemeClr>
                </a:solidFill>
              </a:rPr>
              <a:t> </a:t>
            </a:r>
            <a:r>
              <a:rPr lang="en-US" sz="2400" b="1" dirty="0" err="1" smtClean="0">
                <a:solidFill>
                  <a:schemeClr val="bg2">
                    <a:lumMod val="75000"/>
                  </a:schemeClr>
                </a:solidFill>
              </a:rPr>
              <a:t>Saldo</a:t>
            </a:r>
            <a:r>
              <a:rPr lang="en-US" sz="2400" b="1" dirty="0" smtClean="0">
                <a:solidFill>
                  <a:schemeClr val="bg2">
                    <a:lumMod val="75000"/>
                  </a:schemeClr>
                </a:solidFill>
              </a:rPr>
              <a:t> </a:t>
            </a:r>
            <a:r>
              <a:rPr lang="en-US" sz="2400" b="1" dirty="0" err="1" smtClean="0">
                <a:solidFill>
                  <a:schemeClr val="bg2">
                    <a:lumMod val="75000"/>
                  </a:schemeClr>
                </a:solidFill>
              </a:rPr>
              <a:t>Awal</a:t>
            </a:r>
            <a:r>
              <a:rPr lang="en-US" sz="2400" b="1" dirty="0" smtClean="0">
                <a:solidFill>
                  <a:schemeClr val="bg2">
                    <a:lumMod val="75000"/>
                  </a:schemeClr>
                </a:solidFill>
              </a:rPr>
              <a:t> </a:t>
            </a:r>
            <a:r>
              <a:rPr lang="en-US" sz="2400" b="1" dirty="0" err="1" smtClean="0">
                <a:solidFill>
                  <a:schemeClr val="bg2">
                    <a:lumMod val="75000"/>
                  </a:schemeClr>
                </a:solidFill>
              </a:rPr>
              <a:t>Kas</a:t>
            </a:r>
            <a:r>
              <a:rPr lang="en-US" sz="2400" b="1" dirty="0" smtClean="0">
                <a:solidFill>
                  <a:schemeClr val="bg2">
                    <a:lumMod val="75000"/>
                  </a:schemeClr>
                </a:solidFill>
              </a:rPr>
              <a:t> </a:t>
            </a:r>
            <a:r>
              <a:rPr lang="en-US" sz="2400" b="1" dirty="0" err="1" smtClean="0">
                <a:solidFill>
                  <a:schemeClr val="bg2">
                    <a:lumMod val="75000"/>
                  </a:schemeClr>
                </a:solidFill>
              </a:rPr>
              <a:t>di</a:t>
            </a:r>
            <a:r>
              <a:rPr lang="en-US" sz="2400" b="1" dirty="0" smtClean="0">
                <a:solidFill>
                  <a:schemeClr val="bg2">
                    <a:lumMod val="75000"/>
                  </a:schemeClr>
                </a:solidFill>
              </a:rPr>
              <a:t> BUN </a:t>
            </a:r>
            <a:r>
              <a:rPr lang="en-US" sz="2400" b="1" dirty="0" err="1" smtClean="0">
                <a:solidFill>
                  <a:schemeClr val="bg2">
                    <a:lumMod val="75000"/>
                  </a:schemeClr>
                </a:solidFill>
              </a:rPr>
              <a:t>dan</a:t>
            </a:r>
            <a:r>
              <a:rPr lang="en-US" sz="2400" b="1" dirty="0" smtClean="0">
                <a:solidFill>
                  <a:schemeClr val="bg2">
                    <a:lumMod val="75000"/>
                  </a:schemeClr>
                </a:solidFill>
              </a:rPr>
              <a:t> </a:t>
            </a:r>
            <a:r>
              <a:rPr lang="en-US" sz="2400" b="1" dirty="0" err="1" smtClean="0">
                <a:solidFill>
                  <a:schemeClr val="bg2">
                    <a:lumMod val="75000"/>
                  </a:schemeClr>
                </a:solidFill>
              </a:rPr>
              <a:t>Kas</a:t>
            </a:r>
            <a:r>
              <a:rPr lang="en-US" sz="2400" b="1" dirty="0" smtClean="0">
                <a:solidFill>
                  <a:schemeClr val="bg2">
                    <a:lumMod val="75000"/>
                  </a:schemeClr>
                </a:solidFill>
              </a:rPr>
              <a:t> </a:t>
            </a:r>
            <a:r>
              <a:rPr lang="en-US" sz="2400" b="1" dirty="0" err="1" smtClean="0">
                <a:solidFill>
                  <a:schemeClr val="bg2">
                    <a:lumMod val="75000"/>
                  </a:schemeClr>
                </a:solidFill>
              </a:rPr>
              <a:t>di</a:t>
            </a:r>
            <a:r>
              <a:rPr lang="en-US" sz="2400" b="1" dirty="0" smtClean="0">
                <a:solidFill>
                  <a:schemeClr val="bg2">
                    <a:lumMod val="75000"/>
                  </a:schemeClr>
                </a:solidFill>
              </a:rPr>
              <a:t> </a:t>
            </a:r>
            <a:r>
              <a:rPr lang="en-US" sz="2400" b="1" dirty="0" err="1" smtClean="0">
                <a:solidFill>
                  <a:schemeClr val="bg2">
                    <a:lumMod val="75000"/>
                  </a:schemeClr>
                </a:solidFill>
              </a:rPr>
              <a:t>Bendahara</a:t>
            </a:r>
            <a:r>
              <a:rPr lang="en-US" sz="2400" b="1" dirty="0" smtClean="0">
                <a:solidFill>
                  <a:schemeClr val="bg2">
                    <a:lumMod val="75000"/>
                  </a:schemeClr>
                </a:solidFill>
              </a:rPr>
              <a:t> </a:t>
            </a:r>
            <a:r>
              <a:rPr lang="en-US" sz="2400" b="1" dirty="0" err="1" smtClean="0">
                <a:solidFill>
                  <a:schemeClr val="bg2">
                    <a:lumMod val="75000"/>
                  </a:schemeClr>
                </a:solidFill>
              </a:rPr>
              <a:t>Pengeluaran</a:t>
            </a:r>
            <a:r>
              <a:rPr lang="en-US" sz="2400" b="1" dirty="0" smtClean="0">
                <a:solidFill>
                  <a:schemeClr val="bg2">
                    <a:lumMod val="75000"/>
                  </a:schemeClr>
                </a:solidFill>
              </a:rPr>
              <a:t>, </a:t>
            </a:r>
            <a:r>
              <a:rPr lang="en-US" sz="2400" b="1" dirty="0" err="1" smtClean="0">
                <a:solidFill>
                  <a:schemeClr val="bg2">
                    <a:lumMod val="75000"/>
                  </a:schemeClr>
                </a:solidFill>
              </a:rPr>
              <a:t>Saldo</a:t>
            </a:r>
            <a:r>
              <a:rPr lang="en-US" sz="2400" b="1" dirty="0" smtClean="0">
                <a:solidFill>
                  <a:schemeClr val="bg2">
                    <a:lumMod val="75000"/>
                  </a:schemeClr>
                </a:solidFill>
              </a:rPr>
              <a:t> </a:t>
            </a:r>
            <a:r>
              <a:rPr lang="en-US" sz="2400" b="1" dirty="0" err="1" smtClean="0">
                <a:solidFill>
                  <a:schemeClr val="bg2">
                    <a:lumMod val="75000"/>
                  </a:schemeClr>
                </a:solidFill>
              </a:rPr>
              <a:t>Akhir</a:t>
            </a:r>
            <a:r>
              <a:rPr lang="en-US" sz="2400" b="1" dirty="0" smtClean="0">
                <a:solidFill>
                  <a:schemeClr val="bg2">
                    <a:lumMod val="75000"/>
                  </a:schemeClr>
                </a:solidFill>
              </a:rPr>
              <a:t> </a:t>
            </a:r>
            <a:r>
              <a:rPr lang="en-US" sz="2400" b="1" dirty="0" err="1" smtClean="0">
                <a:solidFill>
                  <a:schemeClr val="bg2">
                    <a:lumMod val="75000"/>
                  </a:schemeClr>
                </a:solidFill>
              </a:rPr>
              <a:t>Kas</a:t>
            </a:r>
            <a:r>
              <a:rPr lang="en-US" sz="2400" b="1" dirty="0" smtClean="0">
                <a:solidFill>
                  <a:schemeClr val="bg2">
                    <a:lumMod val="75000"/>
                  </a:schemeClr>
                </a:solidFill>
              </a:rPr>
              <a:t> </a:t>
            </a:r>
            <a:r>
              <a:rPr lang="en-US" sz="2400" b="1" dirty="0" err="1" smtClean="0">
                <a:solidFill>
                  <a:schemeClr val="bg2">
                    <a:lumMod val="75000"/>
                  </a:schemeClr>
                </a:solidFill>
              </a:rPr>
              <a:t>di</a:t>
            </a:r>
            <a:r>
              <a:rPr lang="en-US" sz="2400" b="1" dirty="0" smtClean="0">
                <a:solidFill>
                  <a:schemeClr val="bg2">
                    <a:lumMod val="75000"/>
                  </a:schemeClr>
                </a:solidFill>
              </a:rPr>
              <a:t> </a:t>
            </a:r>
            <a:r>
              <a:rPr lang="en-US" sz="2400" b="1" dirty="0" err="1" smtClean="0">
                <a:solidFill>
                  <a:schemeClr val="bg2">
                    <a:lumMod val="75000"/>
                  </a:schemeClr>
                </a:solidFill>
              </a:rPr>
              <a:t>Bendahara</a:t>
            </a:r>
            <a:r>
              <a:rPr lang="en-US" sz="2400" b="1" dirty="0" smtClean="0">
                <a:solidFill>
                  <a:schemeClr val="bg2">
                    <a:lumMod val="75000"/>
                  </a:schemeClr>
                </a:solidFill>
              </a:rPr>
              <a:t> </a:t>
            </a:r>
            <a:r>
              <a:rPr lang="en-US" sz="2400" b="1" dirty="0" err="1" smtClean="0">
                <a:solidFill>
                  <a:schemeClr val="bg2">
                    <a:lumMod val="75000"/>
                  </a:schemeClr>
                </a:solidFill>
              </a:rPr>
              <a:t>Pengeluaran</a:t>
            </a:r>
            <a:r>
              <a:rPr lang="en-US" sz="2400" b="1" dirty="0" smtClean="0">
                <a:solidFill>
                  <a:schemeClr val="bg2">
                    <a:lumMod val="75000"/>
                  </a:schemeClr>
                </a:solidFill>
              </a:rPr>
              <a:t> &amp; </a:t>
            </a:r>
            <a:r>
              <a:rPr lang="en-US" sz="2400" b="1" dirty="0" err="1" smtClean="0">
                <a:solidFill>
                  <a:schemeClr val="bg2">
                    <a:lumMod val="75000"/>
                  </a:schemeClr>
                </a:solidFill>
              </a:rPr>
              <a:t>Penerimaan</a:t>
            </a:r>
            <a:r>
              <a:rPr lang="en-US" sz="2400" b="1" dirty="0" smtClean="0">
                <a:solidFill>
                  <a:schemeClr val="bg2">
                    <a:lumMod val="75000"/>
                  </a:schemeClr>
                </a:solidFill>
              </a:rPr>
              <a:t> </a:t>
            </a:r>
            <a:r>
              <a:rPr lang="en-US" sz="2400" b="1" dirty="0" err="1" smtClean="0">
                <a:solidFill>
                  <a:schemeClr val="bg2">
                    <a:lumMod val="75000"/>
                  </a:schemeClr>
                </a:solidFill>
              </a:rPr>
              <a:t>menjadi</a:t>
            </a:r>
            <a:r>
              <a:rPr lang="en-US" sz="2400" b="1" dirty="0" smtClean="0">
                <a:solidFill>
                  <a:schemeClr val="bg2">
                    <a:lumMod val="75000"/>
                  </a:schemeClr>
                </a:solidFill>
              </a:rPr>
              <a:t> </a:t>
            </a:r>
            <a:r>
              <a:rPr lang="en-US" sz="2400" b="1" dirty="0" err="1" smtClean="0">
                <a:solidFill>
                  <a:schemeClr val="bg2">
                    <a:lumMod val="75000"/>
                  </a:schemeClr>
                </a:solidFill>
              </a:rPr>
              <a:t>Saldo</a:t>
            </a:r>
            <a:r>
              <a:rPr lang="en-US" sz="2400" b="1" dirty="0" smtClean="0">
                <a:solidFill>
                  <a:schemeClr val="bg2">
                    <a:lumMod val="75000"/>
                  </a:schemeClr>
                </a:solidFill>
              </a:rPr>
              <a:t> </a:t>
            </a:r>
            <a:r>
              <a:rPr lang="en-US" sz="2400" b="1" dirty="0" err="1" smtClean="0">
                <a:solidFill>
                  <a:schemeClr val="bg2">
                    <a:lumMod val="75000"/>
                  </a:schemeClr>
                </a:solidFill>
              </a:rPr>
              <a:t>akhir</a:t>
            </a:r>
            <a:r>
              <a:rPr lang="en-US" sz="2400" b="1" dirty="0" smtClean="0">
                <a:solidFill>
                  <a:schemeClr val="bg2">
                    <a:lumMod val="75000"/>
                  </a:schemeClr>
                </a:solidFill>
              </a:rPr>
              <a:t> </a:t>
            </a:r>
            <a:r>
              <a:rPr lang="en-US" sz="2400" b="1" dirty="0" err="1" smtClean="0">
                <a:solidFill>
                  <a:schemeClr val="bg2">
                    <a:lumMod val="75000"/>
                  </a:schemeClr>
                </a:solidFill>
              </a:rPr>
              <a:t>Kas</a:t>
            </a:r>
            <a:r>
              <a:rPr lang="en-US" sz="2400" b="1" dirty="0" smtClean="0">
                <a:solidFill>
                  <a:schemeClr val="bg2">
                    <a:lumMod val="75000"/>
                  </a:schemeClr>
                </a:solidFill>
              </a:rPr>
              <a:t> </a:t>
            </a:r>
            <a:r>
              <a:rPr lang="en-US" sz="2400" b="1" dirty="0" err="1" smtClean="0">
                <a:solidFill>
                  <a:schemeClr val="bg2">
                    <a:lumMod val="75000"/>
                  </a:schemeClr>
                </a:solidFill>
              </a:rPr>
              <a:t>pada</a:t>
            </a:r>
            <a:r>
              <a:rPr lang="en-US" sz="2400" b="1" dirty="0" smtClean="0">
                <a:solidFill>
                  <a:schemeClr val="bg2">
                    <a:lumMod val="75000"/>
                  </a:schemeClr>
                </a:solidFill>
              </a:rPr>
              <a:t> BUN, </a:t>
            </a:r>
            <a:r>
              <a:rPr lang="en-US" sz="2400" b="1" dirty="0" err="1" smtClean="0">
                <a:solidFill>
                  <a:schemeClr val="bg2">
                    <a:lumMod val="75000"/>
                  </a:schemeClr>
                </a:solidFill>
              </a:rPr>
              <a:t>Bendahara</a:t>
            </a:r>
            <a:r>
              <a:rPr lang="en-US" sz="2400" b="1" dirty="0" smtClean="0">
                <a:solidFill>
                  <a:schemeClr val="bg2">
                    <a:lumMod val="75000"/>
                  </a:schemeClr>
                </a:solidFill>
              </a:rPr>
              <a:t> </a:t>
            </a:r>
            <a:r>
              <a:rPr lang="en-US" sz="2400" b="1" dirty="0" err="1" smtClean="0">
                <a:solidFill>
                  <a:schemeClr val="bg2">
                    <a:lumMod val="75000"/>
                  </a:schemeClr>
                </a:solidFill>
              </a:rPr>
              <a:t>Pengeluaran</a:t>
            </a:r>
            <a:r>
              <a:rPr lang="en-US" sz="2400" b="1" dirty="0" smtClean="0">
                <a:solidFill>
                  <a:schemeClr val="bg2">
                    <a:lumMod val="75000"/>
                  </a:schemeClr>
                </a:solidFill>
              </a:rPr>
              <a:t> </a:t>
            </a:r>
            <a:r>
              <a:rPr lang="en-US" sz="2400" b="1" dirty="0" err="1" smtClean="0">
                <a:solidFill>
                  <a:schemeClr val="bg2">
                    <a:lumMod val="75000"/>
                  </a:schemeClr>
                </a:solidFill>
              </a:rPr>
              <a:t>dan</a:t>
            </a:r>
            <a:r>
              <a:rPr lang="en-US" sz="2400" b="1" dirty="0" smtClean="0">
                <a:solidFill>
                  <a:schemeClr val="bg2">
                    <a:lumMod val="75000"/>
                  </a:schemeClr>
                </a:solidFill>
              </a:rPr>
              <a:t> </a:t>
            </a:r>
            <a:r>
              <a:rPr lang="en-US" sz="2400" b="1" dirty="0" err="1" smtClean="0">
                <a:solidFill>
                  <a:schemeClr val="bg2">
                    <a:lumMod val="75000"/>
                  </a:schemeClr>
                </a:solidFill>
              </a:rPr>
              <a:t>Bendahara</a:t>
            </a:r>
            <a:r>
              <a:rPr lang="en-US" sz="2400" b="1" dirty="0" smtClean="0">
                <a:solidFill>
                  <a:schemeClr val="bg2">
                    <a:lumMod val="75000"/>
                  </a:schemeClr>
                </a:solidFill>
              </a:rPr>
              <a:t> </a:t>
            </a:r>
            <a:r>
              <a:rPr lang="en-US" sz="2400" b="1" dirty="0" err="1" smtClean="0">
                <a:solidFill>
                  <a:schemeClr val="bg2">
                    <a:lumMod val="75000"/>
                  </a:schemeClr>
                </a:solidFill>
              </a:rPr>
              <a:t>Penerimaan</a:t>
            </a:r>
            <a:r>
              <a:rPr lang="en-US" sz="2400" b="1" dirty="0" smtClean="0">
                <a:solidFill>
                  <a:schemeClr val="bg2">
                    <a:lumMod val="75000"/>
                  </a:schemeClr>
                </a:solidFill>
              </a:rPr>
              <a:t>.</a:t>
            </a:r>
          </a:p>
        </p:txBody>
      </p:sp>
      <p:sp>
        <p:nvSpPr>
          <p:cNvPr id="4" name="Title 2"/>
          <p:cNvSpPr txBox="1">
            <a:spLocks/>
          </p:cNvSpPr>
          <p:nvPr/>
        </p:nvSpPr>
        <p:spPr>
          <a:xfrm>
            <a:off x="152400" y="55805"/>
            <a:ext cx="8915400" cy="1163395"/>
          </a:xfrm>
          <a:prstGeom prst="rect">
            <a:avLst/>
          </a:prstGeom>
        </p:spPr>
        <p:txBody>
          <a:bodyPr vert="horz" wrap="square" lIns="0" tIns="0" rIns="0" bIns="0" rtlCol="0" anchor="t">
            <a:spAutoFit/>
          </a:bodyPr>
          <a:lstStyle/>
          <a:p>
            <a:pPr marL="0" marR="0" lvl="0" indent="0" algn="ctr" defTabSz="914363" rtl="0" eaLnBrk="1" fontAlgn="auto" latinLnBrk="0" hangingPunct="1">
              <a:lnSpc>
                <a:spcPct val="90000"/>
              </a:lnSpc>
              <a:spcBef>
                <a:spcPct val="0"/>
              </a:spcBef>
              <a:spcAft>
                <a:spcPts val="0"/>
              </a:spcAft>
              <a:buClrTx/>
              <a:buSzTx/>
              <a:buFontTx/>
              <a:buNone/>
              <a:tabLst/>
              <a:defRPr/>
            </a:pPr>
            <a:r>
              <a:rPr lang="en-US" sz="4200" b="1" spc="-150" dirty="0" smtClean="0">
                <a:ln w="3175">
                  <a:noFill/>
                </a:ln>
                <a:effectLst>
                  <a:outerShdw blurRad="38100" dist="38100" dir="2700000" algn="tl">
                    <a:srgbClr val="000000">
                      <a:alpha val="43137"/>
                    </a:srgbClr>
                  </a:outerShdw>
                </a:effectLst>
                <a:latin typeface="+mj-lt"/>
                <a:cs typeface="Arial" charset="0"/>
              </a:rPr>
              <a:t>PSAP 03 </a:t>
            </a:r>
          </a:p>
          <a:p>
            <a:pPr marL="0" marR="0" lvl="0" indent="0" algn="ctr" defTabSz="914363" rtl="0" eaLnBrk="1" fontAlgn="auto" latinLnBrk="0" hangingPunct="1">
              <a:lnSpc>
                <a:spcPct val="90000"/>
              </a:lnSpc>
              <a:spcBef>
                <a:spcPct val="0"/>
              </a:spcBef>
              <a:spcAft>
                <a:spcPts val="0"/>
              </a:spcAft>
              <a:buClrTx/>
              <a:buSzTx/>
              <a:buFontTx/>
              <a:buNone/>
              <a:tabLst/>
              <a:defRPr/>
            </a:pPr>
            <a:r>
              <a:rPr lang="en-US" sz="4200" b="1" spc="-150" dirty="0" smtClean="0">
                <a:ln w="3175">
                  <a:noFill/>
                </a:ln>
                <a:effectLst>
                  <a:outerShdw blurRad="38100" dist="38100" dir="2700000" algn="tl">
                    <a:srgbClr val="000000">
                      <a:alpha val="43137"/>
                    </a:srgbClr>
                  </a:outerShdw>
                </a:effectLst>
                <a:latin typeface="+mj-lt"/>
                <a:cs typeface="Arial" charset="0"/>
              </a:rPr>
              <a:t>LAPORAN ARUS KAS</a:t>
            </a:r>
            <a:endParaRPr kumimoji="0" lang="en-US" sz="4200" b="1" i="0" u="none" strike="noStrike" kern="1200" cap="none" spc="-150" normalizeH="0" baseline="0" noProof="0" dirty="0">
              <a:ln w="3175">
                <a:noFill/>
              </a:ln>
              <a:effectLst>
                <a:outerShdw blurRad="38100" dist="38100" dir="2700000" algn="tl">
                  <a:srgbClr val="000000">
                    <a:alpha val="43137"/>
                  </a:srgbClr>
                </a:outerShdw>
              </a:effectLst>
              <a:uLnTx/>
              <a:uFillTx/>
              <a:latin typeface="+mj-lt"/>
              <a:ea typeface="+mn-ea"/>
              <a:cs typeface="Arial" charset="0"/>
            </a:endParaRPr>
          </a:p>
        </p:txBody>
      </p:sp>
      <p:sp>
        <p:nvSpPr>
          <p:cNvPr id="5" name="Slide Number Placeholder 17"/>
          <p:cNvSpPr txBox="1">
            <a:spLocks/>
          </p:cNvSpPr>
          <p:nvPr/>
        </p:nvSpPr>
        <p:spPr>
          <a:xfrm>
            <a:off x="7924800" y="6416675"/>
            <a:ext cx="7620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9E2C3-3120-4CDB-861A-B0B65478931D}" type="slidenum">
              <a:rPr kumimoji="0" lang="ja-JP" altLang="en-US" sz="1800" b="0" i="0" u="none" strike="noStrike" kern="1200" cap="none" spc="0" normalizeH="0" baseline="0" noProof="0" smtClean="0">
                <a:ln>
                  <a:noFill/>
                </a:ln>
                <a:solidFill>
                  <a:schemeClr val="bg1"/>
                </a:solidFill>
                <a:effectLst/>
                <a:uLnTx/>
                <a:uFillTx/>
                <a:latin typeface="+mn-lt"/>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altLang="ja-JP" sz="1800" b="0" i="0" u="none" strike="noStrike" kern="1200" cap="none" spc="0" normalizeH="0" baseline="0" noProof="0" dirty="0">
              <a:ln>
                <a:noFill/>
              </a:ln>
              <a:solidFill>
                <a:schemeClr val="bg1"/>
              </a:solidFill>
              <a:effectLst/>
              <a:uLnTx/>
              <a:uFillTx/>
              <a:latin typeface="+mn-lt"/>
              <a:ea typeface="ＭＳ Ｐゴシック" charset="-128"/>
              <a:cs typeface="+mn-cs"/>
            </a:endParaRPr>
          </a:p>
        </p:txBody>
      </p:sp>
    </p:spTree>
  </p:cSld>
  <p:clrMapOvr>
    <a:masterClrMapping/>
  </p:clrMapOvr>
  <p:transition spd="med">
    <p:blinds/>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17"/>
          <p:cNvSpPr txBox="1">
            <a:spLocks/>
          </p:cNvSpPr>
          <p:nvPr/>
        </p:nvSpPr>
        <p:spPr bwMode="auto">
          <a:xfrm>
            <a:off x="6553200" y="6245225"/>
            <a:ext cx="2133600" cy="476250"/>
          </a:xfrm>
          <a:prstGeom prst="rect">
            <a:avLst/>
          </a:prstGeom>
          <a:noFill/>
          <a:ln w="9525">
            <a:noFill/>
            <a:miter lim="800000"/>
            <a:headEnd/>
            <a:tailEnd/>
          </a:ln>
        </p:spPr>
        <p:txBody>
          <a:bodyPr/>
          <a:lstStyle/>
          <a:p>
            <a:pPr algn="r"/>
            <a:fld id="{154B26D2-C3D3-461E-BCF1-1C30FC77A3AD}" type="slidenum">
              <a:rPr lang="ja-JP" altLang="en-US">
                <a:ea typeface="ＭＳ Ｐゴシック" pitchFamily="50" charset="-128"/>
              </a:rPr>
              <a:pPr algn="r"/>
              <a:t>4</a:t>
            </a:fld>
            <a:endParaRPr lang="en-US" altLang="ja-JP">
              <a:ea typeface="ＭＳ Ｐゴシック" pitchFamily="50" charset="-128"/>
            </a:endParaRPr>
          </a:p>
        </p:txBody>
      </p:sp>
      <p:graphicFrame>
        <p:nvGraphicFramePr>
          <p:cNvPr id="2" name="Diagram 1"/>
          <p:cNvGraphicFramePr/>
          <p:nvPr/>
        </p:nvGraphicFramePr>
        <p:xfrm>
          <a:off x="2514600" y="2074243"/>
          <a:ext cx="6553200" cy="47837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 3"/>
          <p:cNvGraphicFramePr/>
          <p:nvPr/>
        </p:nvGraphicFramePr>
        <p:xfrm>
          <a:off x="-381000" y="2286000"/>
          <a:ext cx="8208912" cy="446449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6" name="Oval 5"/>
          <p:cNvSpPr/>
          <p:nvPr/>
        </p:nvSpPr>
        <p:spPr>
          <a:xfrm>
            <a:off x="76201" y="3276600"/>
            <a:ext cx="2362200" cy="2362200"/>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smtClean="0">
                <a:solidFill>
                  <a:schemeClr val="bg1"/>
                </a:solidFill>
              </a:rPr>
              <a:t>PP 71/2010 </a:t>
            </a:r>
            <a:r>
              <a:rPr lang="en-US" b="1" dirty="0" err="1" smtClean="0">
                <a:solidFill>
                  <a:schemeClr val="bg1"/>
                </a:solidFill>
              </a:rPr>
              <a:t>Tentang</a:t>
            </a:r>
            <a:r>
              <a:rPr lang="en-US" b="1" dirty="0" smtClean="0">
                <a:solidFill>
                  <a:schemeClr val="bg1"/>
                </a:solidFill>
              </a:rPr>
              <a:t> </a:t>
            </a:r>
            <a:r>
              <a:rPr lang="en-US" b="1" dirty="0" err="1" smtClean="0">
                <a:solidFill>
                  <a:schemeClr val="bg1"/>
                </a:solidFill>
              </a:rPr>
              <a:t>Standar</a:t>
            </a:r>
            <a:r>
              <a:rPr lang="en-US" b="1" dirty="0" smtClean="0">
                <a:solidFill>
                  <a:schemeClr val="bg1"/>
                </a:solidFill>
              </a:rPr>
              <a:t> </a:t>
            </a:r>
            <a:r>
              <a:rPr lang="en-US" b="1" dirty="0" err="1" smtClean="0">
                <a:solidFill>
                  <a:schemeClr val="bg1"/>
                </a:solidFill>
              </a:rPr>
              <a:t>Akuntansi</a:t>
            </a:r>
            <a:r>
              <a:rPr lang="en-US" b="1" dirty="0" smtClean="0">
                <a:solidFill>
                  <a:schemeClr val="bg1"/>
                </a:solidFill>
              </a:rPr>
              <a:t> </a:t>
            </a:r>
            <a:r>
              <a:rPr lang="en-US" b="1" dirty="0" err="1" smtClean="0">
                <a:solidFill>
                  <a:schemeClr val="bg1"/>
                </a:solidFill>
              </a:rPr>
              <a:t>Pemerintahan</a:t>
            </a:r>
            <a:r>
              <a:rPr lang="en-US" b="1" dirty="0" smtClean="0">
                <a:solidFill>
                  <a:schemeClr val="bg1"/>
                </a:solidFill>
              </a:rPr>
              <a:t> (SAP)</a:t>
            </a:r>
            <a:endParaRPr lang="en-US" b="1" dirty="0">
              <a:solidFill>
                <a:schemeClr val="bg1"/>
              </a:solidFill>
            </a:endParaRPr>
          </a:p>
        </p:txBody>
      </p:sp>
      <p:graphicFrame>
        <p:nvGraphicFramePr>
          <p:cNvPr id="8" name="Diagram 7"/>
          <p:cNvGraphicFramePr/>
          <p:nvPr/>
        </p:nvGraphicFramePr>
        <p:xfrm>
          <a:off x="-396552" y="908720"/>
          <a:ext cx="10081120" cy="158417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2" name="TextBox 11"/>
          <p:cNvSpPr txBox="1"/>
          <p:nvPr/>
        </p:nvSpPr>
        <p:spPr>
          <a:xfrm>
            <a:off x="3932904" y="1494504"/>
            <a:ext cx="978153" cy="369332"/>
          </a:xfrm>
          <a:prstGeom prst="rect">
            <a:avLst/>
          </a:prstGeom>
          <a:noFill/>
        </p:spPr>
        <p:txBody>
          <a:bodyPr wrap="none" rtlCol="0">
            <a:spAutoFit/>
          </a:bodyPr>
          <a:lstStyle/>
          <a:p>
            <a:r>
              <a:rPr lang="en-US" b="1" dirty="0" err="1" smtClean="0">
                <a:solidFill>
                  <a:schemeClr val="bg1"/>
                </a:solidFill>
              </a:rPr>
              <a:t>Menjadi</a:t>
            </a:r>
            <a:endParaRPr lang="en-US" b="1" dirty="0">
              <a:solidFill>
                <a:schemeClr val="bg1"/>
              </a:solidFill>
            </a:endParaRPr>
          </a:p>
        </p:txBody>
      </p:sp>
      <p:sp>
        <p:nvSpPr>
          <p:cNvPr id="13" name="Title 2"/>
          <p:cNvSpPr txBox="1">
            <a:spLocks/>
          </p:cNvSpPr>
          <p:nvPr/>
        </p:nvSpPr>
        <p:spPr>
          <a:xfrm>
            <a:off x="228600" y="76200"/>
            <a:ext cx="8686800" cy="1113504"/>
          </a:xfrm>
          <a:prstGeom prst="rect">
            <a:avLst/>
          </a:prstGeom>
        </p:spPr>
        <p:txBody>
          <a:bodyPr/>
          <a:lstStyle/>
          <a:p>
            <a:pPr marL="0" marR="0" lvl="0" indent="0" algn="l" defTabSz="914363" rtl="0" eaLnBrk="1" fontAlgn="auto" latinLnBrk="0" hangingPunct="1">
              <a:spcBef>
                <a:spcPct val="0"/>
              </a:spcBef>
              <a:spcAft>
                <a:spcPts val="0"/>
              </a:spcAft>
              <a:buClrTx/>
              <a:buSzTx/>
              <a:buFontTx/>
              <a:buNone/>
              <a:tabLst/>
              <a:defRPr/>
            </a:pPr>
            <a:r>
              <a:rPr lang="en-US" sz="3600" b="1" spc="-150" dirty="0" smtClean="0">
                <a:ln w="3175">
                  <a:noFill/>
                </a:ln>
                <a:effectLst>
                  <a:outerShdw blurRad="50800" dist="38100" dir="2700000" algn="tl" rotWithShape="0">
                    <a:prstClr val="black">
                      <a:alpha val="40000"/>
                    </a:prstClr>
                  </a:outerShdw>
                </a:effectLst>
                <a:latin typeface="+mj-lt"/>
                <a:cs typeface="Arial" pitchFamily="34" charset="0"/>
              </a:rPr>
              <a:t>PP 71 </a:t>
            </a:r>
            <a:r>
              <a:rPr lang="en-US" sz="3600" b="1" spc="-150" dirty="0" err="1" smtClean="0">
                <a:ln w="3175">
                  <a:noFill/>
                </a:ln>
                <a:effectLst>
                  <a:outerShdw blurRad="50800" dist="38100" dir="2700000" algn="tl" rotWithShape="0">
                    <a:prstClr val="black">
                      <a:alpha val="40000"/>
                    </a:prstClr>
                  </a:outerShdw>
                </a:effectLst>
                <a:latin typeface="+mj-lt"/>
                <a:cs typeface="Arial" pitchFamily="34" charset="0"/>
              </a:rPr>
              <a:t>tahun</a:t>
            </a:r>
            <a:r>
              <a:rPr lang="en-US" sz="3600" b="1" spc="-150" dirty="0" smtClean="0">
                <a:ln w="3175">
                  <a:noFill/>
                </a:ln>
                <a:effectLst>
                  <a:outerShdw blurRad="50800" dist="38100" dir="2700000" algn="tl" rotWithShape="0">
                    <a:prstClr val="black">
                      <a:alpha val="40000"/>
                    </a:prstClr>
                  </a:outerShdw>
                </a:effectLst>
                <a:latin typeface="+mj-lt"/>
                <a:cs typeface="Arial" pitchFamily="34" charset="0"/>
              </a:rPr>
              <a:t> 2010 </a:t>
            </a:r>
            <a:r>
              <a:rPr lang="en-US" sz="3600" b="1" spc="-150" dirty="0" err="1" smtClean="0">
                <a:ln w="3175">
                  <a:noFill/>
                </a:ln>
                <a:effectLst>
                  <a:outerShdw blurRad="50800" dist="38100" dir="2700000" algn="tl" rotWithShape="0">
                    <a:prstClr val="black">
                      <a:alpha val="40000"/>
                    </a:prstClr>
                  </a:outerShdw>
                </a:effectLst>
                <a:latin typeface="+mj-lt"/>
                <a:cs typeface="Arial" pitchFamily="34" charset="0"/>
              </a:rPr>
              <a:t>tentang</a:t>
            </a:r>
            <a:r>
              <a:rPr lang="en-US" sz="3600" b="1" spc="-150" dirty="0" smtClean="0">
                <a:ln w="3175">
                  <a:noFill/>
                </a:ln>
                <a:effectLst>
                  <a:outerShdw blurRad="50800" dist="38100" dir="2700000" algn="tl" rotWithShape="0">
                    <a:prstClr val="black">
                      <a:alpha val="40000"/>
                    </a:prstClr>
                  </a:outerShdw>
                </a:effectLst>
                <a:latin typeface="+mj-lt"/>
                <a:cs typeface="Arial" pitchFamily="34" charset="0"/>
              </a:rPr>
              <a:t> </a:t>
            </a:r>
          </a:p>
          <a:p>
            <a:pPr marL="0" marR="0" lvl="0" indent="0" algn="l" defTabSz="914363" rtl="0" eaLnBrk="1" fontAlgn="auto" latinLnBrk="0" hangingPunct="1">
              <a:spcBef>
                <a:spcPct val="0"/>
              </a:spcBef>
              <a:spcAft>
                <a:spcPts val="0"/>
              </a:spcAft>
              <a:buClrTx/>
              <a:buSzTx/>
              <a:buFontTx/>
              <a:buNone/>
              <a:tabLst/>
              <a:defRPr/>
            </a:pPr>
            <a:r>
              <a:rPr lang="en-US" sz="3600" b="1" spc="-150" dirty="0" err="1" smtClean="0">
                <a:ln w="3175">
                  <a:noFill/>
                </a:ln>
                <a:effectLst>
                  <a:outerShdw blurRad="50800" dist="38100" dir="2700000" algn="tl" rotWithShape="0">
                    <a:prstClr val="black">
                      <a:alpha val="40000"/>
                    </a:prstClr>
                  </a:outerShdw>
                </a:effectLst>
                <a:latin typeface="+mj-lt"/>
                <a:cs typeface="Arial" pitchFamily="34" charset="0"/>
              </a:rPr>
              <a:t>Standar</a:t>
            </a:r>
            <a:r>
              <a:rPr lang="en-US" sz="3600" b="1" spc="-150" dirty="0" smtClean="0">
                <a:ln w="3175">
                  <a:noFill/>
                </a:ln>
                <a:effectLst>
                  <a:outerShdw blurRad="50800" dist="38100" dir="2700000" algn="tl" rotWithShape="0">
                    <a:prstClr val="black">
                      <a:alpha val="40000"/>
                    </a:prstClr>
                  </a:outerShdw>
                </a:effectLst>
                <a:latin typeface="+mj-lt"/>
                <a:cs typeface="Arial" pitchFamily="34" charset="0"/>
              </a:rPr>
              <a:t> </a:t>
            </a:r>
            <a:r>
              <a:rPr kumimoji="0" lang="id-ID" sz="3600" b="1" i="0" u="none" strike="noStrike" kern="1200" cap="none" spc="-150" normalizeH="0" baseline="0" noProof="0" dirty="0" smtClean="0">
                <a:ln w="3175">
                  <a:noFill/>
                </a:ln>
                <a:effectLst>
                  <a:outerShdw blurRad="50800" dist="38100" dir="2700000" algn="tl" rotWithShape="0">
                    <a:prstClr val="black">
                      <a:alpha val="40000"/>
                    </a:prstClr>
                  </a:outerShdw>
                </a:effectLst>
                <a:uLnTx/>
                <a:uFillTx/>
                <a:latin typeface="+mj-lt"/>
                <a:ea typeface="+mn-ea"/>
                <a:cs typeface="Arial" pitchFamily="34" charset="0"/>
              </a:rPr>
              <a:t>Akuntansi Pemerintahan</a:t>
            </a:r>
            <a:endParaRPr kumimoji="0" lang="en-US" sz="3600" b="1" i="0" u="none" strike="noStrike" kern="1200" cap="none" spc="-150" normalizeH="0" baseline="0" noProof="0" dirty="0">
              <a:ln w="3175">
                <a:noFill/>
              </a:ln>
              <a:effectLst>
                <a:outerShdw blurRad="50800" dist="38100" dir="2700000" algn="tl" rotWithShape="0">
                  <a:prstClr val="black">
                    <a:alpha val="40000"/>
                  </a:prstClr>
                </a:outerShdw>
              </a:effectLst>
              <a:uLnTx/>
              <a:uFillTx/>
              <a:latin typeface="+mj-lt"/>
              <a:ea typeface="+mn-ea"/>
              <a:cs typeface="Arial" charset="0"/>
            </a:endParaRPr>
          </a:p>
        </p:txBody>
      </p:sp>
      <p:sp>
        <p:nvSpPr>
          <p:cNvPr id="9" name="Slide Number Placeholder 17"/>
          <p:cNvSpPr txBox="1">
            <a:spLocks/>
          </p:cNvSpPr>
          <p:nvPr/>
        </p:nvSpPr>
        <p:spPr>
          <a:xfrm>
            <a:off x="8153400" y="6324600"/>
            <a:ext cx="7620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9E2C3-3120-4CDB-861A-B0B65478931D}" type="slidenum">
              <a:rPr kumimoji="0" lang="ja-JP" altLang="en-US" sz="1800" b="0" i="0" u="none" strike="noStrike" kern="1200" cap="none" spc="0" normalizeH="0" baseline="0" noProof="0" smtClean="0">
                <a:ln>
                  <a:noFill/>
                </a:ln>
                <a:solidFill>
                  <a:schemeClr val="bg1"/>
                </a:solidFill>
                <a:effectLst/>
                <a:uLnTx/>
                <a:uFillTx/>
                <a:latin typeface="+mn-lt"/>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ja-JP" sz="1800" b="0" i="0" u="none" strike="noStrike" kern="1200" cap="none" spc="0" normalizeH="0" baseline="0" noProof="0" dirty="0">
              <a:ln>
                <a:noFill/>
              </a:ln>
              <a:solidFill>
                <a:schemeClr val="bg1"/>
              </a:solidFill>
              <a:effectLst/>
              <a:uLnTx/>
              <a:uFillTx/>
              <a:latin typeface="+mn-lt"/>
              <a:ea typeface="ＭＳ Ｐゴシック" charset="-128"/>
              <a:cs typeface="+mn-cs"/>
            </a:endParaRPr>
          </a:p>
        </p:txBody>
      </p:sp>
    </p:spTree>
  </p:cSld>
  <p:clrMapOvr>
    <a:masterClrMapping/>
  </p:clrMapOvr>
  <p:transition>
    <p:circl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a:xfrm>
            <a:off x="539750" y="1989138"/>
            <a:ext cx="8424863" cy="4525962"/>
          </a:xfrm>
        </p:spPr>
        <p:txBody>
          <a:bodyPr>
            <a:normAutofit/>
          </a:bodyPr>
          <a:lstStyle/>
          <a:p>
            <a:pPr marL="381000" indent="-381000" algn="just" eaLnBrk="1" hangingPunct="1">
              <a:lnSpc>
                <a:spcPct val="80000"/>
              </a:lnSpc>
              <a:buFont typeface="Arial" pitchFamily="34" charset="0"/>
              <a:buChar char="•"/>
            </a:pPr>
            <a:r>
              <a:rPr lang="en-US" sz="1900" b="1" dirty="0" smtClean="0">
                <a:solidFill>
                  <a:schemeClr val="bg2">
                    <a:lumMod val="75000"/>
                  </a:schemeClr>
                </a:solidFill>
              </a:rPr>
              <a:t>Dari 67 </a:t>
            </a:r>
            <a:r>
              <a:rPr lang="en-US" sz="1900" b="1" dirty="0" err="1" smtClean="0">
                <a:solidFill>
                  <a:schemeClr val="bg2">
                    <a:lumMod val="75000"/>
                  </a:schemeClr>
                </a:solidFill>
              </a:rPr>
              <a:t>menjadi</a:t>
            </a:r>
            <a:r>
              <a:rPr lang="en-US" sz="1900" b="1" dirty="0" smtClean="0">
                <a:solidFill>
                  <a:schemeClr val="bg2">
                    <a:lumMod val="75000"/>
                  </a:schemeClr>
                </a:solidFill>
              </a:rPr>
              <a:t> 66 </a:t>
            </a:r>
            <a:r>
              <a:rPr lang="en-US" sz="1900" b="1" dirty="0" err="1" smtClean="0">
                <a:solidFill>
                  <a:schemeClr val="bg2">
                    <a:lumMod val="75000"/>
                  </a:schemeClr>
                </a:solidFill>
              </a:rPr>
              <a:t>paragraf</a:t>
            </a:r>
            <a:endParaRPr lang="pt-BR" sz="1900" b="1" dirty="0" smtClean="0">
              <a:solidFill>
                <a:schemeClr val="bg2">
                  <a:lumMod val="75000"/>
                </a:schemeClr>
              </a:solidFill>
            </a:endParaRPr>
          </a:p>
          <a:p>
            <a:pPr marL="381000" indent="-381000" algn="just" eaLnBrk="1" hangingPunct="1">
              <a:lnSpc>
                <a:spcPct val="80000"/>
              </a:lnSpc>
              <a:buFont typeface="Arial" pitchFamily="34" charset="0"/>
              <a:buChar char="•"/>
            </a:pPr>
            <a:r>
              <a:rPr lang="pt-BR" sz="1900" b="1" dirty="0" smtClean="0">
                <a:solidFill>
                  <a:schemeClr val="bg2">
                    <a:lumMod val="75000"/>
                  </a:schemeClr>
                </a:solidFill>
              </a:rPr>
              <a:t>Paragraf PP 24 dihapus pada PP 71 :</a:t>
            </a:r>
          </a:p>
          <a:p>
            <a:pPr marL="381000" indent="-33338" algn="just" eaLnBrk="1" hangingPunct="1">
              <a:lnSpc>
                <a:spcPct val="80000"/>
              </a:lnSpc>
              <a:buNone/>
            </a:pPr>
            <a:r>
              <a:rPr lang="pt-BR" sz="1900" b="1" dirty="0" smtClean="0">
                <a:solidFill>
                  <a:schemeClr val="bg2">
                    <a:lumMod val="75000"/>
                  </a:schemeClr>
                </a:solidFill>
              </a:rPr>
              <a:t>Ikhtisar kinerja pada CALK vide paragraf 25-33 dihapus pada PP 71.</a:t>
            </a:r>
            <a:endParaRPr lang="en-US" sz="1900" b="1" dirty="0" smtClean="0">
              <a:solidFill>
                <a:schemeClr val="bg2">
                  <a:lumMod val="75000"/>
                </a:schemeClr>
              </a:solidFill>
            </a:endParaRPr>
          </a:p>
          <a:p>
            <a:pPr marL="381000" indent="-381000" algn="just" eaLnBrk="1" hangingPunct="1">
              <a:lnSpc>
                <a:spcPct val="80000"/>
              </a:lnSpc>
              <a:buFont typeface="Arial" pitchFamily="34" charset="0"/>
              <a:buChar char="•"/>
            </a:pPr>
            <a:r>
              <a:rPr lang="en-US" sz="1900" b="1" dirty="0" err="1" smtClean="0">
                <a:solidFill>
                  <a:schemeClr val="bg2">
                    <a:lumMod val="75000"/>
                  </a:schemeClr>
                </a:solidFill>
              </a:rPr>
              <a:t>Paragraf</a:t>
            </a:r>
            <a:r>
              <a:rPr lang="en-US" sz="1900" b="1" dirty="0" smtClean="0">
                <a:solidFill>
                  <a:schemeClr val="bg2">
                    <a:lumMod val="75000"/>
                  </a:schemeClr>
                </a:solidFill>
              </a:rPr>
              <a:t> </a:t>
            </a:r>
            <a:r>
              <a:rPr lang="en-US" sz="1900" b="1" dirty="0" err="1" smtClean="0">
                <a:solidFill>
                  <a:schemeClr val="bg2">
                    <a:lumMod val="75000"/>
                  </a:schemeClr>
                </a:solidFill>
              </a:rPr>
              <a:t>baru</a:t>
            </a:r>
            <a:r>
              <a:rPr lang="en-US" sz="1900" b="1" dirty="0" smtClean="0">
                <a:solidFill>
                  <a:schemeClr val="bg2">
                    <a:lumMod val="75000"/>
                  </a:schemeClr>
                </a:solidFill>
              </a:rPr>
              <a:t> PP 71 :</a:t>
            </a:r>
            <a:endParaRPr lang="nb-NO" sz="1900" b="1" dirty="0" smtClean="0">
              <a:solidFill>
                <a:schemeClr val="bg2">
                  <a:lumMod val="75000"/>
                </a:schemeClr>
              </a:solidFill>
            </a:endParaRPr>
          </a:p>
          <a:p>
            <a:pPr marL="800100" lvl="1" indent="-342900" algn="just" eaLnBrk="1" hangingPunct="1">
              <a:lnSpc>
                <a:spcPct val="80000"/>
              </a:lnSpc>
              <a:buFont typeface="Wingdings" pitchFamily="2" charset="2"/>
              <a:buChar char="ü"/>
            </a:pPr>
            <a:r>
              <a:rPr lang="nb-NO" sz="1900" b="1" dirty="0" smtClean="0">
                <a:solidFill>
                  <a:schemeClr val="bg2">
                    <a:lumMod val="75000"/>
                  </a:schemeClr>
                </a:solidFill>
              </a:rPr>
              <a:t>Paragraf 2 , Tujuan CALK meningkatkan transparansi LK</a:t>
            </a:r>
            <a:endParaRPr lang="en-US" sz="1900" b="1" dirty="0" smtClean="0">
              <a:solidFill>
                <a:schemeClr val="bg2">
                  <a:lumMod val="75000"/>
                </a:schemeClr>
              </a:solidFill>
            </a:endParaRPr>
          </a:p>
          <a:p>
            <a:pPr marL="800100" lvl="1" indent="-342900" algn="just" eaLnBrk="1" hangingPunct="1">
              <a:lnSpc>
                <a:spcPct val="80000"/>
              </a:lnSpc>
              <a:buFont typeface="Wingdings" pitchFamily="2" charset="2"/>
              <a:buChar char="ü"/>
            </a:pPr>
            <a:r>
              <a:rPr lang="en-US" sz="1900" b="1" dirty="0" err="1" smtClean="0">
                <a:solidFill>
                  <a:schemeClr val="bg2">
                    <a:lumMod val="75000"/>
                  </a:schemeClr>
                </a:solidFill>
              </a:rPr>
              <a:t>Paragraf</a:t>
            </a:r>
            <a:r>
              <a:rPr lang="en-US" sz="1900" b="1" dirty="0" smtClean="0">
                <a:solidFill>
                  <a:schemeClr val="bg2">
                    <a:lumMod val="75000"/>
                  </a:schemeClr>
                </a:solidFill>
              </a:rPr>
              <a:t> 17, CALK </a:t>
            </a:r>
            <a:r>
              <a:rPr lang="en-US" sz="1900" b="1" dirty="0" err="1" smtClean="0">
                <a:solidFill>
                  <a:schemeClr val="bg2">
                    <a:lumMod val="75000"/>
                  </a:schemeClr>
                </a:solidFill>
              </a:rPr>
              <a:t>ttg</a:t>
            </a:r>
            <a:r>
              <a:rPr lang="en-US" sz="1900" b="1" dirty="0" smtClean="0">
                <a:solidFill>
                  <a:schemeClr val="bg2">
                    <a:lumMod val="75000"/>
                  </a:schemeClr>
                </a:solidFill>
              </a:rPr>
              <a:t> </a:t>
            </a:r>
            <a:r>
              <a:rPr lang="en-US" sz="1900" b="1" dirty="0" err="1" smtClean="0">
                <a:solidFill>
                  <a:schemeClr val="bg2">
                    <a:lumMod val="75000"/>
                  </a:schemeClr>
                </a:solidFill>
              </a:rPr>
              <a:t>informasi</a:t>
            </a:r>
            <a:r>
              <a:rPr lang="en-US" sz="1900" b="1" dirty="0" smtClean="0">
                <a:solidFill>
                  <a:schemeClr val="bg2">
                    <a:lumMod val="75000"/>
                  </a:schemeClr>
                </a:solidFill>
              </a:rPr>
              <a:t>/</a:t>
            </a:r>
            <a:r>
              <a:rPr lang="en-US" sz="1900" b="1" dirty="0" err="1" smtClean="0">
                <a:solidFill>
                  <a:schemeClr val="bg2">
                    <a:lumMod val="75000"/>
                  </a:schemeClr>
                </a:solidFill>
              </a:rPr>
              <a:t>gambaran</a:t>
            </a:r>
            <a:r>
              <a:rPr lang="en-US" sz="1900" b="1" dirty="0" smtClean="0">
                <a:solidFill>
                  <a:schemeClr val="bg2">
                    <a:lumMod val="75000"/>
                  </a:schemeClr>
                </a:solidFill>
              </a:rPr>
              <a:t> </a:t>
            </a:r>
            <a:r>
              <a:rPr lang="en-US" sz="1900" b="1" dirty="0" err="1" smtClean="0">
                <a:solidFill>
                  <a:schemeClr val="bg2">
                    <a:lumMod val="75000"/>
                  </a:schemeClr>
                </a:solidFill>
              </a:rPr>
              <a:t>umum</a:t>
            </a:r>
            <a:r>
              <a:rPr lang="en-US" sz="1900" b="1" dirty="0" smtClean="0">
                <a:solidFill>
                  <a:schemeClr val="bg2">
                    <a:lumMod val="75000"/>
                  </a:schemeClr>
                </a:solidFill>
              </a:rPr>
              <a:t> </a:t>
            </a:r>
            <a:r>
              <a:rPr lang="en-US" sz="1900" b="1" dirty="0" err="1" smtClean="0">
                <a:solidFill>
                  <a:schemeClr val="bg2">
                    <a:lumMod val="75000"/>
                  </a:schemeClr>
                </a:solidFill>
              </a:rPr>
              <a:t>entitas</a:t>
            </a:r>
            <a:r>
              <a:rPr lang="en-US" sz="1900" b="1" dirty="0" smtClean="0">
                <a:solidFill>
                  <a:schemeClr val="bg2">
                    <a:lumMod val="75000"/>
                  </a:schemeClr>
                </a:solidFill>
              </a:rPr>
              <a:t>.</a:t>
            </a:r>
          </a:p>
          <a:p>
            <a:pPr marL="800100" lvl="1" indent="-342900" algn="just" eaLnBrk="1" hangingPunct="1">
              <a:lnSpc>
                <a:spcPct val="80000"/>
              </a:lnSpc>
              <a:buFont typeface="Wingdings" pitchFamily="2" charset="2"/>
              <a:buChar char="ü"/>
            </a:pPr>
            <a:r>
              <a:rPr lang="en-US" sz="1900" b="1" dirty="0" err="1" smtClean="0">
                <a:solidFill>
                  <a:schemeClr val="bg2">
                    <a:lumMod val="75000"/>
                  </a:schemeClr>
                </a:solidFill>
              </a:rPr>
              <a:t>Paragraf</a:t>
            </a:r>
            <a:r>
              <a:rPr lang="en-US" sz="1900" b="1" dirty="0" smtClean="0">
                <a:solidFill>
                  <a:schemeClr val="bg2">
                    <a:lumMod val="75000"/>
                  </a:schemeClr>
                </a:solidFill>
              </a:rPr>
              <a:t> 26, 27, 28 </a:t>
            </a:r>
            <a:r>
              <a:rPr lang="en-US" sz="1900" b="1" dirty="0" err="1" smtClean="0">
                <a:solidFill>
                  <a:schemeClr val="bg2">
                    <a:lumMod val="75000"/>
                  </a:schemeClr>
                </a:solidFill>
              </a:rPr>
              <a:t>dan</a:t>
            </a:r>
            <a:r>
              <a:rPr lang="en-US" sz="1900" b="1" dirty="0" smtClean="0">
                <a:solidFill>
                  <a:schemeClr val="bg2">
                    <a:lumMod val="75000"/>
                  </a:schemeClr>
                </a:solidFill>
              </a:rPr>
              <a:t> 29, </a:t>
            </a:r>
            <a:r>
              <a:rPr lang="en-US" sz="1900" b="1" dirty="0" err="1" smtClean="0">
                <a:solidFill>
                  <a:schemeClr val="bg2">
                    <a:lumMod val="75000"/>
                  </a:schemeClr>
                </a:solidFill>
              </a:rPr>
              <a:t>ikhtisar</a:t>
            </a:r>
            <a:r>
              <a:rPr lang="en-US" sz="1900" b="1" dirty="0" smtClean="0">
                <a:solidFill>
                  <a:schemeClr val="bg2">
                    <a:lumMod val="75000"/>
                  </a:schemeClr>
                </a:solidFill>
              </a:rPr>
              <a:t> </a:t>
            </a:r>
            <a:r>
              <a:rPr lang="en-US" sz="1900" b="1" dirty="0" err="1" smtClean="0">
                <a:solidFill>
                  <a:schemeClr val="bg2">
                    <a:lumMod val="75000"/>
                  </a:schemeClr>
                </a:solidFill>
              </a:rPr>
              <a:t>raihan</a:t>
            </a:r>
            <a:r>
              <a:rPr lang="en-US" sz="1900" b="1" dirty="0" smtClean="0">
                <a:solidFill>
                  <a:schemeClr val="bg2">
                    <a:lumMod val="75000"/>
                  </a:schemeClr>
                </a:solidFill>
              </a:rPr>
              <a:t> target </a:t>
            </a:r>
            <a:r>
              <a:rPr lang="en-US" sz="1900" b="1" dirty="0" err="1" smtClean="0">
                <a:solidFill>
                  <a:schemeClr val="bg2">
                    <a:lumMod val="75000"/>
                  </a:schemeClr>
                </a:solidFill>
              </a:rPr>
              <a:t>keuangan</a:t>
            </a:r>
            <a:r>
              <a:rPr lang="en-US" sz="1900" b="1" dirty="0" smtClean="0">
                <a:solidFill>
                  <a:schemeClr val="bg2">
                    <a:lumMod val="75000"/>
                  </a:schemeClr>
                </a:solidFill>
              </a:rPr>
              <a:t> (</a:t>
            </a:r>
            <a:r>
              <a:rPr lang="en-US" sz="1900" b="1" dirty="0" err="1" smtClean="0">
                <a:solidFill>
                  <a:schemeClr val="bg2">
                    <a:lumMod val="75000"/>
                  </a:schemeClr>
                </a:solidFill>
              </a:rPr>
              <a:t>realisasi</a:t>
            </a:r>
            <a:r>
              <a:rPr lang="en-US" sz="1900" b="1" dirty="0" smtClean="0">
                <a:solidFill>
                  <a:schemeClr val="bg2">
                    <a:lumMod val="75000"/>
                  </a:schemeClr>
                </a:solidFill>
              </a:rPr>
              <a:t> APBN/D) </a:t>
            </a:r>
            <a:r>
              <a:rPr lang="en-US" sz="1900" b="1" dirty="0" err="1" smtClean="0">
                <a:solidFill>
                  <a:schemeClr val="bg2">
                    <a:lumMod val="75000"/>
                  </a:schemeClr>
                </a:solidFill>
              </a:rPr>
              <a:t>vs</a:t>
            </a:r>
            <a:r>
              <a:rPr lang="en-US" sz="1900" b="1" dirty="0" smtClean="0">
                <a:solidFill>
                  <a:schemeClr val="bg2">
                    <a:lumMod val="75000"/>
                  </a:schemeClr>
                </a:solidFill>
              </a:rPr>
              <a:t> APBN/D, </a:t>
            </a:r>
            <a:r>
              <a:rPr lang="en-US" sz="1900" b="1" dirty="0" err="1" smtClean="0">
                <a:solidFill>
                  <a:schemeClr val="bg2">
                    <a:lumMod val="75000"/>
                  </a:schemeClr>
                </a:solidFill>
              </a:rPr>
              <a:t>potensi</a:t>
            </a:r>
            <a:r>
              <a:rPr lang="en-US" sz="1900" b="1" dirty="0" smtClean="0">
                <a:solidFill>
                  <a:schemeClr val="bg2">
                    <a:lumMod val="75000"/>
                  </a:schemeClr>
                </a:solidFill>
              </a:rPr>
              <a:t> </a:t>
            </a:r>
            <a:r>
              <a:rPr lang="en-US" sz="1900" b="1" dirty="0" err="1" smtClean="0">
                <a:solidFill>
                  <a:schemeClr val="bg2">
                    <a:lumMod val="75000"/>
                  </a:schemeClr>
                </a:solidFill>
              </a:rPr>
              <a:t>pendapatan</a:t>
            </a:r>
            <a:r>
              <a:rPr lang="en-US" sz="1900" b="1" dirty="0" smtClean="0">
                <a:solidFill>
                  <a:schemeClr val="bg2">
                    <a:lumMod val="75000"/>
                  </a:schemeClr>
                </a:solidFill>
              </a:rPr>
              <a:t>-LRA &amp; </a:t>
            </a:r>
            <a:r>
              <a:rPr lang="en-US" sz="1900" b="1" dirty="0" err="1" smtClean="0">
                <a:solidFill>
                  <a:schemeClr val="bg2">
                    <a:lumMod val="75000"/>
                  </a:schemeClr>
                </a:solidFill>
              </a:rPr>
              <a:t>alokasi</a:t>
            </a:r>
            <a:r>
              <a:rPr lang="en-US" sz="1900" b="1" dirty="0" smtClean="0">
                <a:solidFill>
                  <a:schemeClr val="bg2">
                    <a:lumMod val="75000"/>
                  </a:schemeClr>
                </a:solidFill>
              </a:rPr>
              <a:t> </a:t>
            </a:r>
            <a:r>
              <a:rPr lang="en-US" sz="1900" b="1" dirty="0" err="1" smtClean="0">
                <a:solidFill>
                  <a:schemeClr val="bg2">
                    <a:lumMod val="75000"/>
                  </a:schemeClr>
                </a:solidFill>
              </a:rPr>
              <a:t>belanja</a:t>
            </a:r>
            <a:r>
              <a:rPr lang="en-US" sz="1900" b="1" dirty="0" smtClean="0">
                <a:solidFill>
                  <a:schemeClr val="bg2">
                    <a:lumMod val="75000"/>
                  </a:schemeClr>
                </a:solidFill>
              </a:rPr>
              <a:t> </a:t>
            </a:r>
            <a:r>
              <a:rPr lang="en-US" sz="1900" b="1" dirty="0" err="1" smtClean="0">
                <a:solidFill>
                  <a:schemeClr val="bg2">
                    <a:lumMod val="75000"/>
                  </a:schemeClr>
                </a:solidFill>
              </a:rPr>
              <a:t>vs</a:t>
            </a:r>
            <a:r>
              <a:rPr lang="en-US" sz="1900" b="1" dirty="0" smtClean="0">
                <a:solidFill>
                  <a:schemeClr val="bg2">
                    <a:lumMod val="75000"/>
                  </a:schemeClr>
                </a:solidFill>
              </a:rPr>
              <a:t> </a:t>
            </a:r>
            <a:r>
              <a:rPr lang="en-US" sz="1900" b="1" dirty="0" err="1" smtClean="0">
                <a:solidFill>
                  <a:schemeClr val="bg2">
                    <a:lumMod val="75000"/>
                  </a:schemeClr>
                </a:solidFill>
              </a:rPr>
              <a:t>realisasi</a:t>
            </a:r>
            <a:r>
              <a:rPr lang="en-US" sz="1900" b="1" dirty="0" smtClean="0">
                <a:solidFill>
                  <a:schemeClr val="bg2">
                    <a:lumMod val="75000"/>
                  </a:schemeClr>
                </a:solidFill>
              </a:rPr>
              <a:t>, target total, </a:t>
            </a:r>
            <a:r>
              <a:rPr lang="en-US" sz="1900" b="1" dirty="0" err="1" smtClean="0">
                <a:solidFill>
                  <a:schemeClr val="bg2">
                    <a:lumMod val="75000"/>
                  </a:schemeClr>
                </a:solidFill>
              </a:rPr>
              <a:t>realisasi</a:t>
            </a:r>
            <a:r>
              <a:rPr lang="en-US" sz="1900" b="1" dirty="0" smtClean="0">
                <a:solidFill>
                  <a:schemeClr val="bg2">
                    <a:lumMod val="75000"/>
                  </a:schemeClr>
                </a:solidFill>
              </a:rPr>
              <a:t> total, % target &amp; </a:t>
            </a:r>
            <a:r>
              <a:rPr lang="en-US" sz="1900" b="1" dirty="0" err="1" smtClean="0">
                <a:solidFill>
                  <a:schemeClr val="bg2">
                    <a:lumMod val="75000"/>
                  </a:schemeClr>
                </a:solidFill>
              </a:rPr>
              <a:t>realisasi</a:t>
            </a:r>
            <a:r>
              <a:rPr lang="en-US" sz="1900" b="1" dirty="0" smtClean="0">
                <a:solidFill>
                  <a:schemeClr val="bg2">
                    <a:lumMod val="75000"/>
                  </a:schemeClr>
                </a:solidFill>
              </a:rPr>
              <a:t>, </a:t>
            </a:r>
            <a:r>
              <a:rPr lang="en-US" sz="1900" b="1" dirty="0" err="1" smtClean="0">
                <a:solidFill>
                  <a:schemeClr val="bg2">
                    <a:lumMod val="75000"/>
                  </a:schemeClr>
                </a:solidFill>
              </a:rPr>
              <a:t>alasan</a:t>
            </a:r>
            <a:r>
              <a:rPr lang="en-US" sz="1900" b="1" dirty="0" smtClean="0">
                <a:solidFill>
                  <a:schemeClr val="bg2">
                    <a:lumMod val="75000"/>
                  </a:schemeClr>
                </a:solidFill>
              </a:rPr>
              <a:t> </a:t>
            </a:r>
            <a:r>
              <a:rPr lang="en-US" sz="1900" b="1" dirty="0" err="1" smtClean="0">
                <a:solidFill>
                  <a:schemeClr val="bg2">
                    <a:lumMod val="75000"/>
                  </a:schemeClr>
                </a:solidFill>
              </a:rPr>
              <a:t>perbedaan</a:t>
            </a:r>
            <a:r>
              <a:rPr lang="en-US" sz="1900" b="1" dirty="0" smtClean="0">
                <a:solidFill>
                  <a:schemeClr val="bg2">
                    <a:lumMod val="75000"/>
                  </a:schemeClr>
                </a:solidFill>
              </a:rPr>
              <a:t> target &amp; </a:t>
            </a:r>
            <a:r>
              <a:rPr lang="en-US" sz="1900" b="1" dirty="0" err="1" smtClean="0">
                <a:solidFill>
                  <a:schemeClr val="bg2">
                    <a:lumMod val="75000"/>
                  </a:schemeClr>
                </a:solidFill>
              </a:rPr>
              <a:t>realisasi</a:t>
            </a:r>
            <a:r>
              <a:rPr lang="en-US" sz="1900" b="1" dirty="0" smtClean="0">
                <a:solidFill>
                  <a:schemeClr val="bg2">
                    <a:lumMod val="75000"/>
                  </a:schemeClr>
                </a:solidFill>
              </a:rPr>
              <a:t>.</a:t>
            </a:r>
          </a:p>
          <a:p>
            <a:pPr marL="800100" lvl="1" indent="-342900" algn="just" eaLnBrk="1" hangingPunct="1">
              <a:lnSpc>
                <a:spcPct val="80000"/>
              </a:lnSpc>
              <a:buFont typeface="Wingdings" pitchFamily="2" charset="2"/>
              <a:buChar char="ü"/>
            </a:pPr>
            <a:r>
              <a:rPr lang="en-US" sz="1900" b="1" dirty="0" err="1" smtClean="0">
                <a:solidFill>
                  <a:schemeClr val="bg2">
                    <a:lumMod val="75000"/>
                  </a:schemeClr>
                </a:solidFill>
              </a:rPr>
              <a:t>Paragraf</a:t>
            </a:r>
            <a:r>
              <a:rPr lang="en-US" sz="1900" b="1" dirty="0" smtClean="0">
                <a:solidFill>
                  <a:schemeClr val="bg2">
                    <a:lumMod val="75000"/>
                  </a:schemeClr>
                </a:solidFill>
              </a:rPr>
              <a:t> 51 </a:t>
            </a:r>
            <a:r>
              <a:rPr lang="en-US" sz="1900" b="1" dirty="0" err="1" smtClean="0">
                <a:solidFill>
                  <a:schemeClr val="bg2">
                    <a:lumMod val="75000"/>
                  </a:schemeClr>
                </a:solidFill>
              </a:rPr>
              <a:t>sd</a:t>
            </a:r>
            <a:r>
              <a:rPr lang="en-US" sz="1900" b="1" dirty="0" smtClean="0">
                <a:solidFill>
                  <a:schemeClr val="bg2">
                    <a:lumMod val="75000"/>
                  </a:schemeClr>
                </a:solidFill>
              </a:rPr>
              <a:t> 57, </a:t>
            </a:r>
            <a:r>
              <a:rPr lang="en-US" sz="1900" b="1" dirty="0" err="1" smtClean="0">
                <a:solidFill>
                  <a:schemeClr val="bg2">
                    <a:lumMod val="75000"/>
                  </a:schemeClr>
                </a:solidFill>
              </a:rPr>
              <a:t>Rincian</a:t>
            </a:r>
            <a:r>
              <a:rPr lang="en-US" sz="1900" b="1" dirty="0" smtClean="0">
                <a:solidFill>
                  <a:schemeClr val="bg2">
                    <a:lumMod val="75000"/>
                  </a:schemeClr>
                </a:solidFill>
              </a:rPr>
              <a:t> &amp; </a:t>
            </a:r>
            <a:r>
              <a:rPr lang="en-US" sz="1900" b="1" dirty="0" err="1" smtClean="0">
                <a:solidFill>
                  <a:schemeClr val="bg2">
                    <a:lumMod val="75000"/>
                  </a:schemeClr>
                </a:solidFill>
              </a:rPr>
              <a:t>penjelasan</a:t>
            </a:r>
            <a:r>
              <a:rPr lang="en-US" sz="1900" b="1" dirty="0" smtClean="0">
                <a:solidFill>
                  <a:schemeClr val="bg2">
                    <a:lumMod val="75000"/>
                  </a:schemeClr>
                </a:solidFill>
              </a:rPr>
              <a:t> </a:t>
            </a:r>
            <a:r>
              <a:rPr lang="en-US" sz="1900" b="1" dirty="0" err="1" smtClean="0">
                <a:solidFill>
                  <a:schemeClr val="bg2">
                    <a:lumMod val="75000"/>
                  </a:schemeClr>
                </a:solidFill>
              </a:rPr>
              <a:t>lembar</a:t>
            </a:r>
            <a:r>
              <a:rPr lang="en-US" sz="1900" b="1" dirty="0" smtClean="0">
                <a:solidFill>
                  <a:schemeClr val="bg2">
                    <a:lumMod val="75000"/>
                  </a:schemeClr>
                </a:solidFill>
              </a:rPr>
              <a:t> </a:t>
            </a:r>
            <a:r>
              <a:rPr lang="en-US" sz="1900" b="1" dirty="0" err="1" smtClean="0">
                <a:solidFill>
                  <a:schemeClr val="bg2">
                    <a:lumMod val="75000"/>
                  </a:schemeClr>
                </a:solidFill>
              </a:rPr>
              <a:t>muka</a:t>
            </a:r>
            <a:r>
              <a:rPr lang="en-US" sz="1900" b="1" dirty="0" smtClean="0">
                <a:solidFill>
                  <a:schemeClr val="bg2">
                    <a:lumMod val="75000"/>
                  </a:schemeClr>
                </a:solidFill>
              </a:rPr>
              <a:t> </a:t>
            </a:r>
            <a:r>
              <a:rPr lang="en-US" sz="1900" b="1" dirty="0" err="1" smtClean="0">
                <a:solidFill>
                  <a:schemeClr val="bg2">
                    <a:lumMod val="75000"/>
                  </a:schemeClr>
                </a:solidFill>
              </a:rPr>
              <a:t>tiap</a:t>
            </a:r>
            <a:r>
              <a:rPr lang="en-US" sz="1900" b="1" dirty="0" smtClean="0">
                <a:solidFill>
                  <a:schemeClr val="bg2">
                    <a:lumMod val="75000"/>
                  </a:schemeClr>
                </a:solidFill>
              </a:rPr>
              <a:t> </a:t>
            </a:r>
            <a:r>
              <a:rPr lang="en-US" sz="1900" b="1" dirty="0" err="1" smtClean="0">
                <a:solidFill>
                  <a:schemeClr val="bg2">
                    <a:lumMod val="75000"/>
                  </a:schemeClr>
                </a:solidFill>
              </a:rPr>
              <a:t>komponen</a:t>
            </a:r>
            <a:r>
              <a:rPr lang="en-US" sz="1900" b="1" dirty="0" smtClean="0">
                <a:solidFill>
                  <a:schemeClr val="bg2">
                    <a:lumMod val="75000"/>
                  </a:schemeClr>
                </a:solidFill>
              </a:rPr>
              <a:t> LK, </a:t>
            </a:r>
            <a:r>
              <a:rPr lang="en-US" sz="1900" b="1" dirty="0" err="1" smtClean="0">
                <a:solidFill>
                  <a:schemeClr val="bg2">
                    <a:lumMod val="75000"/>
                  </a:schemeClr>
                </a:solidFill>
              </a:rPr>
              <a:t>merupakan</a:t>
            </a:r>
            <a:r>
              <a:rPr lang="en-US" sz="1900" b="1" dirty="0" smtClean="0">
                <a:solidFill>
                  <a:schemeClr val="bg2">
                    <a:lumMod val="75000"/>
                  </a:schemeClr>
                </a:solidFill>
              </a:rPr>
              <a:t> </a:t>
            </a:r>
            <a:r>
              <a:rPr lang="en-US" sz="1900" b="1" dirty="0" err="1" smtClean="0">
                <a:solidFill>
                  <a:schemeClr val="bg2">
                    <a:lumMod val="75000"/>
                  </a:schemeClr>
                </a:solidFill>
              </a:rPr>
              <a:t>perubahan</a:t>
            </a:r>
            <a:r>
              <a:rPr lang="en-US" sz="1900" b="1" dirty="0" smtClean="0">
                <a:solidFill>
                  <a:schemeClr val="bg2">
                    <a:lumMod val="75000"/>
                  </a:schemeClr>
                </a:solidFill>
              </a:rPr>
              <a:t> </a:t>
            </a:r>
            <a:r>
              <a:rPr lang="en-US" sz="1900" b="1" dirty="0" err="1" smtClean="0">
                <a:solidFill>
                  <a:schemeClr val="bg2">
                    <a:lumMod val="75000"/>
                  </a:schemeClr>
                </a:solidFill>
              </a:rPr>
              <a:t>mendasar</a:t>
            </a:r>
            <a:r>
              <a:rPr lang="en-US" sz="1900" b="1" dirty="0" smtClean="0">
                <a:solidFill>
                  <a:schemeClr val="bg2">
                    <a:lumMod val="75000"/>
                  </a:schemeClr>
                </a:solidFill>
              </a:rPr>
              <a:t> </a:t>
            </a:r>
            <a:r>
              <a:rPr lang="en-US" sz="1900" b="1" dirty="0" err="1" smtClean="0">
                <a:solidFill>
                  <a:schemeClr val="bg2">
                    <a:lumMod val="75000"/>
                  </a:schemeClr>
                </a:solidFill>
              </a:rPr>
              <a:t>bentuk</a:t>
            </a:r>
            <a:r>
              <a:rPr lang="en-US" sz="1900" b="1" dirty="0" smtClean="0">
                <a:solidFill>
                  <a:schemeClr val="bg2">
                    <a:lumMod val="75000"/>
                  </a:schemeClr>
                </a:solidFill>
              </a:rPr>
              <a:t> </a:t>
            </a:r>
            <a:r>
              <a:rPr lang="en-US" sz="1900" b="1" dirty="0" err="1" smtClean="0">
                <a:solidFill>
                  <a:schemeClr val="bg2">
                    <a:lumMod val="75000"/>
                  </a:schemeClr>
                </a:solidFill>
              </a:rPr>
              <a:t>dan</a:t>
            </a:r>
            <a:r>
              <a:rPr lang="en-US" sz="1900" b="1" dirty="0" smtClean="0">
                <a:solidFill>
                  <a:schemeClr val="bg2">
                    <a:lumMod val="75000"/>
                  </a:schemeClr>
                </a:solidFill>
              </a:rPr>
              <a:t> </a:t>
            </a:r>
            <a:r>
              <a:rPr lang="en-US" sz="1900" b="1" dirty="0" err="1" smtClean="0">
                <a:solidFill>
                  <a:schemeClr val="bg2">
                    <a:lumMod val="75000"/>
                  </a:schemeClr>
                </a:solidFill>
              </a:rPr>
              <a:t>kualitas</a:t>
            </a:r>
            <a:r>
              <a:rPr lang="en-US" sz="1900" b="1" dirty="0" smtClean="0">
                <a:solidFill>
                  <a:schemeClr val="bg2">
                    <a:lumMod val="75000"/>
                  </a:schemeClr>
                </a:solidFill>
              </a:rPr>
              <a:t> CALK.</a:t>
            </a:r>
          </a:p>
          <a:p>
            <a:pPr marL="381000" indent="-381000" algn="just" eaLnBrk="1" hangingPunct="1">
              <a:lnSpc>
                <a:spcPct val="80000"/>
              </a:lnSpc>
              <a:buFont typeface="Arial" pitchFamily="34" charset="0"/>
              <a:buChar char="•"/>
            </a:pPr>
            <a:r>
              <a:rPr lang="en-US" sz="1900" b="1" dirty="0" err="1" smtClean="0">
                <a:solidFill>
                  <a:schemeClr val="bg2">
                    <a:lumMod val="75000"/>
                  </a:schemeClr>
                </a:solidFill>
              </a:rPr>
              <a:t>Kesimpulan</a:t>
            </a:r>
            <a:r>
              <a:rPr lang="en-US" sz="1900" b="1" dirty="0" smtClean="0">
                <a:solidFill>
                  <a:schemeClr val="bg2">
                    <a:lumMod val="75000"/>
                  </a:schemeClr>
                </a:solidFill>
              </a:rPr>
              <a:t> </a:t>
            </a:r>
            <a:r>
              <a:rPr lang="en-US" sz="1900" b="1" dirty="0" err="1" smtClean="0">
                <a:solidFill>
                  <a:schemeClr val="bg2">
                    <a:lumMod val="75000"/>
                  </a:schemeClr>
                </a:solidFill>
              </a:rPr>
              <a:t>perubahan</a:t>
            </a:r>
            <a:r>
              <a:rPr lang="en-US" sz="1900" b="1" dirty="0" smtClean="0">
                <a:solidFill>
                  <a:schemeClr val="bg2">
                    <a:lumMod val="75000"/>
                  </a:schemeClr>
                </a:solidFill>
              </a:rPr>
              <a:t> paragraph: </a:t>
            </a:r>
            <a:r>
              <a:rPr lang="en-US" sz="1900" b="1" dirty="0" err="1" smtClean="0">
                <a:solidFill>
                  <a:schemeClr val="bg2">
                    <a:lumMod val="75000"/>
                  </a:schemeClr>
                </a:solidFill>
              </a:rPr>
              <a:t>Terjadi</a:t>
            </a:r>
            <a:r>
              <a:rPr lang="en-US" sz="1900" b="1" dirty="0" smtClean="0">
                <a:solidFill>
                  <a:schemeClr val="bg2">
                    <a:lumMod val="75000"/>
                  </a:schemeClr>
                </a:solidFill>
              </a:rPr>
              <a:t> </a:t>
            </a:r>
            <a:r>
              <a:rPr lang="en-US" sz="1900" b="1" dirty="0" err="1" smtClean="0">
                <a:solidFill>
                  <a:schemeClr val="bg2">
                    <a:lumMod val="75000"/>
                  </a:schemeClr>
                </a:solidFill>
              </a:rPr>
              <a:t>perubahan</a:t>
            </a:r>
            <a:r>
              <a:rPr lang="en-US" sz="1900" b="1" dirty="0" smtClean="0">
                <a:solidFill>
                  <a:schemeClr val="bg2">
                    <a:lumMod val="75000"/>
                  </a:schemeClr>
                </a:solidFill>
              </a:rPr>
              <a:t> </a:t>
            </a:r>
            <a:r>
              <a:rPr lang="en-US" sz="1900" b="1" dirty="0" err="1" smtClean="0">
                <a:solidFill>
                  <a:schemeClr val="bg2">
                    <a:lumMod val="75000"/>
                  </a:schemeClr>
                </a:solidFill>
              </a:rPr>
              <a:t>signifikan</a:t>
            </a:r>
            <a:r>
              <a:rPr lang="en-US" sz="1900" b="1" dirty="0" smtClean="0">
                <a:solidFill>
                  <a:schemeClr val="bg2">
                    <a:lumMod val="75000"/>
                  </a:schemeClr>
                </a:solidFill>
              </a:rPr>
              <a:t> </a:t>
            </a:r>
            <a:r>
              <a:rPr lang="en-US" sz="1900" b="1" dirty="0" err="1" smtClean="0">
                <a:solidFill>
                  <a:schemeClr val="bg2">
                    <a:lumMod val="75000"/>
                  </a:schemeClr>
                </a:solidFill>
              </a:rPr>
              <a:t>tentang</a:t>
            </a:r>
            <a:r>
              <a:rPr lang="en-US" sz="1900" b="1" dirty="0" smtClean="0">
                <a:solidFill>
                  <a:schemeClr val="bg2">
                    <a:lumMod val="75000"/>
                  </a:schemeClr>
                </a:solidFill>
              </a:rPr>
              <a:t> </a:t>
            </a:r>
            <a:r>
              <a:rPr lang="en-US" sz="1900" b="1" dirty="0" err="1" smtClean="0">
                <a:solidFill>
                  <a:schemeClr val="bg2">
                    <a:lumMod val="75000"/>
                  </a:schemeClr>
                </a:solidFill>
              </a:rPr>
              <a:t>kualitas</a:t>
            </a:r>
            <a:r>
              <a:rPr lang="en-US" sz="1900" b="1" dirty="0" smtClean="0">
                <a:solidFill>
                  <a:schemeClr val="bg2">
                    <a:lumMod val="75000"/>
                  </a:schemeClr>
                </a:solidFill>
              </a:rPr>
              <a:t> </a:t>
            </a:r>
            <a:r>
              <a:rPr lang="en-US" sz="1900" b="1" dirty="0" err="1" smtClean="0">
                <a:solidFill>
                  <a:schemeClr val="bg2">
                    <a:lumMod val="75000"/>
                  </a:schemeClr>
                </a:solidFill>
              </a:rPr>
              <a:t>Standar</a:t>
            </a:r>
            <a:r>
              <a:rPr lang="en-US" sz="1900" b="1" dirty="0" smtClean="0">
                <a:solidFill>
                  <a:schemeClr val="bg2">
                    <a:lumMod val="75000"/>
                  </a:schemeClr>
                </a:solidFill>
              </a:rPr>
              <a:t> CALK </a:t>
            </a:r>
            <a:r>
              <a:rPr lang="en-US" sz="1900" b="1" dirty="0" err="1" smtClean="0">
                <a:solidFill>
                  <a:schemeClr val="bg2">
                    <a:lumMod val="75000"/>
                  </a:schemeClr>
                </a:solidFill>
              </a:rPr>
              <a:t>terutama</a:t>
            </a:r>
            <a:r>
              <a:rPr lang="en-US" sz="1900" b="1" dirty="0" smtClean="0">
                <a:solidFill>
                  <a:schemeClr val="bg2">
                    <a:lumMod val="75000"/>
                  </a:schemeClr>
                </a:solidFill>
              </a:rPr>
              <a:t> </a:t>
            </a:r>
            <a:r>
              <a:rPr lang="en-US" sz="1900" b="1" dirty="0" err="1" smtClean="0">
                <a:solidFill>
                  <a:schemeClr val="bg2">
                    <a:lumMod val="75000"/>
                  </a:schemeClr>
                </a:solidFill>
              </a:rPr>
              <a:t>pada</a:t>
            </a:r>
            <a:r>
              <a:rPr lang="en-US" sz="1900" b="1" dirty="0" smtClean="0">
                <a:solidFill>
                  <a:schemeClr val="bg2">
                    <a:lumMod val="75000"/>
                  </a:schemeClr>
                </a:solidFill>
              </a:rPr>
              <a:t> </a:t>
            </a:r>
            <a:r>
              <a:rPr lang="en-US" sz="1900" b="1" dirty="0" err="1" smtClean="0">
                <a:solidFill>
                  <a:schemeClr val="bg2">
                    <a:lumMod val="75000"/>
                  </a:schemeClr>
                </a:solidFill>
              </a:rPr>
              <a:t>Laporan</a:t>
            </a:r>
            <a:r>
              <a:rPr lang="en-US" sz="1900" b="1" dirty="0" smtClean="0">
                <a:solidFill>
                  <a:schemeClr val="bg2">
                    <a:lumMod val="75000"/>
                  </a:schemeClr>
                </a:solidFill>
              </a:rPr>
              <a:t> </a:t>
            </a:r>
            <a:r>
              <a:rPr lang="en-US" sz="1900" b="1" dirty="0" err="1" smtClean="0">
                <a:solidFill>
                  <a:schemeClr val="bg2">
                    <a:lumMod val="75000"/>
                  </a:schemeClr>
                </a:solidFill>
              </a:rPr>
              <a:t>Realisasi</a:t>
            </a:r>
            <a:r>
              <a:rPr lang="en-US" sz="1900" b="1" dirty="0" smtClean="0">
                <a:solidFill>
                  <a:schemeClr val="bg2">
                    <a:lumMod val="75000"/>
                  </a:schemeClr>
                </a:solidFill>
              </a:rPr>
              <a:t> </a:t>
            </a:r>
            <a:r>
              <a:rPr lang="en-US" sz="1900" b="1" dirty="0" err="1" smtClean="0">
                <a:solidFill>
                  <a:schemeClr val="bg2">
                    <a:lumMod val="75000"/>
                  </a:schemeClr>
                </a:solidFill>
              </a:rPr>
              <a:t>Anggaran</a:t>
            </a:r>
            <a:r>
              <a:rPr lang="en-US" sz="1900" b="1" dirty="0" smtClean="0">
                <a:solidFill>
                  <a:schemeClr val="bg2">
                    <a:lumMod val="75000"/>
                  </a:schemeClr>
                </a:solidFill>
              </a:rPr>
              <a:t> vide paragraph 26, 27, 28 </a:t>
            </a:r>
            <a:r>
              <a:rPr lang="en-US" sz="1900" b="1" dirty="0" err="1" smtClean="0">
                <a:solidFill>
                  <a:schemeClr val="bg2">
                    <a:lumMod val="75000"/>
                  </a:schemeClr>
                </a:solidFill>
              </a:rPr>
              <a:t>dan</a:t>
            </a:r>
            <a:r>
              <a:rPr lang="en-US" sz="1900" b="1" dirty="0" smtClean="0">
                <a:solidFill>
                  <a:schemeClr val="bg2">
                    <a:lumMod val="75000"/>
                  </a:schemeClr>
                </a:solidFill>
              </a:rPr>
              <a:t> 29 PP 71.</a:t>
            </a:r>
          </a:p>
          <a:p>
            <a:pPr marL="381000" indent="-381000" algn="just" eaLnBrk="1" hangingPunct="1">
              <a:lnSpc>
                <a:spcPct val="80000"/>
              </a:lnSpc>
              <a:buFont typeface="Arial" pitchFamily="34" charset="0"/>
              <a:buChar char="•"/>
            </a:pPr>
            <a:r>
              <a:rPr lang="sv-SE" sz="1900" b="1" dirty="0" smtClean="0">
                <a:solidFill>
                  <a:schemeClr val="bg2">
                    <a:lumMod val="75000"/>
                  </a:schemeClr>
                </a:solidFill>
              </a:rPr>
              <a:t>Paragraf 29 meningkatkan kesadaran keuangan, hutang-piutang dan belanja modal lintas periode akuntansi.</a:t>
            </a:r>
            <a:endParaRPr lang="en-US" sz="1900" b="1" dirty="0" smtClean="0">
              <a:solidFill>
                <a:schemeClr val="bg2">
                  <a:lumMod val="75000"/>
                </a:schemeClr>
              </a:solidFill>
            </a:endParaRPr>
          </a:p>
          <a:p>
            <a:pPr marL="381000" indent="-381000" eaLnBrk="1" hangingPunct="1">
              <a:lnSpc>
                <a:spcPct val="80000"/>
              </a:lnSpc>
            </a:pPr>
            <a:endParaRPr lang="en-US" sz="1900" b="1" dirty="0" smtClean="0">
              <a:solidFill>
                <a:schemeClr val="bg2">
                  <a:lumMod val="75000"/>
                </a:schemeClr>
              </a:solidFill>
            </a:endParaRPr>
          </a:p>
        </p:txBody>
      </p:sp>
      <p:sp>
        <p:nvSpPr>
          <p:cNvPr id="54277" name="Rectangle 7"/>
          <p:cNvSpPr>
            <a:spLocks noChangeArrowheads="1"/>
          </p:cNvSpPr>
          <p:nvPr/>
        </p:nvSpPr>
        <p:spPr bwMode="auto">
          <a:xfrm>
            <a:off x="395288" y="1412875"/>
            <a:ext cx="3021340" cy="461665"/>
          </a:xfrm>
          <a:prstGeom prst="rect">
            <a:avLst/>
          </a:prstGeom>
          <a:noFill/>
          <a:ln w="9525">
            <a:noFill/>
            <a:miter lim="800000"/>
            <a:headEnd/>
            <a:tailEnd/>
          </a:ln>
        </p:spPr>
        <p:txBody>
          <a:bodyPr wrap="none" anchor="ctr">
            <a:spAutoFit/>
          </a:bodyPr>
          <a:lstStyle/>
          <a:p>
            <a:r>
              <a:rPr lang="en-US" sz="2400" b="1" dirty="0" smtClean="0">
                <a:solidFill>
                  <a:schemeClr val="bg1"/>
                </a:solidFill>
              </a:rPr>
              <a:t>1. JUMLAH </a:t>
            </a:r>
            <a:r>
              <a:rPr lang="en-US" sz="2400" b="1" dirty="0">
                <a:solidFill>
                  <a:schemeClr val="bg1"/>
                </a:solidFill>
              </a:rPr>
              <a:t>PARAGRAF</a:t>
            </a:r>
          </a:p>
        </p:txBody>
      </p:sp>
      <p:sp>
        <p:nvSpPr>
          <p:cNvPr id="5" name="Title 2"/>
          <p:cNvSpPr txBox="1">
            <a:spLocks/>
          </p:cNvSpPr>
          <p:nvPr/>
        </p:nvSpPr>
        <p:spPr>
          <a:xfrm>
            <a:off x="97974" y="43542"/>
            <a:ext cx="8915400" cy="1163395"/>
          </a:xfrm>
          <a:prstGeom prst="rect">
            <a:avLst/>
          </a:prstGeom>
        </p:spPr>
        <p:txBody>
          <a:bodyPr vert="horz" wrap="square" lIns="0" tIns="0" rIns="0" bIns="0" rtlCol="0" anchor="t">
            <a:spAutoFit/>
          </a:bodyPr>
          <a:lstStyle/>
          <a:p>
            <a:pPr marL="0" marR="0" lvl="0" indent="0" algn="ctr" defTabSz="914363" rtl="0" eaLnBrk="1" fontAlgn="auto" latinLnBrk="0" hangingPunct="1">
              <a:lnSpc>
                <a:spcPct val="90000"/>
              </a:lnSpc>
              <a:spcBef>
                <a:spcPct val="0"/>
              </a:spcBef>
              <a:spcAft>
                <a:spcPts val="0"/>
              </a:spcAft>
              <a:buClrTx/>
              <a:buSzTx/>
              <a:buFontTx/>
              <a:buNone/>
              <a:tabLst/>
              <a:defRPr/>
            </a:pPr>
            <a:r>
              <a:rPr lang="en-US" sz="4200" b="1" spc="-150" dirty="0" smtClean="0">
                <a:ln w="3175">
                  <a:noFill/>
                </a:ln>
                <a:effectLst>
                  <a:outerShdw blurRad="38100" dist="38100" dir="2700000" algn="tl">
                    <a:srgbClr val="000000">
                      <a:alpha val="43137"/>
                    </a:srgbClr>
                  </a:outerShdw>
                </a:effectLst>
                <a:latin typeface="+mj-lt"/>
                <a:cs typeface="Arial" charset="0"/>
              </a:rPr>
              <a:t>PSAP 04 </a:t>
            </a:r>
          </a:p>
          <a:p>
            <a:pPr marL="0" marR="0" lvl="0" indent="0" algn="ctr" defTabSz="914363" rtl="0" eaLnBrk="1" fontAlgn="auto" latinLnBrk="0" hangingPunct="1">
              <a:lnSpc>
                <a:spcPct val="90000"/>
              </a:lnSpc>
              <a:spcBef>
                <a:spcPct val="0"/>
              </a:spcBef>
              <a:spcAft>
                <a:spcPts val="0"/>
              </a:spcAft>
              <a:buClrTx/>
              <a:buSzTx/>
              <a:buFontTx/>
              <a:buNone/>
              <a:tabLst/>
              <a:defRPr/>
            </a:pPr>
            <a:r>
              <a:rPr lang="en-US" sz="4200" b="1" spc="-150" dirty="0" smtClean="0">
                <a:ln w="3175">
                  <a:noFill/>
                </a:ln>
                <a:effectLst>
                  <a:outerShdw blurRad="38100" dist="38100" dir="2700000" algn="tl">
                    <a:srgbClr val="000000">
                      <a:alpha val="43137"/>
                    </a:srgbClr>
                  </a:outerShdw>
                </a:effectLst>
                <a:latin typeface="+mj-lt"/>
                <a:cs typeface="Arial" charset="0"/>
              </a:rPr>
              <a:t>CATATAN ATAS LAPORAN KEUANGAN</a:t>
            </a:r>
            <a:endParaRPr kumimoji="0" lang="en-US" sz="4200" b="1" i="0" u="none" strike="noStrike" kern="1200" cap="none" spc="-150" normalizeH="0" baseline="0" noProof="0" dirty="0">
              <a:ln w="3175">
                <a:noFill/>
              </a:ln>
              <a:effectLst>
                <a:outerShdw blurRad="38100" dist="38100" dir="2700000" algn="tl">
                  <a:srgbClr val="000000">
                    <a:alpha val="43137"/>
                  </a:srgbClr>
                </a:outerShdw>
              </a:effectLst>
              <a:uLnTx/>
              <a:uFillTx/>
              <a:latin typeface="+mj-lt"/>
              <a:ea typeface="+mn-ea"/>
              <a:cs typeface="Arial" charset="0"/>
            </a:endParaRPr>
          </a:p>
        </p:txBody>
      </p:sp>
      <p:sp>
        <p:nvSpPr>
          <p:cNvPr id="6" name="Slide Number Placeholder 17"/>
          <p:cNvSpPr txBox="1">
            <a:spLocks/>
          </p:cNvSpPr>
          <p:nvPr/>
        </p:nvSpPr>
        <p:spPr>
          <a:xfrm>
            <a:off x="7924800" y="6416675"/>
            <a:ext cx="7620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9E2C3-3120-4CDB-861A-B0B65478931D}" type="slidenum">
              <a:rPr kumimoji="0" lang="ja-JP" altLang="en-US" sz="1800" b="0" i="0" u="none" strike="noStrike" kern="1200" cap="none" spc="0" normalizeH="0" baseline="0" noProof="0" smtClean="0">
                <a:ln>
                  <a:noFill/>
                </a:ln>
                <a:solidFill>
                  <a:schemeClr val="bg1"/>
                </a:solidFill>
                <a:effectLst/>
                <a:uLnTx/>
                <a:uFillTx/>
                <a:latin typeface="+mn-lt"/>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altLang="ja-JP" sz="1800" b="0" i="0" u="none" strike="noStrike" kern="1200" cap="none" spc="0" normalizeH="0" baseline="0" noProof="0" dirty="0">
              <a:ln>
                <a:noFill/>
              </a:ln>
              <a:solidFill>
                <a:schemeClr val="bg1"/>
              </a:solidFill>
              <a:effectLst/>
              <a:uLnTx/>
              <a:uFillTx/>
              <a:latin typeface="+mn-lt"/>
              <a:ea typeface="ＭＳ Ｐゴシック" charset="-128"/>
              <a:cs typeface="+mn-cs"/>
            </a:endParaRPr>
          </a:p>
        </p:txBody>
      </p:sp>
    </p:spTree>
  </p:cSld>
  <p:clrMapOvr>
    <a:masterClrMapping/>
  </p:clrMapOvr>
  <p:transition spd="med">
    <p:zo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a:xfrm>
            <a:off x="457200" y="1524000"/>
            <a:ext cx="8229600" cy="3365537"/>
          </a:xfrm>
        </p:spPr>
        <p:txBody>
          <a:bodyPr/>
          <a:lstStyle/>
          <a:p>
            <a:pPr marL="0" indent="0" algn="just" eaLnBrk="1" hangingPunct="1">
              <a:lnSpc>
                <a:spcPct val="90000"/>
              </a:lnSpc>
              <a:buFontTx/>
              <a:buNone/>
            </a:pPr>
            <a:r>
              <a:rPr lang="en-US" sz="2400" b="1" dirty="0" smtClean="0"/>
              <a:t>2. PERBEDAAN PENGUNGKAPAN</a:t>
            </a:r>
          </a:p>
          <a:p>
            <a:pPr marL="0" indent="0" algn="just" eaLnBrk="1" hangingPunct="1">
              <a:lnSpc>
                <a:spcPct val="90000"/>
              </a:lnSpc>
              <a:buFontTx/>
              <a:buNone/>
            </a:pPr>
            <a:endParaRPr lang="en-US" sz="900" dirty="0" smtClean="0">
              <a:solidFill>
                <a:srgbClr val="0067AC"/>
              </a:solidFill>
            </a:endParaRPr>
          </a:p>
          <a:p>
            <a:pPr marL="727075" lvl="1" indent="-457200" algn="just" eaLnBrk="1" hangingPunct="1">
              <a:lnSpc>
                <a:spcPct val="90000"/>
              </a:lnSpc>
              <a:buClr>
                <a:schemeClr val="bg2"/>
              </a:buClr>
              <a:buFont typeface="Arial" pitchFamily="34" charset="0"/>
              <a:buChar char="•"/>
            </a:pPr>
            <a:r>
              <a:rPr lang="en-US" sz="2400" b="1" dirty="0" err="1" smtClean="0">
                <a:solidFill>
                  <a:schemeClr val="bg2"/>
                </a:solidFill>
              </a:rPr>
              <a:t>Paragraf</a:t>
            </a:r>
            <a:r>
              <a:rPr lang="en-US" sz="2400" b="1" dirty="0" smtClean="0">
                <a:solidFill>
                  <a:schemeClr val="bg2"/>
                </a:solidFill>
              </a:rPr>
              <a:t> 26, 27, 28 </a:t>
            </a:r>
            <a:r>
              <a:rPr lang="en-US" sz="2400" b="1" dirty="0" err="1" smtClean="0">
                <a:solidFill>
                  <a:schemeClr val="bg2"/>
                </a:solidFill>
              </a:rPr>
              <a:t>dan</a:t>
            </a:r>
            <a:r>
              <a:rPr lang="en-US" sz="2400" b="1" dirty="0" smtClean="0">
                <a:solidFill>
                  <a:schemeClr val="bg2"/>
                </a:solidFill>
              </a:rPr>
              <a:t> 29, </a:t>
            </a:r>
            <a:r>
              <a:rPr lang="en-US" sz="2400" b="1" dirty="0" err="1" smtClean="0">
                <a:solidFill>
                  <a:schemeClr val="bg2"/>
                </a:solidFill>
              </a:rPr>
              <a:t>ikhtisar</a:t>
            </a:r>
            <a:r>
              <a:rPr lang="en-US" sz="2400" b="1" dirty="0" smtClean="0">
                <a:solidFill>
                  <a:schemeClr val="bg2"/>
                </a:solidFill>
              </a:rPr>
              <a:t> </a:t>
            </a:r>
            <a:r>
              <a:rPr lang="en-US" sz="2400" b="1" dirty="0" err="1" smtClean="0">
                <a:solidFill>
                  <a:schemeClr val="bg2"/>
                </a:solidFill>
              </a:rPr>
              <a:t>raihan</a:t>
            </a:r>
            <a:r>
              <a:rPr lang="en-US" sz="2400" b="1" dirty="0" smtClean="0">
                <a:solidFill>
                  <a:schemeClr val="bg2"/>
                </a:solidFill>
              </a:rPr>
              <a:t> target </a:t>
            </a:r>
            <a:r>
              <a:rPr lang="en-US" sz="2400" b="1" dirty="0" err="1" smtClean="0">
                <a:solidFill>
                  <a:schemeClr val="bg2"/>
                </a:solidFill>
              </a:rPr>
              <a:t>keuangan</a:t>
            </a:r>
            <a:r>
              <a:rPr lang="en-US" sz="2400" b="1" dirty="0" smtClean="0">
                <a:solidFill>
                  <a:schemeClr val="bg2"/>
                </a:solidFill>
              </a:rPr>
              <a:t> (</a:t>
            </a:r>
            <a:r>
              <a:rPr lang="en-US" sz="2400" b="1" dirty="0" err="1" smtClean="0">
                <a:solidFill>
                  <a:schemeClr val="bg2"/>
                </a:solidFill>
              </a:rPr>
              <a:t>realisasi</a:t>
            </a:r>
            <a:r>
              <a:rPr lang="en-US" sz="2400" b="1" dirty="0" smtClean="0">
                <a:solidFill>
                  <a:schemeClr val="bg2"/>
                </a:solidFill>
              </a:rPr>
              <a:t> APBN/D) </a:t>
            </a:r>
            <a:r>
              <a:rPr lang="en-US" sz="2400" b="1" dirty="0" err="1" smtClean="0">
                <a:solidFill>
                  <a:schemeClr val="bg2"/>
                </a:solidFill>
              </a:rPr>
              <a:t>vs</a:t>
            </a:r>
            <a:r>
              <a:rPr lang="en-US" sz="2400" b="1" dirty="0" smtClean="0">
                <a:solidFill>
                  <a:schemeClr val="bg2"/>
                </a:solidFill>
              </a:rPr>
              <a:t> APBN/D, </a:t>
            </a:r>
            <a:r>
              <a:rPr lang="en-US" sz="2400" b="1" dirty="0" err="1" smtClean="0">
                <a:solidFill>
                  <a:schemeClr val="bg2"/>
                </a:solidFill>
              </a:rPr>
              <a:t>potensi</a:t>
            </a:r>
            <a:r>
              <a:rPr lang="en-US" sz="2400" b="1" dirty="0" smtClean="0">
                <a:solidFill>
                  <a:schemeClr val="bg2"/>
                </a:solidFill>
              </a:rPr>
              <a:t> </a:t>
            </a:r>
            <a:r>
              <a:rPr lang="en-US" sz="2400" b="1" dirty="0" err="1" smtClean="0">
                <a:solidFill>
                  <a:schemeClr val="bg2"/>
                </a:solidFill>
              </a:rPr>
              <a:t>pendapatan</a:t>
            </a:r>
            <a:r>
              <a:rPr lang="en-US" sz="2400" b="1" dirty="0" smtClean="0">
                <a:solidFill>
                  <a:schemeClr val="bg2"/>
                </a:solidFill>
              </a:rPr>
              <a:t>-LRA &amp; </a:t>
            </a:r>
            <a:r>
              <a:rPr lang="en-US" sz="2400" b="1" dirty="0" err="1" smtClean="0">
                <a:solidFill>
                  <a:schemeClr val="bg2"/>
                </a:solidFill>
              </a:rPr>
              <a:t>alokasi</a:t>
            </a:r>
            <a:r>
              <a:rPr lang="en-US" sz="2400" b="1" dirty="0" smtClean="0">
                <a:solidFill>
                  <a:schemeClr val="bg2"/>
                </a:solidFill>
              </a:rPr>
              <a:t> </a:t>
            </a:r>
            <a:r>
              <a:rPr lang="en-US" sz="2400" b="1" dirty="0" err="1" smtClean="0">
                <a:solidFill>
                  <a:schemeClr val="bg2"/>
                </a:solidFill>
              </a:rPr>
              <a:t>belanja</a:t>
            </a:r>
            <a:r>
              <a:rPr lang="en-US" sz="2400" b="1" dirty="0" smtClean="0">
                <a:solidFill>
                  <a:schemeClr val="bg2"/>
                </a:solidFill>
              </a:rPr>
              <a:t> </a:t>
            </a:r>
            <a:r>
              <a:rPr lang="en-US" sz="2400" b="1" dirty="0" err="1" smtClean="0">
                <a:solidFill>
                  <a:schemeClr val="bg2"/>
                </a:solidFill>
              </a:rPr>
              <a:t>vs</a:t>
            </a:r>
            <a:r>
              <a:rPr lang="en-US" sz="2400" b="1" dirty="0" smtClean="0">
                <a:solidFill>
                  <a:schemeClr val="bg2"/>
                </a:solidFill>
              </a:rPr>
              <a:t> </a:t>
            </a:r>
            <a:r>
              <a:rPr lang="en-US" sz="2400" b="1" dirty="0" err="1" smtClean="0">
                <a:solidFill>
                  <a:schemeClr val="bg2"/>
                </a:solidFill>
              </a:rPr>
              <a:t>realisasi</a:t>
            </a:r>
            <a:r>
              <a:rPr lang="en-US" sz="2400" b="1" dirty="0" smtClean="0">
                <a:solidFill>
                  <a:schemeClr val="bg2"/>
                </a:solidFill>
              </a:rPr>
              <a:t>, target total, </a:t>
            </a:r>
            <a:r>
              <a:rPr lang="en-US" sz="2400" b="1" dirty="0" err="1" smtClean="0">
                <a:solidFill>
                  <a:schemeClr val="bg2"/>
                </a:solidFill>
              </a:rPr>
              <a:t>realisasi</a:t>
            </a:r>
            <a:r>
              <a:rPr lang="en-US" sz="2400" b="1" dirty="0" smtClean="0">
                <a:solidFill>
                  <a:schemeClr val="bg2"/>
                </a:solidFill>
              </a:rPr>
              <a:t> total, % target &amp; </a:t>
            </a:r>
            <a:r>
              <a:rPr lang="en-US" sz="2400" b="1" dirty="0" err="1" smtClean="0">
                <a:solidFill>
                  <a:schemeClr val="bg2"/>
                </a:solidFill>
              </a:rPr>
              <a:t>realisasi</a:t>
            </a:r>
            <a:r>
              <a:rPr lang="en-US" sz="2400" b="1" dirty="0" smtClean="0">
                <a:solidFill>
                  <a:schemeClr val="bg2"/>
                </a:solidFill>
              </a:rPr>
              <a:t>, </a:t>
            </a:r>
            <a:r>
              <a:rPr lang="en-US" sz="2400" b="1" dirty="0" err="1" smtClean="0">
                <a:solidFill>
                  <a:schemeClr val="bg2"/>
                </a:solidFill>
              </a:rPr>
              <a:t>alasan</a:t>
            </a:r>
            <a:r>
              <a:rPr lang="en-US" sz="2400" b="1" dirty="0" smtClean="0">
                <a:solidFill>
                  <a:schemeClr val="bg2"/>
                </a:solidFill>
              </a:rPr>
              <a:t> </a:t>
            </a:r>
            <a:r>
              <a:rPr lang="en-US" sz="2400" b="1" dirty="0" err="1" smtClean="0">
                <a:solidFill>
                  <a:schemeClr val="bg2"/>
                </a:solidFill>
              </a:rPr>
              <a:t>perbedaan</a:t>
            </a:r>
            <a:r>
              <a:rPr lang="en-US" sz="2400" b="1" dirty="0" smtClean="0">
                <a:solidFill>
                  <a:schemeClr val="bg2"/>
                </a:solidFill>
              </a:rPr>
              <a:t> target &amp; </a:t>
            </a:r>
            <a:r>
              <a:rPr lang="en-US" sz="2400" b="1" dirty="0" err="1" smtClean="0">
                <a:solidFill>
                  <a:schemeClr val="bg2"/>
                </a:solidFill>
              </a:rPr>
              <a:t>realisasi</a:t>
            </a:r>
            <a:r>
              <a:rPr lang="en-US" sz="2400" b="1" dirty="0" smtClean="0">
                <a:solidFill>
                  <a:schemeClr val="bg2"/>
                </a:solidFill>
              </a:rPr>
              <a:t>.</a:t>
            </a:r>
          </a:p>
          <a:p>
            <a:pPr marL="727075" lvl="1" indent="-457200" algn="just" eaLnBrk="1" hangingPunct="1">
              <a:lnSpc>
                <a:spcPct val="90000"/>
              </a:lnSpc>
              <a:buFont typeface="Arial" pitchFamily="34" charset="0"/>
              <a:buChar char="•"/>
            </a:pPr>
            <a:endParaRPr lang="en-US" sz="2400" b="1" dirty="0" smtClean="0">
              <a:solidFill>
                <a:schemeClr val="bg2"/>
              </a:solidFill>
            </a:endParaRPr>
          </a:p>
          <a:p>
            <a:pPr marL="727075" lvl="1" indent="-457200" algn="just" eaLnBrk="1" hangingPunct="1">
              <a:lnSpc>
                <a:spcPct val="90000"/>
              </a:lnSpc>
              <a:buFont typeface="Arial" pitchFamily="34" charset="0"/>
              <a:buChar char="•"/>
            </a:pPr>
            <a:r>
              <a:rPr lang="en-US" sz="2400" b="1" dirty="0" err="1" smtClean="0">
                <a:solidFill>
                  <a:schemeClr val="bg2"/>
                </a:solidFill>
              </a:rPr>
              <a:t>Paragraf</a:t>
            </a:r>
            <a:r>
              <a:rPr lang="en-US" sz="2400" b="1" dirty="0" smtClean="0">
                <a:solidFill>
                  <a:schemeClr val="bg2"/>
                </a:solidFill>
              </a:rPr>
              <a:t> 51 </a:t>
            </a:r>
            <a:r>
              <a:rPr lang="en-US" sz="2400" b="1" dirty="0" err="1" smtClean="0">
                <a:solidFill>
                  <a:schemeClr val="bg2"/>
                </a:solidFill>
              </a:rPr>
              <a:t>sd</a:t>
            </a:r>
            <a:r>
              <a:rPr lang="en-US" sz="2400" b="1" dirty="0" smtClean="0">
                <a:solidFill>
                  <a:schemeClr val="bg2"/>
                </a:solidFill>
              </a:rPr>
              <a:t> 57, </a:t>
            </a:r>
            <a:r>
              <a:rPr lang="en-US" sz="2400" b="1" dirty="0" err="1" smtClean="0">
                <a:solidFill>
                  <a:schemeClr val="bg2"/>
                </a:solidFill>
              </a:rPr>
              <a:t>Rincian</a:t>
            </a:r>
            <a:r>
              <a:rPr lang="en-US" sz="2400" b="1" dirty="0" smtClean="0">
                <a:solidFill>
                  <a:schemeClr val="bg2"/>
                </a:solidFill>
              </a:rPr>
              <a:t> &amp; </a:t>
            </a:r>
            <a:r>
              <a:rPr lang="en-US" sz="2400" b="1" dirty="0" err="1" smtClean="0">
                <a:solidFill>
                  <a:schemeClr val="bg2"/>
                </a:solidFill>
              </a:rPr>
              <a:t>penjelasan</a:t>
            </a:r>
            <a:r>
              <a:rPr lang="en-US" sz="2400" b="1" dirty="0" smtClean="0">
                <a:solidFill>
                  <a:schemeClr val="bg2"/>
                </a:solidFill>
              </a:rPr>
              <a:t> </a:t>
            </a:r>
            <a:r>
              <a:rPr lang="en-US" sz="2400" b="1" dirty="0" err="1" smtClean="0">
                <a:solidFill>
                  <a:schemeClr val="bg2"/>
                </a:solidFill>
              </a:rPr>
              <a:t>lembar</a:t>
            </a:r>
            <a:r>
              <a:rPr lang="en-US" sz="2400" b="1" dirty="0" smtClean="0">
                <a:solidFill>
                  <a:schemeClr val="bg2"/>
                </a:solidFill>
              </a:rPr>
              <a:t> </a:t>
            </a:r>
            <a:r>
              <a:rPr lang="en-US" sz="2400" b="1" dirty="0" err="1" smtClean="0">
                <a:solidFill>
                  <a:schemeClr val="bg2"/>
                </a:solidFill>
              </a:rPr>
              <a:t>muka</a:t>
            </a:r>
            <a:r>
              <a:rPr lang="en-US" sz="2400" b="1" dirty="0" smtClean="0">
                <a:solidFill>
                  <a:schemeClr val="bg2"/>
                </a:solidFill>
              </a:rPr>
              <a:t> </a:t>
            </a:r>
            <a:r>
              <a:rPr lang="en-US" sz="2400" b="1" dirty="0" err="1" smtClean="0">
                <a:solidFill>
                  <a:schemeClr val="bg2"/>
                </a:solidFill>
              </a:rPr>
              <a:t>tiap</a:t>
            </a:r>
            <a:r>
              <a:rPr lang="en-US" sz="2400" b="1" dirty="0" smtClean="0">
                <a:solidFill>
                  <a:schemeClr val="bg2"/>
                </a:solidFill>
              </a:rPr>
              <a:t> </a:t>
            </a:r>
            <a:r>
              <a:rPr lang="en-US" sz="2400" b="1" dirty="0" err="1" smtClean="0">
                <a:solidFill>
                  <a:schemeClr val="bg2"/>
                </a:solidFill>
              </a:rPr>
              <a:t>komponen</a:t>
            </a:r>
            <a:r>
              <a:rPr lang="en-US" sz="2400" b="1" dirty="0" smtClean="0">
                <a:solidFill>
                  <a:schemeClr val="bg2"/>
                </a:solidFill>
              </a:rPr>
              <a:t> LK, </a:t>
            </a:r>
            <a:r>
              <a:rPr lang="en-US" sz="2400" b="1" dirty="0" err="1" smtClean="0">
                <a:solidFill>
                  <a:schemeClr val="bg2"/>
                </a:solidFill>
              </a:rPr>
              <a:t>merupakan</a:t>
            </a:r>
            <a:r>
              <a:rPr lang="en-US" sz="2400" b="1" dirty="0" smtClean="0">
                <a:solidFill>
                  <a:schemeClr val="bg2"/>
                </a:solidFill>
              </a:rPr>
              <a:t> </a:t>
            </a:r>
            <a:r>
              <a:rPr lang="en-US" sz="2400" b="1" dirty="0" err="1" smtClean="0">
                <a:solidFill>
                  <a:schemeClr val="bg2"/>
                </a:solidFill>
              </a:rPr>
              <a:t>perubahan</a:t>
            </a:r>
            <a:r>
              <a:rPr lang="en-US" sz="2400" b="1" dirty="0" smtClean="0">
                <a:solidFill>
                  <a:schemeClr val="bg2"/>
                </a:solidFill>
              </a:rPr>
              <a:t> </a:t>
            </a:r>
            <a:r>
              <a:rPr lang="en-US" sz="2400" b="1" dirty="0" err="1" smtClean="0">
                <a:solidFill>
                  <a:schemeClr val="bg2"/>
                </a:solidFill>
              </a:rPr>
              <a:t>mendasar</a:t>
            </a:r>
            <a:r>
              <a:rPr lang="en-US" sz="2400" b="1" dirty="0" smtClean="0">
                <a:solidFill>
                  <a:schemeClr val="bg2"/>
                </a:solidFill>
              </a:rPr>
              <a:t> </a:t>
            </a:r>
            <a:r>
              <a:rPr lang="en-US" sz="2400" b="1" dirty="0" err="1" smtClean="0">
                <a:solidFill>
                  <a:schemeClr val="bg2"/>
                </a:solidFill>
              </a:rPr>
              <a:t>bentuk</a:t>
            </a:r>
            <a:r>
              <a:rPr lang="en-US" sz="2400" b="1" dirty="0" smtClean="0">
                <a:solidFill>
                  <a:schemeClr val="bg2"/>
                </a:solidFill>
              </a:rPr>
              <a:t> </a:t>
            </a:r>
            <a:r>
              <a:rPr lang="en-US" sz="2400" b="1" dirty="0" err="1" smtClean="0">
                <a:solidFill>
                  <a:schemeClr val="bg2"/>
                </a:solidFill>
              </a:rPr>
              <a:t>dan</a:t>
            </a:r>
            <a:r>
              <a:rPr lang="en-US" sz="2400" b="1" dirty="0" smtClean="0">
                <a:solidFill>
                  <a:schemeClr val="bg2"/>
                </a:solidFill>
              </a:rPr>
              <a:t> </a:t>
            </a:r>
            <a:r>
              <a:rPr lang="en-US" sz="2400" b="1" dirty="0" err="1" smtClean="0">
                <a:solidFill>
                  <a:schemeClr val="bg2"/>
                </a:solidFill>
              </a:rPr>
              <a:t>kualitas</a:t>
            </a:r>
            <a:r>
              <a:rPr lang="en-US" sz="2400" b="1" dirty="0" smtClean="0">
                <a:solidFill>
                  <a:schemeClr val="bg2"/>
                </a:solidFill>
              </a:rPr>
              <a:t> CALK.</a:t>
            </a:r>
          </a:p>
        </p:txBody>
      </p:sp>
      <p:sp>
        <p:nvSpPr>
          <p:cNvPr id="4" name="Title 2"/>
          <p:cNvSpPr txBox="1">
            <a:spLocks/>
          </p:cNvSpPr>
          <p:nvPr/>
        </p:nvSpPr>
        <p:spPr>
          <a:xfrm>
            <a:off x="97974" y="43542"/>
            <a:ext cx="8915400" cy="1163395"/>
          </a:xfrm>
          <a:prstGeom prst="rect">
            <a:avLst/>
          </a:prstGeom>
        </p:spPr>
        <p:txBody>
          <a:bodyPr vert="horz" wrap="square" lIns="0" tIns="0" rIns="0" bIns="0" rtlCol="0" anchor="t">
            <a:spAutoFit/>
          </a:bodyPr>
          <a:lstStyle/>
          <a:p>
            <a:pPr marL="0" marR="0" lvl="0" indent="0" algn="ctr" defTabSz="914363" rtl="0" eaLnBrk="1" fontAlgn="auto" latinLnBrk="0" hangingPunct="1">
              <a:lnSpc>
                <a:spcPct val="90000"/>
              </a:lnSpc>
              <a:spcBef>
                <a:spcPct val="0"/>
              </a:spcBef>
              <a:spcAft>
                <a:spcPts val="0"/>
              </a:spcAft>
              <a:buClrTx/>
              <a:buSzTx/>
              <a:buFontTx/>
              <a:buNone/>
              <a:tabLst/>
              <a:defRPr/>
            </a:pPr>
            <a:r>
              <a:rPr lang="en-US" sz="4200" b="1" spc="-150" dirty="0" smtClean="0">
                <a:ln w="3175">
                  <a:noFill/>
                </a:ln>
                <a:effectLst>
                  <a:outerShdw blurRad="38100" dist="38100" dir="2700000" algn="tl">
                    <a:srgbClr val="000000">
                      <a:alpha val="43137"/>
                    </a:srgbClr>
                  </a:outerShdw>
                </a:effectLst>
                <a:latin typeface="+mj-lt"/>
                <a:cs typeface="Arial" charset="0"/>
              </a:rPr>
              <a:t>PSAP 04 </a:t>
            </a:r>
          </a:p>
          <a:p>
            <a:pPr marL="0" marR="0" lvl="0" indent="0" algn="ctr" defTabSz="914363" rtl="0" eaLnBrk="1" fontAlgn="auto" latinLnBrk="0" hangingPunct="1">
              <a:lnSpc>
                <a:spcPct val="90000"/>
              </a:lnSpc>
              <a:spcBef>
                <a:spcPct val="0"/>
              </a:spcBef>
              <a:spcAft>
                <a:spcPts val="0"/>
              </a:spcAft>
              <a:buClrTx/>
              <a:buSzTx/>
              <a:buFontTx/>
              <a:buNone/>
              <a:tabLst/>
              <a:defRPr/>
            </a:pPr>
            <a:r>
              <a:rPr lang="en-US" sz="4200" b="1" spc="-150" dirty="0" smtClean="0">
                <a:ln w="3175">
                  <a:noFill/>
                </a:ln>
                <a:effectLst>
                  <a:outerShdw blurRad="38100" dist="38100" dir="2700000" algn="tl">
                    <a:srgbClr val="000000">
                      <a:alpha val="43137"/>
                    </a:srgbClr>
                  </a:outerShdw>
                </a:effectLst>
                <a:latin typeface="+mj-lt"/>
                <a:cs typeface="Arial" charset="0"/>
              </a:rPr>
              <a:t>CATATAN ATAS LAPORAN KEUANGAN</a:t>
            </a:r>
            <a:endParaRPr kumimoji="0" lang="en-US" sz="4200" b="1" i="0" u="none" strike="noStrike" kern="1200" cap="none" spc="-150" normalizeH="0" baseline="0" noProof="0" dirty="0">
              <a:ln w="3175">
                <a:noFill/>
              </a:ln>
              <a:effectLst>
                <a:outerShdw blurRad="38100" dist="38100" dir="2700000" algn="tl">
                  <a:srgbClr val="000000">
                    <a:alpha val="43137"/>
                  </a:srgbClr>
                </a:outerShdw>
              </a:effectLst>
              <a:uLnTx/>
              <a:uFillTx/>
              <a:latin typeface="+mj-lt"/>
              <a:ea typeface="+mn-ea"/>
              <a:cs typeface="Arial" charset="0"/>
            </a:endParaRPr>
          </a:p>
        </p:txBody>
      </p:sp>
      <p:sp>
        <p:nvSpPr>
          <p:cNvPr id="5" name="Slide Number Placeholder 17"/>
          <p:cNvSpPr txBox="1">
            <a:spLocks/>
          </p:cNvSpPr>
          <p:nvPr/>
        </p:nvSpPr>
        <p:spPr>
          <a:xfrm>
            <a:off x="7924800" y="6416675"/>
            <a:ext cx="7620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9E2C3-3120-4CDB-861A-B0B65478931D}" type="slidenum">
              <a:rPr kumimoji="0" lang="ja-JP" altLang="en-US" sz="1800" b="0" i="0" u="none" strike="noStrike" kern="1200" cap="none" spc="0" normalizeH="0" baseline="0" noProof="0" smtClean="0">
                <a:ln>
                  <a:noFill/>
                </a:ln>
                <a:solidFill>
                  <a:schemeClr val="bg1"/>
                </a:solidFill>
                <a:effectLst/>
                <a:uLnTx/>
                <a:uFillTx/>
                <a:latin typeface="+mn-lt"/>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altLang="ja-JP" sz="1800" b="0" i="0" u="none" strike="noStrike" kern="1200" cap="none" spc="0" normalizeH="0" baseline="0" noProof="0" dirty="0">
              <a:ln>
                <a:noFill/>
              </a:ln>
              <a:solidFill>
                <a:schemeClr val="bg1"/>
              </a:solidFill>
              <a:effectLst/>
              <a:uLnTx/>
              <a:uFillTx/>
              <a:latin typeface="+mn-lt"/>
              <a:ea typeface="ＭＳ Ｐゴシック" charset="-128"/>
              <a:cs typeface="+mn-cs"/>
            </a:endParaRPr>
          </a:p>
        </p:txBody>
      </p:sp>
    </p:spTree>
  </p:cSld>
  <p:clrMapOvr>
    <a:masterClrMapping/>
  </p:clrMapOvr>
  <p:transition spd="med">
    <p:blinds/>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idx="1"/>
          </p:nvPr>
        </p:nvSpPr>
        <p:spPr>
          <a:xfrm>
            <a:off x="468313" y="1524001"/>
            <a:ext cx="8229600" cy="4878259"/>
          </a:xfrm>
        </p:spPr>
        <p:txBody>
          <a:bodyPr/>
          <a:lstStyle/>
          <a:p>
            <a:pPr marL="360363" indent="-360363" eaLnBrk="1" hangingPunct="1">
              <a:lnSpc>
                <a:spcPct val="80000"/>
              </a:lnSpc>
              <a:buFontTx/>
              <a:buNone/>
            </a:pPr>
            <a:r>
              <a:rPr lang="en-US" sz="2000" b="1" dirty="0" smtClean="0"/>
              <a:t>3. PERBEDAAN MENDASAR AKRUAL </a:t>
            </a:r>
          </a:p>
          <a:p>
            <a:pPr marL="360363" indent="-360363" eaLnBrk="1" hangingPunct="1">
              <a:lnSpc>
                <a:spcPct val="80000"/>
              </a:lnSpc>
              <a:buFontTx/>
              <a:buNone/>
            </a:pPr>
            <a:endParaRPr lang="en-US" sz="2000" dirty="0" smtClean="0">
              <a:solidFill>
                <a:srgbClr val="0067AC"/>
              </a:solidFill>
            </a:endParaRPr>
          </a:p>
          <a:p>
            <a:pPr marL="360363" indent="-360363" algn="just" eaLnBrk="1" hangingPunct="1">
              <a:lnSpc>
                <a:spcPct val="80000"/>
              </a:lnSpc>
              <a:buFont typeface="Arial" pitchFamily="34" charset="0"/>
              <a:buChar char="•"/>
            </a:pPr>
            <a:r>
              <a:rPr lang="en-US" sz="2000" b="1" dirty="0" err="1" smtClean="0">
                <a:solidFill>
                  <a:schemeClr val="bg2">
                    <a:lumMod val="75000"/>
                  </a:schemeClr>
                </a:solidFill>
              </a:rPr>
              <a:t>Paragraf</a:t>
            </a:r>
            <a:r>
              <a:rPr lang="en-US" sz="2000" b="1" dirty="0" smtClean="0">
                <a:solidFill>
                  <a:schemeClr val="bg2">
                    <a:lumMod val="75000"/>
                  </a:schemeClr>
                </a:solidFill>
              </a:rPr>
              <a:t> 62, </a:t>
            </a:r>
            <a:r>
              <a:rPr lang="en-US" sz="2000" b="1" dirty="0" err="1" smtClean="0">
                <a:solidFill>
                  <a:schemeClr val="bg2">
                    <a:lumMod val="75000"/>
                  </a:schemeClr>
                </a:solidFill>
              </a:rPr>
              <a:t>ungkapkan</a:t>
            </a:r>
            <a:r>
              <a:rPr lang="en-US" sz="2000" b="1" dirty="0" smtClean="0">
                <a:solidFill>
                  <a:schemeClr val="bg2">
                    <a:lumMod val="75000"/>
                  </a:schemeClr>
                </a:solidFill>
              </a:rPr>
              <a:t> </a:t>
            </a:r>
            <a:r>
              <a:rPr lang="en-US" sz="2000" b="1" dirty="0" err="1" smtClean="0">
                <a:solidFill>
                  <a:schemeClr val="bg2">
                    <a:lumMod val="75000"/>
                  </a:schemeClr>
                </a:solidFill>
              </a:rPr>
              <a:t>kebijakan</a:t>
            </a:r>
            <a:r>
              <a:rPr lang="en-US" sz="2000" b="1" dirty="0" smtClean="0">
                <a:solidFill>
                  <a:schemeClr val="bg2">
                    <a:lumMod val="75000"/>
                  </a:schemeClr>
                </a:solidFill>
              </a:rPr>
              <a:t> </a:t>
            </a:r>
            <a:r>
              <a:rPr lang="en-US" sz="2000" b="1" dirty="0" err="1" smtClean="0">
                <a:solidFill>
                  <a:schemeClr val="bg2">
                    <a:lumMod val="75000"/>
                  </a:schemeClr>
                </a:solidFill>
              </a:rPr>
              <a:t>akuntansi</a:t>
            </a:r>
            <a:r>
              <a:rPr lang="en-US" sz="2000" b="1" dirty="0" smtClean="0">
                <a:solidFill>
                  <a:schemeClr val="bg2">
                    <a:lumMod val="75000"/>
                  </a:schemeClr>
                </a:solidFill>
              </a:rPr>
              <a:t> </a:t>
            </a:r>
            <a:r>
              <a:rPr lang="en-US" sz="2000" b="1" dirty="0" err="1" smtClean="0">
                <a:solidFill>
                  <a:schemeClr val="bg2">
                    <a:lumMod val="75000"/>
                  </a:schemeClr>
                </a:solidFill>
              </a:rPr>
              <a:t>akrual</a:t>
            </a:r>
            <a:r>
              <a:rPr lang="en-US" sz="2000" b="1" dirty="0" smtClean="0">
                <a:solidFill>
                  <a:schemeClr val="bg2">
                    <a:lumMod val="75000"/>
                  </a:schemeClr>
                </a:solidFill>
              </a:rPr>
              <a:t> </a:t>
            </a:r>
            <a:r>
              <a:rPr lang="en-US" sz="2000" b="1" dirty="0" err="1" smtClean="0">
                <a:solidFill>
                  <a:schemeClr val="bg2">
                    <a:lumMod val="75000"/>
                  </a:schemeClr>
                </a:solidFill>
              </a:rPr>
              <a:t>paripurna</a:t>
            </a:r>
            <a:r>
              <a:rPr lang="en-US" sz="2000" b="1" dirty="0" smtClean="0">
                <a:solidFill>
                  <a:schemeClr val="bg2">
                    <a:lumMod val="75000"/>
                  </a:schemeClr>
                </a:solidFill>
              </a:rPr>
              <a:t> </a:t>
            </a:r>
            <a:r>
              <a:rPr lang="en-US" sz="2000" b="1" dirty="0" err="1" smtClean="0">
                <a:solidFill>
                  <a:schemeClr val="bg2">
                    <a:lumMod val="75000"/>
                  </a:schemeClr>
                </a:solidFill>
              </a:rPr>
              <a:t>tahun</a:t>
            </a:r>
            <a:r>
              <a:rPr lang="en-US" sz="2000" b="1" dirty="0" smtClean="0">
                <a:solidFill>
                  <a:schemeClr val="bg2">
                    <a:lumMod val="75000"/>
                  </a:schemeClr>
                </a:solidFill>
              </a:rPr>
              <a:t> </a:t>
            </a:r>
            <a:r>
              <a:rPr lang="en-US" sz="2000" b="1" dirty="0" err="1" smtClean="0">
                <a:solidFill>
                  <a:schemeClr val="bg2">
                    <a:lumMod val="75000"/>
                  </a:schemeClr>
                </a:solidFill>
              </a:rPr>
              <a:t>pertama</a:t>
            </a:r>
            <a:r>
              <a:rPr lang="en-US" sz="2000" b="1" dirty="0" smtClean="0">
                <a:solidFill>
                  <a:schemeClr val="bg2">
                    <a:lumMod val="75000"/>
                  </a:schemeClr>
                </a:solidFill>
              </a:rPr>
              <a:t>.</a:t>
            </a:r>
          </a:p>
          <a:p>
            <a:pPr marL="360363" indent="-360363" algn="just" eaLnBrk="1" hangingPunct="1">
              <a:lnSpc>
                <a:spcPct val="80000"/>
              </a:lnSpc>
              <a:buFontTx/>
              <a:buNone/>
            </a:pPr>
            <a:endParaRPr lang="en-US" sz="900" b="1" dirty="0" smtClean="0">
              <a:solidFill>
                <a:schemeClr val="bg2">
                  <a:lumMod val="75000"/>
                </a:schemeClr>
              </a:solidFill>
            </a:endParaRPr>
          </a:p>
          <a:p>
            <a:pPr marL="360363" indent="-360363" algn="just" eaLnBrk="1" hangingPunct="1">
              <a:lnSpc>
                <a:spcPct val="80000"/>
              </a:lnSpc>
              <a:buFontTx/>
              <a:buNone/>
            </a:pPr>
            <a:r>
              <a:rPr lang="en-US" sz="2000" b="1" dirty="0" smtClean="0">
                <a:solidFill>
                  <a:schemeClr val="bg2">
                    <a:lumMod val="75000"/>
                  </a:schemeClr>
                </a:solidFill>
              </a:rPr>
              <a:t>	</a:t>
            </a:r>
            <a:r>
              <a:rPr lang="en-US" sz="2000" b="1" dirty="0" err="1" smtClean="0">
                <a:solidFill>
                  <a:schemeClr val="bg2">
                    <a:lumMod val="75000"/>
                  </a:schemeClr>
                </a:solidFill>
              </a:rPr>
              <a:t>Dasar</a:t>
            </a:r>
            <a:r>
              <a:rPr lang="en-US" sz="2000" b="1" dirty="0" smtClean="0">
                <a:solidFill>
                  <a:schemeClr val="bg2">
                    <a:lumMod val="75000"/>
                  </a:schemeClr>
                </a:solidFill>
              </a:rPr>
              <a:t> </a:t>
            </a:r>
            <a:r>
              <a:rPr lang="en-US" sz="2000" b="1" dirty="0" err="1" smtClean="0">
                <a:solidFill>
                  <a:schemeClr val="bg2">
                    <a:lumMod val="75000"/>
                  </a:schemeClr>
                </a:solidFill>
              </a:rPr>
              <a:t>Pikiran</a:t>
            </a:r>
            <a:r>
              <a:rPr lang="en-US" sz="2000" b="1" dirty="0" smtClean="0">
                <a:solidFill>
                  <a:schemeClr val="bg2">
                    <a:lumMod val="75000"/>
                  </a:schemeClr>
                </a:solidFill>
              </a:rPr>
              <a:t> :</a:t>
            </a:r>
          </a:p>
          <a:p>
            <a:pPr marL="360363" indent="-360363" algn="just" eaLnBrk="1" hangingPunct="1">
              <a:lnSpc>
                <a:spcPct val="80000"/>
              </a:lnSpc>
              <a:buFontTx/>
              <a:buNone/>
            </a:pPr>
            <a:r>
              <a:rPr lang="en-US" sz="2000" b="1" dirty="0" smtClean="0">
                <a:solidFill>
                  <a:schemeClr val="bg2">
                    <a:lumMod val="75000"/>
                  </a:schemeClr>
                </a:solidFill>
              </a:rPr>
              <a:t>	</a:t>
            </a:r>
            <a:r>
              <a:rPr lang="en-US" sz="2000" b="1" dirty="0" err="1" smtClean="0">
                <a:solidFill>
                  <a:schemeClr val="bg2">
                    <a:lumMod val="75000"/>
                  </a:schemeClr>
                </a:solidFill>
              </a:rPr>
              <a:t>Karena</a:t>
            </a:r>
            <a:r>
              <a:rPr lang="en-US" sz="2000" b="1" dirty="0" smtClean="0">
                <a:solidFill>
                  <a:schemeClr val="bg2">
                    <a:lumMod val="75000"/>
                  </a:schemeClr>
                </a:solidFill>
              </a:rPr>
              <a:t> </a:t>
            </a:r>
            <a:r>
              <a:rPr lang="en-US" sz="2000" b="1" dirty="0" err="1" smtClean="0">
                <a:solidFill>
                  <a:schemeClr val="bg2">
                    <a:lumMod val="75000"/>
                  </a:schemeClr>
                </a:solidFill>
              </a:rPr>
              <a:t>periode</a:t>
            </a:r>
            <a:r>
              <a:rPr lang="en-US" sz="2000" b="1" dirty="0" smtClean="0">
                <a:solidFill>
                  <a:schemeClr val="bg2">
                    <a:lumMod val="75000"/>
                  </a:schemeClr>
                </a:solidFill>
              </a:rPr>
              <a:t> 2011-2014 </a:t>
            </a:r>
            <a:r>
              <a:rPr lang="en-US" sz="2000" b="1" dirty="0" err="1" smtClean="0">
                <a:solidFill>
                  <a:schemeClr val="bg2">
                    <a:lumMod val="75000"/>
                  </a:schemeClr>
                </a:solidFill>
              </a:rPr>
              <a:t>boleh</a:t>
            </a:r>
            <a:r>
              <a:rPr lang="en-US" sz="2000" b="1" dirty="0" smtClean="0">
                <a:solidFill>
                  <a:schemeClr val="bg2">
                    <a:lumMod val="75000"/>
                  </a:schemeClr>
                </a:solidFill>
              </a:rPr>
              <a:t> </a:t>
            </a:r>
            <a:r>
              <a:rPr lang="en-US" sz="2000" b="1" dirty="0" err="1" smtClean="0">
                <a:solidFill>
                  <a:schemeClr val="bg2">
                    <a:lumMod val="75000"/>
                  </a:schemeClr>
                </a:solidFill>
              </a:rPr>
              <a:t>pilih</a:t>
            </a:r>
            <a:r>
              <a:rPr lang="en-US" sz="2000" b="1" dirty="0" smtClean="0">
                <a:solidFill>
                  <a:schemeClr val="bg2">
                    <a:lumMod val="75000"/>
                  </a:schemeClr>
                </a:solidFill>
              </a:rPr>
              <a:t> “Basis </a:t>
            </a:r>
            <a:r>
              <a:rPr lang="en-US" sz="2000" b="1" dirty="0" err="1" smtClean="0">
                <a:solidFill>
                  <a:schemeClr val="bg2">
                    <a:lumMod val="75000"/>
                  </a:schemeClr>
                </a:solidFill>
              </a:rPr>
              <a:t>Menuju</a:t>
            </a:r>
            <a:r>
              <a:rPr lang="en-US" sz="2000" b="1" dirty="0" smtClean="0">
                <a:solidFill>
                  <a:schemeClr val="bg2">
                    <a:lumMod val="75000"/>
                  </a:schemeClr>
                </a:solidFill>
              </a:rPr>
              <a:t> </a:t>
            </a:r>
            <a:r>
              <a:rPr lang="en-US" sz="2000" b="1" dirty="0" err="1" smtClean="0">
                <a:solidFill>
                  <a:schemeClr val="bg2">
                    <a:lumMod val="75000"/>
                  </a:schemeClr>
                </a:solidFill>
              </a:rPr>
              <a:t>Akrual</a:t>
            </a:r>
            <a:r>
              <a:rPr lang="en-US" sz="2000" b="1" dirty="0" smtClean="0">
                <a:solidFill>
                  <a:schemeClr val="bg2">
                    <a:lumMod val="75000"/>
                  </a:schemeClr>
                </a:solidFill>
              </a:rPr>
              <a:t>” </a:t>
            </a:r>
            <a:r>
              <a:rPr lang="en-US" sz="2000" b="1" dirty="0" err="1" smtClean="0">
                <a:solidFill>
                  <a:schemeClr val="bg2">
                    <a:lumMod val="75000"/>
                  </a:schemeClr>
                </a:solidFill>
              </a:rPr>
              <a:t>atau</a:t>
            </a:r>
            <a:r>
              <a:rPr lang="en-US" sz="2000" b="1" dirty="0" smtClean="0">
                <a:solidFill>
                  <a:schemeClr val="bg2">
                    <a:lumMod val="75000"/>
                  </a:schemeClr>
                </a:solidFill>
              </a:rPr>
              <a:t> “Basis </a:t>
            </a:r>
            <a:r>
              <a:rPr lang="en-US" sz="2000" b="1" dirty="0" err="1" smtClean="0">
                <a:solidFill>
                  <a:schemeClr val="bg2">
                    <a:lumMod val="75000"/>
                  </a:schemeClr>
                </a:solidFill>
              </a:rPr>
              <a:t>Akrual</a:t>
            </a:r>
            <a:r>
              <a:rPr lang="en-US" sz="2000" b="1" dirty="0" smtClean="0">
                <a:solidFill>
                  <a:schemeClr val="bg2">
                    <a:lumMod val="75000"/>
                  </a:schemeClr>
                </a:solidFill>
              </a:rPr>
              <a:t> </a:t>
            </a:r>
            <a:r>
              <a:rPr lang="en-US" sz="2000" b="1" dirty="0" err="1" smtClean="0">
                <a:solidFill>
                  <a:schemeClr val="bg2">
                    <a:lumMod val="75000"/>
                  </a:schemeClr>
                </a:solidFill>
              </a:rPr>
              <a:t>Paripurna</a:t>
            </a:r>
            <a:r>
              <a:rPr lang="en-US" sz="2000" b="1" dirty="0" smtClean="0">
                <a:solidFill>
                  <a:schemeClr val="bg2">
                    <a:lumMod val="75000"/>
                  </a:schemeClr>
                </a:solidFill>
              </a:rPr>
              <a:t>”</a:t>
            </a:r>
          </a:p>
          <a:p>
            <a:pPr marL="360363" indent="-360363" algn="just" eaLnBrk="1" hangingPunct="1">
              <a:lnSpc>
                <a:spcPct val="80000"/>
              </a:lnSpc>
              <a:buFontTx/>
              <a:buNone/>
            </a:pPr>
            <a:endParaRPr lang="en-US" sz="2000" b="1" dirty="0" smtClean="0">
              <a:solidFill>
                <a:schemeClr val="bg2">
                  <a:lumMod val="75000"/>
                </a:schemeClr>
              </a:solidFill>
            </a:endParaRPr>
          </a:p>
          <a:p>
            <a:pPr marL="360363" indent="-360363" algn="just" eaLnBrk="1" hangingPunct="1">
              <a:lnSpc>
                <a:spcPct val="80000"/>
              </a:lnSpc>
              <a:buFont typeface="Arial" pitchFamily="34" charset="0"/>
              <a:buChar char="•"/>
            </a:pPr>
            <a:r>
              <a:rPr lang="en-US" sz="2000" b="1" dirty="0" err="1" smtClean="0">
                <a:solidFill>
                  <a:schemeClr val="bg2">
                    <a:lumMod val="75000"/>
                  </a:schemeClr>
                </a:solidFill>
              </a:rPr>
              <a:t>Ungkapkan</a:t>
            </a:r>
            <a:r>
              <a:rPr lang="en-US" sz="2000" b="1" dirty="0" smtClean="0">
                <a:solidFill>
                  <a:schemeClr val="bg2">
                    <a:lumMod val="75000"/>
                  </a:schemeClr>
                </a:solidFill>
              </a:rPr>
              <a:t> </a:t>
            </a:r>
            <a:r>
              <a:rPr lang="en-US" sz="2000" b="1" dirty="0" err="1" smtClean="0">
                <a:solidFill>
                  <a:schemeClr val="bg2">
                    <a:lumMod val="75000"/>
                  </a:schemeClr>
                </a:solidFill>
              </a:rPr>
              <a:t>perubahan</a:t>
            </a:r>
            <a:r>
              <a:rPr lang="en-US" sz="2000" b="1" dirty="0" smtClean="0">
                <a:solidFill>
                  <a:schemeClr val="bg2">
                    <a:lumMod val="75000"/>
                  </a:schemeClr>
                </a:solidFill>
              </a:rPr>
              <a:t> </a:t>
            </a:r>
            <a:r>
              <a:rPr lang="en-US" sz="2000" b="1" dirty="0" err="1" smtClean="0">
                <a:solidFill>
                  <a:schemeClr val="bg2">
                    <a:lumMod val="75000"/>
                  </a:schemeClr>
                </a:solidFill>
              </a:rPr>
              <a:t>mendasar</a:t>
            </a:r>
            <a:r>
              <a:rPr lang="en-US" sz="2000" b="1" dirty="0" smtClean="0">
                <a:solidFill>
                  <a:schemeClr val="bg2">
                    <a:lumMod val="75000"/>
                  </a:schemeClr>
                </a:solidFill>
              </a:rPr>
              <a:t> LK </a:t>
            </a:r>
            <a:r>
              <a:rPr lang="en-US" sz="2000" b="1" dirty="0" err="1" smtClean="0">
                <a:solidFill>
                  <a:schemeClr val="bg2">
                    <a:lumMod val="75000"/>
                  </a:schemeClr>
                </a:solidFill>
              </a:rPr>
              <a:t>setelah</a:t>
            </a:r>
            <a:r>
              <a:rPr lang="en-US" sz="2000" b="1" dirty="0" smtClean="0">
                <a:solidFill>
                  <a:schemeClr val="bg2">
                    <a:lumMod val="75000"/>
                  </a:schemeClr>
                </a:solidFill>
              </a:rPr>
              <a:t> </a:t>
            </a:r>
            <a:r>
              <a:rPr lang="en-US" sz="2000" b="1" dirty="0" err="1" smtClean="0">
                <a:solidFill>
                  <a:schemeClr val="bg2">
                    <a:lumMod val="75000"/>
                  </a:schemeClr>
                </a:solidFill>
              </a:rPr>
              <a:t>menggunakan</a:t>
            </a:r>
            <a:r>
              <a:rPr lang="en-US" sz="2000" b="1" dirty="0" smtClean="0">
                <a:solidFill>
                  <a:schemeClr val="bg2">
                    <a:lumMod val="75000"/>
                  </a:schemeClr>
                </a:solidFill>
              </a:rPr>
              <a:t> </a:t>
            </a:r>
            <a:r>
              <a:rPr lang="en-US" sz="2000" b="1" dirty="0" err="1" smtClean="0">
                <a:solidFill>
                  <a:schemeClr val="bg2">
                    <a:lumMod val="75000"/>
                  </a:schemeClr>
                </a:solidFill>
              </a:rPr>
              <a:t>akrual</a:t>
            </a:r>
            <a:r>
              <a:rPr lang="en-US" sz="2000" b="1" dirty="0" smtClean="0">
                <a:solidFill>
                  <a:schemeClr val="bg2">
                    <a:lumMod val="75000"/>
                  </a:schemeClr>
                </a:solidFill>
              </a:rPr>
              <a:t> </a:t>
            </a:r>
            <a:r>
              <a:rPr lang="en-US" sz="2000" b="1" dirty="0" err="1" smtClean="0">
                <a:solidFill>
                  <a:schemeClr val="bg2">
                    <a:lumMod val="75000"/>
                  </a:schemeClr>
                </a:solidFill>
              </a:rPr>
              <a:t>paripurna</a:t>
            </a:r>
            <a:r>
              <a:rPr lang="en-US" sz="2000" b="1" dirty="0" smtClean="0">
                <a:solidFill>
                  <a:schemeClr val="bg2">
                    <a:lumMod val="75000"/>
                  </a:schemeClr>
                </a:solidFill>
              </a:rPr>
              <a:t>.</a:t>
            </a:r>
          </a:p>
          <a:p>
            <a:pPr marL="360363" indent="-360363" algn="just" eaLnBrk="1" hangingPunct="1">
              <a:lnSpc>
                <a:spcPct val="80000"/>
              </a:lnSpc>
              <a:buFontTx/>
              <a:buNone/>
            </a:pPr>
            <a:endParaRPr lang="en-US" sz="2000" b="1" dirty="0" smtClean="0">
              <a:solidFill>
                <a:schemeClr val="bg2">
                  <a:lumMod val="75000"/>
                </a:schemeClr>
              </a:solidFill>
            </a:endParaRPr>
          </a:p>
          <a:p>
            <a:pPr marL="360363" indent="-360363" algn="just" eaLnBrk="1" hangingPunct="1">
              <a:lnSpc>
                <a:spcPct val="80000"/>
              </a:lnSpc>
              <a:buFont typeface="Arial" pitchFamily="34" charset="0"/>
              <a:buChar char="•"/>
            </a:pPr>
            <a:r>
              <a:rPr lang="en-US" sz="2000" b="1" dirty="0" err="1" smtClean="0">
                <a:solidFill>
                  <a:schemeClr val="bg2">
                    <a:lumMod val="75000"/>
                  </a:schemeClr>
                </a:solidFill>
              </a:rPr>
              <a:t>Ungkapkan</a:t>
            </a:r>
            <a:r>
              <a:rPr lang="en-US" sz="2000" b="1" dirty="0" smtClean="0">
                <a:solidFill>
                  <a:schemeClr val="bg2">
                    <a:lumMod val="75000"/>
                  </a:schemeClr>
                </a:solidFill>
              </a:rPr>
              <a:t> </a:t>
            </a:r>
            <a:r>
              <a:rPr lang="en-US" sz="2000" b="1" dirty="0" err="1" smtClean="0">
                <a:solidFill>
                  <a:schemeClr val="bg2">
                    <a:lumMod val="75000"/>
                  </a:schemeClr>
                </a:solidFill>
              </a:rPr>
              <a:t>perubahan</a:t>
            </a:r>
            <a:r>
              <a:rPr lang="en-US" sz="2000" b="1" dirty="0" smtClean="0">
                <a:solidFill>
                  <a:schemeClr val="bg2">
                    <a:lumMod val="75000"/>
                  </a:schemeClr>
                </a:solidFill>
              </a:rPr>
              <a:t> </a:t>
            </a:r>
            <a:r>
              <a:rPr lang="en-US" sz="2000" b="1" dirty="0" err="1" smtClean="0">
                <a:solidFill>
                  <a:schemeClr val="bg2">
                    <a:lumMod val="75000"/>
                  </a:schemeClr>
                </a:solidFill>
              </a:rPr>
              <a:t>kebijakan</a:t>
            </a:r>
            <a:r>
              <a:rPr lang="en-US" sz="2000" b="1" dirty="0" smtClean="0">
                <a:solidFill>
                  <a:schemeClr val="bg2">
                    <a:lumMod val="75000"/>
                  </a:schemeClr>
                </a:solidFill>
              </a:rPr>
              <a:t> </a:t>
            </a:r>
            <a:r>
              <a:rPr lang="en-US" sz="2000" b="1" dirty="0" err="1" smtClean="0">
                <a:solidFill>
                  <a:schemeClr val="bg2">
                    <a:lumMod val="75000"/>
                  </a:schemeClr>
                </a:solidFill>
              </a:rPr>
              <a:t>akuntansi</a:t>
            </a:r>
            <a:r>
              <a:rPr lang="en-US" sz="2000" b="1" dirty="0" smtClean="0">
                <a:solidFill>
                  <a:schemeClr val="bg2">
                    <a:lumMod val="75000"/>
                  </a:schemeClr>
                </a:solidFill>
              </a:rPr>
              <a:t> </a:t>
            </a:r>
            <a:r>
              <a:rPr lang="en-US" sz="2000" b="1" dirty="0" err="1" smtClean="0">
                <a:solidFill>
                  <a:schemeClr val="bg2">
                    <a:lumMod val="75000"/>
                  </a:schemeClr>
                </a:solidFill>
              </a:rPr>
              <a:t>akrual</a:t>
            </a:r>
            <a:r>
              <a:rPr lang="en-US" sz="2000" b="1" dirty="0" smtClean="0">
                <a:solidFill>
                  <a:schemeClr val="bg2">
                    <a:lumMod val="75000"/>
                  </a:schemeClr>
                </a:solidFill>
              </a:rPr>
              <a:t> </a:t>
            </a:r>
            <a:r>
              <a:rPr lang="en-US" sz="2000" b="1" dirty="0" err="1" smtClean="0">
                <a:solidFill>
                  <a:schemeClr val="bg2">
                    <a:lumMod val="75000"/>
                  </a:schemeClr>
                </a:solidFill>
              </a:rPr>
              <a:t>paripurna</a:t>
            </a:r>
            <a:r>
              <a:rPr lang="en-US" sz="2000" b="1" dirty="0" smtClean="0">
                <a:solidFill>
                  <a:schemeClr val="bg2">
                    <a:lumMod val="75000"/>
                  </a:schemeClr>
                </a:solidFill>
              </a:rPr>
              <a:t> </a:t>
            </a:r>
            <a:r>
              <a:rPr lang="en-US" sz="2000" b="1" dirty="0" err="1" smtClean="0">
                <a:solidFill>
                  <a:schemeClr val="bg2">
                    <a:lumMod val="75000"/>
                  </a:schemeClr>
                </a:solidFill>
              </a:rPr>
              <a:t>tahun</a:t>
            </a:r>
            <a:r>
              <a:rPr lang="en-US" sz="2000" b="1" dirty="0" smtClean="0">
                <a:solidFill>
                  <a:schemeClr val="bg2">
                    <a:lumMod val="75000"/>
                  </a:schemeClr>
                </a:solidFill>
              </a:rPr>
              <a:t> </a:t>
            </a:r>
            <a:r>
              <a:rPr lang="en-US" sz="2000" b="1" dirty="0" err="1" smtClean="0">
                <a:solidFill>
                  <a:schemeClr val="bg2">
                    <a:lumMod val="75000"/>
                  </a:schemeClr>
                </a:solidFill>
              </a:rPr>
              <a:t>pertama</a:t>
            </a:r>
            <a:r>
              <a:rPr lang="en-US" sz="2000" b="1" dirty="0" smtClean="0">
                <a:solidFill>
                  <a:schemeClr val="bg2">
                    <a:lumMod val="75000"/>
                  </a:schemeClr>
                </a:solidFill>
              </a:rPr>
              <a:t>, </a:t>
            </a:r>
            <a:r>
              <a:rPr lang="en-US" sz="2000" b="1" dirty="0" err="1" smtClean="0">
                <a:solidFill>
                  <a:schemeClr val="bg2">
                    <a:lumMod val="75000"/>
                  </a:schemeClr>
                </a:solidFill>
              </a:rPr>
              <a:t>misalnya</a:t>
            </a:r>
            <a:r>
              <a:rPr lang="en-US" sz="2000" b="1" dirty="0" smtClean="0">
                <a:solidFill>
                  <a:schemeClr val="bg2">
                    <a:lumMod val="75000"/>
                  </a:schemeClr>
                </a:solidFill>
              </a:rPr>
              <a:t> unsure </a:t>
            </a:r>
            <a:r>
              <a:rPr lang="en-US" sz="2000" b="1" dirty="0" err="1" smtClean="0">
                <a:solidFill>
                  <a:schemeClr val="bg2">
                    <a:lumMod val="75000"/>
                  </a:schemeClr>
                </a:solidFill>
              </a:rPr>
              <a:t>persediaan</a:t>
            </a:r>
            <a:r>
              <a:rPr lang="en-US" sz="2000" b="1" dirty="0" smtClean="0">
                <a:solidFill>
                  <a:schemeClr val="bg2">
                    <a:lumMod val="75000"/>
                  </a:schemeClr>
                </a:solidFill>
              </a:rPr>
              <a:t> </a:t>
            </a:r>
            <a:r>
              <a:rPr lang="en-US" sz="2000" b="1" dirty="0" err="1" smtClean="0">
                <a:solidFill>
                  <a:schemeClr val="bg2">
                    <a:lumMod val="75000"/>
                  </a:schemeClr>
                </a:solidFill>
              </a:rPr>
              <a:t>dalam</a:t>
            </a:r>
            <a:r>
              <a:rPr lang="en-US" sz="2000" b="1" dirty="0" smtClean="0">
                <a:solidFill>
                  <a:schemeClr val="bg2">
                    <a:lumMod val="75000"/>
                  </a:schemeClr>
                </a:solidFill>
              </a:rPr>
              <a:t> LK </a:t>
            </a:r>
            <a:r>
              <a:rPr lang="en-US" sz="2000" b="1" dirty="0" err="1" smtClean="0">
                <a:solidFill>
                  <a:schemeClr val="bg2">
                    <a:lumMod val="75000"/>
                  </a:schemeClr>
                </a:solidFill>
              </a:rPr>
              <a:t>disusun</a:t>
            </a:r>
            <a:r>
              <a:rPr lang="en-US" sz="2000" b="1" dirty="0" smtClean="0">
                <a:solidFill>
                  <a:schemeClr val="bg2">
                    <a:lumMod val="75000"/>
                  </a:schemeClr>
                </a:solidFill>
              </a:rPr>
              <a:t> </a:t>
            </a:r>
            <a:r>
              <a:rPr lang="en-US" sz="2000" b="1" dirty="0" err="1" smtClean="0">
                <a:solidFill>
                  <a:schemeClr val="bg2">
                    <a:lumMod val="75000"/>
                  </a:schemeClr>
                </a:solidFill>
              </a:rPr>
              <a:t>berdasar</a:t>
            </a:r>
            <a:r>
              <a:rPr lang="en-US" sz="2000" b="1" dirty="0" smtClean="0">
                <a:solidFill>
                  <a:schemeClr val="bg2">
                    <a:lumMod val="75000"/>
                  </a:schemeClr>
                </a:solidFill>
              </a:rPr>
              <a:t> </a:t>
            </a:r>
            <a:r>
              <a:rPr lang="en-US" sz="2000" b="1" dirty="0" err="1" smtClean="0">
                <a:solidFill>
                  <a:schemeClr val="bg2">
                    <a:lumMod val="75000"/>
                  </a:schemeClr>
                </a:solidFill>
              </a:rPr>
              <a:t>buku</a:t>
            </a:r>
            <a:r>
              <a:rPr lang="en-US" sz="2000" b="1" dirty="0" smtClean="0">
                <a:solidFill>
                  <a:schemeClr val="bg2">
                    <a:lumMod val="75000"/>
                  </a:schemeClr>
                </a:solidFill>
              </a:rPr>
              <a:t> </a:t>
            </a:r>
            <a:r>
              <a:rPr lang="en-US" sz="2000" b="1" dirty="0" err="1" smtClean="0">
                <a:solidFill>
                  <a:schemeClr val="bg2">
                    <a:lumMod val="75000"/>
                  </a:schemeClr>
                </a:solidFill>
              </a:rPr>
              <a:t>besar</a:t>
            </a:r>
            <a:r>
              <a:rPr lang="en-US" sz="2000" b="1" dirty="0" smtClean="0">
                <a:solidFill>
                  <a:schemeClr val="bg2">
                    <a:lumMod val="75000"/>
                  </a:schemeClr>
                </a:solidFill>
              </a:rPr>
              <a:t> </a:t>
            </a:r>
            <a:r>
              <a:rPr lang="en-US" sz="2000" b="1" dirty="0" err="1" smtClean="0">
                <a:solidFill>
                  <a:schemeClr val="bg2">
                    <a:lumMod val="75000"/>
                  </a:schemeClr>
                </a:solidFill>
              </a:rPr>
              <a:t>dan</a:t>
            </a:r>
            <a:r>
              <a:rPr lang="en-US" sz="2000" b="1" dirty="0" smtClean="0">
                <a:solidFill>
                  <a:schemeClr val="bg2">
                    <a:lumMod val="75000"/>
                  </a:schemeClr>
                </a:solidFill>
              </a:rPr>
              <a:t> </a:t>
            </a:r>
            <a:r>
              <a:rPr lang="en-US" sz="2000" b="1" dirty="0" err="1" smtClean="0">
                <a:solidFill>
                  <a:schemeClr val="bg2">
                    <a:lumMod val="75000"/>
                  </a:schemeClr>
                </a:solidFill>
              </a:rPr>
              <a:t>buku</a:t>
            </a:r>
            <a:r>
              <a:rPr lang="en-US" sz="2000" b="1" dirty="0" smtClean="0">
                <a:solidFill>
                  <a:schemeClr val="bg2">
                    <a:lumMod val="75000"/>
                  </a:schemeClr>
                </a:solidFill>
              </a:rPr>
              <a:t> </a:t>
            </a:r>
            <a:r>
              <a:rPr lang="en-US" sz="2000" b="1" dirty="0" err="1" smtClean="0">
                <a:solidFill>
                  <a:schemeClr val="bg2">
                    <a:lumMod val="75000"/>
                  </a:schemeClr>
                </a:solidFill>
              </a:rPr>
              <a:t>pembantu</a:t>
            </a:r>
            <a:r>
              <a:rPr lang="en-US" sz="2000" b="1" dirty="0" smtClean="0">
                <a:solidFill>
                  <a:schemeClr val="bg2">
                    <a:lumMod val="75000"/>
                  </a:schemeClr>
                </a:solidFill>
              </a:rPr>
              <a:t> </a:t>
            </a:r>
            <a:r>
              <a:rPr lang="en-US" sz="2000" b="1" dirty="0" err="1" smtClean="0">
                <a:solidFill>
                  <a:schemeClr val="bg2">
                    <a:lumMod val="75000"/>
                  </a:schemeClr>
                </a:solidFill>
              </a:rPr>
              <a:t>persediaan</a:t>
            </a:r>
            <a:r>
              <a:rPr lang="en-US" sz="2000" b="1" dirty="0" smtClean="0">
                <a:solidFill>
                  <a:schemeClr val="bg2">
                    <a:lumMod val="75000"/>
                  </a:schemeClr>
                </a:solidFill>
              </a:rPr>
              <a:t> yang </a:t>
            </a:r>
            <a:r>
              <a:rPr lang="en-US" sz="2000" b="1" dirty="0" err="1" smtClean="0">
                <a:solidFill>
                  <a:schemeClr val="bg2">
                    <a:lumMod val="75000"/>
                  </a:schemeClr>
                </a:solidFill>
              </a:rPr>
              <a:t>terkoreksi</a:t>
            </a:r>
            <a:r>
              <a:rPr lang="en-US" sz="2000" b="1" dirty="0" smtClean="0">
                <a:solidFill>
                  <a:schemeClr val="bg2">
                    <a:lumMod val="75000"/>
                  </a:schemeClr>
                </a:solidFill>
              </a:rPr>
              <a:t> </a:t>
            </a:r>
            <a:r>
              <a:rPr lang="en-US" sz="2000" b="1" dirty="0" err="1" smtClean="0">
                <a:solidFill>
                  <a:schemeClr val="bg2">
                    <a:lumMod val="75000"/>
                  </a:schemeClr>
                </a:solidFill>
              </a:rPr>
              <a:t>oleh</a:t>
            </a:r>
            <a:r>
              <a:rPr lang="en-US" sz="2000" b="1" dirty="0" smtClean="0">
                <a:solidFill>
                  <a:schemeClr val="bg2">
                    <a:lumMod val="75000"/>
                  </a:schemeClr>
                </a:solidFill>
              </a:rPr>
              <a:t> </a:t>
            </a:r>
            <a:r>
              <a:rPr lang="en-US" sz="2000" b="1" dirty="0" err="1" smtClean="0">
                <a:solidFill>
                  <a:schemeClr val="bg2">
                    <a:lumMod val="75000"/>
                  </a:schemeClr>
                </a:solidFill>
              </a:rPr>
              <a:t>hasil</a:t>
            </a:r>
            <a:r>
              <a:rPr lang="en-US" sz="2000" b="1" dirty="0" smtClean="0">
                <a:solidFill>
                  <a:schemeClr val="bg2">
                    <a:lumMod val="75000"/>
                  </a:schemeClr>
                </a:solidFill>
              </a:rPr>
              <a:t> </a:t>
            </a:r>
            <a:r>
              <a:rPr lang="en-US" sz="2000" b="1" dirty="0" err="1" smtClean="0">
                <a:solidFill>
                  <a:schemeClr val="bg2">
                    <a:lumMod val="75000"/>
                  </a:schemeClr>
                </a:solidFill>
              </a:rPr>
              <a:t>opname</a:t>
            </a:r>
            <a:r>
              <a:rPr lang="en-US" sz="2000" b="1" dirty="0" smtClean="0">
                <a:solidFill>
                  <a:schemeClr val="bg2">
                    <a:lumMod val="75000"/>
                  </a:schemeClr>
                </a:solidFill>
              </a:rPr>
              <a:t> </a:t>
            </a:r>
            <a:r>
              <a:rPr lang="en-US" sz="2000" b="1" dirty="0" err="1" smtClean="0">
                <a:solidFill>
                  <a:schemeClr val="bg2">
                    <a:lumMod val="75000"/>
                  </a:schemeClr>
                </a:solidFill>
              </a:rPr>
              <a:t>fisik</a:t>
            </a:r>
            <a:r>
              <a:rPr lang="en-US" sz="2000" b="1" dirty="0" smtClean="0">
                <a:solidFill>
                  <a:schemeClr val="bg2">
                    <a:lumMod val="75000"/>
                  </a:schemeClr>
                </a:solidFill>
              </a:rPr>
              <a:t>, </a:t>
            </a:r>
            <a:r>
              <a:rPr lang="en-US" sz="2000" b="1" dirty="0" err="1" smtClean="0">
                <a:solidFill>
                  <a:schemeClr val="bg2">
                    <a:lumMod val="75000"/>
                  </a:schemeClr>
                </a:solidFill>
              </a:rPr>
              <a:t>merupakan</a:t>
            </a:r>
            <a:r>
              <a:rPr lang="en-US" sz="2000" b="1" dirty="0" smtClean="0">
                <a:solidFill>
                  <a:schemeClr val="bg2">
                    <a:lumMod val="75000"/>
                  </a:schemeClr>
                </a:solidFill>
              </a:rPr>
              <a:t> </a:t>
            </a:r>
            <a:r>
              <a:rPr lang="en-US" sz="2000" b="1" dirty="0" err="1" smtClean="0">
                <a:solidFill>
                  <a:schemeClr val="bg2">
                    <a:lumMod val="75000"/>
                  </a:schemeClr>
                </a:solidFill>
              </a:rPr>
              <a:t>perubahan</a:t>
            </a:r>
            <a:r>
              <a:rPr lang="en-US" sz="2000" b="1" dirty="0" smtClean="0">
                <a:solidFill>
                  <a:schemeClr val="bg2">
                    <a:lumMod val="75000"/>
                  </a:schemeClr>
                </a:solidFill>
              </a:rPr>
              <a:t> </a:t>
            </a:r>
            <a:r>
              <a:rPr lang="en-US" sz="2000" b="1" dirty="0" err="1" smtClean="0">
                <a:solidFill>
                  <a:schemeClr val="bg2">
                    <a:lumMod val="75000"/>
                  </a:schemeClr>
                </a:solidFill>
              </a:rPr>
              <a:t>mendasar</a:t>
            </a:r>
            <a:r>
              <a:rPr lang="en-US" sz="2000" b="1" dirty="0" smtClean="0">
                <a:solidFill>
                  <a:schemeClr val="bg2">
                    <a:lumMod val="75000"/>
                  </a:schemeClr>
                </a:solidFill>
              </a:rPr>
              <a:t> </a:t>
            </a:r>
            <a:r>
              <a:rPr lang="en-US" sz="2000" b="1" dirty="0" err="1" smtClean="0">
                <a:solidFill>
                  <a:schemeClr val="bg2">
                    <a:lumMod val="75000"/>
                  </a:schemeClr>
                </a:solidFill>
              </a:rPr>
              <a:t>penggunaan</a:t>
            </a:r>
            <a:r>
              <a:rPr lang="en-US" sz="2000" b="1" dirty="0" smtClean="0">
                <a:solidFill>
                  <a:schemeClr val="bg2">
                    <a:lumMod val="75000"/>
                  </a:schemeClr>
                </a:solidFill>
              </a:rPr>
              <a:t> Physical Method </a:t>
            </a:r>
            <a:r>
              <a:rPr lang="en-US" sz="2000" b="1" dirty="0" err="1" smtClean="0">
                <a:solidFill>
                  <a:schemeClr val="bg2">
                    <a:lumMod val="75000"/>
                  </a:schemeClr>
                </a:solidFill>
              </a:rPr>
              <a:t>versi</a:t>
            </a:r>
            <a:r>
              <a:rPr lang="en-US" sz="2000" b="1" dirty="0" smtClean="0">
                <a:solidFill>
                  <a:schemeClr val="bg2">
                    <a:lumMod val="75000"/>
                  </a:schemeClr>
                </a:solidFill>
              </a:rPr>
              <a:t> PP 24.</a:t>
            </a:r>
          </a:p>
          <a:p>
            <a:pPr marL="360363" indent="-360363" eaLnBrk="1" hangingPunct="1">
              <a:lnSpc>
                <a:spcPct val="80000"/>
              </a:lnSpc>
            </a:pPr>
            <a:endParaRPr lang="en-US" sz="2000" b="1" dirty="0" smtClean="0">
              <a:solidFill>
                <a:srgbClr val="0067AC"/>
              </a:solidFill>
            </a:endParaRPr>
          </a:p>
        </p:txBody>
      </p:sp>
      <p:sp>
        <p:nvSpPr>
          <p:cNvPr id="4" name="Title 2"/>
          <p:cNvSpPr txBox="1">
            <a:spLocks/>
          </p:cNvSpPr>
          <p:nvPr/>
        </p:nvSpPr>
        <p:spPr>
          <a:xfrm>
            <a:off x="97974" y="43542"/>
            <a:ext cx="8915400" cy="1163395"/>
          </a:xfrm>
          <a:prstGeom prst="rect">
            <a:avLst/>
          </a:prstGeom>
        </p:spPr>
        <p:txBody>
          <a:bodyPr vert="horz" wrap="square" lIns="0" tIns="0" rIns="0" bIns="0" rtlCol="0" anchor="t">
            <a:spAutoFit/>
          </a:bodyPr>
          <a:lstStyle/>
          <a:p>
            <a:pPr marL="0" marR="0" lvl="0" indent="0" algn="ctr" defTabSz="914363" rtl="0" eaLnBrk="1" fontAlgn="auto" latinLnBrk="0" hangingPunct="1">
              <a:lnSpc>
                <a:spcPct val="90000"/>
              </a:lnSpc>
              <a:spcBef>
                <a:spcPct val="0"/>
              </a:spcBef>
              <a:spcAft>
                <a:spcPts val="0"/>
              </a:spcAft>
              <a:buClrTx/>
              <a:buSzTx/>
              <a:buFontTx/>
              <a:buNone/>
              <a:tabLst/>
              <a:defRPr/>
            </a:pPr>
            <a:r>
              <a:rPr lang="en-US" sz="4200" b="1" spc="-150" dirty="0" smtClean="0">
                <a:ln w="3175">
                  <a:noFill/>
                </a:ln>
                <a:effectLst>
                  <a:outerShdw blurRad="38100" dist="38100" dir="2700000" algn="tl">
                    <a:srgbClr val="000000">
                      <a:alpha val="43137"/>
                    </a:srgbClr>
                  </a:outerShdw>
                </a:effectLst>
                <a:latin typeface="+mj-lt"/>
                <a:cs typeface="Arial" charset="0"/>
              </a:rPr>
              <a:t>PSAP 04 </a:t>
            </a:r>
          </a:p>
          <a:p>
            <a:pPr marL="0" marR="0" lvl="0" indent="0" algn="ctr" defTabSz="914363" rtl="0" eaLnBrk="1" fontAlgn="auto" latinLnBrk="0" hangingPunct="1">
              <a:lnSpc>
                <a:spcPct val="90000"/>
              </a:lnSpc>
              <a:spcBef>
                <a:spcPct val="0"/>
              </a:spcBef>
              <a:spcAft>
                <a:spcPts val="0"/>
              </a:spcAft>
              <a:buClrTx/>
              <a:buSzTx/>
              <a:buFontTx/>
              <a:buNone/>
              <a:tabLst/>
              <a:defRPr/>
            </a:pPr>
            <a:r>
              <a:rPr lang="en-US" sz="4200" b="1" spc="-150" dirty="0" smtClean="0">
                <a:ln w="3175">
                  <a:noFill/>
                </a:ln>
                <a:effectLst>
                  <a:outerShdw blurRad="38100" dist="38100" dir="2700000" algn="tl">
                    <a:srgbClr val="000000">
                      <a:alpha val="43137"/>
                    </a:srgbClr>
                  </a:outerShdw>
                </a:effectLst>
                <a:latin typeface="+mj-lt"/>
                <a:cs typeface="Arial" charset="0"/>
              </a:rPr>
              <a:t>CATATAN ATAS LAPORAN KEUANGAN</a:t>
            </a:r>
            <a:endParaRPr kumimoji="0" lang="en-US" sz="4200" b="1" i="0" u="none" strike="noStrike" kern="1200" cap="none" spc="-150" normalizeH="0" baseline="0" noProof="0" dirty="0">
              <a:ln w="3175">
                <a:noFill/>
              </a:ln>
              <a:effectLst>
                <a:outerShdw blurRad="38100" dist="38100" dir="2700000" algn="tl">
                  <a:srgbClr val="000000">
                    <a:alpha val="43137"/>
                  </a:srgbClr>
                </a:outerShdw>
              </a:effectLst>
              <a:uLnTx/>
              <a:uFillTx/>
              <a:latin typeface="+mj-lt"/>
              <a:ea typeface="+mn-ea"/>
              <a:cs typeface="Arial" charset="0"/>
            </a:endParaRPr>
          </a:p>
        </p:txBody>
      </p:sp>
      <p:sp>
        <p:nvSpPr>
          <p:cNvPr id="5" name="Slide Number Placeholder 17"/>
          <p:cNvSpPr txBox="1">
            <a:spLocks/>
          </p:cNvSpPr>
          <p:nvPr/>
        </p:nvSpPr>
        <p:spPr>
          <a:xfrm>
            <a:off x="7924800" y="6416675"/>
            <a:ext cx="7620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9E2C3-3120-4CDB-861A-B0B65478931D}" type="slidenum">
              <a:rPr kumimoji="0" lang="ja-JP" altLang="en-US" sz="1800" b="0" i="0" u="none" strike="noStrike" kern="1200" cap="none" spc="0" normalizeH="0" baseline="0" noProof="0" smtClean="0">
                <a:ln>
                  <a:noFill/>
                </a:ln>
                <a:solidFill>
                  <a:schemeClr val="bg1"/>
                </a:solidFill>
                <a:effectLst/>
                <a:uLnTx/>
                <a:uFillTx/>
                <a:latin typeface="+mn-lt"/>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altLang="ja-JP" sz="1800" b="0" i="0" u="none" strike="noStrike" kern="1200" cap="none" spc="0" normalizeH="0" baseline="0" noProof="0" dirty="0">
              <a:ln>
                <a:noFill/>
              </a:ln>
              <a:solidFill>
                <a:schemeClr val="bg1"/>
              </a:solidFill>
              <a:effectLst/>
              <a:uLnTx/>
              <a:uFillTx/>
              <a:latin typeface="+mn-lt"/>
              <a:ea typeface="ＭＳ Ｐゴシック" charset="-128"/>
              <a:cs typeface="+mn-cs"/>
            </a:endParaRPr>
          </a:p>
        </p:txBody>
      </p:sp>
    </p:spTree>
  </p:cSld>
  <p:clrMapOvr>
    <a:masterClrMapping/>
  </p:clrMapOvr>
  <p:transition spd="med">
    <p:split orient="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idx="1"/>
          </p:nvPr>
        </p:nvSpPr>
        <p:spPr>
          <a:xfrm>
            <a:off x="611188" y="2133600"/>
            <a:ext cx="8208962" cy="4385816"/>
          </a:xfrm>
        </p:spPr>
        <p:txBody>
          <a:bodyPr/>
          <a:lstStyle/>
          <a:p>
            <a:pPr algn="just" eaLnBrk="1" hangingPunct="1">
              <a:lnSpc>
                <a:spcPct val="80000"/>
              </a:lnSpc>
              <a:buFont typeface="Arial" pitchFamily="34" charset="0"/>
              <a:buChar char="•"/>
            </a:pPr>
            <a:r>
              <a:rPr lang="fi-FI" sz="2000" b="1" dirty="0" smtClean="0">
                <a:solidFill>
                  <a:schemeClr val="bg2">
                    <a:lumMod val="75000"/>
                  </a:schemeClr>
                </a:solidFill>
              </a:rPr>
              <a:t>PP 24 tahun 2005 sebanyak  26 paragraf, PP 71 tahun 2010 sebanyak 28 Paragraf.</a:t>
            </a:r>
          </a:p>
          <a:p>
            <a:pPr algn="just" eaLnBrk="1" hangingPunct="1">
              <a:lnSpc>
                <a:spcPct val="80000"/>
              </a:lnSpc>
              <a:buFontTx/>
              <a:buNone/>
            </a:pPr>
            <a:endParaRPr lang="pt-BR" sz="900" b="1" dirty="0" smtClean="0">
              <a:solidFill>
                <a:schemeClr val="bg2">
                  <a:lumMod val="75000"/>
                </a:schemeClr>
              </a:solidFill>
            </a:endParaRPr>
          </a:p>
          <a:p>
            <a:pPr algn="just" eaLnBrk="1" hangingPunct="1">
              <a:lnSpc>
                <a:spcPct val="80000"/>
              </a:lnSpc>
              <a:buFontTx/>
              <a:buNone/>
            </a:pPr>
            <a:r>
              <a:rPr lang="pt-BR" sz="2000" b="1" dirty="0" smtClean="0">
                <a:solidFill>
                  <a:schemeClr val="bg2">
                    <a:lumMod val="75000"/>
                  </a:schemeClr>
                </a:solidFill>
              </a:rPr>
              <a:t>Paragraf PP 24 dihapus pada PP 71 :</a:t>
            </a:r>
          </a:p>
          <a:p>
            <a:pPr algn="just" eaLnBrk="1" hangingPunct="1">
              <a:lnSpc>
                <a:spcPct val="80000"/>
              </a:lnSpc>
              <a:buFont typeface="Arial" pitchFamily="34" charset="0"/>
              <a:buChar char="•"/>
            </a:pPr>
            <a:r>
              <a:rPr lang="pt-BR" sz="2000" b="1" dirty="0" smtClean="0">
                <a:solidFill>
                  <a:schemeClr val="bg2">
                    <a:lumMod val="75000"/>
                  </a:schemeClr>
                </a:solidFill>
              </a:rPr>
              <a:t>Paragraf 16 PP 24, </a:t>
            </a:r>
            <a:r>
              <a:rPr lang="pt-BR" sz="2000" b="1" i="1" dirty="0" smtClean="0">
                <a:solidFill>
                  <a:schemeClr val="bg2">
                    <a:lumMod val="75000"/>
                  </a:schemeClr>
                </a:solidFill>
              </a:rPr>
              <a:t>Pada akhir periode akuntansi, persediaan dicatat berdasarkan hasil inventarisasi fisik.</a:t>
            </a:r>
            <a:endParaRPr lang="pt-BR" sz="2000" b="1" dirty="0" smtClean="0">
              <a:solidFill>
                <a:schemeClr val="bg2">
                  <a:lumMod val="75000"/>
                </a:schemeClr>
              </a:solidFill>
            </a:endParaRPr>
          </a:p>
          <a:p>
            <a:pPr algn="just" eaLnBrk="1" hangingPunct="1">
              <a:lnSpc>
                <a:spcPct val="80000"/>
              </a:lnSpc>
              <a:buFont typeface="Arial" pitchFamily="34" charset="0"/>
              <a:buChar char="•"/>
            </a:pPr>
            <a:r>
              <a:rPr lang="pt-BR" sz="2000" b="1" dirty="0" smtClean="0">
                <a:solidFill>
                  <a:schemeClr val="bg2">
                    <a:lumMod val="75000"/>
                  </a:schemeClr>
                </a:solidFill>
              </a:rPr>
              <a:t>Paragraf 17, </a:t>
            </a:r>
            <a:r>
              <a:rPr lang="pt-BR" sz="2000" b="1" i="1" dirty="0" smtClean="0">
                <a:solidFill>
                  <a:schemeClr val="bg2">
                    <a:lumMod val="75000"/>
                  </a:schemeClr>
                </a:solidFill>
              </a:rPr>
              <a:t>Persediaan bahan baku dan perlengkapan yang dimiliki proyek swakelola dan dibabankan ke suatu perkiraan aset utk konstruksi dalam pengerjaan, tidak dimasukkan ke dalam persediaan.</a:t>
            </a:r>
            <a:endParaRPr lang="en-US" sz="2000" b="1" dirty="0" smtClean="0">
              <a:solidFill>
                <a:schemeClr val="bg2">
                  <a:lumMod val="75000"/>
                </a:schemeClr>
              </a:solidFill>
            </a:endParaRPr>
          </a:p>
          <a:p>
            <a:pPr algn="just" eaLnBrk="1" hangingPunct="1">
              <a:lnSpc>
                <a:spcPct val="80000"/>
              </a:lnSpc>
              <a:buFont typeface="Arial" pitchFamily="34" charset="0"/>
              <a:buChar char="•"/>
            </a:pPr>
            <a:r>
              <a:rPr lang="en-US" sz="2000" b="1" dirty="0" err="1" smtClean="0">
                <a:solidFill>
                  <a:schemeClr val="bg2">
                    <a:lumMod val="75000"/>
                  </a:schemeClr>
                </a:solidFill>
              </a:rPr>
              <a:t>Paragraf</a:t>
            </a:r>
            <a:r>
              <a:rPr lang="en-US" sz="2000" b="1" dirty="0" smtClean="0">
                <a:solidFill>
                  <a:schemeClr val="bg2">
                    <a:lumMod val="75000"/>
                  </a:schemeClr>
                </a:solidFill>
              </a:rPr>
              <a:t> 20, </a:t>
            </a:r>
            <a:r>
              <a:rPr lang="en-US" sz="2000" b="1" dirty="0" err="1" smtClean="0">
                <a:solidFill>
                  <a:schemeClr val="bg2">
                    <a:lumMod val="75000"/>
                  </a:schemeClr>
                </a:solidFill>
              </a:rPr>
              <a:t>Nilai</a:t>
            </a:r>
            <a:r>
              <a:rPr lang="en-US" sz="2000" b="1" dirty="0" smtClean="0">
                <a:solidFill>
                  <a:schemeClr val="bg2">
                    <a:lumMod val="75000"/>
                  </a:schemeClr>
                </a:solidFill>
              </a:rPr>
              <a:t> </a:t>
            </a:r>
            <a:r>
              <a:rPr lang="en-US" sz="2000" b="1" dirty="0" err="1" smtClean="0">
                <a:solidFill>
                  <a:schemeClr val="bg2">
                    <a:lumMod val="75000"/>
                  </a:schemeClr>
                </a:solidFill>
              </a:rPr>
              <a:t>pembelian</a:t>
            </a:r>
            <a:r>
              <a:rPr lang="en-US" sz="2000" b="1" dirty="0" smtClean="0">
                <a:solidFill>
                  <a:schemeClr val="bg2">
                    <a:lumMod val="75000"/>
                  </a:schemeClr>
                </a:solidFill>
              </a:rPr>
              <a:t> yang </a:t>
            </a:r>
            <a:r>
              <a:rPr lang="en-US" sz="2000" b="1" dirty="0" err="1" smtClean="0">
                <a:solidFill>
                  <a:schemeClr val="bg2">
                    <a:lumMod val="75000"/>
                  </a:schemeClr>
                </a:solidFill>
              </a:rPr>
              <a:t>digunakan</a:t>
            </a:r>
            <a:r>
              <a:rPr lang="en-US" sz="2000" b="1" dirty="0" smtClean="0">
                <a:solidFill>
                  <a:schemeClr val="bg2">
                    <a:lumMod val="75000"/>
                  </a:schemeClr>
                </a:solidFill>
              </a:rPr>
              <a:t> </a:t>
            </a:r>
            <a:r>
              <a:rPr lang="en-US" sz="2000" b="1" dirty="0" err="1" smtClean="0">
                <a:solidFill>
                  <a:schemeClr val="bg2">
                    <a:lumMod val="75000"/>
                  </a:schemeClr>
                </a:solidFill>
              </a:rPr>
              <a:t>adalah</a:t>
            </a:r>
            <a:r>
              <a:rPr lang="en-US" sz="2000" b="1" dirty="0" smtClean="0">
                <a:solidFill>
                  <a:schemeClr val="bg2">
                    <a:lumMod val="75000"/>
                  </a:schemeClr>
                </a:solidFill>
              </a:rPr>
              <a:t> </a:t>
            </a:r>
            <a:r>
              <a:rPr lang="en-US" sz="2000" b="1" dirty="0" err="1" smtClean="0">
                <a:solidFill>
                  <a:schemeClr val="bg2">
                    <a:lumMod val="75000"/>
                  </a:schemeClr>
                </a:solidFill>
              </a:rPr>
              <a:t>biaya</a:t>
            </a:r>
            <a:r>
              <a:rPr lang="en-US" sz="2000" b="1" dirty="0" smtClean="0">
                <a:solidFill>
                  <a:schemeClr val="bg2">
                    <a:lumMod val="75000"/>
                  </a:schemeClr>
                </a:solidFill>
              </a:rPr>
              <a:t> </a:t>
            </a:r>
            <a:r>
              <a:rPr lang="en-US" sz="2000" b="1" dirty="0" err="1" smtClean="0">
                <a:solidFill>
                  <a:schemeClr val="bg2">
                    <a:lumMod val="75000"/>
                  </a:schemeClr>
                </a:solidFill>
              </a:rPr>
              <a:t>perolehan</a:t>
            </a:r>
            <a:r>
              <a:rPr lang="en-US" sz="2000" b="1" dirty="0" smtClean="0">
                <a:solidFill>
                  <a:schemeClr val="bg2">
                    <a:lumMod val="75000"/>
                  </a:schemeClr>
                </a:solidFill>
              </a:rPr>
              <a:t> </a:t>
            </a:r>
            <a:r>
              <a:rPr lang="en-US" sz="2000" b="1" dirty="0" err="1" smtClean="0">
                <a:solidFill>
                  <a:schemeClr val="bg2">
                    <a:lumMod val="75000"/>
                  </a:schemeClr>
                </a:solidFill>
              </a:rPr>
              <a:t>persediaan</a:t>
            </a:r>
            <a:r>
              <a:rPr lang="en-US" sz="2000" b="1" dirty="0" smtClean="0">
                <a:solidFill>
                  <a:schemeClr val="bg2">
                    <a:lumMod val="75000"/>
                  </a:schemeClr>
                </a:solidFill>
              </a:rPr>
              <a:t> yang </a:t>
            </a:r>
            <a:r>
              <a:rPr lang="en-US" sz="2000" b="1" dirty="0" err="1" smtClean="0">
                <a:solidFill>
                  <a:schemeClr val="bg2">
                    <a:lumMod val="75000"/>
                  </a:schemeClr>
                </a:solidFill>
              </a:rPr>
              <a:t>terakhir</a:t>
            </a:r>
            <a:r>
              <a:rPr lang="en-US" sz="2000" b="1" dirty="0" smtClean="0">
                <a:solidFill>
                  <a:schemeClr val="bg2">
                    <a:lumMod val="75000"/>
                  </a:schemeClr>
                </a:solidFill>
              </a:rPr>
              <a:t> </a:t>
            </a:r>
            <a:r>
              <a:rPr lang="en-US" sz="2000" b="1" dirty="0" err="1" smtClean="0">
                <a:solidFill>
                  <a:schemeClr val="bg2">
                    <a:lumMod val="75000"/>
                  </a:schemeClr>
                </a:solidFill>
              </a:rPr>
              <a:t>diperoleh</a:t>
            </a:r>
            <a:r>
              <a:rPr lang="en-US" sz="2000" b="1" dirty="0" smtClean="0">
                <a:solidFill>
                  <a:schemeClr val="bg2">
                    <a:lumMod val="75000"/>
                  </a:schemeClr>
                </a:solidFill>
              </a:rPr>
              <a:t>.</a:t>
            </a:r>
          </a:p>
          <a:p>
            <a:pPr algn="just" eaLnBrk="1" hangingPunct="1">
              <a:lnSpc>
                <a:spcPct val="80000"/>
              </a:lnSpc>
            </a:pPr>
            <a:endParaRPr lang="en-US" sz="2000" b="1" dirty="0" smtClean="0">
              <a:solidFill>
                <a:schemeClr val="bg2">
                  <a:lumMod val="75000"/>
                </a:schemeClr>
              </a:solidFill>
            </a:endParaRPr>
          </a:p>
          <a:p>
            <a:pPr algn="just" eaLnBrk="1" hangingPunct="1">
              <a:lnSpc>
                <a:spcPct val="80000"/>
              </a:lnSpc>
              <a:buNone/>
            </a:pPr>
            <a:r>
              <a:rPr lang="en-US" sz="2000" b="1" dirty="0" err="1" smtClean="0">
                <a:solidFill>
                  <a:schemeClr val="bg2">
                    <a:lumMod val="75000"/>
                  </a:schemeClr>
                </a:solidFill>
              </a:rPr>
              <a:t>Paragraf</a:t>
            </a:r>
            <a:r>
              <a:rPr lang="en-US" sz="2000" b="1" dirty="0" smtClean="0">
                <a:solidFill>
                  <a:schemeClr val="bg2">
                    <a:lumMod val="75000"/>
                  </a:schemeClr>
                </a:solidFill>
              </a:rPr>
              <a:t> </a:t>
            </a:r>
            <a:r>
              <a:rPr lang="en-US" sz="2000" b="1" dirty="0" err="1" smtClean="0">
                <a:solidFill>
                  <a:schemeClr val="bg2">
                    <a:lumMod val="75000"/>
                  </a:schemeClr>
                </a:solidFill>
              </a:rPr>
              <a:t>baru</a:t>
            </a:r>
            <a:r>
              <a:rPr lang="en-US" sz="2000" b="1" dirty="0" smtClean="0">
                <a:solidFill>
                  <a:schemeClr val="bg2">
                    <a:lumMod val="75000"/>
                  </a:schemeClr>
                </a:solidFill>
              </a:rPr>
              <a:t> PP 71 </a:t>
            </a:r>
            <a:r>
              <a:rPr lang="en-US" sz="2000" b="1" dirty="0" err="1" smtClean="0">
                <a:solidFill>
                  <a:schemeClr val="bg2">
                    <a:lumMod val="75000"/>
                  </a:schemeClr>
                </a:solidFill>
              </a:rPr>
              <a:t>adalah</a:t>
            </a:r>
            <a:r>
              <a:rPr lang="en-US" sz="2000" b="1" dirty="0" smtClean="0">
                <a:solidFill>
                  <a:schemeClr val="bg2">
                    <a:lumMod val="75000"/>
                  </a:schemeClr>
                </a:solidFill>
              </a:rPr>
              <a:t> :</a:t>
            </a:r>
          </a:p>
          <a:p>
            <a:pPr algn="just" eaLnBrk="1" hangingPunct="1">
              <a:lnSpc>
                <a:spcPct val="80000"/>
              </a:lnSpc>
              <a:buFont typeface="Arial" pitchFamily="34" charset="0"/>
              <a:buChar char="•"/>
            </a:pPr>
            <a:r>
              <a:rPr lang="en-US" sz="2000" b="1" dirty="0" err="1" smtClean="0">
                <a:solidFill>
                  <a:schemeClr val="bg2">
                    <a:lumMod val="75000"/>
                  </a:schemeClr>
                </a:solidFill>
              </a:rPr>
              <a:t>Paragraf</a:t>
            </a:r>
            <a:r>
              <a:rPr lang="en-US" sz="2000" b="1" dirty="0" smtClean="0">
                <a:solidFill>
                  <a:schemeClr val="bg2">
                    <a:lumMod val="75000"/>
                  </a:schemeClr>
                </a:solidFill>
              </a:rPr>
              <a:t> 17, </a:t>
            </a:r>
            <a:r>
              <a:rPr lang="en-US" sz="2000" b="1" i="1" dirty="0" smtClean="0">
                <a:solidFill>
                  <a:schemeClr val="bg2">
                    <a:lumMod val="75000"/>
                  </a:schemeClr>
                </a:solidFill>
              </a:rPr>
              <a:t>FIFO, rata-rata </a:t>
            </a:r>
            <a:r>
              <a:rPr lang="en-US" sz="2000" b="1" i="1" dirty="0" err="1" smtClean="0">
                <a:solidFill>
                  <a:schemeClr val="bg2">
                    <a:lumMod val="75000"/>
                  </a:schemeClr>
                </a:solidFill>
              </a:rPr>
              <a:t>tertimbang</a:t>
            </a:r>
            <a:r>
              <a:rPr lang="en-US" sz="2000" b="1" i="1" dirty="0" smtClean="0">
                <a:solidFill>
                  <a:schemeClr val="bg2">
                    <a:lumMod val="75000"/>
                  </a:schemeClr>
                </a:solidFill>
              </a:rPr>
              <a:t> </a:t>
            </a:r>
            <a:r>
              <a:rPr lang="en-US" sz="2000" b="1" i="1" dirty="0" err="1" smtClean="0">
                <a:solidFill>
                  <a:schemeClr val="bg2">
                    <a:lumMod val="75000"/>
                  </a:schemeClr>
                </a:solidFill>
              </a:rPr>
              <a:t>atau</a:t>
            </a:r>
            <a:r>
              <a:rPr lang="en-US" sz="2000" b="1" dirty="0" smtClean="0">
                <a:solidFill>
                  <a:schemeClr val="bg2">
                    <a:lumMod val="75000"/>
                  </a:schemeClr>
                </a:solidFill>
              </a:rPr>
              <a:t> </a:t>
            </a:r>
            <a:r>
              <a:rPr lang="en-US" sz="2000" b="1" i="1" u="sng" dirty="0" err="1" smtClean="0">
                <a:solidFill>
                  <a:schemeClr val="bg2">
                    <a:lumMod val="75000"/>
                  </a:schemeClr>
                </a:solidFill>
              </a:rPr>
              <a:t>harga</a:t>
            </a:r>
            <a:r>
              <a:rPr lang="en-US" sz="2000" b="1" i="1" u="sng" dirty="0" smtClean="0">
                <a:solidFill>
                  <a:schemeClr val="bg2">
                    <a:lumMod val="75000"/>
                  </a:schemeClr>
                </a:solidFill>
              </a:rPr>
              <a:t> </a:t>
            </a:r>
            <a:r>
              <a:rPr lang="en-US" sz="2000" b="1" i="1" u="sng" dirty="0" err="1" smtClean="0">
                <a:solidFill>
                  <a:schemeClr val="bg2">
                    <a:lumMod val="75000"/>
                  </a:schemeClr>
                </a:solidFill>
              </a:rPr>
              <a:t>beli</a:t>
            </a:r>
            <a:r>
              <a:rPr lang="en-US" sz="2000" b="1" i="1" u="sng" dirty="0" smtClean="0">
                <a:solidFill>
                  <a:schemeClr val="bg2">
                    <a:lumMod val="75000"/>
                  </a:schemeClr>
                </a:solidFill>
              </a:rPr>
              <a:t> </a:t>
            </a:r>
            <a:r>
              <a:rPr lang="en-US" sz="2000" b="1" i="1" u="sng" dirty="0" err="1" smtClean="0">
                <a:solidFill>
                  <a:schemeClr val="bg2">
                    <a:lumMod val="75000"/>
                  </a:schemeClr>
                </a:solidFill>
              </a:rPr>
              <a:t>terakhir</a:t>
            </a:r>
            <a:r>
              <a:rPr lang="en-US" sz="2000" b="1" u="sng" dirty="0" smtClean="0">
                <a:solidFill>
                  <a:schemeClr val="bg2">
                    <a:lumMod val="75000"/>
                  </a:schemeClr>
                </a:solidFill>
              </a:rPr>
              <a:t> </a:t>
            </a:r>
            <a:r>
              <a:rPr lang="en-US" sz="2000" b="1" dirty="0" smtClean="0">
                <a:solidFill>
                  <a:schemeClr val="bg2">
                    <a:lumMod val="75000"/>
                  </a:schemeClr>
                </a:solidFill>
              </a:rPr>
              <a:t>.</a:t>
            </a:r>
          </a:p>
          <a:p>
            <a:pPr algn="just" eaLnBrk="1" hangingPunct="1">
              <a:lnSpc>
                <a:spcPct val="80000"/>
              </a:lnSpc>
              <a:buFont typeface="Arial" pitchFamily="34" charset="0"/>
              <a:buChar char="•"/>
            </a:pPr>
            <a:r>
              <a:rPr lang="en-US" sz="2000" b="1" dirty="0" err="1" smtClean="0">
                <a:solidFill>
                  <a:schemeClr val="bg2">
                    <a:lumMod val="75000"/>
                  </a:schemeClr>
                </a:solidFill>
              </a:rPr>
              <a:t>Paragraf</a:t>
            </a:r>
            <a:r>
              <a:rPr lang="en-US" sz="2000" b="1" dirty="0" smtClean="0">
                <a:solidFill>
                  <a:schemeClr val="bg2">
                    <a:lumMod val="75000"/>
                  </a:schemeClr>
                </a:solidFill>
              </a:rPr>
              <a:t> 22, </a:t>
            </a:r>
            <a:r>
              <a:rPr lang="en-US" sz="2000" b="1" i="1" dirty="0" err="1" smtClean="0">
                <a:solidFill>
                  <a:schemeClr val="bg2">
                    <a:lumMod val="75000"/>
                  </a:schemeClr>
                </a:solidFill>
              </a:rPr>
              <a:t>Beban</a:t>
            </a:r>
            <a:r>
              <a:rPr lang="en-US" sz="2000" b="1" i="1" dirty="0" smtClean="0">
                <a:solidFill>
                  <a:schemeClr val="bg2">
                    <a:lumMod val="75000"/>
                  </a:schemeClr>
                </a:solidFill>
              </a:rPr>
              <a:t> </a:t>
            </a:r>
            <a:r>
              <a:rPr lang="en-US" sz="2000" b="1" i="1" dirty="0" err="1" smtClean="0">
                <a:solidFill>
                  <a:schemeClr val="bg2">
                    <a:lumMod val="75000"/>
                  </a:schemeClr>
                </a:solidFill>
              </a:rPr>
              <a:t>pemakaian</a:t>
            </a:r>
            <a:r>
              <a:rPr lang="en-US" sz="2000" b="1" i="1" dirty="0" smtClean="0">
                <a:solidFill>
                  <a:schemeClr val="bg2">
                    <a:lumMod val="75000"/>
                  </a:schemeClr>
                </a:solidFill>
              </a:rPr>
              <a:t> </a:t>
            </a:r>
            <a:r>
              <a:rPr lang="en-US" sz="2000" b="1" i="1" dirty="0" err="1" smtClean="0">
                <a:solidFill>
                  <a:schemeClr val="bg2">
                    <a:lumMod val="75000"/>
                  </a:schemeClr>
                </a:solidFill>
              </a:rPr>
              <a:t>persediaan</a:t>
            </a:r>
            <a:r>
              <a:rPr lang="en-US" sz="2000" b="1" i="1" dirty="0" smtClean="0">
                <a:solidFill>
                  <a:schemeClr val="bg2">
                    <a:lumMod val="75000"/>
                  </a:schemeClr>
                </a:solidFill>
              </a:rPr>
              <a:t> </a:t>
            </a:r>
            <a:r>
              <a:rPr lang="en-US" sz="2000" b="1" i="1" dirty="0" err="1" smtClean="0">
                <a:solidFill>
                  <a:schemeClr val="bg2">
                    <a:lumMod val="75000"/>
                  </a:schemeClr>
                </a:solidFill>
              </a:rPr>
              <a:t>masuk</a:t>
            </a:r>
            <a:r>
              <a:rPr lang="en-US" sz="2000" b="1" i="1" dirty="0" smtClean="0">
                <a:solidFill>
                  <a:schemeClr val="bg2">
                    <a:lumMod val="75000"/>
                  </a:schemeClr>
                </a:solidFill>
              </a:rPr>
              <a:t> LO</a:t>
            </a:r>
          </a:p>
          <a:p>
            <a:pPr algn="just" eaLnBrk="1" hangingPunct="1">
              <a:lnSpc>
                <a:spcPct val="80000"/>
              </a:lnSpc>
              <a:buFontTx/>
              <a:buNone/>
            </a:pPr>
            <a:endParaRPr lang="en-US" sz="2000" b="1" i="1" dirty="0" smtClean="0">
              <a:solidFill>
                <a:schemeClr val="bg1"/>
              </a:solidFill>
            </a:endParaRPr>
          </a:p>
        </p:txBody>
      </p:sp>
      <p:sp>
        <p:nvSpPr>
          <p:cNvPr id="58373" name="Rectangle 7"/>
          <p:cNvSpPr>
            <a:spLocks noChangeArrowheads="1"/>
          </p:cNvSpPr>
          <p:nvPr/>
        </p:nvSpPr>
        <p:spPr bwMode="auto">
          <a:xfrm>
            <a:off x="395288" y="1557338"/>
            <a:ext cx="3021340" cy="461665"/>
          </a:xfrm>
          <a:prstGeom prst="rect">
            <a:avLst/>
          </a:prstGeom>
          <a:noFill/>
          <a:ln w="9525">
            <a:noFill/>
            <a:miter lim="800000"/>
            <a:headEnd/>
            <a:tailEnd/>
          </a:ln>
        </p:spPr>
        <p:txBody>
          <a:bodyPr wrap="none" anchor="ctr">
            <a:spAutoFit/>
          </a:bodyPr>
          <a:lstStyle/>
          <a:p>
            <a:r>
              <a:rPr lang="fi-FI" sz="2400" b="1" dirty="0" smtClean="0">
                <a:solidFill>
                  <a:schemeClr val="bg1"/>
                </a:solidFill>
              </a:rPr>
              <a:t>1. JUMLAH </a:t>
            </a:r>
            <a:r>
              <a:rPr lang="fi-FI" sz="2400" b="1" dirty="0">
                <a:solidFill>
                  <a:schemeClr val="bg1"/>
                </a:solidFill>
              </a:rPr>
              <a:t>PARAGRAF</a:t>
            </a:r>
          </a:p>
        </p:txBody>
      </p:sp>
      <p:sp>
        <p:nvSpPr>
          <p:cNvPr id="5" name="Title 2"/>
          <p:cNvSpPr txBox="1">
            <a:spLocks/>
          </p:cNvSpPr>
          <p:nvPr/>
        </p:nvSpPr>
        <p:spPr>
          <a:xfrm>
            <a:off x="130626" y="43542"/>
            <a:ext cx="8915400" cy="1163395"/>
          </a:xfrm>
          <a:prstGeom prst="rect">
            <a:avLst/>
          </a:prstGeom>
        </p:spPr>
        <p:txBody>
          <a:bodyPr vert="horz" wrap="square" lIns="0" tIns="0" rIns="0" bIns="0" rtlCol="0" anchor="t">
            <a:spAutoFit/>
          </a:bodyPr>
          <a:lstStyle/>
          <a:p>
            <a:pPr marL="0" marR="0" lvl="0" indent="0" algn="ctr" defTabSz="914363" rtl="0" eaLnBrk="1" fontAlgn="auto" latinLnBrk="0" hangingPunct="1">
              <a:lnSpc>
                <a:spcPct val="90000"/>
              </a:lnSpc>
              <a:spcBef>
                <a:spcPct val="0"/>
              </a:spcBef>
              <a:spcAft>
                <a:spcPts val="0"/>
              </a:spcAft>
              <a:buClrTx/>
              <a:buSzTx/>
              <a:buFontTx/>
              <a:buNone/>
              <a:tabLst/>
              <a:defRPr/>
            </a:pPr>
            <a:r>
              <a:rPr lang="en-US" sz="4200" b="1" spc="-150" dirty="0" smtClean="0">
                <a:ln w="3175">
                  <a:noFill/>
                </a:ln>
                <a:effectLst>
                  <a:outerShdw blurRad="38100" dist="38100" dir="2700000" algn="tl">
                    <a:srgbClr val="000000">
                      <a:alpha val="43137"/>
                    </a:srgbClr>
                  </a:outerShdw>
                </a:effectLst>
                <a:latin typeface="+mj-lt"/>
                <a:cs typeface="Arial" charset="0"/>
              </a:rPr>
              <a:t>PSAP 05 </a:t>
            </a:r>
          </a:p>
          <a:p>
            <a:pPr marL="0" marR="0" lvl="0" indent="0" algn="ctr" defTabSz="914363" rtl="0" eaLnBrk="1" fontAlgn="auto" latinLnBrk="0" hangingPunct="1">
              <a:lnSpc>
                <a:spcPct val="90000"/>
              </a:lnSpc>
              <a:spcBef>
                <a:spcPct val="0"/>
              </a:spcBef>
              <a:spcAft>
                <a:spcPts val="0"/>
              </a:spcAft>
              <a:buClrTx/>
              <a:buSzTx/>
              <a:buFontTx/>
              <a:buNone/>
              <a:tabLst/>
              <a:defRPr/>
            </a:pPr>
            <a:r>
              <a:rPr lang="en-US" sz="4200" b="1" spc="-150" dirty="0" smtClean="0">
                <a:ln w="3175">
                  <a:noFill/>
                </a:ln>
                <a:effectLst>
                  <a:outerShdw blurRad="38100" dist="38100" dir="2700000" algn="tl">
                    <a:srgbClr val="000000">
                      <a:alpha val="43137"/>
                    </a:srgbClr>
                  </a:outerShdw>
                </a:effectLst>
                <a:latin typeface="+mj-lt"/>
                <a:cs typeface="Arial" charset="0"/>
              </a:rPr>
              <a:t>AKUNTANSI PERSEDIAAN</a:t>
            </a:r>
            <a:endParaRPr kumimoji="0" lang="en-US" sz="4200" b="1" i="0" u="none" strike="noStrike" kern="1200" cap="none" spc="-150" normalizeH="0" baseline="0" noProof="0" dirty="0">
              <a:ln w="3175">
                <a:noFill/>
              </a:ln>
              <a:effectLst>
                <a:outerShdw blurRad="38100" dist="38100" dir="2700000" algn="tl">
                  <a:srgbClr val="000000">
                    <a:alpha val="43137"/>
                  </a:srgbClr>
                </a:outerShdw>
              </a:effectLst>
              <a:uLnTx/>
              <a:uFillTx/>
              <a:latin typeface="+mj-lt"/>
              <a:ea typeface="+mn-ea"/>
              <a:cs typeface="Arial" charset="0"/>
            </a:endParaRPr>
          </a:p>
        </p:txBody>
      </p:sp>
      <p:sp>
        <p:nvSpPr>
          <p:cNvPr id="6" name="Slide Number Placeholder 17"/>
          <p:cNvSpPr txBox="1">
            <a:spLocks/>
          </p:cNvSpPr>
          <p:nvPr/>
        </p:nvSpPr>
        <p:spPr>
          <a:xfrm>
            <a:off x="7924800" y="6416675"/>
            <a:ext cx="7620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9E2C3-3120-4CDB-861A-B0B65478931D}" type="slidenum">
              <a:rPr kumimoji="0" lang="ja-JP" altLang="en-US" sz="1800" b="0" i="0" u="none" strike="noStrike" kern="1200" cap="none" spc="0" normalizeH="0" baseline="0" noProof="0" smtClean="0">
                <a:ln>
                  <a:noFill/>
                </a:ln>
                <a:solidFill>
                  <a:schemeClr val="bg1"/>
                </a:solidFill>
                <a:effectLst/>
                <a:uLnTx/>
                <a:uFillTx/>
                <a:latin typeface="+mn-lt"/>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altLang="ja-JP" sz="1800" b="0" i="0" u="none" strike="noStrike" kern="1200" cap="none" spc="0" normalizeH="0" baseline="0" noProof="0" dirty="0">
              <a:ln>
                <a:noFill/>
              </a:ln>
              <a:solidFill>
                <a:schemeClr val="bg1"/>
              </a:solidFill>
              <a:effectLst/>
              <a:uLnTx/>
              <a:uFillTx/>
              <a:latin typeface="+mn-lt"/>
              <a:ea typeface="ＭＳ Ｐゴシック" charset="-128"/>
              <a:cs typeface="+mn-cs"/>
            </a:endParaRPr>
          </a:p>
        </p:txBody>
      </p:sp>
    </p:spTree>
  </p:cSld>
  <p:clrMapOvr>
    <a:masterClrMapping/>
  </p:clrMapOvr>
  <p:transition spd="med">
    <p:wheel/>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Grp="1" noChangeArrowheads="1"/>
          </p:cNvSpPr>
          <p:nvPr>
            <p:ph idx="1"/>
          </p:nvPr>
        </p:nvSpPr>
        <p:spPr>
          <a:xfrm>
            <a:off x="304800" y="1295400"/>
            <a:ext cx="8610600" cy="5078313"/>
          </a:xfrm>
        </p:spPr>
        <p:txBody>
          <a:bodyPr/>
          <a:lstStyle/>
          <a:p>
            <a:pPr algn="just" eaLnBrk="1" hangingPunct="1">
              <a:lnSpc>
                <a:spcPct val="100000"/>
              </a:lnSpc>
              <a:spcBef>
                <a:spcPts val="0"/>
              </a:spcBef>
              <a:spcAft>
                <a:spcPts val="1200"/>
              </a:spcAft>
              <a:buFontTx/>
              <a:buNone/>
            </a:pPr>
            <a:r>
              <a:rPr lang="en-US" sz="1600" b="1" dirty="0" smtClean="0">
                <a:latin typeface="Arial" pitchFamily="34" charset="0"/>
                <a:cs typeface="Arial" pitchFamily="34" charset="0"/>
              </a:rPr>
              <a:t>2. PERBEDAAN ISTILAH</a:t>
            </a:r>
          </a:p>
          <a:p>
            <a:pPr marL="231775" indent="0" algn="just" eaLnBrk="1" hangingPunct="1">
              <a:lnSpc>
                <a:spcPct val="100000"/>
              </a:lnSpc>
              <a:spcBef>
                <a:spcPts val="0"/>
              </a:spcBef>
              <a:spcAft>
                <a:spcPts val="1200"/>
              </a:spcAft>
              <a:buClr>
                <a:srgbClr val="FFFF00"/>
              </a:buClr>
              <a:buNone/>
            </a:pPr>
            <a:r>
              <a:rPr lang="en-US" sz="1600" b="1" dirty="0" err="1" smtClean="0">
                <a:solidFill>
                  <a:schemeClr val="bg2">
                    <a:lumMod val="75000"/>
                  </a:schemeClr>
                </a:solidFill>
                <a:latin typeface="Arial" pitchFamily="34" charset="0"/>
                <a:cs typeface="Arial" pitchFamily="34" charset="0"/>
              </a:rPr>
              <a:t>Tidak</a:t>
            </a:r>
            <a:r>
              <a:rPr lang="en-US" sz="1600" b="1" dirty="0" smtClean="0">
                <a:solidFill>
                  <a:schemeClr val="bg2">
                    <a:lumMod val="75000"/>
                  </a:schemeClr>
                </a:solidFill>
                <a:latin typeface="Arial" pitchFamily="34" charset="0"/>
                <a:cs typeface="Arial" pitchFamily="34" charset="0"/>
              </a:rPr>
              <a:t> </a:t>
            </a:r>
            <a:r>
              <a:rPr lang="en-US" sz="1600" b="1" dirty="0" err="1" smtClean="0">
                <a:solidFill>
                  <a:schemeClr val="bg2">
                    <a:lumMod val="75000"/>
                  </a:schemeClr>
                </a:solidFill>
                <a:latin typeface="Arial" pitchFamily="34" charset="0"/>
                <a:cs typeface="Arial" pitchFamily="34" charset="0"/>
              </a:rPr>
              <a:t>ada</a:t>
            </a:r>
            <a:endParaRPr lang="en-US" sz="1600" b="1" dirty="0" smtClean="0">
              <a:solidFill>
                <a:schemeClr val="bg2">
                  <a:lumMod val="75000"/>
                </a:schemeClr>
              </a:solidFill>
              <a:latin typeface="Arial" pitchFamily="34" charset="0"/>
              <a:cs typeface="Arial" pitchFamily="34" charset="0"/>
            </a:endParaRPr>
          </a:p>
          <a:p>
            <a:pPr algn="just" eaLnBrk="1" hangingPunct="1">
              <a:lnSpc>
                <a:spcPct val="100000"/>
              </a:lnSpc>
              <a:spcBef>
                <a:spcPts val="0"/>
              </a:spcBef>
              <a:spcAft>
                <a:spcPts val="1200"/>
              </a:spcAft>
              <a:buFontTx/>
              <a:buNone/>
            </a:pPr>
            <a:r>
              <a:rPr lang="en-US" sz="1600" b="1" dirty="0" smtClean="0">
                <a:latin typeface="Arial" pitchFamily="34" charset="0"/>
                <a:cs typeface="Arial" pitchFamily="34" charset="0"/>
              </a:rPr>
              <a:t>3. PERBEDAAN PENGAKUAN</a:t>
            </a:r>
          </a:p>
          <a:p>
            <a:pPr marL="231775" indent="0" algn="just" eaLnBrk="1" hangingPunct="1">
              <a:lnSpc>
                <a:spcPct val="100000"/>
              </a:lnSpc>
              <a:spcBef>
                <a:spcPts val="0"/>
              </a:spcBef>
              <a:spcAft>
                <a:spcPts val="1200"/>
              </a:spcAft>
              <a:buClr>
                <a:srgbClr val="FFFF00"/>
              </a:buClr>
              <a:buNone/>
            </a:pPr>
            <a:r>
              <a:rPr lang="en-US" sz="1600" b="1" dirty="0" err="1" smtClean="0">
                <a:solidFill>
                  <a:schemeClr val="bg2">
                    <a:lumMod val="75000"/>
                  </a:schemeClr>
                </a:solidFill>
                <a:latin typeface="Arial" pitchFamily="34" charset="0"/>
                <a:cs typeface="Arial" pitchFamily="34" charset="0"/>
              </a:rPr>
              <a:t>Tidak</a:t>
            </a:r>
            <a:r>
              <a:rPr lang="en-US" sz="1600" b="1" dirty="0" smtClean="0">
                <a:solidFill>
                  <a:schemeClr val="bg2">
                    <a:lumMod val="75000"/>
                  </a:schemeClr>
                </a:solidFill>
                <a:latin typeface="Arial" pitchFamily="34" charset="0"/>
                <a:cs typeface="Arial" pitchFamily="34" charset="0"/>
              </a:rPr>
              <a:t> </a:t>
            </a:r>
            <a:r>
              <a:rPr lang="en-US" sz="1600" b="1" dirty="0" err="1" smtClean="0">
                <a:solidFill>
                  <a:schemeClr val="bg2">
                    <a:lumMod val="75000"/>
                  </a:schemeClr>
                </a:solidFill>
                <a:latin typeface="Arial" pitchFamily="34" charset="0"/>
                <a:cs typeface="Arial" pitchFamily="34" charset="0"/>
              </a:rPr>
              <a:t>ada</a:t>
            </a:r>
            <a:endParaRPr lang="en-US" sz="1600" b="1" dirty="0" smtClean="0">
              <a:solidFill>
                <a:schemeClr val="bg2">
                  <a:lumMod val="75000"/>
                </a:schemeClr>
              </a:solidFill>
              <a:latin typeface="Arial" pitchFamily="34" charset="0"/>
              <a:cs typeface="Arial" pitchFamily="34" charset="0"/>
            </a:endParaRPr>
          </a:p>
          <a:p>
            <a:pPr>
              <a:lnSpc>
                <a:spcPct val="100000"/>
              </a:lnSpc>
              <a:spcBef>
                <a:spcPts val="0"/>
              </a:spcBef>
              <a:spcAft>
                <a:spcPts val="1200"/>
              </a:spcAft>
              <a:buNone/>
            </a:pPr>
            <a:r>
              <a:rPr lang="en-US" sz="1600" b="1" dirty="0" smtClean="0">
                <a:latin typeface="Arial" pitchFamily="34" charset="0"/>
                <a:cs typeface="Arial" pitchFamily="34" charset="0"/>
              </a:rPr>
              <a:t>4. PERBEDAAN PENGUKURAN </a:t>
            </a:r>
          </a:p>
          <a:p>
            <a:pPr marL="508000" indent="-333375" algn="just">
              <a:lnSpc>
                <a:spcPct val="100000"/>
              </a:lnSpc>
              <a:spcBef>
                <a:spcPts val="0"/>
              </a:spcBef>
              <a:spcAft>
                <a:spcPts val="1200"/>
              </a:spcAft>
            </a:pPr>
            <a:r>
              <a:rPr lang="en-US" sz="1600" b="1" dirty="0" smtClean="0">
                <a:solidFill>
                  <a:schemeClr val="bg2">
                    <a:lumMod val="75000"/>
                  </a:schemeClr>
                </a:solidFill>
                <a:latin typeface="Arial" pitchFamily="34" charset="0"/>
                <a:cs typeface="Arial" pitchFamily="34" charset="0"/>
              </a:rPr>
              <a:t>PP 24, </a:t>
            </a:r>
            <a:r>
              <a:rPr lang="en-US" sz="1600" b="1" dirty="0" err="1" smtClean="0">
                <a:solidFill>
                  <a:schemeClr val="bg2">
                    <a:lumMod val="75000"/>
                  </a:schemeClr>
                </a:solidFill>
                <a:latin typeface="Arial" pitchFamily="34" charset="0"/>
                <a:cs typeface="Arial" pitchFamily="34" charset="0"/>
              </a:rPr>
              <a:t>persediaan</a:t>
            </a:r>
            <a:r>
              <a:rPr lang="en-US" sz="1600" b="1" dirty="0" smtClean="0">
                <a:solidFill>
                  <a:schemeClr val="bg2">
                    <a:lumMod val="75000"/>
                  </a:schemeClr>
                </a:solidFill>
                <a:latin typeface="Arial" pitchFamily="34" charset="0"/>
                <a:cs typeface="Arial" pitchFamily="34" charset="0"/>
              </a:rPr>
              <a:t> </a:t>
            </a:r>
            <a:r>
              <a:rPr lang="en-US" sz="1600" b="1" dirty="0" err="1" smtClean="0">
                <a:solidFill>
                  <a:schemeClr val="bg2">
                    <a:lumMod val="75000"/>
                  </a:schemeClr>
                </a:solidFill>
                <a:latin typeface="Arial" pitchFamily="34" charset="0"/>
                <a:cs typeface="Arial" pitchFamily="34" charset="0"/>
              </a:rPr>
              <a:t>dicatat</a:t>
            </a:r>
            <a:r>
              <a:rPr lang="en-US" sz="1600" b="1" dirty="0" smtClean="0">
                <a:solidFill>
                  <a:schemeClr val="bg2">
                    <a:lumMod val="75000"/>
                  </a:schemeClr>
                </a:solidFill>
                <a:latin typeface="Arial" pitchFamily="34" charset="0"/>
                <a:cs typeface="Arial" pitchFamily="34" charset="0"/>
              </a:rPr>
              <a:t> </a:t>
            </a:r>
            <a:r>
              <a:rPr lang="en-US" sz="1600" b="1" dirty="0" err="1" smtClean="0">
                <a:solidFill>
                  <a:schemeClr val="bg2">
                    <a:lumMod val="75000"/>
                  </a:schemeClr>
                </a:solidFill>
                <a:latin typeface="Arial" pitchFamily="34" charset="0"/>
                <a:cs typeface="Arial" pitchFamily="34" charset="0"/>
              </a:rPr>
              <a:t>pada</a:t>
            </a:r>
            <a:r>
              <a:rPr lang="en-US" sz="1600" b="1" dirty="0" smtClean="0">
                <a:solidFill>
                  <a:schemeClr val="bg2">
                    <a:lumMod val="75000"/>
                  </a:schemeClr>
                </a:solidFill>
                <a:latin typeface="Arial" pitchFamily="34" charset="0"/>
                <a:cs typeface="Arial" pitchFamily="34" charset="0"/>
              </a:rPr>
              <a:t> </a:t>
            </a:r>
            <a:r>
              <a:rPr lang="en-US" sz="1600" b="1" dirty="0" err="1" smtClean="0">
                <a:solidFill>
                  <a:schemeClr val="bg2">
                    <a:lumMod val="75000"/>
                  </a:schemeClr>
                </a:solidFill>
                <a:latin typeface="Arial" pitchFamily="34" charset="0"/>
                <a:cs typeface="Arial" pitchFamily="34" charset="0"/>
              </a:rPr>
              <a:t>akhir</a:t>
            </a:r>
            <a:r>
              <a:rPr lang="en-US" sz="1600" b="1" dirty="0" smtClean="0">
                <a:solidFill>
                  <a:schemeClr val="bg2">
                    <a:lumMod val="75000"/>
                  </a:schemeClr>
                </a:solidFill>
                <a:latin typeface="Arial" pitchFamily="34" charset="0"/>
                <a:cs typeface="Arial" pitchFamily="34" charset="0"/>
              </a:rPr>
              <a:t> </a:t>
            </a:r>
            <a:r>
              <a:rPr lang="en-US" sz="1600" b="1" dirty="0" err="1" smtClean="0">
                <a:solidFill>
                  <a:schemeClr val="bg2">
                    <a:lumMod val="75000"/>
                  </a:schemeClr>
                </a:solidFill>
                <a:latin typeface="Arial" pitchFamily="34" charset="0"/>
                <a:cs typeface="Arial" pitchFamily="34" charset="0"/>
              </a:rPr>
              <a:t>periode</a:t>
            </a:r>
            <a:r>
              <a:rPr lang="en-US" sz="1600" b="1" dirty="0" smtClean="0">
                <a:solidFill>
                  <a:schemeClr val="bg2">
                    <a:lumMod val="75000"/>
                  </a:schemeClr>
                </a:solidFill>
                <a:latin typeface="Arial" pitchFamily="34" charset="0"/>
                <a:cs typeface="Arial" pitchFamily="34" charset="0"/>
              </a:rPr>
              <a:t> </a:t>
            </a:r>
            <a:r>
              <a:rPr lang="en-US" sz="1600" b="1" dirty="0" err="1" smtClean="0">
                <a:solidFill>
                  <a:schemeClr val="bg2">
                    <a:lumMod val="75000"/>
                  </a:schemeClr>
                </a:solidFill>
                <a:latin typeface="Arial" pitchFamily="34" charset="0"/>
                <a:cs typeface="Arial" pitchFamily="34" charset="0"/>
              </a:rPr>
              <a:t>akuntansi</a:t>
            </a:r>
            <a:r>
              <a:rPr lang="en-US" sz="1600" b="1" dirty="0" smtClean="0">
                <a:solidFill>
                  <a:schemeClr val="bg2">
                    <a:lumMod val="75000"/>
                  </a:schemeClr>
                </a:solidFill>
                <a:latin typeface="Arial" pitchFamily="34" charset="0"/>
                <a:cs typeface="Arial" pitchFamily="34" charset="0"/>
              </a:rPr>
              <a:t> </a:t>
            </a:r>
            <a:r>
              <a:rPr lang="en-US" sz="1600" b="1" dirty="0" err="1" smtClean="0">
                <a:solidFill>
                  <a:schemeClr val="bg2">
                    <a:lumMod val="75000"/>
                  </a:schemeClr>
                </a:solidFill>
                <a:latin typeface="Arial" pitchFamily="34" charset="0"/>
                <a:cs typeface="Arial" pitchFamily="34" charset="0"/>
              </a:rPr>
              <a:t>berdasar</a:t>
            </a:r>
            <a:r>
              <a:rPr lang="en-US" sz="1600" b="1" dirty="0" smtClean="0">
                <a:solidFill>
                  <a:schemeClr val="bg2">
                    <a:lumMod val="75000"/>
                  </a:schemeClr>
                </a:solidFill>
                <a:latin typeface="Arial" pitchFamily="34" charset="0"/>
                <a:cs typeface="Arial" pitchFamily="34" charset="0"/>
              </a:rPr>
              <a:t> </a:t>
            </a:r>
            <a:r>
              <a:rPr lang="en-US" sz="1600" b="1" dirty="0" err="1" smtClean="0">
                <a:solidFill>
                  <a:schemeClr val="bg2">
                    <a:lumMod val="75000"/>
                  </a:schemeClr>
                </a:solidFill>
                <a:latin typeface="Arial" pitchFamily="34" charset="0"/>
                <a:cs typeface="Arial" pitchFamily="34" charset="0"/>
              </a:rPr>
              <a:t>inventarisasi</a:t>
            </a:r>
            <a:r>
              <a:rPr lang="en-US" sz="1600" b="1" dirty="0" smtClean="0">
                <a:solidFill>
                  <a:schemeClr val="bg2">
                    <a:lumMod val="75000"/>
                  </a:schemeClr>
                </a:solidFill>
                <a:latin typeface="Arial" pitchFamily="34" charset="0"/>
                <a:cs typeface="Arial" pitchFamily="34" charset="0"/>
              </a:rPr>
              <a:t> </a:t>
            </a:r>
            <a:r>
              <a:rPr lang="en-US" sz="1600" b="1" dirty="0" err="1" smtClean="0">
                <a:solidFill>
                  <a:schemeClr val="bg2">
                    <a:lumMod val="75000"/>
                  </a:schemeClr>
                </a:solidFill>
                <a:latin typeface="Arial" pitchFamily="34" charset="0"/>
                <a:cs typeface="Arial" pitchFamily="34" charset="0"/>
              </a:rPr>
              <a:t>fisik</a:t>
            </a:r>
            <a:r>
              <a:rPr lang="en-US" sz="1600" b="1" dirty="0" smtClean="0">
                <a:solidFill>
                  <a:schemeClr val="bg2">
                    <a:lumMod val="75000"/>
                  </a:schemeClr>
                </a:solidFill>
                <a:latin typeface="Arial" pitchFamily="34" charset="0"/>
                <a:cs typeface="Arial" pitchFamily="34" charset="0"/>
              </a:rPr>
              <a:t>. PP 71, paragraph 14, </a:t>
            </a:r>
            <a:r>
              <a:rPr lang="en-US" sz="1600" b="1" dirty="0" err="1" smtClean="0">
                <a:solidFill>
                  <a:schemeClr val="bg2">
                    <a:lumMod val="75000"/>
                  </a:schemeClr>
                </a:solidFill>
                <a:latin typeface="Arial" pitchFamily="34" charset="0"/>
                <a:cs typeface="Arial" pitchFamily="34" charset="0"/>
              </a:rPr>
              <a:t>inventarisasi</a:t>
            </a:r>
            <a:r>
              <a:rPr lang="en-US" sz="1600" b="1" dirty="0" smtClean="0">
                <a:solidFill>
                  <a:schemeClr val="bg2">
                    <a:lumMod val="75000"/>
                  </a:schemeClr>
                </a:solidFill>
                <a:latin typeface="Arial" pitchFamily="34" charset="0"/>
                <a:cs typeface="Arial" pitchFamily="34" charset="0"/>
              </a:rPr>
              <a:t> </a:t>
            </a:r>
            <a:r>
              <a:rPr lang="en-US" sz="1600" b="1" dirty="0" err="1" smtClean="0">
                <a:solidFill>
                  <a:schemeClr val="bg2">
                    <a:lumMod val="75000"/>
                  </a:schemeClr>
                </a:solidFill>
                <a:latin typeface="Arial" pitchFamily="34" charset="0"/>
                <a:cs typeface="Arial" pitchFamily="34" charset="0"/>
              </a:rPr>
              <a:t>fisik</a:t>
            </a:r>
            <a:r>
              <a:rPr lang="en-US" sz="1600" b="1" dirty="0" smtClean="0">
                <a:solidFill>
                  <a:schemeClr val="bg2">
                    <a:lumMod val="75000"/>
                  </a:schemeClr>
                </a:solidFill>
                <a:latin typeface="Arial" pitchFamily="34" charset="0"/>
                <a:cs typeface="Arial" pitchFamily="34" charset="0"/>
              </a:rPr>
              <a:t> </a:t>
            </a:r>
            <a:r>
              <a:rPr lang="en-US" sz="1600" b="1" dirty="0" err="1" smtClean="0">
                <a:solidFill>
                  <a:schemeClr val="bg2">
                    <a:lumMod val="75000"/>
                  </a:schemeClr>
                </a:solidFill>
                <a:latin typeface="Arial" pitchFamily="34" charset="0"/>
                <a:cs typeface="Arial" pitchFamily="34" charset="0"/>
              </a:rPr>
              <a:t>persediaan</a:t>
            </a:r>
            <a:r>
              <a:rPr lang="en-US" sz="1600" b="1" dirty="0" smtClean="0">
                <a:solidFill>
                  <a:schemeClr val="bg2">
                    <a:lumMod val="75000"/>
                  </a:schemeClr>
                </a:solidFill>
                <a:latin typeface="Arial" pitchFamily="34" charset="0"/>
                <a:cs typeface="Arial" pitchFamily="34" charset="0"/>
              </a:rPr>
              <a:t> </a:t>
            </a:r>
            <a:r>
              <a:rPr lang="en-US" sz="1600" b="1" dirty="0" err="1" smtClean="0">
                <a:solidFill>
                  <a:schemeClr val="bg2">
                    <a:lumMod val="75000"/>
                  </a:schemeClr>
                </a:solidFill>
                <a:latin typeface="Arial" pitchFamily="34" charset="0"/>
                <a:cs typeface="Arial" pitchFamily="34" charset="0"/>
              </a:rPr>
              <a:t>akhir</a:t>
            </a:r>
            <a:r>
              <a:rPr lang="en-US" sz="1600" b="1" dirty="0" smtClean="0">
                <a:solidFill>
                  <a:schemeClr val="bg2">
                    <a:lumMod val="75000"/>
                  </a:schemeClr>
                </a:solidFill>
                <a:latin typeface="Arial" pitchFamily="34" charset="0"/>
                <a:cs typeface="Arial" pitchFamily="34" charset="0"/>
              </a:rPr>
              <a:t> </a:t>
            </a:r>
            <a:r>
              <a:rPr lang="en-US" sz="1600" b="1" dirty="0" err="1" smtClean="0">
                <a:solidFill>
                  <a:schemeClr val="bg2">
                    <a:lumMod val="75000"/>
                  </a:schemeClr>
                </a:solidFill>
                <a:latin typeface="Arial" pitchFamily="34" charset="0"/>
                <a:cs typeface="Arial" pitchFamily="34" charset="0"/>
              </a:rPr>
              <a:t>tahun</a:t>
            </a:r>
            <a:r>
              <a:rPr lang="en-US" sz="1600" b="1" dirty="0" smtClean="0">
                <a:solidFill>
                  <a:schemeClr val="bg2">
                    <a:lumMod val="75000"/>
                  </a:schemeClr>
                </a:solidFill>
                <a:latin typeface="Arial" pitchFamily="34" charset="0"/>
                <a:cs typeface="Arial" pitchFamily="34" charset="0"/>
              </a:rPr>
              <a:t> </a:t>
            </a:r>
            <a:r>
              <a:rPr lang="en-US" sz="1600" b="1" dirty="0" err="1" smtClean="0">
                <a:solidFill>
                  <a:schemeClr val="bg2">
                    <a:lumMod val="75000"/>
                  </a:schemeClr>
                </a:solidFill>
                <a:latin typeface="Arial" pitchFamily="34" charset="0"/>
                <a:cs typeface="Arial" pitchFamily="34" charset="0"/>
              </a:rPr>
              <a:t>sekadar</a:t>
            </a:r>
            <a:r>
              <a:rPr lang="en-US" sz="1600" b="1" dirty="0" smtClean="0">
                <a:solidFill>
                  <a:schemeClr val="bg2">
                    <a:lumMod val="75000"/>
                  </a:schemeClr>
                </a:solidFill>
                <a:latin typeface="Arial" pitchFamily="34" charset="0"/>
                <a:cs typeface="Arial" pitchFamily="34" charset="0"/>
              </a:rPr>
              <a:t> </a:t>
            </a:r>
            <a:r>
              <a:rPr lang="en-US" sz="1600" b="1" dirty="0" err="1" smtClean="0">
                <a:solidFill>
                  <a:schemeClr val="bg2">
                    <a:lumMod val="75000"/>
                  </a:schemeClr>
                </a:solidFill>
                <a:latin typeface="Arial" pitchFamily="34" charset="0"/>
                <a:cs typeface="Arial" pitchFamily="34" charset="0"/>
              </a:rPr>
              <a:t>utk</a:t>
            </a:r>
            <a:r>
              <a:rPr lang="en-US" sz="1600" b="1" dirty="0" smtClean="0">
                <a:solidFill>
                  <a:schemeClr val="bg2">
                    <a:lumMod val="75000"/>
                  </a:schemeClr>
                </a:solidFill>
                <a:latin typeface="Arial" pitchFamily="34" charset="0"/>
                <a:cs typeface="Arial" pitchFamily="34" charset="0"/>
              </a:rPr>
              <a:t> adjustment </a:t>
            </a:r>
            <a:r>
              <a:rPr lang="en-US" sz="1600" b="1" dirty="0" err="1" smtClean="0">
                <a:solidFill>
                  <a:schemeClr val="bg2">
                    <a:lumMod val="75000"/>
                  </a:schemeClr>
                </a:solidFill>
                <a:latin typeface="Arial" pitchFamily="34" charset="0"/>
                <a:cs typeface="Arial" pitchFamily="34" charset="0"/>
              </a:rPr>
              <a:t>kartu</a:t>
            </a:r>
            <a:r>
              <a:rPr lang="en-US" sz="1600" b="1" dirty="0" smtClean="0">
                <a:solidFill>
                  <a:schemeClr val="bg2">
                    <a:lumMod val="75000"/>
                  </a:schemeClr>
                </a:solidFill>
                <a:latin typeface="Arial" pitchFamily="34" charset="0"/>
                <a:cs typeface="Arial" pitchFamily="34" charset="0"/>
              </a:rPr>
              <a:t> </a:t>
            </a:r>
            <a:r>
              <a:rPr lang="en-US" sz="1600" b="1" dirty="0" err="1" smtClean="0">
                <a:solidFill>
                  <a:schemeClr val="bg2">
                    <a:lumMod val="75000"/>
                  </a:schemeClr>
                </a:solidFill>
                <a:latin typeface="Arial" pitchFamily="34" charset="0"/>
                <a:cs typeface="Arial" pitchFamily="34" charset="0"/>
              </a:rPr>
              <a:t>gudang</a:t>
            </a:r>
            <a:r>
              <a:rPr lang="en-US" sz="1600" b="1" dirty="0" smtClean="0">
                <a:solidFill>
                  <a:schemeClr val="bg2">
                    <a:lumMod val="75000"/>
                  </a:schemeClr>
                </a:solidFill>
                <a:latin typeface="Arial" pitchFamily="34" charset="0"/>
                <a:cs typeface="Arial" pitchFamily="34" charset="0"/>
              </a:rPr>
              <a:t> </a:t>
            </a:r>
            <a:r>
              <a:rPr lang="en-US" sz="1600" b="1" dirty="0" err="1" smtClean="0">
                <a:solidFill>
                  <a:schemeClr val="bg2">
                    <a:lumMod val="75000"/>
                  </a:schemeClr>
                </a:solidFill>
                <a:latin typeface="Arial" pitchFamily="34" charset="0"/>
                <a:cs typeface="Arial" pitchFamily="34" charset="0"/>
              </a:rPr>
              <a:t>secara</a:t>
            </a:r>
            <a:r>
              <a:rPr lang="en-US" sz="1600" b="1" dirty="0" smtClean="0">
                <a:solidFill>
                  <a:schemeClr val="bg2">
                    <a:lumMod val="75000"/>
                  </a:schemeClr>
                </a:solidFill>
                <a:latin typeface="Arial" pitchFamily="34" charset="0"/>
                <a:cs typeface="Arial" pitchFamily="34" charset="0"/>
              </a:rPr>
              <a:t> </a:t>
            </a:r>
            <a:r>
              <a:rPr lang="en-US" sz="1600" b="1" dirty="0" err="1" smtClean="0">
                <a:solidFill>
                  <a:schemeClr val="bg2">
                    <a:lumMod val="75000"/>
                  </a:schemeClr>
                </a:solidFill>
                <a:latin typeface="Arial" pitchFamily="34" charset="0"/>
                <a:cs typeface="Arial" pitchFamily="34" charset="0"/>
              </a:rPr>
              <a:t>fisik</a:t>
            </a:r>
            <a:r>
              <a:rPr lang="en-US" sz="1600" b="1" dirty="0" smtClean="0">
                <a:solidFill>
                  <a:schemeClr val="bg2">
                    <a:lumMod val="75000"/>
                  </a:schemeClr>
                </a:solidFill>
                <a:latin typeface="Arial" pitchFamily="34" charset="0"/>
                <a:cs typeface="Arial" pitchFamily="34" charset="0"/>
              </a:rPr>
              <a:t> </a:t>
            </a:r>
            <a:r>
              <a:rPr lang="en-US" sz="1600" b="1" dirty="0" err="1" smtClean="0">
                <a:solidFill>
                  <a:schemeClr val="bg2">
                    <a:lumMod val="75000"/>
                  </a:schemeClr>
                </a:solidFill>
                <a:latin typeface="Arial" pitchFamily="34" charset="0"/>
                <a:cs typeface="Arial" pitchFamily="34" charset="0"/>
              </a:rPr>
              <a:t>sesuai</a:t>
            </a:r>
            <a:r>
              <a:rPr lang="en-US" sz="1600" b="1" dirty="0" smtClean="0">
                <a:solidFill>
                  <a:schemeClr val="bg2">
                    <a:lumMod val="75000"/>
                  </a:schemeClr>
                </a:solidFill>
                <a:latin typeface="Arial" pitchFamily="34" charset="0"/>
                <a:cs typeface="Arial" pitchFamily="34" charset="0"/>
              </a:rPr>
              <a:t> </a:t>
            </a:r>
            <a:r>
              <a:rPr lang="en-US" sz="1600" b="1" dirty="0" err="1" smtClean="0">
                <a:solidFill>
                  <a:schemeClr val="bg2">
                    <a:lumMod val="75000"/>
                  </a:schemeClr>
                </a:solidFill>
                <a:latin typeface="Arial" pitchFamily="34" charset="0"/>
                <a:cs typeface="Arial" pitchFamily="34" charset="0"/>
              </a:rPr>
              <a:t>kenyataan</a:t>
            </a:r>
            <a:r>
              <a:rPr lang="en-US" sz="1600" b="1" dirty="0" smtClean="0">
                <a:solidFill>
                  <a:schemeClr val="bg2">
                    <a:lumMod val="75000"/>
                  </a:schemeClr>
                </a:solidFill>
                <a:latin typeface="Arial" pitchFamily="34" charset="0"/>
                <a:cs typeface="Arial" pitchFamily="34" charset="0"/>
              </a:rPr>
              <a:t> </a:t>
            </a:r>
            <a:r>
              <a:rPr lang="en-US" sz="1600" b="1" dirty="0" err="1" smtClean="0">
                <a:solidFill>
                  <a:schemeClr val="bg2">
                    <a:lumMod val="75000"/>
                  </a:schemeClr>
                </a:solidFill>
                <a:latin typeface="Arial" pitchFamily="34" charset="0"/>
                <a:cs typeface="Arial" pitchFamily="34" charset="0"/>
              </a:rPr>
              <a:t>subledger</a:t>
            </a:r>
            <a:r>
              <a:rPr lang="en-US" sz="1600" b="1" dirty="0" smtClean="0">
                <a:solidFill>
                  <a:schemeClr val="bg2">
                    <a:lumMod val="75000"/>
                  </a:schemeClr>
                </a:solidFill>
                <a:latin typeface="Arial" pitchFamily="34" charset="0"/>
                <a:cs typeface="Arial" pitchFamily="34" charset="0"/>
              </a:rPr>
              <a:t> </a:t>
            </a:r>
            <a:r>
              <a:rPr lang="en-US" sz="1600" b="1" dirty="0" err="1" smtClean="0">
                <a:solidFill>
                  <a:schemeClr val="bg2">
                    <a:lumMod val="75000"/>
                  </a:schemeClr>
                </a:solidFill>
                <a:latin typeface="Arial" pitchFamily="34" charset="0"/>
                <a:cs typeface="Arial" pitchFamily="34" charset="0"/>
              </a:rPr>
              <a:t>persediaan</a:t>
            </a:r>
            <a:r>
              <a:rPr lang="en-US" sz="1600" b="1" dirty="0" smtClean="0">
                <a:solidFill>
                  <a:schemeClr val="bg2">
                    <a:lumMod val="75000"/>
                  </a:schemeClr>
                </a:solidFill>
                <a:latin typeface="Arial" pitchFamily="34" charset="0"/>
                <a:cs typeface="Arial" pitchFamily="34" charset="0"/>
              </a:rPr>
              <a:t> </a:t>
            </a:r>
          </a:p>
          <a:p>
            <a:pPr marL="508000" indent="-333375" algn="just">
              <a:lnSpc>
                <a:spcPct val="100000"/>
              </a:lnSpc>
              <a:spcBef>
                <a:spcPts val="0"/>
              </a:spcBef>
              <a:spcAft>
                <a:spcPts val="1200"/>
              </a:spcAft>
            </a:pPr>
            <a:r>
              <a:rPr lang="en-US" sz="1600" b="1" dirty="0" err="1" smtClean="0">
                <a:solidFill>
                  <a:schemeClr val="bg2">
                    <a:lumMod val="75000"/>
                  </a:schemeClr>
                </a:solidFill>
                <a:latin typeface="Arial" pitchFamily="34" charset="0"/>
                <a:cs typeface="Arial" pitchFamily="34" charset="0"/>
              </a:rPr>
              <a:t>Paragraf</a:t>
            </a:r>
            <a:r>
              <a:rPr lang="en-US" sz="1600" b="1" dirty="0" smtClean="0">
                <a:solidFill>
                  <a:schemeClr val="bg2">
                    <a:lumMod val="75000"/>
                  </a:schemeClr>
                </a:solidFill>
                <a:latin typeface="Arial" pitchFamily="34" charset="0"/>
                <a:cs typeface="Arial" pitchFamily="34" charset="0"/>
              </a:rPr>
              <a:t> 15, </a:t>
            </a:r>
            <a:r>
              <a:rPr lang="en-US" sz="1600" b="1" dirty="0" err="1" smtClean="0">
                <a:solidFill>
                  <a:schemeClr val="bg2">
                    <a:lumMod val="75000"/>
                  </a:schemeClr>
                </a:solidFill>
                <a:latin typeface="Arial" pitchFamily="34" charset="0"/>
                <a:cs typeface="Arial" pitchFamily="34" charset="0"/>
              </a:rPr>
              <a:t>harga</a:t>
            </a:r>
            <a:r>
              <a:rPr lang="en-US" sz="1600" b="1" dirty="0" smtClean="0">
                <a:solidFill>
                  <a:schemeClr val="bg2">
                    <a:lumMod val="75000"/>
                  </a:schemeClr>
                </a:solidFill>
                <a:latin typeface="Arial" pitchFamily="34" charset="0"/>
                <a:cs typeface="Arial" pitchFamily="34" charset="0"/>
              </a:rPr>
              <a:t> </a:t>
            </a:r>
            <a:r>
              <a:rPr lang="en-US" sz="1600" b="1" dirty="0" err="1" smtClean="0">
                <a:solidFill>
                  <a:schemeClr val="bg2">
                    <a:lumMod val="75000"/>
                  </a:schemeClr>
                </a:solidFill>
                <a:latin typeface="Arial" pitchFamily="34" charset="0"/>
                <a:cs typeface="Arial" pitchFamily="34" charset="0"/>
              </a:rPr>
              <a:t>pokok</a:t>
            </a:r>
            <a:r>
              <a:rPr lang="en-US" sz="1600" b="1" dirty="0" smtClean="0">
                <a:solidFill>
                  <a:schemeClr val="bg2">
                    <a:lumMod val="75000"/>
                  </a:schemeClr>
                </a:solidFill>
                <a:latin typeface="Arial" pitchFamily="34" charset="0"/>
                <a:cs typeface="Arial" pitchFamily="34" charset="0"/>
              </a:rPr>
              <a:t> </a:t>
            </a:r>
            <a:r>
              <a:rPr lang="en-US" sz="1600" b="1" dirty="0" err="1" smtClean="0">
                <a:solidFill>
                  <a:schemeClr val="bg2">
                    <a:lumMod val="75000"/>
                  </a:schemeClr>
                </a:solidFill>
                <a:latin typeface="Arial" pitchFamily="34" charset="0"/>
                <a:cs typeface="Arial" pitchFamily="34" charset="0"/>
              </a:rPr>
              <a:t>produksi</a:t>
            </a:r>
            <a:r>
              <a:rPr lang="en-US" sz="1600" b="1" dirty="0" smtClean="0">
                <a:solidFill>
                  <a:schemeClr val="bg2">
                    <a:lumMod val="75000"/>
                  </a:schemeClr>
                </a:solidFill>
                <a:latin typeface="Arial" pitchFamily="34" charset="0"/>
                <a:cs typeface="Arial" pitchFamily="34" charset="0"/>
              </a:rPr>
              <a:t> PP 71 </a:t>
            </a:r>
            <a:r>
              <a:rPr lang="en-US" sz="1600" b="1" dirty="0" err="1" smtClean="0">
                <a:solidFill>
                  <a:schemeClr val="bg2">
                    <a:lumMod val="75000"/>
                  </a:schemeClr>
                </a:solidFill>
                <a:latin typeface="Arial" pitchFamily="34" charset="0"/>
                <a:cs typeface="Arial" pitchFamily="34" charset="0"/>
              </a:rPr>
              <a:t>mengganti</a:t>
            </a:r>
            <a:r>
              <a:rPr lang="en-US" sz="1600" b="1" dirty="0" smtClean="0">
                <a:solidFill>
                  <a:schemeClr val="bg2">
                    <a:lumMod val="75000"/>
                  </a:schemeClr>
                </a:solidFill>
                <a:latin typeface="Arial" pitchFamily="34" charset="0"/>
                <a:cs typeface="Arial" pitchFamily="34" charset="0"/>
              </a:rPr>
              <a:t> </a:t>
            </a:r>
            <a:r>
              <a:rPr lang="en-US" sz="1600" b="1" dirty="0" err="1" smtClean="0">
                <a:solidFill>
                  <a:schemeClr val="bg2">
                    <a:lumMod val="75000"/>
                  </a:schemeClr>
                </a:solidFill>
                <a:latin typeface="Arial" pitchFamily="34" charset="0"/>
                <a:cs typeface="Arial" pitchFamily="34" charset="0"/>
              </a:rPr>
              <a:t>biaya</a:t>
            </a:r>
            <a:r>
              <a:rPr lang="en-US" sz="1600" b="1" dirty="0" smtClean="0">
                <a:solidFill>
                  <a:schemeClr val="bg2">
                    <a:lumMod val="75000"/>
                  </a:schemeClr>
                </a:solidFill>
                <a:latin typeface="Arial" pitchFamily="34" charset="0"/>
                <a:cs typeface="Arial" pitchFamily="34" charset="0"/>
              </a:rPr>
              <a:t> </a:t>
            </a:r>
            <a:r>
              <a:rPr lang="en-US" sz="1600" b="1" dirty="0" err="1" smtClean="0">
                <a:solidFill>
                  <a:schemeClr val="bg2">
                    <a:lumMod val="75000"/>
                  </a:schemeClr>
                </a:solidFill>
                <a:latin typeface="Arial" pitchFamily="34" charset="0"/>
                <a:cs typeface="Arial" pitchFamily="34" charset="0"/>
              </a:rPr>
              <a:t>standar</a:t>
            </a:r>
            <a:r>
              <a:rPr lang="en-US" sz="1600" b="1" dirty="0" smtClean="0">
                <a:solidFill>
                  <a:schemeClr val="bg2">
                    <a:lumMod val="75000"/>
                  </a:schemeClr>
                </a:solidFill>
                <a:latin typeface="Arial" pitchFamily="34" charset="0"/>
                <a:cs typeface="Arial" pitchFamily="34" charset="0"/>
              </a:rPr>
              <a:t> PP 24.</a:t>
            </a:r>
          </a:p>
          <a:p>
            <a:pPr marL="508000" indent="-333375" algn="just">
              <a:lnSpc>
                <a:spcPct val="100000"/>
              </a:lnSpc>
              <a:spcBef>
                <a:spcPts val="0"/>
              </a:spcBef>
              <a:spcAft>
                <a:spcPts val="1200"/>
              </a:spcAft>
            </a:pPr>
            <a:r>
              <a:rPr lang="en-US" sz="1600" b="1" dirty="0" err="1" smtClean="0">
                <a:solidFill>
                  <a:schemeClr val="bg2">
                    <a:lumMod val="75000"/>
                  </a:schemeClr>
                </a:solidFill>
                <a:latin typeface="Arial" pitchFamily="34" charset="0"/>
                <a:cs typeface="Arial" pitchFamily="34" charset="0"/>
              </a:rPr>
              <a:t>Paragraf</a:t>
            </a:r>
            <a:r>
              <a:rPr lang="en-US" sz="1600" b="1" dirty="0" smtClean="0">
                <a:solidFill>
                  <a:schemeClr val="bg2">
                    <a:lumMod val="75000"/>
                  </a:schemeClr>
                </a:solidFill>
                <a:latin typeface="Arial" pitchFamily="34" charset="0"/>
                <a:cs typeface="Arial" pitchFamily="34" charset="0"/>
              </a:rPr>
              <a:t> </a:t>
            </a:r>
            <a:r>
              <a:rPr lang="en-US" sz="1600" b="1" dirty="0" err="1" smtClean="0">
                <a:solidFill>
                  <a:schemeClr val="bg2">
                    <a:lumMod val="75000"/>
                  </a:schemeClr>
                </a:solidFill>
                <a:latin typeface="Arial" pitchFamily="34" charset="0"/>
                <a:cs typeface="Arial" pitchFamily="34" charset="0"/>
              </a:rPr>
              <a:t>baru</a:t>
            </a:r>
            <a:r>
              <a:rPr lang="en-US" sz="1600" b="1" dirty="0" smtClean="0">
                <a:solidFill>
                  <a:schemeClr val="bg2">
                    <a:lumMod val="75000"/>
                  </a:schemeClr>
                </a:solidFill>
                <a:latin typeface="Arial" pitchFamily="34" charset="0"/>
                <a:cs typeface="Arial" pitchFamily="34" charset="0"/>
              </a:rPr>
              <a:t> PP 71 </a:t>
            </a:r>
            <a:r>
              <a:rPr lang="en-US" sz="1600" b="1" dirty="0" err="1" smtClean="0">
                <a:solidFill>
                  <a:schemeClr val="bg2">
                    <a:lumMod val="75000"/>
                  </a:schemeClr>
                </a:solidFill>
                <a:latin typeface="Arial" pitchFamily="34" charset="0"/>
                <a:cs typeface="Arial" pitchFamily="34" charset="0"/>
              </a:rPr>
              <a:t>adalah</a:t>
            </a:r>
            <a:r>
              <a:rPr lang="en-US" sz="1600" b="1" dirty="0" smtClean="0">
                <a:solidFill>
                  <a:schemeClr val="bg2">
                    <a:lumMod val="75000"/>
                  </a:schemeClr>
                </a:solidFill>
                <a:latin typeface="Arial" pitchFamily="34" charset="0"/>
                <a:cs typeface="Arial" pitchFamily="34" charset="0"/>
              </a:rPr>
              <a:t> : </a:t>
            </a:r>
            <a:r>
              <a:rPr lang="en-US" sz="1600" b="1" dirty="0" err="1" smtClean="0">
                <a:solidFill>
                  <a:schemeClr val="bg2">
                    <a:lumMod val="75000"/>
                  </a:schemeClr>
                </a:solidFill>
                <a:latin typeface="Arial" pitchFamily="34" charset="0"/>
                <a:cs typeface="Arial" pitchFamily="34" charset="0"/>
              </a:rPr>
              <a:t>Paragraf</a:t>
            </a:r>
            <a:r>
              <a:rPr lang="en-US" sz="1600" b="1" dirty="0" smtClean="0">
                <a:solidFill>
                  <a:schemeClr val="bg2">
                    <a:lumMod val="75000"/>
                  </a:schemeClr>
                </a:solidFill>
                <a:latin typeface="Arial" pitchFamily="34" charset="0"/>
                <a:cs typeface="Arial" pitchFamily="34" charset="0"/>
              </a:rPr>
              <a:t> 17, </a:t>
            </a:r>
            <a:r>
              <a:rPr lang="en-US" sz="1600" b="1" i="1" dirty="0" smtClean="0">
                <a:solidFill>
                  <a:schemeClr val="bg2">
                    <a:lumMod val="75000"/>
                  </a:schemeClr>
                </a:solidFill>
                <a:latin typeface="Arial" pitchFamily="34" charset="0"/>
                <a:cs typeface="Arial" pitchFamily="34" charset="0"/>
              </a:rPr>
              <a:t>FIFO, </a:t>
            </a:r>
            <a:r>
              <a:rPr lang="en-US" sz="1600" b="1" i="1" dirty="0" err="1" smtClean="0">
                <a:solidFill>
                  <a:schemeClr val="bg2">
                    <a:lumMod val="75000"/>
                  </a:schemeClr>
                </a:solidFill>
                <a:latin typeface="Arial" pitchFamily="34" charset="0"/>
                <a:cs typeface="Arial" pitchFamily="34" charset="0"/>
              </a:rPr>
              <a:t>rerata</a:t>
            </a:r>
            <a:r>
              <a:rPr lang="en-US" sz="1600" b="1" i="1" dirty="0" smtClean="0">
                <a:solidFill>
                  <a:schemeClr val="bg2">
                    <a:lumMod val="75000"/>
                  </a:schemeClr>
                </a:solidFill>
                <a:latin typeface="Arial" pitchFamily="34" charset="0"/>
                <a:cs typeface="Arial" pitchFamily="34" charset="0"/>
              </a:rPr>
              <a:t> </a:t>
            </a:r>
            <a:r>
              <a:rPr lang="en-US" sz="1600" b="1" i="1" dirty="0" err="1" smtClean="0">
                <a:solidFill>
                  <a:schemeClr val="bg2">
                    <a:lumMod val="75000"/>
                  </a:schemeClr>
                </a:solidFill>
                <a:latin typeface="Arial" pitchFamily="34" charset="0"/>
                <a:cs typeface="Arial" pitchFamily="34" charset="0"/>
              </a:rPr>
              <a:t>tertimbang</a:t>
            </a:r>
            <a:r>
              <a:rPr lang="en-US" sz="1600" b="1" i="1" dirty="0" smtClean="0">
                <a:solidFill>
                  <a:schemeClr val="bg2">
                    <a:lumMod val="75000"/>
                  </a:schemeClr>
                </a:solidFill>
                <a:latin typeface="Arial" pitchFamily="34" charset="0"/>
                <a:cs typeface="Arial" pitchFamily="34" charset="0"/>
              </a:rPr>
              <a:t> </a:t>
            </a:r>
            <a:r>
              <a:rPr lang="en-US" sz="1600" b="1" i="1" dirty="0" err="1" smtClean="0">
                <a:solidFill>
                  <a:schemeClr val="bg2">
                    <a:lumMod val="75000"/>
                  </a:schemeClr>
                </a:solidFill>
                <a:latin typeface="Arial" pitchFamily="34" charset="0"/>
                <a:cs typeface="Arial" pitchFamily="34" charset="0"/>
              </a:rPr>
              <a:t>atau</a:t>
            </a:r>
            <a:r>
              <a:rPr lang="en-US" sz="1600" b="1" dirty="0" smtClean="0">
                <a:solidFill>
                  <a:schemeClr val="bg2">
                    <a:lumMod val="75000"/>
                  </a:schemeClr>
                </a:solidFill>
                <a:latin typeface="Arial" pitchFamily="34" charset="0"/>
                <a:cs typeface="Arial" pitchFamily="34" charset="0"/>
              </a:rPr>
              <a:t> </a:t>
            </a:r>
            <a:r>
              <a:rPr lang="en-US" sz="1600" b="1" i="1" u="sng" dirty="0" err="1" smtClean="0">
                <a:solidFill>
                  <a:schemeClr val="bg2">
                    <a:lumMod val="75000"/>
                  </a:schemeClr>
                </a:solidFill>
                <a:latin typeface="Arial" pitchFamily="34" charset="0"/>
                <a:cs typeface="Arial" pitchFamily="34" charset="0"/>
              </a:rPr>
              <a:t>harga</a:t>
            </a:r>
            <a:r>
              <a:rPr lang="en-US" sz="1600" b="1" i="1" u="sng" dirty="0" smtClean="0">
                <a:solidFill>
                  <a:schemeClr val="bg2">
                    <a:lumMod val="75000"/>
                  </a:schemeClr>
                </a:solidFill>
                <a:latin typeface="Arial" pitchFamily="34" charset="0"/>
                <a:cs typeface="Arial" pitchFamily="34" charset="0"/>
              </a:rPr>
              <a:t> </a:t>
            </a:r>
            <a:r>
              <a:rPr lang="en-US" sz="1600" b="1" i="1" u="sng" dirty="0" err="1" smtClean="0">
                <a:solidFill>
                  <a:schemeClr val="bg2">
                    <a:lumMod val="75000"/>
                  </a:schemeClr>
                </a:solidFill>
                <a:latin typeface="Arial" pitchFamily="34" charset="0"/>
                <a:cs typeface="Arial" pitchFamily="34" charset="0"/>
              </a:rPr>
              <a:t>beli</a:t>
            </a:r>
            <a:r>
              <a:rPr lang="en-US" sz="1600" b="1" i="1" u="sng" dirty="0" smtClean="0">
                <a:solidFill>
                  <a:schemeClr val="bg2">
                    <a:lumMod val="75000"/>
                  </a:schemeClr>
                </a:solidFill>
                <a:latin typeface="Arial" pitchFamily="34" charset="0"/>
                <a:cs typeface="Arial" pitchFamily="34" charset="0"/>
              </a:rPr>
              <a:t> </a:t>
            </a:r>
            <a:r>
              <a:rPr lang="en-US" sz="1600" b="1" i="1" u="sng" dirty="0" err="1" smtClean="0">
                <a:solidFill>
                  <a:schemeClr val="bg2">
                    <a:lumMod val="75000"/>
                  </a:schemeClr>
                </a:solidFill>
                <a:latin typeface="Arial" pitchFamily="34" charset="0"/>
                <a:cs typeface="Arial" pitchFamily="34" charset="0"/>
              </a:rPr>
              <a:t>terakhir</a:t>
            </a:r>
            <a:r>
              <a:rPr lang="en-US" sz="1600" b="1" u="sng" dirty="0" smtClean="0">
                <a:solidFill>
                  <a:schemeClr val="bg2">
                    <a:lumMod val="75000"/>
                  </a:schemeClr>
                </a:solidFill>
                <a:latin typeface="Arial" pitchFamily="34" charset="0"/>
                <a:cs typeface="Arial" pitchFamily="34" charset="0"/>
              </a:rPr>
              <a:t> </a:t>
            </a:r>
          </a:p>
          <a:p>
            <a:pPr marL="508000" indent="-333375" algn="just">
              <a:lnSpc>
                <a:spcPct val="100000"/>
              </a:lnSpc>
              <a:spcBef>
                <a:spcPts val="0"/>
              </a:spcBef>
              <a:spcAft>
                <a:spcPts val="1200"/>
              </a:spcAft>
            </a:pPr>
            <a:r>
              <a:rPr lang="en-US" sz="1600" b="1" dirty="0" err="1" smtClean="0">
                <a:solidFill>
                  <a:schemeClr val="bg2">
                    <a:lumMod val="75000"/>
                  </a:schemeClr>
                </a:solidFill>
                <a:latin typeface="Arial" pitchFamily="34" charset="0"/>
                <a:cs typeface="Arial" pitchFamily="34" charset="0"/>
              </a:rPr>
              <a:t>Paragraf</a:t>
            </a:r>
            <a:r>
              <a:rPr lang="en-US" sz="1600" b="1" dirty="0" smtClean="0">
                <a:solidFill>
                  <a:schemeClr val="bg2">
                    <a:lumMod val="75000"/>
                  </a:schemeClr>
                </a:solidFill>
                <a:latin typeface="Arial" pitchFamily="34" charset="0"/>
                <a:cs typeface="Arial" pitchFamily="34" charset="0"/>
              </a:rPr>
              <a:t> 22, </a:t>
            </a:r>
            <a:r>
              <a:rPr lang="en-US" sz="1600" b="1" i="1" dirty="0" err="1" smtClean="0">
                <a:solidFill>
                  <a:schemeClr val="bg2">
                    <a:lumMod val="75000"/>
                  </a:schemeClr>
                </a:solidFill>
                <a:latin typeface="Arial" pitchFamily="34" charset="0"/>
                <a:cs typeface="Arial" pitchFamily="34" charset="0"/>
              </a:rPr>
              <a:t>Beban</a:t>
            </a:r>
            <a:r>
              <a:rPr lang="en-US" sz="1600" b="1" i="1" dirty="0" smtClean="0">
                <a:solidFill>
                  <a:schemeClr val="bg2">
                    <a:lumMod val="75000"/>
                  </a:schemeClr>
                </a:solidFill>
                <a:latin typeface="Arial" pitchFamily="34" charset="0"/>
                <a:cs typeface="Arial" pitchFamily="34" charset="0"/>
              </a:rPr>
              <a:t> </a:t>
            </a:r>
            <a:r>
              <a:rPr lang="en-US" sz="1600" b="1" i="1" dirty="0" err="1" smtClean="0">
                <a:solidFill>
                  <a:schemeClr val="bg2">
                    <a:lumMod val="75000"/>
                  </a:schemeClr>
                </a:solidFill>
                <a:latin typeface="Arial" pitchFamily="34" charset="0"/>
                <a:cs typeface="Arial" pitchFamily="34" charset="0"/>
              </a:rPr>
              <a:t>pemakaian</a:t>
            </a:r>
            <a:r>
              <a:rPr lang="en-US" sz="1600" b="1" i="1" dirty="0" smtClean="0">
                <a:solidFill>
                  <a:schemeClr val="bg2">
                    <a:lumMod val="75000"/>
                  </a:schemeClr>
                </a:solidFill>
                <a:latin typeface="Arial" pitchFamily="34" charset="0"/>
                <a:cs typeface="Arial" pitchFamily="34" charset="0"/>
              </a:rPr>
              <a:t> </a:t>
            </a:r>
            <a:r>
              <a:rPr lang="en-US" sz="1600" b="1" i="1" dirty="0" err="1" smtClean="0">
                <a:solidFill>
                  <a:schemeClr val="bg2">
                    <a:lumMod val="75000"/>
                  </a:schemeClr>
                </a:solidFill>
                <a:latin typeface="Arial" pitchFamily="34" charset="0"/>
                <a:cs typeface="Arial" pitchFamily="34" charset="0"/>
              </a:rPr>
              <a:t>persediaan</a:t>
            </a:r>
            <a:r>
              <a:rPr lang="en-US" sz="1600" b="1" i="1" dirty="0" smtClean="0">
                <a:solidFill>
                  <a:schemeClr val="bg2">
                    <a:lumMod val="75000"/>
                  </a:schemeClr>
                </a:solidFill>
                <a:latin typeface="Arial" pitchFamily="34" charset="0"/>
                <a:cs typeface="Arial" pitchFamily="34" charset="0"/>
              </a:rPr>
              <a:t> </a:t>
            </a:r>
            <a:r>
              <a:rPr lang="en-US" sz="1600" b="1" i="1" dirty="0" err="1" smtClean="0">
                <a:solidFill>
                  <a:schemeClr val="bg2">
                    <a:lumMod val="75000"/>
                  </a:schemeClr>
                </a:solidFill>
                <a:latin typeface="Arial" pitchFamily="34" charset="0"/>
                <a:cs typeface="Arial" pitchFamily="34" charset="0"/>
              </a:rPr>
              <a:t>masuk</a:t>
            </a:r>
            <a:r>
              <a:rPr lang="en-US" sz="1600" b="1" i="1" dirty="0" smtClean="0">
                <a:solidFill>
                  <a:schemeClr val="bg2">
                    <a:lumMod val="75000"/>
                  </a:schemeClr>
                </a:solidFill>
                <a:latin typeface="Arial" pitchFamily="34" charset="0"/>
                <a:cs typeface="Arial" pitchFamily="34" charset="0"/>
              </a:rPr>
              <a:t> LO</a:t>
            </a:r>
          </a:p>
          <a:p>
            <a:pPr marL="508000" indent="-333375" algn="just">
              <a:lnSpc>
                <a:spcPct val="100000"/>
              </a:lnSpc>
              <a:spcBef>
                <a:spcPts val="0"/>
              </a:spcBef>
              <a:spcAft>
                <a:spcPts val="1200"/>
              </a:spcAft>
            </a:pPr>
            <a:r>
              <a:rPr lang="en-US" sz="1600" b="1" dirty="0" err="1" smtClean="0">
                <a:solidFill>
                  <a:schemeClr val="bg2">
                    <a:lumMod val="75000"/>
                  </a:schemeClr>
                </a:solidFill>
                <a:latin typeface="Arial" pitchFamily="34" charset="0"/>
                <a:cs typeface="Arial" pitchFamily="34" charset="0"/>
              </a:rPr>
              <a:t>Tetap</a:t>
            </a:r>
            <a:r>
              <a:rPr lang="en-US" sz="1600" b="1" dirty="0" smtClean="0">
                <a:solidFill>
                  <a:schemeClr val="bg2">
                    <a:lumMod val="75000"/>
                  </a:schemeClr>
                </a:solidFill>
                <a:latin typeface="Arial" pitchFamily="34" charset="0"/>
                <a:cs typeface="Arial" pitchFamily="34" charset="0"/>
              </a:rPr>
              <a:t> : </a:t>
            </a:r>
            <a:r>
              <a:rPr lang="en-US" sz="1600" b="1" dirty="0" err="1" smtClean="0">
                <a:solidFill>
                  <a:schemeClr val="bg2">
                    <a:lumMod val="75000"/>
                  </a:schemeClr>
                </a:solidFill>
                <a:latin typeface="Arial" pitchFamily="34" charset="0"/>
                <a:cs typeface="Arial" pitchFamily="34" charset="0"/>
              </a:rPr>
              <a:t>Biaya</a:t>
            </a:r>
            <a:r>
              <a:rPr lang="en-US" sz="1600" b="1" dirty="0" smtClean="0">
                <a:solidFill>
                  <a:schemeClr val="bg2">
                    <a:lumMod val="75000"/>
                  </a:schemeClr>
                </a:solidFill>
                <a:latin typeface="Arial" pitchFamily="34" charset="0"/>
                <a:cs typeface="Arial" pitchFamily="34" charset="0"/>
              </a:rPr>
              <a:t> </a:t>
            </a:r>
            <a:r>
              <a:rPr lang="en-US" sz="1600" b="1" dirty="0" err="1" smtClean="0">
                <a:solidFill>
                  <a:schemeClr val="bg2">
                    <a:lumMod val="75000"/>
                  </a:schemeClr>
                </a:solidFill>
                <a:latin typeface="Arial" pitchFamily="34" charset="0"/>
                <a:cs typeface="Arial" pitchFamily="34" charset="0"/>
              </a:rPr>
              <a:t>perolehan</a:t>
            </a:r>
            <a:r>
              <a:rPr lang="en-US" sz="1600" b="1" dirty="0" smtClean="0">
                <a:solidFill>
                  <a:schemeClr val="bg2">
                    <a:lumMod val="75000"/>
                  </a:schemeClr>
                </a:solidFill>
                <a:latin typeface="Arial" pitchFamily="34" charset="0"/>
                <a:cs typeface="Arial" pitchFamily="34" charset="0"/>
              </a:rPr>
              <a:t> </a:t>
            </a:r>
            <a:r>
              <a:rPr lang="en-US" sz="1600" b="1" dirty="0" err="1" smtClean="0">
                <a:solidFill>
                  <a:schemeClr val="bg2">
                    <a:lumMod val="75000"/>
                  </a:schemeClr>
                </a:solidFill>
                <a:latin typeface="Arial" pitchFamily="34" charset="0"/>
                <a:cs typeface="Arial" pitchFamily="34" charset="0"/>
              </a:rPr>
              <a:t>produksi</a:t>
            </a:r>
            <a:r>
              <a:rPr lang="en-US" sz="1600" b="1" dirty="0" smtClean="0">
                <a:solidFill>
                  <a:schemeClr val="bg2">
                    <a:lumMod val="75000"/>
                  </a:schemeClr>
                </a:solidFill>
                <a:latin typeface="Arial" pitchFamily="34" charset="0"/>
                <a:cs typeface="Arial" pitchFamily="34" charset="0"/>
              </a:rPr>
              <a:t> </a:t>
            </a:r>
            <a:r>
              <a:rPr lang="en-US" sz="1600" b="1" dirty="0" err="1" smtClean="0">
                <a:solidFill>
                  <a:schemeClr val="bg2">
                    <a:lumMod val="75000"/>
                  </a:schemeClr>
                </a:solidFill>
                <a:latin typeface="Arial" pitchFamily="34" charset="0"/>
                <a:cs typeface="Arial" pitchFamily="34" charset="0"/>
              </a:rPr>
              <a:t>sendiri</a:t>
            </a:r>
            <a:r>
              <a:rPr lang="en-US" sz="1600" b="1" dirty="0" smtClean="0">
                <a:solidFill>
                  <a:schemeClr val="bg2">
                    <a:lumMod val="75000"/>
                  </a:schemeClr>
                </a:solidFill>
                <a:latin typeface="Arial" pitchFamily="34" charset="0"/>
                <a:cs typeface="Arial" pitchFamily="34" charset="0"/>
              </a:rPr>
              <a:t> </a:t>
            </a:r>
            <a:r>
              <a:rPr lang="en-US" sz="1600" b="1" dirty="0" err="1" smtClean="0">
                <a:solidFill>
                  <a:schemeClr val="bg2">
                    <a:lumMod val="75000"/>
                  </a:schemeClr>
                </a:solidFill>
                <a:latin typeface="Arial" pitchFamily="34" charset="0"/>
                <a:cs typeface="Arial" pitchFamily="34" charset="0"/>
              </a:rPr>
              <a:t>atau</a:t>
            </a:r>
            <a:r>
              <a:rPr lang="en-US" sz="1600" b="1" dirty="0" smtClean="0">
                <a:solidFill>
                  <a:schemeClr val="bg2">
                    <a:lumMod val="75000"/>
                  </a:schemeClr>
                </a:solidFill>
                <a:latin typeface="Arial" pitchFamily="34" charset="0"/>
                <a:cs typeface="Arial" pitchFamily="34" charset="0"/>
              </a:rPr>
              <a:t> </a:t>
            </a:r>
            <a:r>
              <a:rPr lang="en-US" sz="1600" b="1" dirty="0" err="1" smtClean="0">
                <a:solidFill>
                  <a:schemeClr val="bg2">
                    <a:lumMod val="75000"/>
                  </a:schemeClr>
                </a:solidFill>
                <a:latin typeface="Arial" pitchFamily="34" charset="0"/>
                <a:cs typeface="Arial" pitchFamily="34" charset="0"/>
              </a:rPr>
              <a:t>pembelian</a:t>
            </a:r>
            <a:r>
              <a:rPr lang="en-US" sz="1600" b="1" dirty="0" smtClean="0">
                <a:solidFill>
                  <a:schemeClr val="bg2">
                    <a:lumMod val="75000"/>
                  </a:schemeClr>
                </a:solidFill>
                <a:latin typeface="Arial" pitchFamily="34" charset="0"/>
                <a:cs typeface="Arial" pitchFamily="34" charset="0"/>
              </a:rPr>
              <a:t> </a:t>
            </a:r>
            <a:r>
              <a:rPr lang="en-US" sz="1600" b="1" dirty="0" err="1" smtClean="0">
                <a:solidFill>
                  <a:schemeClr val="bg2">
                    <a:lumMod val="75000"/>
                  </a:schemeClr>
                </a:solidFill>
                <a:latin typeface="Arial" pitchFamily="34" charset="0"/>
                <a:cs typeface="Arial" pitchFamily="34" charset="0"/>
              </a:rPr>
              <a:t>berdasar</a:t>
            </a:r>
            <a:r>
              <a:rPr lang="en-US" sz="1600" b="1" dirty="0" smtClean="0">
                <a:solidFill>
                  <a:schemeClr val="bg2">
                    <a:lumMod val="75000"/>
                  </a:schemeClr>
                </a:solidFill>
                <a:latin typeface="Arial" pitchFamily="34" charset="0"/>
                <a:cs typeface="Arial" pitchFamily="34" charset="0"/>
              </a:rPr>
              <a:t> </a:t>
            </a:r>
            <a:r>
              <a:rPr lang="en-US" sz="1600" b="1" dirty="0" err="1" smtClean="0">
                <a:solidFill>
                  <a:schemeClr val="bg2">
                    <a:lumMod val="75000"/>
                  </a:schemeClr>
                </a:solidFill>
                <a:latin typeface="Arial" pitchFamily="34" charset="0"/>
                <a:cs typeface="Arial" pitchFamily="34" charset="0"/>
              </a:rPr>
              <a:t>nilai</a:t>
            </a:r>
            <a:r>
              <a:rPr lang="en-US" sz="1600" b="1" dirty="0" smtClean="0">
                <a:solidFill>
                  <a:schemeClr val="bg2">
                    <a:lumMod val="75000"/>
                  </a:schemeClr>
                </a:solidFill>
                <a:latin typeface="Arial" pitchFamily="34" charset="0"/>
                <a:cs typeface="Arial" pitchFamily="34" charset="0"/>
              </a:rPr>
              <a:t> </a:t>
            </a:r>
            <a:r>
              <a:rPr lang="en-US" sz="1600" b="1" dirty="0" err="1" smtClean="0">
                <a:solidFill>
                  <a:schemeClr val="bg2">
                    <a:lumMod val="75000"/>
                  </a:schemeClr>
                </a:solidFill>
                <a:latin typeface="Arial" pitchFamily="34" charset="0"/>
                <a:cs typeface="Arial" pitchFamily="34" charset="0"/>
              </a:rPr>
              <a:t>historis</a:t>
            </a:r>
            <a:r>
              <a:rPr lang="en-US" sz="1600" b="1" dirty="0" smtClean="0">
                <a:solidFill>
                  <a:schemeClr val="bg2">
                    <a:lumMod val="75000"/>
                  </a:schemeClr>
                </a:solidFill>
                <a:latin typeface="Arial" pitchFamily="34" charset="0"/>
                <a:cs typeface="Arial" pitchFamily="34" charset="0"/>
              </a:rPr>
              <a:t> </a:t>
            </a:r>
            <a:r>
              <a:rPr lang="en-US" sz="1600" b="1" dirty="0" err="1" smtClean="0">
                <a:solidFill>
                  <a:schemeClr val="bg2">
                    <a:lumMod val="75000"/>
                  </a:schemeClr>
                </a:solidFill>
                <a:latin typeface="Arial" pitchFamily="34" charset="0"/>
                <a:cs typeface="Arial" pitchFamily="34" charset="0"/>
              </a:rPr>
              <a:t>atau</a:t>
            </a:r>
            <a:r>
              <a:rPr lang="en-US" sz="1600" b="1" dirty="0" smtClean="0">
                <a:solidFill>
                  <a:schemeClr val="bg2">
                    <a:lumMod val="75000"/>
                  </a:schemeClr>
                </a:solidFill>
                <a:latin typeface="Arial" pitchFamily="34" charset="0"/>
                <a:cs typeface="Arial" pitchFamily="34" charset="0"/>
              </a:rPr>
              <a:t> </a:t>
            </a:r>
            <a:r>
              <a:rPr lang="en-US" sz="1600" b="1" dirty="0" err="1" smtClean="0">
                <a:solidFill>
                  <a:schemeClr val="bg2">
                    <a:lumMod val="75000"/>
                  </a:schemeClr>
                </a:solidFill>
                <a:latin typeface="Arial" pitchFamily="34" charset="0"/>
                <a:cs typeface="Arial" pitchFamily="34" charset="0"/>
              </a:rPr>
              <a:t>biaya</a:t>
            </a:r>
            <a:r>
              <a:rPr lang="en-US" sz="1600" b="1" dirty="0" smtClean="0">
                <a:solidFill>
                  <a:schemeClr val="bg2">
                    <a:lumMod val="75000"/>
                  </a:schemeClr>
                </a:solidFill>
                <a:latin typeface="Arial" pitchFamily="34" charset="0"/>
                <a:cs typeface="Arial" pitchFamily="34" charset="0"/>
              </a:rPr>
              <a:t> </a:t>
            </a:r>
            <a:r>
              <a:rPr lang="en-US" sz="1600" b="1" dirty="0" err="1" smtClean="0">
                <a:solidFill>
                  <a:schemeClr val="bg2">
                    <a:lumMod val="75000"/>
                  </a:schemeClr>
                </a:solidFill>
                <a:latin typeface="Arial" pitchFamily="34" charset="0"/>
                <a:cs typeface="Arial" pitchFamily="34" charset="0"/>
              </a:rPr>
              <a:t>aktual</a:t>
            </a:r>
            <a:r>
              <a:rPr lang="en-US" sz="1600" b="1" dirty="0" smtClean="0">
                <a:solidFill>
                  <a:schemeClr val="bg2">
                    <a:lumMod val="75000"/>
                  </a:schemeClr>
                </a:solidFill>
                <a:latin typeface="Arial" pitchFamily="34" charset="0"/>
                <a:cs typeface="Arial" pitchFamily="34" charset="0"/>
              </a:rPr>
              <a:t>. </a:t>
            </a:r>
            <a:r>
              <a:rPr lang="en-US" sz="1600" b="1" dirty="0" err="1" smtClean="0">
                <a:solidFill>
                  <a:schemeClr val="bg2">
                    <a:lumMod val="75000"/>
                  </a:schemeClr>
                </a:solidFill>
                <a:latin typeface="Arial" pitchFamily="34" charset="0"/>
                <a:cs typeface="Arial" pitchFamily="34" charset="0"/>
              </a:rPr>
              <a:t>Pada</a:t>
            </a:r>
            <a:r>
              <a:rPr lang="en-US" sz="1600" b="1" dirty="0" smtClean="0">
                <a:solidFill>
                  <a:schemeClr val="bg2">
                    <a:lumMod val="75000"/>
                  </a:schemeClr>
                </a:solidFill>
                <a:latin typeface="Arial" pitchFamily="34" charset="0"/>
                <a:cs typeface="Arial" pitchFamily="34" charset="0"/>
              </a:rPr>
              <a:t> </a:t>
            </a:r>
            <a:r>
              <a:rPr lang="en-US" sz="1600" b="1" dirty="0" err="1" smtClean="0">
                <a:solidFill>
                  <a:schemeClr val="bg2">
                    <a:lumMod val="75000"/>
                  </a:schemeClr>
                </a:solidFill>
                <a:latin typeface="Arial" pitchFamily="34" charset="0"/>
                <a:cs typeface="Arial" pitchFamily="34" charset="0"/>
              </a:rPr>
              <a:t>tanggal</a:t>
            </a:r>
            <a:r>
              <a:rPr lang="en-US" sz="1600" b="1" dirty="0" smtClean="0">
                <a:solidFill>
                  <a:schemeClr val="bg2">
                    <a:lumMod val="75000"/>
                  </a:schemeClr>
                </a:solidFill>
                <a:latin typeface="Arial" pitchFamily="34" charset="0"/>
                <a:cs typeface="Arial" pitchFamily="34" charset="0"/>
              </a:rPr>
              <a:t> </a:t>
            </a:r>
            <a:r>
              <a:rPr lang="en-US" sz="1600" b="1" dirty="0" err="1" smtClean="0">
                <a:solidFill>
                  <a:schemeClr val="bg2">
                    <a:lumMod val="75000"/>
                  </a:schemeClr>
                </a:solidFill>
                <a:latin typeface="Arial" pitchFamily="34" charset="0"/>
                <a:cs typeface="Arial" pitchFamily="34" charset="0"/>
              </a:rPr>
              <a:t>neraca</a:t>
            </a:r>
            <a:r>
              <a:rPr lang="en-US" sz="1600" b="1" dirty="0" smtClean="0">
                <a:solidFill>
                  <a:schemeClr val="bg2">
                    <a:lumMod val="75000"/>
                  </a:schemeClr>
                </a:solidFill>
                <a:latin typeface="Arial" pitchFamily="34" charset="0"/>
                <a:cs typeface="Arial" pitchFamily="34" charset="0"/>
              </a:rPr>
              <a:t>, </a:t>
            </a:r>
            <a:r>
              <a:rPr lang="en-US" sz="1600" b="1" dirty="0" err="1" smtClean="0">
                <a:solidFill>
                  <a:schemeClr val="bg2">
                    <a:lumMod val="75000"/>
                  </a:schemeClr>
                </a:solidFill>
                <a:latin typeface="Arial" pitchFamily="34" charset="0"/>
                <a:cs typeface="Arial" pitchFamily="34" charset="0"/>
              </a:rPr>
              <a:t>persediaan</a:t>
            </a:r>
            <a:r>
              <a:rPr lang="en-US" sz="1600" b="1" dirty="0" smtClean="0">
                <a:solidFill>
                  <a:schemeClr val="bg2">
                    <a:lumMod val="75000"/>
                  </a:schemeClr>
                </a:solidFill>
                <a:latin typeface="Arial" pitchFamily="34" charset="0"/>
                <a:cs typeface="Arial" pitchFamily="34" charset="0"/>
              </a:rPr>
              <a:t> </a:t>
            </a:r>
            <a:r>
              <a:rPr lang="en-US" sz="1600" b="1" dirty="0" err="1" smtClean="0">
                <a:solidFill>
                  <a:schemeClr val="bg2">
                    <a:lumMod val="75000"/>
                  </a:schemeClr>
                </a:solidFill>
                <a:latin typeface="Arial" pitchFamily="34" charset="0"/>
                <a:cs typeface="Arial" pitchFamily="34" charset="0"/>
              </a:rPr>
              <a:t>hewan</a:t>
            </a:r>
            <a:r>
              <a:rPr lang="en-US" sz="1600" b="1" dirty="0" smtClean="0">
                <a:solidFill>
                  <a:schemeClr val="bg2">
                    <a:lumMod val="75000"/>
                  </a:schemeClr>
                </a:solidFill>
                <a:latin typeface="Arial" pitchFamily="34" charset="0"/>
                <a:cs typeface="Arial" pitchFamily="34" charset="0"/>
              </a:rPr>
              <a:t> </a:t>
            </a:r>
            <a:r>
              <a:rPr lang="en-US" sz="1600" b="1" dirty="0" err="1" smtClean="0">
                <a:solidFill>
                  <a:schemeClr val="bg2">
                    <a:lumMod val="75000"/>
                  </a:schemeClr>
                </a:solidFill>
                <a:latin typeface="Arial" pitchFamily="34" charset="0"/>
                <a:cs typeface="Arial" pitchFamily="34" charset="0"/>
              </a:rPr>
              <a:t>dan</a:t>
            </a:r>
            <a:r>
              <a:rPr lang="en-US" sz="1600" b="1" dirty="0" smtClean="0">
                <a:solidFill>
                  <a:schemeClr val="bg2">
                    <a:lumMod val="75000"/>
                  </a:schemeClr>
                </a:solidFill>
                <a:latin typeface="Arial" pitchFamily="34" charset="0"/>
                <a:cs typeface="Arial" pitchFamily="34" charset="0"/>
              </a:rPr>
              <a:t> </a:t>
            </a:r>
            <a:r>
              <a:rPr lang="en-US" sz="1600" b="1" dirty="0" err="1" smtClean="0">
                <a:solidFill>
                  <a:schemeClr val="bg2">
                    <a:lumMod val="75000"/>
                  </a:schemeClr>
                </a:solidFill>
                <a:latin typeface="Arial" pitchFamily="34" charset="0"/>
                <a:cs typeface="Arial" pitchFamily="34" charset="0"/>
              </a:rPr>
              <a:t>tanaman</a:t>
            </a:r>
            <a:r>
              <a:rPr lang="en-US" sz="1600" b="1" dirty="0" smtClean="0">
                <a:solidFill>
                  <a:schemeClr val="bg2">
                    <a:lumMod val="75000"/>
                  </a:schemeClr>
                </a:solidFill>
                <a:latin typeface="Arial" pitchFamily="34" charset="0"/>
                <a:cs typeface="Arial" pitchFamily="34" charset="0"/>
              </a:rPr>
              <a:t> </a:t>
            </a:r>
            <a:r>
              <a:rPr lang="en-US" sz="1600" b="1" dirty="0" err="1" smtClean="0">
                <a:solidFill>
                  <a:schemeClr val="bg2">
                    <a:lumMod val="75000"/>
                  </a:schemeClr>
                </a:solidFill>
                <a:latin typeface="Arial" pitchFamily="34" charset="0"/>
                <a:cs typeface="Arial" pitchFamily="34" charset="0"/>
              </a:rPr>
              <a:t>menggunakan</a:t>
            </a:r>
            <a:r>
              <a:rPr lang="en-US" sz="1600" b="1" dirty="0" smtClean="0">
                <a:solidFill>
                  <a:schemeClr val="bg2">
                    <a:lumMod val="75000"/>
                  </a:schemeClr>
                </a:solidFill>
                <a:latin typeface="Arial" pitchFamily="34" charset="0"/>
                <a:cs typeface="Arial" pitchFamily="34" charset="0"/>
              </a:rPr>
              <a:t> </a:t>
            </a:r>
            <a:r>
              <a:rPr lang="en-US" sz="1600" b="1" dirty="0" err="1" smtClean="0">
                <a:solidFill>
                  <a:schemeClr val="bg2">
                    <a:lumMod val="75000"/>
                  </a:schemeClr>
                </a:solidFill>
                <a:latin typeface="Arial" pitchFamily="34" charset="0"/>
                <a:cs typeface="Arial" pitchFamily="34" charset="0"/>
              </a:rPr>
              <a:t>nilai</a:t>
            </a:r>
            <a:r>
              <a:rPr lang="en-US" sz="1600" b="1" dirty="0" smtClean="0">
                <a:solidFill>
                  <a:schemeClr val="bg2">
                    <a:lumMod val="75000"/>
                  </a:schemeClr>
                </a:solidFill>
                <a:latin typeface="Arial" pitchFamily="34" charset="0"/>
                <a:cs typeface="Arial" pitchFamily="34" charset="0"/>
              </a:rPr>
              <a:t> </a:t>
            </a:r>
            <a:r>
              <a:rPr lang="en-US" sz="1600" b="1" dirty="0" err="1" smtClean="0">
                <a:solidFill>
                  <a:schemeClr val="bg2">
                    <a:lumMod val="75000"/>
                  </a:schemeClr>
                </a:solidFill>
                <a:latin typeface="Arial" pitchFamily="34" charset="0"/>
                <a:cs typeface="Arial" pitchFamily="34" charset="0"/>
              </a:rPr>
              <a:t>wajar</a:t>
            </a:r>
            <a:r>
              <a:rPr lang="en-US" sz="1600" b="1" dirty="0" smtClean="0">
                <a:solidFill>
                  <a:schemeClr val="bg2">
                    <a:lumMod val="75000"/>
                  </a:schemeClr>
                </a:solidFill>
                <a:latin typeface="Arial" pitchFamily="34" charset="0"/>
                <a:cs typeface="Arial" pitchFamily="34" charset="0"/>
              </a:rPr>
              <a:t> </a:t>
            </a:r>
            <a:r>
              <a:rPr lang="en-US" sz="1600" b="1" dirty="0" err="1" smtClean="0">
                <a:solidFill>
                  <a:schemeClr val="bg2">
                    <a:lumMod val="75000"/>
                  </a:schemeClr>
                </a:solidFill>
                <a:latin typeface="Arial" pitchFamily="34" charset="0"/>
                <a:cs typeface="Arial" pitchFamily="34" charset="0"/>
              </a:rPr>
              <a:t>tanggal</a:t>
            </a:r>
            <a:r>
              <a:rPr lang="en-US" sz="1600" b="1" dirty="0" smtClean="0">
                <a:solidFill>
                  <a:schemeClr val="bg2">
                    <a:lumMod val="75000"/>
                  </a:schemeClr>
                </a:solidFill>
                <a:latin typeface="Arial" pitchFamily="34" charset="0"/>
                <a:cs typeface="Arial" pitchFamily="34" charset="0"/>
              </a:rPr>
              <a:t> </a:t>
            </a:r>
            <a:r>
              <a:rPr lang="en-US" sz="1600" b="1" dirty="0" err="1" smtClean="0">
                <a:solidFill>
                  <a:schemeClr val="bg2">
                    <a:lumMod val="75000"/>
                  </a:schemeClr>
                </a:solidFill>
                <a:latin typeface="Arial" pitchFamily="34" charset="0"/>
                <a:cs typeface="Arial" pitchFamily="34" charset="0"/>
              </a:rPr>
              <a:t>neraca</a:t>
            </a:r>
            <a:r>
              <a:rPr lang="en-US" sz="1600" b="1" dirty="0" smtClean="0">
                <a:solidFill>
                  <a:schemeClr val="bg2">
                    <a:lumMod val="75000"/>
                  </a:schemeClr>
                </a:solidFill>
                <a:latin typeface="Arial" pitchFamily="34" charset="0"/>
                <a:cs typeface="Arial" pitchFamily="34" charset="0"/>
              </a:rPr>
              <a:t> (</a:t>
            </a:r>
            <a:r>
              <a:rPr lang="en-US" sz="1600" b="1" dirty="0" err="1" smtClean="0">
                <a:solidFill>
                  <a:schemeClr val="bg2">
                    <a:lumMod val="75000"/>
                  </a:schemeClr>
                </a:solidFill>
                <a:latin typeface="Arial" pitchFamily="34" charset="0"/>
                <a:cs typeface="Arial" pitchFamily="34" charset="0"/>
              </a:rPr>
              <a:t>Paragraf</a:t>
            </a:r>
            <a:r>
              <a:rPr lang="en-US" sz="1600" b="1" dirty="0" smtClean="0">
                <a:solidFill>
                  <a:schemeClr val="bg2">
                    <a:lumMod val="75000"/>
                  </a:schemeClr>
                </a:solidFill>
                <a:latin typeface="Arial" pitchFamily="34" charset="0"/>
                <a:cs typeface="Arial" pitchFamily="34" charset="0"/>
              </a:rPr>
              <a:t> 20 </a:t>
            </a:r>
            <a:r>
              <a:rPr lang="en-US" sz="1600" b="1" dirty="0" err="1" smtClean="0">
                <a:solidFill>
                  <a:schemeClr val="bg2">
                    <a:lumMod val="75000"/>
                  </a:schemeClr>
                </a:solidFill>
                <a:latin typeface="Arial" pitchFamily="34" charset="0"/>
                <a:cs typeface="Arial" pitchFamily="34" charset="0"/>
              </a:rPr>
              <a:t>dan</a:t>
            </a:r>
            <a:r>
              <a:rPr lang="en-US" sz="1600" b="1" dirty="0" smtClean="0">
                <a:solidFill>
                  <a:schemeClr val="bg2">
                    <a:lumMod val="75000"/>
                  </a:schemeClr>
                </a:solidFill>
                <a:latin typeface="Arial" pitchFamily="34" charset="0"/>
                <a:cs typeface="Arial" pitchFamily="34" charset="0"/>
              </a:rPr>
              <a:t> 21-PP 71)</a:t>
            </a:r>
          </a:p>
        </p:txBody>
      </p:sp>
      <p:sp>
        <p:nvSpPr>
          <p:cNvPr id="4" name="Title 2"/>
          <p:cNvSpPr txBox="1">
            <a:spLocks/>
          </p:cNvSpPr>
          <p:nvPr/>
        </p:nvSpPr>
        <p:spPr>
          <a:xfrm>
            <a:off x="130626" y="43542"/>
            <a:ext cx="8915400" cy="1163395"/>
          </a:xfrm>
          <a:prstGeom prst="rect">
            <a:avLst/>
          </a:prstGeom>
        </p:spPr>
        <p:txBody>
          <a:bodyPr vert="horz" wrap="square" lIns="0" tIns="0" rIns="0" bIns="0" rtlCol="0" anchor="t">
            <a:spAutoFit/>
          </a:bodyPr>
          <a:lstStyle/>
          <a:p>
            <a:pPr marL="0" marR="0" lvl="0" indent="0" algn="ctr" defTabSz="914363" rtl="0" eaLnBrk="1" fontAlgn="auto" latinLnBrk="0" hangingPunct="1">
              <a:lnSpc>
                <a:spcPct val="90000"/>
              </a:lnSpc>
              <a:spcBef>
                <a:spcPct val="0"/>
              </a:spcBef>
              <a:spcAft>
                <a:spcPts val="0"/>
              </a:spcAft>
              <a:buClrTx/>
              <a:buSzTx/>
              <a:buFontTx/>
              <a:buNone/>
              <a:tabLst/>
              <a:defRPr/>
            </a:pPr>
            <a:r>
              <a:rPr lang="en-US" sz="4200" b="1" spc="-150" dirty="0" smtClean="0">
                <a:ln w="3175">
                  <a:noFill/>
                </a:ln>
                <a:effectLst>
                  <a:outerShdw blurRad="38100" dist="38100" dir="2700000" algn="tl">
                    <a:srgbClr val="000000">
                      <a:alpha val="43137"/>
                    </a:srgbClr>
                  </a:outerShdw>
                </a:effectLst>
                <a:latin typeface="+mj-lt"/>
                <a:cs typeface="Arial" charset="0"/>
              </a:rPr>
              <a:t>PSAP 05 </a:t>
            </a:r>
          </a:p>
          <a:p>
            <a:pPr marL="0" marR="0" lvl="0" indent="0" algn="ctr" defTabSz="914363" rtl="0" eaLnBrk="1" fontAlgn="auto" latinLnBrk="0" hangingPunct="1">
              <a:lnSpc>
                <a:spcPct val="90000"/>
              </a:lnSpc>
              <a:spcBef>
                <a:spcPct val="0"/>
              </a:spcBef>
              <a:spcAft>
                <a:spcPts val="0"/>
              </a:spcAft>
              <a:buClrTx/>
              <a:buSzTx/>
              <a:buFontTx/>
              <a:buNone/>
              <a:tabLst/>
              <a:defRPr/>
            </a:pPr>
            <a:r>
              <a:rPr lang="en-US" sz="4200" b="1" spc="-150" dirty="0" smtClean="0">
                <a:ln w="3175">
                  <a:noFill/>
                </a:ln>
                <a:effectLst>
                  <a:outerShdw blurRad="38100" dist="38100" dir="2700000" algn="tl">
                    <a:srgbClr val="000000">
                      <a:alpha val="43137"/>
                    </a:srgbClr>
                  </a:outerShdw>
                </a:effectLst>
                <a:latin typeface="+mj-lt"/>
                <a:cs typeface="Arial" charset="0"/>
              </a:rPr>
              <a:t>AKUNTANSI PERSEDIAAN</a:t>
            </a:r>
            <a:endParaRPr kumimoji="0" lang="en-US" sz="4200" b="1" i="0" u="none" strike="noStrike" kern="1200" cap="none" spc="-150" normalizeH="0" baseline="0" noProof="0" dirty="0">
              <a:ln w="3175">
                <a:noFill/>
              </a:ln>
              <a:effectLst>
                <a:outerShdw blurRad="38100" dist="38100" dir="2700000" algn="tl">
                  <a:srgbClr val="000000">
                    <a:alpha val="43137"/>
                  </a:srgbClr>
                </a:outerShdw>
              </a:effectLst>
              <a:uLnTx/>
              <a:uFillTx/>
              <a:latin typeface="+mj-lt"/>
              <a:ea typeface="+mn-ea"/>
              <a:cs typeface="Arial" charset="0"/>
            </a:endParaRPr>
          </a:p>
        </p:txBody>
      </p:sp>
      <p:sp>
        <p:nvSpPr>
          <p:cNvPr id="5" name="Slide Number Placeholder 17"/>
          <p:cNvSpPr txBox="1">
            <a:spLocks/>
          </p:cNvSpPr>
          <p:nvPr/>
        </p:nvSpPr>
        <p:spPr>
          <a:xfrm>
            <a:off x="7924800" y="6416675"/>
            <a:ext cx="7620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9E2C3-3120-4CDB-861A-B0B65478931D}" type="slidenum">
              <a:rPr kumimoji="0" lang="ja-JP" altLang="en-US" sz="1800" b="0" i="0" u="none" strike="noStrike" kern="1200" cap="none" spc="0" normalizeH="0" baseline="0" noProof="0" smtClean="0">
                <a:ln>
                  <a:noFill/>
                </a:ln>
                <a:solidFill>
                  <a:schemeClr val="bg1"/>
                </a:solidFill>
                <a:effectLst/>
                <a:uLnTx/>
                <a:uFillTx/>
                <a:latin typeface="+mn-lt"/>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altLang="ja-JP" sz="1800" b="0" i="0" u="none" strike="noStrike" kern="1200" cap="none" spc="0" normalizeH="0" baseline="0" noProof="0" dirty="0">
              <a:ln>
                <a:noFill/>
              </a:ln>
              <a:solidFill>
                <a:schemeClr val="bg1"/>
              </a:solidFill>
              <a:effectLst/>
              <a:uLnTx/>
              <a:uFillTx/>
              <a:latin typeface="+mn-lt"/>
              <a:ea typeface="ＭＳ Ｐゴシック" charset="-128"/>
              <a:cs typeface="+mn-cs"/>
            </a:endParaRPr>
          </a:p>
        </p:txBody>
      </p:sp>
    </p:spTree>
  </p:cSld>
  <p:clrMapOvr>
    <a:masterClrMapping/>
  </p:clrMapOvr>
  <p:transition spd="med">
    <p:blinds dir="ver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idx="1"/>
          </p:nvPr>
        </p:nvSpPr>
        <p:spPr>
          <a:xfrm>
            <a:off x="468313" y="1700213"/>
            <a:ext cx="8229600" cy="4110356"/>
          </a:xfrm>
        </p:spPr>
        <p:txBody>
          <a:bodyPr/>
          <a:lstStyle/>
          <a:p>
            <a:pPr eaLnBrk="1" hangingPunct="1">
              <a:buFontTx/>
              <a:buNone/>
            </a:pPr>
            <a:r>
              <a:rPr lang="en-US" sz="2400" b="1" dirty="0" smtClean="0"/>
              <a:t>5. PERBEDAAN MENDASAR AKRUAL</a:t>
            </a:r>
          </a:p>
          <a:p>
            <a:pPr eaLnBrk="1" hangingPunct="1">
              <a:buFontTx/>
              <a:buNone/>
            </a:pPr>
            <a:endParaRPr lang="en-US" sz="1000" dirty="0" smtClean="0">
              <a:solidFill>
                <a:srgbClr val="0067AC"/>
              </a:solidFill>
            </a:endParaRPr>
          </a:p>
          <a:p>
            <a:pPr algn="just" eaLnBrk="1" hangingPunct="1">
              <a:buClr>
                <a:srgbClr val="FFFF00"/>
              </a:buClr>
            </a:pPr>
            <a:r>
              <a:rPr lang="en-US" sz="2400" b="1" dirty="0" err="1" smtClean="0">
                <a:solidFill>
                  <a:schemeClr val="bg2">
                    <a:lumMod val="75000"/>
                  </a:schemeClr>
                </a:solidFill>
              </a:rPr>
              <a:t>Hapusnya</a:t>
            </a:r>
            <a:r>
              <a:rPr lang="en-US" sz="2400" b="1" dirty="0" smtClean="0">
                <a:solidFill>
                  <a:schemeClr val="bg2">
                    <a:lumMod val="75000"/>
                  </a:schemeClr>
                </a:solidFill>
              </a:rPr>
              <a:t> </a:t>
            </a:r>
            <a:r>
              <a:rPr lang="en-US" sz="2400" b="1" dirty="0" err="1" smtClean="0">
                <a:solidFill>
                  <a:schemeClr val="bg2">
                    <a:lumMod val="75000"/>
                  </a:schemeClr>
                </a:solidFill>
              </a:rPr>
              <a:t>biaya</a:t>
            </a:r>
            <a:r>
              <a:rPr lang="en-US" sz="2400" b="1" dirty="0" smtClean="0">
                <a:solidFill>
                  <a:schemeClr val="bg2">
                    <a:lumMod val="75000"/>
                  </a:schemeClr>
                </a:solidFill>
              </a:rPr>
              <a:t> </a:t>
            </a:r>
            <a:r>
              <a:rPr lang="en-US" sz="2400" b="1" dirty="0" err="1" smtClean="0">
                <a:solidFill>
                  <a:schemeClr val="bg2">
                    <a:lumMod val="75000"/>
                  </a:schemeClr>
                </a:solidFill>
              </a:rPr>
              <a:t>standar</a:t>
            </a:r>
            <a:r>
              <a:rPr lang="en-US" sz="2400" b="1" dirty="0" smtClean="0">
                <a:solidFill>
                  <a:schemeClr val="bg2">
                    <a:lumMod val="75000"/>
                  </a:schemeClr>
                </a:solidFill>
              </a:rPr>
              <a:t> PP 24 </a:t>
            </a:r>
            <a:r>
              <a:rPr lang="en-US" sz="2400" b="1" dirty="0" err="1" smtClean="0">
                <a:solidFill>
                  <a:schemeClr val="bg2">
                    <a:lumMod val="75000"/>
                  </a:schemeClr>
                </a:solidFill>
              </a:rPr>
              <a:t>Paragraf</a:t>
            </a:r>
            <a:r>
              <a:rPr lang="en-US" sz="2400" b="1" dirty="0" smtClean="0">
                <a:solidFill>
                  <a:schemeClr val="bg2">
                    <a:lumMod val="75000"/>
                  </a:schemeClr>
                </a:solidFill>
              </a:rPr>
              <a:t> 22 </a:t>
            </a:r>
            <a:r>
              <a:rPr lang="en-US" sz="2400" b="1" dirty="0" err="1" smtClean="0">
                <a:solidFill>
                  <a:schemeClr val="bg2">
                    <a:lumMod val="75000"/>
                  </a:schemeClr>
                </a:solidFill>
              </a:rPr>
              <a:t>diganti</a:t>
            </a:r>
            <a:r>
              <a:rPr lang="en-US" sz="2400" b="1" dirty="0" smtClean="0">
                <a:solidFill>
                  <a:schemeClr val="bg2">
                    <a:lumMod val="75000"/>
                  </a:schemeClr>
                </a:solidFill>
              </a:rPr>
              <a:t> </a:t>
            </a:r>
            <a:r>
              <a:rPr lang="en-US" sz="2400" b="1" dirty="0" err="1" smtClean="0">
                <a:solidFill>
                  <a:schemeClr val="bg2">
                    <a:lumMod val="75000"/>
                  </a:schemeClr>
                </a:solidFill>
              </a:rPr>
              <a:t>biaya</a:t>
            </a:r>
            <a:r>
              <a:rPr lang="en-US" sz="2400" b="1" dirty="0" smtClean="0">
                <a:solidFill>
                  <a:schemeClr val="bg2">
                    <a:lumMod val="75000"/>
                  </a:schemeClr>
                </a:solidFill>
              </a:rPr>
              <a:t> </a:t>
            </a:r>
            <a:r>
              <a:rPr lang="en-US" sz="2400" b="1" dirty="0" err="1" smtClean="0">
                <a:solidFill>
                  <a:schemeClr val="bg2">
                    <a:lumMod val="75000"/>
                  </a:schemeClr>
                </a:solidFill>
              </a:rPr>
              <a:t>historis</a:t>
            </a:r>
            <a:r>
              <a:rPr lang="en-US" sz="2400" b="1" dirty="0" smtClean="0">
                <a:solidFill>
                  <a:schemeClr val="bg2">
                    <a:lumMod val="75000"/>
                  </a:schemeClr>
                </a:solidFill>
              </a:rPr>
              <a:t> </a:t>
            </a:r>
            <a:r>
              <a:rPr lang="en-US" sz="2400" b="1" dirty="0" err="1" smtClean="0">
                <a:solidFill>
                  <a:schemeClr val="bg2">
                    <a:lumMod val="75000"/>
                  </a:schemeClr>
                </a:solidFill>
              </a:rPr>
              <a:t>pembentukan</a:t>
            </a:r>
            <a:r>
              <a:rPr lang="en-US" sz="2400" b="1" dirty="0" smtClean="0">
                <a:solidFill>
                  <a:schemeClr val="bg2">
                    <a:lumMod val="75000"/>
                  </a:schemeClr>
                </a:solidFill>
              </a:rPr>
              <a:t>/</a:t>
            </a:r>
            <a:r>
              <a:rPr lang="en-US" sz="2400" b="1" dirty="0" err="1" smtClean="0">
                <a:solidFill>
                  <a:schemeClr val="bg2">
                    <a:lumMod val="75000"/>
                  </a:schemeClr>
                </a:solidFill>
              </a:rPr>
              <a:t>perolehan</a:t>
            </a:r>
            <a:r>
              <a:rPr lang="en-US" sz="2400" b="1" dirty="0" smtClean="0">
                <a:solidFill>
                  <a:schemeClr val="bg2">
                    <a:lumMod val="75000"/>
                  </a:schemeClr>
                </a:solidFill>
              </a:rPr>
              <a:t> </a:t>
            </a:r>
            <a:r>
              <a:rPr lang="en-US" sz="2400" b="1" dirty="0" err="1" smtClean="0">
                <a:solidFill>
                  <a:schemeClr val="bg2">
                    <a:lumMod val="75000"/>
                  </a:schemeClr>
                </a:solidFill>
              </a:rPr>
              <a:t>persediaan</a:t>
            </a:r>
            <a:r>
              <a:rPr lang="en-US" sz="2400" b="1" dirty="0" smtClean="0">
                <a:solidFill>
                  <a:schemeClr val="bg2">
                    <a:lumMod val="75000"/>
                  </a:schemeClr>
                </a:solidFill>
              </a:rPr>
              <a:t>. PP 71 </a:t>
            </a:r>
            <a:r>
              <a:rPr lang="en-US" sz="2400" b="1" dirty="0" err="1" smtClean="0">
                <a:solidFill>
                  <a:schemeClr val="bg2">
                    <a:lumMod val="75000"/>
                  </a:schemeClr>
                </a:solidFill>
              </a:rPr>
              <a:t>Paragraf</a:t>
            </a:r>
            <a:r>
              <a:rPr lang="en-US" sz="2400" b="1" dirty="0" smtClean="0">
                <a:solidFill>
                  <a:schemeClr val="bg2">
                    <a:lumMod val="75000"/>
                  </a:schemeClr>
                </a:solidFill>
              </a:rPr>
              <a:t> 19.</a:t>
            </a:r>
          </a:p>
          <a:p>
            <a:pPr algn="just" eaLnBrk="1" hangingPunct="1">
              <a:buClr>
                <a:srgbClr val="FFFF00"/>
              </a:buClr>
            </a:pPr>
            <a:endParaRPr lang="en-US" sz="1000" b="1" dirty="0" smtClean="0">
              <a:solidFill>
                <a:schemeClr val="bg2">
                  <a:lumMod val="75000"/>
                </a:schemeClr>
              </a:solidFill>
            </a:endParaRPr>
          </a:p>
          <a:p>
            <a:pPr algn="just" eaLnBrk="1" hangingPunct="1">
              <a:buClr>
                <a:srgbClr val="FFFF00"/>
              </a:buClr>
            </a:pPr>
            <a:r>
              <a:rPr lang="en-US" sz="2400" b="1" dirty="0" err="1" smtClean="0">
                <a:solidFill>
                  <a:schemeClr val="bg2">
                    <a:lumMod val="75000"/>
                  </a:schemeClr>
                </a:solidFill>
              </a:rPr>
              <a:t>Tekanan</a:t>
            </a:r>
            <a:r>
              <a:rPr lang="en-US" sz="2400" b="1" dirty="0" smtClean="0">
                <a:solidFill>
                  <a:schemeClr val="bg2">
                    <a:lumMod val="75000"/>
                  </a:schemeClr>
                </a:solidFill>
              </a:rPr>
              <a:t> </a:t>
            </a:r>
            <a:r>
              <a:rPr lang="en-US" sz="2400" b="1" dirty="0" err="1" smtClean="0">
                <a:solidFill>
                  <a:schemeClr val="bg2">
                    <a:lumMod val="75000"/>
                  </a:schemeClr>
                </a:solidFill>
              </a:rPr>
              <a:t>metode</a:t>
            </a:r>
            <a:r>
              <a:rPr lang="en-US" sz="2400" b="1" dirty="0" smtClean="0">
                <a:solidFill>
                  <a:schemeClr val="bg2">
                    <a:lumMod val="75000"/>
                  </a:schemeClr>
                </a:solidFill>
              </a:rPr>
              <a:t> </a:t>
            </a:r>
            <a:r>
              <a:rPr lang="en-US" sz="2400" b="1" dirty="0" err="1" smtClean="0">
                <a:solidFill>
                  <a:schemeClr val="bg2">
                    <a:lumMod val="75000"/>
                  </a:schemeClr>
                </a:solidFill>
              </a:rPr>
              <a:t>inventarisasi</a:t>
            </a:r>
            <a:r>
              <a:rPr lang="en-US" sz="2400" b="1" dirty="0" smtClean="0">
                <a:solidFill>
                  <a:schemeClr val="bg2">
                    <a:lumMod val="75000"/>
                  </a:schemeClr>
                </a:solidFill>
              </a:rPr>
              <a:t> </a:t>
            </a:r>
            <a:r>
              <a:rPr lang="en-US" sz="2400" b="1" dirty="0" err="1" smtClean="0">
                <a:solidFill>
                  <a:schemeClr val="bg2">
                    <a:lumMod val="75000"/>
                  </a:schemeClr>
                </a:solidFill>
              </a:rPr>
              <a:t>fisik</a:t>
            </a:r>
            <a:r>
              <a:rPr lang="en-US" sz="2400" b="1" dirty="0" smtClean="0">
                <a:solidFill>
                  <a:schemeClr val="bg2">
                    <a:lumMod val="75000"/>
                  </a:schemeClr>
                </a:solidFill>
              </a:rPr>
              <a:t> PP 24 </a:t>
            </a:r>
            <a:r>
              <a:rPr lang="en-US" sz="2400" b="1" dirty="0" err="1" smtClean="0">
                <a:solidFill>
                  <a:schemeClr val="bg2">
                    <a:lumMod val="75000"/>
                  </a:schemeClr>
                </a:solidFill>
              </a:rPr>
              <a:t>menjadi</a:t>
            </a:r>
            <a:r>
              <a:rPr lang="en-US" sz="2400" b="1" dirty="0" smtClean="0">
                <a:solidFill>
                  <a:schemeClr val="bg2">
                    <a:lumMod val="75000"/>
                  </a:schemeClr>
                </a:solidFill>
              </a:rPr>
              <a:t> </a:t>
            </a:r>
            <a:r>
              <a:rPr lang="en-US" sz="2400" b="1" dirty="0" err="1" smtClean="0">
                <a:solidFill>
                  <a:schemeClr val="bg2">
                    <a:lumMod val="75000"/>
                  </a:schemeClr>
                </a:solidFill>
              </a:rPr>
              <a:t>akuntansi</a:t>
            </a:r>
            <a:r>
              <a:rPr lang="en-US" sz="2400" b="1" dirty="0" smtClean="0">
                <a:solidFill>
                  <a:schemeClr val="bg2">
                    <a:lumMod val="75000"/>
                  </a:schemeClr>
                </a:solidFill>
              </a:rPr>
              <a:t> perpetual PP 71.</a:t>
            </a:r>
          </a:p>
          <a:p>
            <a:pPr algn="just" eaLnBrk="1" hangingPunct="1">
              <a:buClr>
                <a:srgbClr val="FFFF00"/>
              </a:buClr>
            </a:pPr>
            <a:endParaRPr lang="en-US" sz="900" b="1" dirty="0" smtClean="0">
              <a:solidFill>
                <a:schemeClr val="bg2">
                  <a:lumMod val="75000"/>
                </a:schemeClr>
              </a:solidFill>
            </a:endParaRPr>
          </a:p>
          <a:p>
            <a:pPr algn="just" eaLnBrk="1" hangingPunct="1">
              <a:buClr>
                <a:srgbClr val="FFFF00"/>
              </a:buClr>
            </a:pPr>
            <a:r>
              <a:rPr lang="en-US" sz="2400" b="1" dirty="0" err="1" smtClean="0">
                <a:solidFill>
                  <a:schemeClr val="bg2">
                    <a:lumMod val="75000"/>
                  </a:schemeClr>
                </a:solidFill>
              </a:rPr>
              <a:t>Inventarisasi</a:t>
            </a:r>
            <a:r>
              <a:rPr lang="en-US" sz="2400" b="1" dirty="0" smtClean="0">
                <a:solidFill>
                  <a:schemeClr val="bg2">
                    <a:lumMod val="75000"/>
                  </a:schemeClr>
                </a:solidFill>
              </a:rPr>
              <a:t> </a:t>
            </a:r>
            <a:r>
              <a:rPr lang="en-US" sz="2400" b="1" dirty="0" err="1" smtClean="0">
                <a:solidFill>
                  <a:schemeClr val="bg2">
                    <a:lumMod val="75000"/>
                  </a:schemeClr>
                </a:solidFill>
              </a:rPr>
              <a:t>fisik</a:t>
            </a:r>
            <a:r>
              <a:rPr lang="en-US" sz="2400" b="1" dirty="0" smtClean="0">
                <a:solidFill>
                  <a:schemeClr val="bg2">
                    <a:lumMod val="75000"/>
                  </a:schemeClr>
                </a:solidFill>
              </a:rPr>
              <a:t> PP 24 </a:t>
            </a:r>
            <a:r>
              <a:rPr lang="en-US" sz="2400" b="1" dirty="0" err="1" smtClean="0">
                <a:solidFill>
                  <a:schemeClr val="bg2">
                    <a:lumMod val="75000"/>
                  </a:schemeClr>
                </a:solidFill>
              </a:rPr>
              <a:t>utk</a:t>
            </a:r>
            <a:r>
              <a:rPr lang="en-US" sz="2400" b="1" dirty="0" smtClean="0">
                <a:solidFill>
                  <a:schemeClr val="bg2">
                    <a:lumMod val="75000"/>
                  </a:schemeClr>
                </a:solidFill>
              </a:rPr>
              <a:t> </a:t>
            </a:r>
            <a:r>
              <a:rPr lang="en-US" sz="2400" b="1" dirty="0" err="1" smtClean="0">
                <a:solidFill>
                  <a:schemeClr val="bg2">
                    <a:lumMod val="75000"/>
                  </a:schemeClr>
                </a:solidFill>
              </a:rPr>
              <a:t>membangun</a:t>
            </a:r>
            <a:r>
              <a:rPr lang="en-US" sz="2400" b="1" dirty="0" smtClean="0">
                <a:solidFill>
                  <a:schemeClr val="bg2">
                    <a:lumMod val="75000"/>
                  </a:schemeClr>
                </a:solidFill>
              </a:rPr>
              <a:t> </a:t>
            </a:r>
            <a:r>
              <a:rPr lang="en-US" sz="2400" b="1" dirty="0" err="1" smtClean="0">
                <a:solidFill>
                  <a:schemeClr val="bg2">
                    <a:lumMod val="75000"/>
                  </a:schemeClr>
                </a:solidFill>
              </a:rPr>
              <a:t>neraca</a:t>
            </a:r>
            <a:r>
              <a:rPr lang="en-US" sz="2400" b="1" dirty="0" smtClean="0">
                <a:solidFill>
                  <a:schemeClr val="bg2">
                    <a:lumMod val="75000"/>
                  </a:schemeClr>
                </a:solidFill>
              </a:rPr>
              <a:t>, </a:t>
            </a:r>
            <a:r>
              <a:rPr lang="en-US" sz="2400" b="1" dirty="0" err="1" smtClean="0">
                <a:solidFill>
                  <a:schemeClr val="bg2">
                    <a:lumMod val="75000"/>
                  </a:schemeClr>
                </a:solidFill>
              </a:rPr>
              <a:t>inventarisasi</a:t>
            </a:r>
            <a:r>
              <a:rPr lang="en-US" sz="2400" b="1" dirty="0" smtClean="0">
                <a:solidFill>
                  <a:schemeClr val="bg2">
                    <a:lumMod val="75000"/>
                  </a:schemeClr>
                </a:solidFill>
              </a:rPr>
              <a:t> </a:t>
            </a:r>
            <a:r>
              <a:rPr lang="en-US" sz="2400" b="1" dirty="0" err="1" smtClean="0">
                <a:solidFill>
                  <a:schemeClr val="bg2">
                    <a:lumMod val="75000"/>
                  </a:schemeClr>
                </a:solidFill>
              </a:rPr>
              <a:t>fisik</a:t>
            </a:r>
            <a:r>
              <a:rPr lang="en-US" sz="2400" b="1" dirty="0" smtClean="0">
                <a:solidFill>
                  <a:schemeClr val="bg2">
                    <a:lumMod val="75000"/>
                  </a:schemeClr>
                </a:solidFill>
              </a:rPr>
              <a:t> PP 71 </a:t>
            </a:r>
            <a:r>
              <a:rPr lang="en-US" sz="2400" b="1" dirty="0" err="1" smtClean="0">
                <a:solidFill>
                  <a:schemeClr val="bg2">
                    <a:lumMod val="75000"/>
                  </a:schemeClr>
                </a:solidFill>
              </a:rPr>
              <a:t>untuk</a:t>
            </a:r>
            <a:r>
              <a:rPr lang="en-US" sz="2400" b="1" dirty="0" smtClean="0">
                <a:solidFill>
                  <a:schemeClr val="bg2">
                    <a:lumMod val="75000"/>
                  </a:schemeClr>
                </a:solidFill>
              </a:rPr>
              <a:t> </a:t>
            </a:r>
            <a:r>
              <a:rPr lang="en-US" sz="2400" b="1" dirty="0" err="1" smtClean="0">
                <a:solidFill>
                  <a:schemeClr val="bg2">
                    <a:lumMod val="75000"/>
                  </a:schemeClr>
                </a:solidFill>
              </a:rPr>
              <a:t>meningkatkan</a:t>
            </a:r>
            <a:r>
              <a:rPr lang="en-US" sz="2400" b="1" dirty="0" smtClean="0">
                <a:solidFill>
                  <a:schemeClr val="bg2">
                    <a:lumMod val="75000"/>
                  </a:schemeClr>
                </a:solidFill>
              </a:rPr>
              <a:t> </a:t>
            </a:r>
            <a:r>
              <a:rPr lang="en-US" sz="2400" b="1" dirty="0" err="1" smtClean="0">
                <a:solidFill>
                  <a:schemeClr val="bg2">
                    <a:lumMod val="75000"/>
                  </a:schemeClr>
                </a:solidFill>
              </a:rPr>
              <a:t>kualitas</a:t>
            </a:r>
            <a:r>
              <a:rPr lang="en-US" sz="2400" b="1" dirty="0" smtClean="0">
                <a:solidFill>
                  <a:schemeClr val="bg2">
                    <a:lumMod val="75000"/>
                  </a:schemeClr>
                </a:solidFill>
              </a:rPr>
              <a:t> </a:t>
            </a:r>
            <a:r>
              <a:rPr lang="en-US" sz="2400" b="1" dirty="0" err="1" smtClean="0">
                <a:solidFill>
                  <a:schemeClr val="bg2">
                    <a:lumMod val="75000"/>
                  </a:schemeClr>
                </a:solidFill>
              </a:rPr>
              <a:t>pembukuan</a:t>
            </a:r>
            <a:r>
              <a:rPr lang="en-US" sz="2400" b="1" dirty="0" smtClean="0">
                <a:solidFill>
                  <a:schemeClr val="bg2">
                    <a:lumMod val="75000"/>
                  </a:schemeClr>
                </a:solidFill>
              </a:rPr>
              <a:t> </a:t>
            </a:r>
            <a:r>
              <a:rPr lang="en-US" sz="2400" b="1" dirty="0" err="1" smtClean="0">
                <a:solidFill>
                  <a:schemeClr val="bg2">
                    <a:lumMod val="75000"/>
                  </a:schemeClr>
                </a:solidFill>
              </a:rPr>
              <a:t>persediaan</a:t>
            </a:r>
            <a:r>
              <a:rPr lang="en-US" sz="2400" b="1" dirty="0" smtClean="0">
                <a:solidFill>
                  <a:schemeClr val="bg2">
                    <a:lumMod val="75000"/>
                  </a:schemeClr>
                </a:solidFill>
              </a:rPr>
              <a:t> </a:t>
            </a:r>
            <a:r>
              <a:rPr lang="en-US" sz="2400" b="1" dirty="0" err="1" smtClean="0">
                <a:solidFill>
                  <a:schemeClr val="bg2">
                    <a:lumMod val="75000"/>
                  </a:schemeClr>
                </a:solidFill>
              </a:rPr>
              <a:t>dan</a:t>
            </a:r>
            <a:r>
              <a:rPr lang="en-US" sz="2400" b="1" dirty="0" smtClean="0">
                <a:solidFill>
                  <a:schemeClr val="bg2">
                    <a:lumMod val="75000"/>
                  </a:schemeClr>
                </a:solidFill>
              </a:rPr>
              <a:t> </a:t>
            </a:r>
            <a:r>
              <a:rPr lang="en-US" sz="2400" b="1" dirty="0" err="1" smtClean="0">
                <a:solidFill>
                  <a:schemeClr val="bg2">
                    <a:lumMod val="75000"/>
                  </a:schemeClr>
                </a:solidFill>
              </a:rPr>
              <a:t>kualitas</a:t>
            </a:r>
            <a:r>
              <a:rPr lang="en-US" sz="2400" b="1" dirty="0" smtClean="0">
                <a:solidFill>
                  <a:schemeClr val="bg2">
                    <a:lumMod val="75000"/>
                  </a:schemeClr>
                </a:solidFill>
              </a:rPr>
              <a:t> LK.</a:t>
            </a:r>
          </a:p>
          <a:p>
            <a:pPr eaLnBrk="1" hangingPunct="1"/>
            <a:endParaRPr lang="en-US" sz="2400" b="1" dirty="0" smtClean="0">
              <a:solidFill>
                <a:srgbClr val="0067AC"/>
              </a:solidFill>
            </a:endParaRPr>
          </a:p>
        </p:txBody>
      </p:sp>
      <p:sp>
        <p:nvSpPr>
          <p:cNvPr id="4" name="Title 2"/>
          <p:cNvSpPr txBox="1">
            <a:spLocks/>
          </p:cNvSpPr>
          <p:nvPr/>
        </p:nvSpPr>
        <p:spPr>
          <a:xfrm>
            <a:off x="130626" y="43542"/>
            <a:ext cx="8915400" cy="1163395"/>
          </a:xfrm>
          <a:prstGeom prst="rect">
            <a:avLst/>
          </a:prstGeom>
        </p:spPr>
        <p:txBody>
          <a:bodyPr vert="horz" wrap="square" lIns="0" tIns="0" rIns="0" bIns="0" rtlCol="0" anchor="t">
            <a:spAutoFit/>
          </a:bodyPr>
          <a:lstStyle/>
          <a:p>
            <a:pPr marL="0" marR="0" lvl="0" indent="0" algn="ctr" defTabSz="914363" rtl="0" eaLnBrk="1" fontAlgn="auto" latinLnBrk="0" hangingPunct="1">
              <a:lnSpc>
                <a:spcPct val="90000"/>
              </a:lnSpc>
              <a:spcBef>
                <a:spcPct val="0"/>
              </a:spcBef>
              <a:spcAft>
                <a:spcPts val="0"/>
              </a:spcAft>
              <a:buClrTx/>
              <a:buSzTx/>
              <a:buFontTx/>
              <a:buNone/>
              <a:tabLst/>
              <a:defRPr/>
            </a:pPr>
            <a:r>
              <a:rPr lang="en-US" sz="4200" b="1" spc="-150" dirty="0" smtClean="0">
                <a:ln w="3175">
                  <a:noFill/>
                </a:ln>
                <a:effectLst>
                  <a:outerShdw blurRad="38100" dist="38100" dir="2700000" algn="tl">
                    <a:srgbClr val="000000">
                      <a:alpha val="43137"/>
                    </a:srgbClr>
                  </a:outerShdw>
                </a:effectLst>
                <a:latin typeface="+mj-lt"/>
                <a:cs typeface="Arial" charset="0"/>
              </a:rPr>
              <a:t>PSAP 05 </a:t>
            </a:r>
          </a:p>
          <a:p>
            <a:pPr marL="0" marR="0" lvl="0" indent="0" algn="ctr" defTabSz="914363" rtl="0" eaLnBrk="1" fontAlgn="auto" latinLnBrk="0" hangingPunct="1">
              <a:lnSpc>
                <a:spcPct val="90000"/>
              </a:lnSpc>
              <a:spcBef>
                <a:spcPct val="0"/>
              </a:spcBef>
              <a:spcAft>
                <a:spcPts val="0"/>
              </a:spcAft>
              <a:buClrTx/>
              <a:buSzTx/>
              <a:buFontTx/>
              <a:buNone/>
              <a:tabLst/>
              <a:defRPr/>
            </a:pPr>
            <a:r>
              <a:rPr lang="en-US" sz="4200" b="1" spc="-150" dirty="0" smtClean="0">
                <a:ln w="3175">
                  <a:noFill/>
                </a:ln>
                <a:effectLst>
                  <a:outerShdw blurRad="38100" dist="38100" dir="2700000" algn="tl">
                    <a:srgbClr val="000000">
                      <a:alpha val="43137"/>
                    </a:srgbClr>
                  </a:outerShdw>
                </a:effectLst>
                <a:latin typeface="+mj-lt"/>
                <a:cs typeface="Arial" charset="0"/>
              </a:rPr>
              <a:t>AKUNTANSI PERSEDIAAN</a:t>
            </a:r>
            <a:endParaRPr kumimoji="0" lang="en-US" sz="4200" b="1" i="0" u="none" strike="noStrike" kern="1200" cap="none" spc="-150" normalizeH="0" baseline="0" noProof="0" dirty="0">
              <a:ln w="3175">
                <a:noFill/>
              </a:ln>
              <a:effectLst>
                <a:outerShdw blurRad="38100" dist="38100" dir="2700000" algn="tl">
                  <a:srgbClr val="000000">
                    <a:alpha val="43137"/>
                  </a:srgbClr>
                </a:outerShdw>
              </a:effectLst>
              <a:uLnTx/>
              <a:uFillTx/>
              <a:latin typeface="+mj-lt"/>
              <a:ea typeface="+mn-ea"/>
              <a:cs typeface="Arial" charset="0"/>
            </a:endParaRPr>
          </a:p>
        </p:txBody>
      </p:sp>
      <p:sp>
        <p:nvSpPr>
          <p:cNvPr id="5" name="Slide Number Placeholder 17"/>
          <p:cNvSpPr txBox="1">
            <a:spLocks/>
          </p:cNvSpPr>
          <p:nvPr/>
        </p:nvSpPr>
        <p:spPr>
          <a:xfrm>
            <a:off x="7924800" y="6416675"/>
            <a:ext cx="7620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9E2C3-3120-4CDB-861A-B0B65478931D}" type="slidenum">
              <a:rPr kumimoji="0" lang="ja-JP" altLang="en-US" sz="1800" b="0" i="0" u="none" strike="noStrike" kern="1200" cap="none" spc="0" normalizeH="0" baseline="0" noProof="0" smtClean="0">
                <a:ln>
                  <a:noFill/>
                </a:ln>
                <a:solidFill>
                  <a:schemeClr val="bg1"/>
                </a:solidFill>
                <a:effectLst/>
                <a:uLnTx/>
                <a:uFillTx/>
                <a:latin typeface="+mn-lt"/>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altLang="ja-JP" sz="1800" b="0" i="0" u="none" strike="noStrike" kern="1200" cap="none" spc="0" normalizeH="0" baseline="0" noProof="0" dirty="0">
              <a:ln>
                <a:noFill/>
              </a:ln>
              <a:solidFill>
                <a:schemeClr val="bg1"/>
              </a:solidFill>
              <a:effectLst/>
              <a:uLnTx/>
              <a:uFillTx/>
              <a:latin typeface="+mn-lt"/>
              <a:ea typeface="ＭＳ Ｐゴシック" charset="-128"/>
              <a:cs typeface="+mn-cs"/>
            </a:endParaRPr>
          </a:p>
        </p:txBody>
      </p:sp>
    </p:spTree>
  </p:cSld>
  <p:clrMapOvr>
    <a:masterClrMapping/>
  </p:clrMapOvr>
  <p:transition spd="med">
    <p:push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ChangeArrowheads="1"/>
          </p:cNvSpPr>
          <p:nvPr>
            <p:ph idx="1"/>
          </p:nvPr>
        </p:nvSpPr>
        <p:spPr>
          <a:xfrm>
            <a:off x="228600" y="1371600"/>
            <a:ext cx="8686800" cy="5466112"/>
          </a:xfrm>
        </p:spPr>
        <p:txBody>
          <a:bodyPr/>
          <a:lstStyle/>
          <a:p>
            <a:pPr algn="just" eaLnBrk="1" hangingPunct="1">
              <a:lnSpc>
                <a:spcPct val="80000"/>
              </a:lnSpc>
              <a:buFontTx/>
              <a:buNone/>
            </a:pPr>
            <a:r>
              <a:rPr lang="en-US" sz="1600" b="1" dirty="0" smtClean="0"/>
              <a:t>1. JUMLAH PARAGRAF</a:t>
            </a:r>
            <a:endParaRPr lang="nb-NO" sz="1600" b="1" dirty="0" smtClean="0"/>
          </a:p>
          <a:p>
            <a:pPr algn="just" eaLnBrk="1" hangingPunct="1">
              <a:lnSpc>
                <a:spcPct val="80000"/>
              </a:lnSpc>
            </a:pPr>
            <a:r>
              <a:rPr lang="nb-NO" sz="1600" b="1" dirty="0" smtClean="0">
                <a:solidFill>
                  <a:schemeClr val="bg2">
                    <a:lumMod val="75000"/>
                  </a:schemeClr>
                </a:solidFill>
              </a:rPr>
              <a:t>43 Paragraf PP 24 menjadi 45 paragraf PP 71.</a:t>
            </a:r>
            <a:endParaRPr lang="en-US" sz="1600" b="1" dirty="0" smtClean="0">
              <a:solidFill>
                <a:schemeClr val="bg2">
                  <a:lumMod val="75000"/>
                </a:schemeClr>
              </a:solidFill>
            </a:endParaRPr>
          </a:p>
          <a:p>
            <a:pPr algn="just" eaLnBrk="1" hangingPunct="1">
              <a:lnSpc>
                <a:spcPct val="80000"/>
              </a:lnSpc>
              <a:buFontTx/>
              <a:buNone/>
            </a:pPr>
            <a:endParaRPr lang="en-US" sz="1600" b="1" dirty="0" smtClean="0">
              <a:solidFill>
                <a:srgbClr val="0067AC"/>
              </a:solidFill>
            </a:endParaRPr>
          </a:p>
          <a:p>
            <a:pPr algn="just" eaLnBrk="1" hangingPunct="1">
              <a:lnSpc>
                <a:spcPct val="80000"/>
              </a:lnSpc>
              <a:buFontTx/>
              <a:buNone/>
            </a:pPr>
            <a:r>
              <a:rPr lang="en-US" sz="1600" b="1" dirty="0" err="1" smtClean="0"/>
              <a:t>Tambahan</a:t>
            </a:r>
            <a:r>
              <a:rPr lang="en-US" sz="1600" b="1" dirty="0" smtClean="0"/>
              <a:t> paragraph </a:t>
            </a:r>
            <a:r>
              <a:rPr lang="en-US" sz="1600" b="1" dirty="0" err="1" smtClean="0"/>
              <a:t>baru</a:t>
            </a:r>
            <a:r>
              <a:rPr lang="en-US" sz="1600" b="1" dirty="0" smtClean="0"/>
              <a:t> PP 71 :</a:t>
            </a:r>
          </a:p>
          <a:p>
            <a:pPr algn="just" eaLnBrk="1" hangingPunct="1">
              <a:lnSpc>
                <a:spcPct val="80000"/>
              </a:lnSpc>
            </a:pPr>
            <a:r>
              <a:rPr lang="en-US" sz="1600" b="1" dirty="0" err="1" smtClean="0">
                <a:solidFill>
                  <a:schemeClr val="bg2">
                    <a:lumMod val="75000"/>
                  </a:schemeClr>
                </a:solidFill>
              </a:rPr>
              <a:t>Paragraf</a:t>
            </a:r>
            <a:r>
              <a:rPr lang="en-US" sz="1600" b="1" dirty="0" smtClean="0">
                <a:solidFill>
                  <a:schemeClr val="bg2">
                    <a:lumMod val="75000"/>
                  </a:schemeClr>
                </a:solidFill>
              </a:rPr>
              <a:t> 29, </a:t>
            </a:r>
            <a:r>
              <a:rPr lang="en-US" sz="1600" b="1" dirty="0" err="1" smtClean="0">
                <a:solidFill>
                  <a:schemeClr val="bg2">
                    <a:lumMod val="75000"/>
                  </a:schemeClr>
                </a:solidFill>
              </a:rPr>
              <a:t>investasi</a:t>
            </a:r>
            <a:r>
              <a:rPr lang="en-US" sz="1600" b="1" dirty="0" smtClean="0">
                <a:solidFill>
                  <a:schemeClr val="bg2">
                    <a:lumMod val="75000"/>
                  </a:schemeClr>
                </a:solidFill>
              </a:rPr>
              <a:t> nonpermanent </a:t>
            </a:r>
            <a:r>
              <a:rPr lang="en-US" sz="1600" b="1" dirty="0" err="1" smtClean="0">
                <a:solidFill>
                  <a:schemeClr val="bg2">
                    <a:lumMod val="75000"/>
                  </a:schemeClr>
                </a:solidFill>
              </a:rPr>
              <a:t>utk</a:t>
            </a:r>
            <a:r>
              <a:rPr lang="en-US" sz="1600" b="1" dirty="0" smtClean="0">
                <a:solidFill>
                  <a:schemeClr val="bg2">
                    <a:lumMod val="75000"/>
                  </a:schemeClr>
                </a:solidFill>
              </a:rPr>
              <a:t> </a:t>
            </a:r>
            <a:r>
              <a:rPr lang="en-US" sz="1600" b="1" dirty="0" err="1" smtClean="0">
                <a:solidFill>
                  <a:schemeClr val="bg2">
                    <a:lumMod val="75000"/>
                  </a:schemeClr>
                </a:solidFill>
              </a:rPr>
              <a:t>penyehatan</a:t>
            </a:r>
            <a:r>
              <a:rPr lang="en-US" sz="1600" b="1" dirty="0" smtClean="0">
                <a:solidFill>
                  <a:schemeClr val="bg2">
                    <a:lumMod val="75000"/>
                  </a:schemeClr>
                </a:solidFill>
              </a:rPr>
              <a:t> </a:t>
            </a:r>
            <a:r>
              <a:rPr lang="en-US" sz="1600" b="1" dirty="0" err="1" smtClean="0">
                <a:solidFill>
                  <a:schemeClr val="bg2">
                    <a:lumMod val="75000"/>
                  </a:schemeClr>
                </a:solidFill>
              </a:rPr>
              <a:t>perekonomian</a:t>
            </a:r>
            <a:r>
              <a:rPr lang="en-US" sz="1600" b="1" dirty="0" smtClean="0">
                <a:solidFill>
                  <a:schemeClr val="bg2">
                    <a:lumMod val="75000"/>
                  </a:schemeClr>
                </a:solidFill>
              </a:rPr>
              <a:t> </a:t>
            </a:r>
            <a:r>
              <a:rPr lang="en-US" sz="1600" b="1" dirty="0" err="1" smtClean="0">
                <a:solidFill>
                  <a:schemeClr val="bg2">
                    <a:lumMod val="75000"/>
                  </a:schemeClr>
                </a:solidFill>
              </a:rPr>
              <a:t>dinilai</a:t>
            </a:r>
            <a:r>
              <a:rPr lang="en-US" sz="1600" b="1" dirty="0" smtClean="0">
                <a:solidFill>
                  <a:schemeClr val="bg2">
                    <a:lumMod val="75000"/>
                  </a:schemeClr>
                </a:solidFill>
              </a:rPr>
              <a:t> </a:t>
            </a:r>
            <a:r>
              <a:rPr lang="en-US" sz="1600" b="1" dirty="0" err="1" smtClean="0">
                <a:solidFill>
                  <a:schemeClr val="bg2">
                    <a:lumMod val="75000"/>
                  </a:schemeClr>
                </a:solidFill>
              </a:rPr>
              <a:t>sebesar</a:t>
            </a:r>
            <a:r>
              <a:rPr lang="en-US" sz="1600" b="1" dirty="0" smtClean="0">
                <a:solidFill>
                  <a:schemeClr val="bg2">
                    <a:lumMod val="75000"/>
                  </a:schemeClr>
                </a:solidFill>
              </a:rPr>
              <a:t> </a:t>
            </a:r>
            <a:r>
              <a:rPr lang="en-US" sz="1600" b="1" dirty="0" err="1" smtClean="0">
                <a:solidFill>
                  <a:schemeClr val="bg2">
                    <a:lumMod val="75000"/>
                  </a:schemeClr>
                </a:solidFill>
              </a:rPr>
              <a:t>nilai</a:t>
            </a:r>
            <a:r>
              <a:rPr lang="en-US" sz="1600" b="1" dirty="0" smtClean="0">
                <a:solidFill>
                  <a:schemeClr val="bg2">
                    <a:lumMod val="75000"/>
                  </a:schemeClr>
                </a:solidFill>
              </a:rPr>
              <a:t> </a:t>
            </a:r>
            <a:r>
              <a:rPr lang="en-US" sz="1600" b="1" dirty="0" err="1" smtClean="0">
                <a:solidFill>
                  <a:schemeClr val="bg2">
                    <a:lumMod val="75000"/>
                  </a:schemeClr>
                </a:solidFill>
              </a:rPr>
              <a:t>realisasi</a:t>
            </a:r>
            <a:r>
              <a:rPr lang="en-US" sz="1600" b="1" dirty="0" smtClean="0">
                <a:solidFill>
                  <a:schemeClr val="bg2">
                    <a:lumMod val="75000"/>
                  </a:schemeClr>
                </a:solidFill>
              </a:rPr>
              <a:t> </a:t>
            </a:r>
            <a:r>
              <a:rPr lang="en-US" sz="1600" b="1" dirty="0" err="1" smtClean="0">
                <a:solidFill>
                  <a:schemeClr val="bg2">
                    <a:lumMod val="75000"/>
                  </a:schemeClr>
                </a:solidFill>
              </a:rPr>
              <a:t>bersih</a:t>
            </a:r>
            <a:r>
              <a:rPr lang="en-US" sz="1600" b="1" dirty="0" smtClean="0">
                <a:solidFill>
                  <a:schemeClr val="bg2">
                    <a:lumMod val="75000"/>
                  </a:schemeClr>
                </a:solidFill>
              </a:rPr>
              <a:t>.</a:t>
            </a:r>
          </a:p>
          <a:p>
            <a:pPr algn="just" eaLnBrk="1" hangingPunct="1">
              <a:lnSpc>
                <a:spcPct val="80000"/>
              </a:lnSpc>
            </a:pPr>
            <a:r>
              <a:rPr lang="sv-SE" sz="1600" b="1" dirty="0" smtClean="0">
                <a:solidFill>
                  <a:schemeClr val="bg2">
                    <a:lumMod val="75000"/>
                  </a:schemeClr>
                </a:solidFill>
              </a:rPr>
              <a:t>Contoh Dana talangan penyehatan perbankan.</a:t>
            </a:r>
          </a:p>
          <a:p>
            <a:pPr algn="just" eaLnBrk="1" hangingPunct="1">
              <a:lnSpc>
                <a:spcPct val="80000"/>
              </a:lnSpc>
            </a:pPr>
            <a:r>
              <a:rPr lang="sv-SE" sz="1600" b="1" dirty="0" smtClean="0">
                <a:solidFill>
                  <a:schemeClr val="bg2">
                    <a:lumMod val="75000"/>
                  </a:schemeClr>
                </a:solidFill>
              </a:rPr>
              <a:t>Paragraf 34 dan 35, Diskonto atau premi pembelian investasi, diamortisasi sepanjang periode sampai tanggal jatuh tempo sekuritas, dgn cara mendebit atau mengkredit pada pendapatan bunga, merupakan penambah/pengurang nilai tercatat investasi.</a:t>
            </a:r>
          </a:p>
          <a:p>
            <a:pPr algn="just" eaLnBrk="1" hangingPunct="1">
              <a:lnSpc>
                <a:spcPct val="80000"/>
              </a:lnSpc>
            </a:pPr>
            <a:r>
              <a:rPr lang="en-US" sz="1600" b="1" dirty="0" err="1" smtClean="0">
                <a:solidFill>
                  <a:schemeClr val="bg2">
                    <a:lumMod val="75000"/>
                  </a:schemeClr>
                </a:solidFill>
              </a:rPr>
              <a:t>Paragraf</a:t>
            </a:r>
            <a:r>
              <a:rPr lang="en-US" sz="1600" b="1" dirty="0" smtClean="0">
                <a:solidFill>
                  <a:schemeClr val="bg2">
                    <a:lumMod val="75000"/>
                  </a:schemeClr>
                </a:solidFill>
              </a:rPr>
              <a:t> 42, </a:t>
            </a:r>
            <a:r>
              <a:rPr lang="en-US" sz="1600" b="1" dirty="0" err="1" smtClean="0">
                <a:solidFill>
                  <a:schemeClr val="bg2">
                    <a:lumMod val="75000"/>
                  </a:schemeClr>
                </a:solidFill>
              </a:rPr>
              <a:t>Perbedaan</a:t>
            </a:r>
            <a:r>
              <a:rPr lang="en-US" sz="1600" b="1" dirty="0" smtClean="0">
                <a:solidFill>
                  <a:schemeClr val="bg2">
                    <a:lumMod val="75000"/>
                  </a:schemeClr>
                </a:solidFill>
              </a:rPr>
              <a:t> </a:t>
            </a:r>
            <a:r>
              <a:rPr lang="en-US" sz="1600" b="1" dirty="0" err="1" smtClean="0">
                <a:solidFill>
                  <a:schemeClr val="bg2">
                    <a:lumMod val="75000"/>
                  </a:schemeClr>
                </a:solidFill>
              </a:rPr>
              <a:t>antara</a:t>
            </a:r>
            <a:r>
              <a:rPr lang="en-US" sz="1600" b="1" dirty="0" smtClean="0">
                <a:solidFill>
                  <a:schemeClr val="bg2">
                    <a:lumMod val="75000"/>
                  </a:schemeClr>
                </a:solidFill>
              </a:rPr>
              <a:t> </a:t>
            </a:r>
            <a:r>
              <a:rPr lang="en-US" sz="1600" b="1" dirty="0" err="1" smtClean="0">
                <a:solidFill>
                  <a:schemeClr val="bg2">
                    <a:lumMod val="75000"/>
                  </a:schemeClr>
                </a:solidFill>
              </a:rPr>
              <a:t>hasil</a:t>
            </a:r>
            <a:r>
              <a:rPr lang="en-US" sz="1600" b="1" dirty="0" smtClean="0">
                <a:solidFill>
                  <a:schemeClr val="bg2">
                    <a:lumMod val="75000"/>
                  </a:schemeClr>
                </a:solidFill>
              </a:rPr>
              <a:t> </a:t>
            </a:r>
            <a:r>
              <a:rPr lang="en-US" sz="1600" b="1" dirty="0" err="1" smtClean="0">
                <a:solidFill>
                  <a:schemeClr val="bg2">
                    <a:lumMod val="75000"/>
                  </a:schemeClr>
                </a:solidFill>
              </a:rPr>
              <a:t>pelepasan</a:t>
            </a:r>
            <a:r>
              <a:rPr lang="en-US" sz="1600" b="1" dirty="0" smtClean="0">
                <a:solidFill>
                  <a:schemeClr val="bg2">
                    <a:lumMod val="75000"/>
                  </a:schemeClr>
                </a:solidFill>
              </a:rPr>
              <a:t> </a:t>
            </a:r>
            <a:r>
              <a:rPr lang="en-US" sz="1600" b="1" dirty="0" err="1" smtClean="0">
                <a:solidFill>
                  <a:schemeClr val="bg2">
                    <a:lumMod val="75000"/>
                  </a:schemeClr>
                </a:solidFill>
              </a:rPr>
              <a:t>investasi</a:t>
            </a:r>
            <a:r>
              <a:rPr lang="en-US" sz="1600" b="1" dirty="0" smtClean="0">
                <a:solidFill>
                  <a:schemeClr val="bg2">
                    <a:lumMod val="75000"/>
                  </a:schemeClr>
                </a:solidFill>
              </a:rPr>
              <a:t> </a:t>
            </a:r>
            <a:r>
              <a:rPr lang="en-US" sz="1600" b="1" dirty="0" err="1" smtClean="0">
                <a:solidFill>
                  <a:schemeClr val="bg2">
                    <a:lumMod val="75000"/>
                  </a:schemeClr>
                </a:solidFill>
              </a:rPr>
              <a:t>dengan</a:t>
            </a:r>
            <a:r>
              <a:rPr lang="en-US" sz="1600" b="1" dirty="0" smtClean="0">
                <a:solidFill>
                  <a:schemeClr val="bg2">
                    <a:lumMod val="75000"/>
                  </a:schemeClr>
                </a:solidFill>
              </a:rPr>
              <a:t> </a:t>
            </a:r>
            <a:r>
              <a:rPr lang="en-US" sz="1600" b="1" dirty="0" err="1" smtClean="0">
                <a:solidFill>
                  <a:schemeClr val="bg2">
                    <a:lumMod val="75000"/>
                  </a:schemeClr>
                </a:solidFill>
              </a:rPr>
              <a:t>nilai</a:t>
            </a:r>
            <a:r>
              <a:rPr lang="en-US" sz="1600" b="1" dirty="0" smtClean="0">
                <a:solidFill>
                  <a:schemeClr val="bg2">
                    <a:lumMod val="75000"/>
                  </a:schemeClr>
                </a:solidFill>
              </a:rPr>
              <a:t> </a:t>
            </a:r>
            <a:r>
              <a:rPr lang="en-US" sz="1600" b="1" dirty="0" err="1" smtClean="0">
                <a:solidFill>
                  <a:schemeClr val="bg2">
                    <a:lumMod val="75000"/>
                  </a:schemeClr>
                </a:solidFill>
              </a:rPr>
              <a:t>tercatat</a:t>
            </a:r>
            <a:r>
              <a:rPr lang="en-US" sz="1600" b="1" dirty="0" smtClean="0">
                <a:solidFill>
                  <a:schemeClr val="bg2">
                    <a:lumMod val="75000"/>
                  </a:schemeClr>
                </a:solidFill>
              </a:rPr>
              <a:t> </a:t>
            </a:r>
            <a:r>
              <a:rPr lang="en-US" sz="1600" b="1" dirty="0" err="1" smtClean="0">
                <a:solidFill>
                  <a:schemeClr val="bg2">
                    <a:lumMod val="75000"/>
                  </a:schemeClr>
                </a:solidFill>
              </a:rPr>
              <a:t>dibebankan</a:t>
            </a:r>
            <a:r>
              <a:rPr lang="en-US" sz="1600" b="1" dirty="0" smtClean="0">
                <a:solidFill>
                  <a:schemeClr val="bg2">
                    <a:lumMod val="75000"/>
                  </a:schemeClr>
                </a:solidFill>
              </a:rPr>
              <a:t> </a:t>
            </a:r>
            <a:r>
              <a:rPr lang="en-US" sz="1600" b="1" dirty="0" err="1" smtClean="0">
                <a:solidFill>
                  <a:schemeClr val="bg2">
                    <a:lumMod val="75000"/>
                  </a:schemeClr>
                </a:solidFill>
              </a:rPr>
              <a:t>atau</a:t>
            </a:r>
            <a:r>
              <a:rPr lang="en-US" sz="1600" b="1" dirty="0" smtClean="0">
                <a:solidFill>
                  <a:schemeClr val="bg2">
                    <a:lumMod val="75000"/>
                  </a:schemeClr>
                </a:solidFill>
              </a:rPr>
              <a:t> </a:t>
            </a:r>
            <a:r>
              <a:rPr lang="en-US" sz="1600" b="1" dirty="0" err="1" smtClean="0">
                <a:solidFill>
                  <a:schemeClr val="bg2">
                    <a:lumMod val="75000"/>
                  </a:schemeClr>
                </a:solidFill>
              </a:rPr>
              <a:t>dikreditkan</a:t>
            </a:r>
            <a:r>
              <a:rPr lang="en-US" sz="1600" b="1" dirty="0" smtClean="0">
                <a:solidFill>
                  <a:schemeClr val="bg2">
                    <a:lumMod val="75000"/>
                  </a:schemeClr>
                </a:solidFill>
              </a:rPr>
              <a:t> pd </a:t>
            </a:r>
            <a:r>
              <a:rPr lang="en-US" sz="1600" b="1" dirty="0" err="1" smtClean="0">
                <a:solidFill>
                  <a:schemeClr val="bg2">
                    <a:lumMod val="75000"/>
                  </a:schemeClr>
                </a:solidFill>
              </a:rPr>
              <a:t>keuntungan</a:t>
            </a:r>
            <a:r>
              <a:rPr lang="en-US" sz="1600" b="1" dirty="0" smtClean="0">
                <a:solidFill>
                  <a:schemeClr val="bg2">
                    <a:lumMod val="75000"/>
                  </a:schemeClr>
                </a:solidFill>
              </a:rPr>
              <a:t>/</a:t>
            </a:r>
            <a:r>
              <a:rPr lang="en-US" sz="1600" b="1" dirty="0" err="1" smtClean="0">
                <a:solidFill>
                  <a:schemeClr val="bg2">
                    <a:lumMod val="75000"/>
                  </a:schemeClr>
                </a:solidFill>
              </a:rPr>
              <a:t>kerugian</a:t>
            </a:r>
            <a:r>
              <a:rPr lang="en-US" sz="1600" b="1" dirty="0" smtClean="0">
                <a:solidFill>
                  <a:schemeClr val="bg2">
                    <a:lumMod val="75000"/>
                  </a:schemeClr>
                </a:solidFill>
              </a:rPr>
              <a:t> </a:t>
            </a:r>
            <a:r>
              <a:rPr lang="en-US" sz="1600" b="1" dirty="0" err="1" smtClean="0">
                <a:solidFill>
                  <a:schemeClr val="bg2">
                    <a:lumMod val="75000"/>
                  </a:schemeClr>
                </a:solidFill>
              </a:rPr>
              <a:t>pelepasan</a:t>
            </a:r>
            <a:r>
              <a:rPr lang="en-US" sz="1600" b="1" dirty="0" smtClean="0">
                <a:solidFill>
                  <a:schemeClr val="bg2">
                    <a:lumMod val="75000"/>
                  </a:schemeClr>
                </a:solidFill>
              </a:rPr>
              <a:t> </a:t>
            </a:r>
            <a:r>
              <a:rPr lang="en-US" sz="1600" b="1" dirty="0" err="1" smtClean="0">
                <a:solidFill>
                  <a:schemeClr val="bg2">
                    <a:lumMod val="75000"/>
                  </a:schemeClr>
                </a:solidFill>
              </a:rPr>
              <a:t>investasi</a:t>
            </a:r>
            <a:r>
              <a:rPr lang="en-US" sz="1600" b="1" dirty="0" smtClean="0">
                <a:solidFill>
                  <a:schemeClr val="bg2">
                    <a:lumMod val="75000"/>
                  </a:schemeClr>
                </a:solidFill>
              </a:rPr>
              <a:t>. </a:t>
            </a:r>
            <a:r>
              <a:rPr lang="en-US" sz="1600" b="1" dirty="0" err="1" smtClean="0">
                <a:solidFill>
                  <a:schemeClr val="bg2">
                    <a:lumMod val="75000"/>
                  </a:schemeClr>
                </a:solidFill>
              </a:rPr>
              <a:t>Keuntungan</a:t>
            </a:r>
            <a:r>
              <a:rPr lang="en-US" sz="1600" b="1" dirty="0" smtClean="0">
                <a:solidFill>
                  <a:schemeClr val="bg2">
                    <a:lumMod val="75000"/>
                  </a:schemeClr>
                </a:solidFill>
              </a:rPr>
              <a:t>/</a:t>
            </a:r>
            <a:r>
              <a:rPr lang="en-US" sz="1600" b="1" dirty="0" err="1" smtClean="0">
                <a:solidFill>
                  <a:schemeClr val="bg2">
                    <a:lumMod val="75000"/>
                  </a:schemeClr>
                </a:solidFill>
              </a:rPr>
              <a:t>rugi</a:t>
            </a:r>
            <a:r>
              <a:rPr lang="en-US" sz="1600" b="1" dirty="0" smtClean="0">
                <a:solidFill>
                  <a:schemeClr val="bg2">
                    <a:lumMod val="75000"/>
                  </a:schemeClr>
                </a:solidFill>
              </a:rPr>
              <a:t> </a:t>
            </a:r>
            <a:r>
              <a:rPr lang="en-US" sz="1600" b="1" dirty="0" err="1" smtClean="0">
                <a:solidFill>
                  <a:schemeClr val="bg2">
                    <a:lumMod val="75000"/>
                  </a:schemeClr>
                </a:solidFill>
              </a:rPr>
              <a:t>pelepasan</a:t>
            </a:r>
            <a:r>
              <a:rPr lang="en-US" sz="1600" b="1" dirty="0" smtClean="0">
                <a:solidFill>
                  <a:schemeClr val="bg2">
                    <a:lumMod val="75000"/>
                  </a:schemeClr>
                </a:solidFill>
              </a:rPr>
              <a:t> </a:t>
            </a:r>
            <a:r>
              <a:rPr lang="en-US" sz="1600" b="1" dirty="0" err="1" smtClean="0">
                <a:solidFill>
                  <a:schemeClr val="bg2">
                    <a:lumMod val="75000"/>
                  </a:schemeClr>
                </a:solidFill>
              </a:rPr>
              <a:t>investasi</a:t>
            </a:r>
            <a:r>
              <a:rPr lang="en-US" sz="1600" b="1" dirty="0" smtClean="0">
                <a:solidFill>
                  <a:schemeClr val="bg2">
                    <a:lumMod val="75000"/>
                  </a:schemeClr>
                </a:solidFill>
              </a:rPr>
              <a:t> </a:t>
            </a:r>
            <a:r>
              <a:rPr lang="en-US" sz="1600" b="1" dirty="0" err="1" smtClean="0">
                <a:solidFill>
                  <a:schemeClr val="bg2">
                    <a:lumMod val="75000"/>
                  </a:schemeClr>
                </a:solidFill>
              </a:rPr>
              <a:t>masuk</a:t>
            </a:r>
            <a:r>
              <a:rPr lang="en-US" sz="1600" b="1" dirty="0" smtClean="0">
                <a:solidFill>
                  <a:schemeClr val="bg2">
                    <a:lumMod val="75000"/>
                  </a:schemeClr>
                </a:solidFill>
              </a:rPr>
              <a:t> LO.</a:t>
            </a:r>
          </a:p>
          <a:p>
            <a:pPr algn="just">
              <a:lnSpc>
                <a:spcPct val="80000"/>
              </a:lnSpc>
              <a:buNone/>
            </a:pPr>
            <a:r>
              <a:rPr lang="en-US" sz="1600" b="1" dirty="0" err="1" smtClean="0"/>
              <a:t>Penghapusan</a:t>
            </a:r>
            <a:r>
              <a:rPr lang="en-US" sz="1600" b="1" dirty="0" smtClean="0"/>
              <a:t> </a:t>
            </a:r>
            <a:r>
              <a:rPr lang="en-US" sz="1600" b="1" dirty="0" err="1" smtClean="0"/>
              <a:t>paragraf</a:t>
            </a:r>
            <a:r>
              <a:rPr lang="en-US" sz="1600" b="1" dirty="0" smtClean="0"/>
              <a:t> PP 24 </a:t>
            </a:r>
            <a:r>
              <a:rPr lang="en-US" sz="1600" b="1" dirty="0" err="1" smtClean="0"/>
              <a:t>dalam</a:t>
            </a:r>
            <a:r>
              <a:rPr lang="en-US" sz="1600" b="1" dirty="0" smtClean="0"/>
              <a:t> PP 71:</a:t>
            </a:r>
            <a:endParaRPr lang="en-US" sz="1600" dirty="0" smtClean="0"/>
          </a:p>
          <a:p>
            <a:pPr algn="just">
              <a:lnSpc>
                <a:spcPct val="80000"/>
              </a:lnSpc>
              <a:buClr>
                <a:srgbClr val="FFFF00"/>
              </a:buClr>
            </a:pPr>
            <a:r>
              <a:rPr lang="en-US" sz="1600" b="1" dirty="0" err="1" smtClean="0">
                <a:solidFill>
                  <a:schemeClr val="bg2">
                    <a:lumMod val="75000"/>
                  </a:schemeClr>
                </a:solidFill>
              </a:rPr>
              <a:t>Paragraf</a:t>
            </a:r>
            <a:r>
              <a:rPr lang="en-US" sz="1600" b="1" dirty="0" smtClean="0">
                <a:solidFill>
                  <a:schemeClr val="bg2">
                    <a:lumMod val="75000"/>
                  </a:schemeClr>
                </a:solidFill>
              </a:rPr>
              <a:t> 21 PP 24 </a:t>
            </a:r>
            <a:r>
              <a:rPr lang="en-US" sz="1600" b="1" dirty="0" err="1" smtClean="0">
                <a:solidFill>
                  <a:schemeClr val="bg2">
                    <a:lumMod val="75000"/>
                  </a:schemeClr>
                </a:solidFill>
              </a:rPr>
              <a:t>dihapus</a:t>
            </a:r>
            <a:r>
              <a:rPr lang="en-US" sz="1600" b="1" dirty="0" smtClean="0">
                <a:solidFill>
                  <a:schemeClr val="bg2">
                    <a:lumMod val="75000"/>
                  </a:schemeClr>
                </a:solidFill>
              </a:rPr>
              <a:t>, </a:t>
            </a:r>
            <a:r>
              <a:rPr lang="en-US" sz="1600" b="1" dirty="0" err="1" smtClean="0">
                <a:solidFill>
                  <a:schemeClr val="bg2">
                    <a:lumMod val="75000"/>
                  </a:schemeClr>
                </a:solidFill>
              </a:rPr>
              <a:t>Pengeluaran</a:t>
            </a:r>
            <a:r>
              <a:rPr lang="en-US" sz="1600" b="1" dirty="0" smtClean="0">
                <a:solidFill>
                  <a:schemeClr val="bg2">
                    <a:lumMod val="75000"/>
                  </a:schemeClr>
                </a:solidFill>
              </a:rPr>
              <a:t> </a:t>
            </a:r>
            <a:r>
              <a:rPr lang="en-US" sz="1600" b="1" dirty="0" err="1" smtClean="0">
                <a:solidFill>
                  <a:schemeClr val="bg2">
                    <a:lumMod val="75000"/>
                  </a:schemeClr>
                </a:solidFill>
              </a:rPr>
              <a:t>utk</a:t>
            </a:r>
            <a:r>
              <a:rPr lang="en-US" sz="1600" b="1" dirty="0" smtClean="0">
                <a:solidFill>
                  <a:schemeClr val="bg2">
                    <a:lumMod val="75000"/>
                  </a:schemeClr>
                </a:solidFill>
              </a:rPr>
              <a:t> </a:t>
            </a:r>
            <a:r>
              <a:rPr lang="en-US" sz="1600" b="1" dirty="0" err="1" smtClean="0">
                <a:solidFill>
                  <a:schemeClr val="bg2">
                    <a:lumMod val="75000"/>
                  </a:schemeClr>
                </a:solidFill>
              </a:rPr>
              <a:t>perolehan</a:t>
            </a:r>
            <a:r>
              <a:rPr lang="en-US" sz="1600" b="1" dirty="0" smtClean="0">
                <a:solidFill>
                  <a:schemeClr val="bg2">
                    <a:lumMod val="75000"/>
                  </a:schemeClr>
                </a:solidFill>
              </a:rPr>
              <a:t> </a:t>
            </a:r>
            <a:r>
              <a:rPr lang="en-US" sz="1600" b="1" dirty="0" err="1" smtClean="0">
                <a:solidFill>
                  <a:schemeClr val="bg2">
                    <a:lumMod val="75000"/>
                  </a:schemeClr>
                </a:solidFill>
              </a:rPr>
              <a:t>investasi</a:t>
            </a:r>
            <a:r>
              <a:rPr lang="en-US" sz="1600" b="1" dirty="0" smtClean="0">
                <a:solidFill>
                  <a:schemeClr val="bg2">
                    <a:lumMod val="75000"/>
                  </a:schemeClr>
                </a:solidFill>
              </a:rPr>
              <a:t> </a:t>
            </a:r>
            <a:r>
              <a:rPr lang="en-US" sz="1600" b="1" dirty="0" err="1" smtClean="0">
                <a:solidFill>
                  <a:schemeClr val="bg2">
                    <a:lumMod val="75000"/>
                  </a:schemeClr>
                </a:solidFill>
              </a:rPr>
              <a:t>jk</a:t>
            </a:r>
            <a:r>
              <a:rPr lang="en-US" sz="1600" b="1" dirty="0" smtClean="0">
                <a:solidFill>
                  <a:schemeClr val="bg2">
                    <a:lumMod val="75000"/>
                  </a:schemeClr>
                </a:solidFill>
              </a:rPr>
              <a:t> </a:t>
            </a:r>
            <a:r>
              <a:rPr lang="en-US" sz="1600" b="1" dirty="0" err="1" smtClean="0">
                <a:solidFill>
                  <a:schemeClr val="bg2">
                    <a:lumMod val="75000"/>
                  </a:schemeClr>
                </a:solidFill>
              </a:rPr>
              <a:t>pdk</a:t>
            </a:r>
            <a:r>
              <a:rPr lang="en-US" sz="1600" b="1" dirty="0" smtClean="0">
                <a:solidFill>
                  <a:schemeClr val="bg2">
                    <a:lumMod val="75000"/>
                  </a:schemeClr>
                </a:solidFill>
              </a:rPr>
              <a:t> </a:t>
            </a:r>
            <a:r>
              <a:rPr lang="en-US" sz="1600" b="1" dirty="0" err="1" smtClean="0">
                <a:solidFill>
                  <a:schemeClr val="bg2">
                    <a:lumMod val="75000"/>
                  </a:schemeClr>
                </a:solidFill>
              </a:rPr>
              <a:t>diakui</a:t>
            </a:r>
            <a:r>
              <a:rPr lang="en-US" sz="1600" b="1" dirty="0" smtClean="0">
                <a:solidFill>
                  <a:schemeClr val="bg2">
                    <a:lumMod val="75000"/>
                  </a:schemeClr>
                </a:solidFill>
              </a:rPr>
              <a:t> </a:t>
            </a:r>
            <a:r>
              <a:rPr lang="en-US" sz="1600" b="1" dirty="0" err="1" smtClean="0">
                <a:solidFill>
                  <a:schemeClr val="bg2">
                    <a:lumMod val="75000"/>
                  </a:schemeClr>
                </a:solidFill>
              </a:rPr>
              <a:t>sbg</a:t>
            </a:r>
            <a:r>
              <a:rPr lang="en-US" sz="1600" b="1" dirty="0" smtClean="0">
                <a:solidFill>
                  <a:schemeClr val="bg2">
                    <a:lumMod val="75000"/>
                  </a:schemeClr>
                </a:solidFill>
              </a:rPr>
              <a:t> </a:t>
            </a:r>
            <a:r>
              <a:rPr lang="en-US" sz="1600" b="1" dirty="0" err="1" smtClean="0">
                <a:solidFill>
                  <a:schemeClr val="bg2">
                    <a:lumMod val="75000"/>
                  </a:schemeClr>
                </a:solidFill>
              </a:rPr>
              <a:t>pengeluaran</a:t>
            </a:r>
            <a:r>
              <a:rPr lang="en-US" sz="1600" b="1" dirty="0" smtClean="0">
                <a:solidFill>
                  <a:schemeClr val="bg2">
                    <a:lumMod val="75000"/>
                  </a:schemeClr>
                </a:solidFill>
              </a:rPr>
              <a:t> </a:t>
            </a:r>
            <a:r>
              <a:rPr lang="en-US" sz="1600" b="1" dirty="0" err="1" smtClean="0">
                <a:solidFill>
                  <a:schemeClr val="bg2">
                    <a:lumMod val="75000"/>
                  </a:schemeClr>
                </a:solidFill>
              </a:rPr>
              <a:t>kas</a:t>
            </a:r>
            <a:r>
              <a:rPr lang="en-US" sz="1600" b="1" dirty="0" smtClean="0">
                <a:solidFill>
                  <a:schemeClr val="bg2">
                    <a:lumMod val="75000"/>
                  </a:schemeClr>
                </a:solidFill>
              </a:rPr>
              <a:t> </a:t>
            </a:r>
            <a:r>
              <a:rPr lang="en-US" sz="1600" b="1" dirty="0" err="1" smtClean="0">
                <a:solidFill>
                  <a:schemeClr val="bg2">
                    <a:lumMod val="75000"/>
                  </a:schemeClr>
                </a:solidFill>
              </a:rPr>
              <a:t>pemerintah</a:t>
            </a:r>
            <a:r>
              <a:rPr lang="en-US" sz="1600" b="1" dirty="0" smtClean="0">
                <a:solidFill>
                  <a:schemeClr val="bg2">
                    <a:lumMod val="75000"/>
                  </a:schemeClr>
                </a:solidFill>
              </a:rPr>
              <a:t>, </a:t>
            </a:r>
            <a:r>
              <a:rPr lang="en-US" sz="1600" b="1" dirty="0" err="1" smtClean="0">
                <a:solidFill>
                  <a:schemeClr val="bg2">
                    <a:lumMod val="75000"/>
                  </a:schemeClr>
                </a:solidFill>
              </a:rPr>
              <a:t>tidak</a:t>
            </a:r>
            <a:r>
              <a:rPr lang="en-US" sz="1600" b="1" dirty="0" smtClean="0">
                <a:solidFill>
                  <a:schemeClr val="bg2">
                    <a:lumMod val="75000"/>
                  </a:schemeClr>
                </a:solidFill>
              </a:rPr>
              <a:t> </a:t>
            </a:r>
            <a:r>
              <a:rPr lang="en-US" sz="1600" b="1" dirty="0" err="1" smtClean="0">
                <a:solidFill>
                  <a:schemeClr val="bg2">
                    <a:lumMod val="75000"/>
                  </a:schemeClr>
                </a:solidFill>
              </a:rPr>
              <a:t>dilaporkan</a:t>
            </a:r>
            <a:r>
              <a:rPr lang="en-US" sz="1600" b="1" dirty="0" smtClean="0">
                <a:solidFill>
                  <a:schemeClr val="bg2">
                    <a:lumMod val="75000"/>
                  </a:schemeClr>
                </a:solidFill>
              </a:rPr>
              <a:t> </a:t>
            </a:r>
            <a:r>
              <a:rPr lang="en-US" sz="1600" b="1" dirty="0" err="1" smtClean="0">
                <a:solidFill>
                  <a:schemeClr val="bg2">
                    <a:lumMod val="75000"/>
                  </a:schemeClr>
                </a:solidFill>
              </a:rPr>
              <a:t>sbg</a:t>
            </a:r>
            <a:r>
              <a:rPr lang="en-US" sz="1600" b="1" dirty="0" smtClean="0">
                <a:solidFill>
                  <a:schemeClr val="bg2">
                    <a:lumMod val="75000"/>
                  </a:schemeClr>
                </a:solidFill>
              </a:rPr>
              <a:t> </a:t>
            </a:r>
            <a:r>
              <a:rPr lang="en-US" sz="1600" b="1" dirty="0" err="1" smtClean="0">
                <a:solidFill>
                  <a:schemeClr val="bg2">
                    <a:lumMod val="75000"/>
                  </a:schemeClr>
                </a:solidFill>
              </a:rPr>
              <a:t>belanja</a:t>
            </a:r>
            <a:r>
              <a:rPr lang="en-US" sz="1600" b="1" dirty="0" smtClean="0">
                <a:solidFill>
                  <a:schemeClr val="bg2">
                    <a:lumMod val="75000"/>
                  </a:schemeClr>
                </a:solidFill>
              </a:rPr>
              <a:t> </a:t>
            </a:r>
            <a:r>
              <a:rPr lang="en-US" sz="1600" b="1" dirty="0" err="1" smtClean="0">
                <a:solidFill>
                  <a:schemeClr val="bg2">
                    <a:lumMod val="75000"/>
                  </a:schemeClr>
                </a:solidFill>
              </a:rPr>
              <a:t>dalam</a:t>
            </a:r>
            <a:r>
              <a:rPr lang="en-US" sz="1600" b="1" dirty="0" smtClean="0">
                <a:solidFill>
                  <a:schemeClr val="bg2">
                    <a:lumMod val="75000"/>
                  </a:schemeClr>
                </a:solidFill>
              </a:rPr>
              <a:t> LRA. </a:t>
            </a:r>
            <a:r>
              <a:rPr lang="en-US" sz="1600" b="1" dirty="0" err="1" smtClean="0">
                <a:solidFill>
                  <a:schemeClr val="bg2">
                    <a:lumMod val="75000"/>
                  </a:schemeClr>
                </a:solidFill>
              </a:rPr>
              <a:t>Pengeluaran</a:t>
            </a:r>
            <a:r>
              <a:rPr lang="en-US" sz="1600" b="1" dirty="0" smtClean="0">
                <a:solidFill>
                  <a:schemeClr val="bg2">
                    <a:lumMod val="75000"/>
                  </a:schemeClr>
                </a:solidFill>
              </a:rPr>
              <a:t> </a:t>
            </a:r>
            <a:r>
              <a:rPr lang="en-US" sz="1600" b="1" dirty="0" err="1" smtClean="0">
                <a:solidFill>
                  <a:schemeClr val="bg2">
                    <a:lumMod val="75000"/>
                  </a:schemeClr>
                </a:solidFill>
              </a:rPr>
              <a:t>utk</a:t>
            </a:r>
            <a:r>
              <a:rPr lang="en-US" sz="1600" b="1" dirty="0" smtClean="0">
                <a:solidFill>
                  <a:schemeClr val="bg2">
                    <a:lumMod val="75000"/>
                  </a:schemeClr>
                </a:solidFill>
              </a:rPr>
              <a:t> </a:t>
            </a:r>
            <a:r>
              <a:rPr lang="en-US" sz="1600" b="1" dirty="0" err="1" smtClean="0">
                <a:solidFill>
                  <a:schemeClr val="bg2">
                    <a:lumMod val="75000"/>
                  </a:schemeClr>
                </a:solidFill>
              </a:rPr>
              <a:t>memeroleh</a:t>
            </a:r>
            <a:r>
              <a:rPr lang="en-US" sz="1600" b="1" dirty="0" smtClean="0">
                <a:solidFill>
                  <a:schemeClr val="bg2">
                    <a:lumMod val="75000"/>
                  </a:schemeClr>
                </a:solidFill>
              </a:rPr>
              <a:t> </a:t>
            </a:r>
            <a:r>
              <a:rPr lang="en-US" sz="1600" b="1" dirty="0" err="1" smtClean="0">
                <a:solidFill>
                  <a:schemeClr val="bg2">
                    <a:lumMod val="75000"/>
                  </a:schemeClr>
                </a:solidFill>
              </a:rPr>
              <a:t>investasi</a:t>
            </a:r>
            <a:r>
              <a:rPr lang="en-US" sz="1600" b="1" dirty="0" smtClean="0">
                <a:solidFill>
                  <a:schemeClr val="bg2">
                    <a:lumMod val="75000"/>
                  </a:schemeClr>
                </a:solidFill>
              </a:rPr>
              <a:t> </a:t>
            </a:r>
            <a:r>
              <a:rPr lang="en-US" sz="1600" b="1" dirty="0" err="1" smtClean="0">
                <a:solidFill>
                  <a:schemeClr val="bg2">
                    <a:lumMod val="75000"/>
                  </a:schemeClr>
                </a:solidFill>
              </a:rPr>
              <a:t>jk</a:t>
            </a:r>
            <a:r>
              <a:rPr lang="en-US" sz="1600" b="1" dirty="0" smtClean="0">
                <a:solidFill>
                  <a:schemeClr val="bg2">
                    <a:lumMod val="75000"/>
                  </a:schemeClr>
                </a:solidFill>
              </a:rPr>
              <a:t> </a:t>
            </a:r>
            <a:r>
              <a:rPr lang="en-US" sz="1600" b="1" dirty="0" err="1" smtClean="0">
                <a:solidFill>
                  <a:schemeClr val="bg2">
                    <a:lumMod val="75000"/>
                  </a:schemeClr>
                </a:solidFill>
              </a:rPr>
              <a:t>panjang</a:t>
            </a:r>
            <a:r>
              <a:rPr lang="en-US" sz="1600" b="1" dirty="0" smtClean="0">
                <a:solidFill>
                  <a:schemeClr val="bg2">
                    <a:lumMod val="75000"/>
                  </a:schemeClr>
                </a:solidFill>
              </a:rPr>
              <a:t> </a:t>
            </a:r>
            <a:r>
              <a:rPr lang="en-US" sz="1600" b="1" dirty="0" err="1" smtClean="0">
                <a:solidFill>
                  <a:schemeClr val="bg2">
                    <a:lumMod val="75000"/>
                  </a:schemeClr>
                </a:solidFill>
              </a:rPr>
              <a:t>diakui</a:t>
            </a:r>
            <a:r>
              <a:rPr lang="en-US" sz="1600" b="1" dirty="0" smtClean="0">
                <a:solidFill>
                  <a:schemeClr val="bg2">
                    <a:lumMod val="75000"/>
                  </a:schemeClr>
                </a:solidFill>
              </a:rPr>
              <a:t> </a:t>
            </a:r>
            <a:r>
              <a:rPr lang="en-US" sz="1600" b="1" dirty="0" err="1" smtClean="0">
                <a:solidFill>
                  <a:schemeClr val="bg2">
                    <a:lumMod val="75000"/>
                  </a:schemeClr>
                </a:solidFill>
              </a:rPr>
              <a:t>sebagai</a:t>
            </a:r>
            <a:r>
              <a:rPr lang="en-US" sz="1600" b="1" dirty="0" smtClean="0">
                <a:solidFill>
                  <a:schemeClr val="bg2">
                    <a:lumMod val="75000"/>
                  </a:schemeClr>
                </a:solidFill>
              </a:rPr>
              <a:t> </a:t>
            </a:r>
            <a:r>
              <a:rPr lang="en-US" sz="1600" b="1" dirty="0" err="1" smtClean="0">
                <a:solidFill>
                  <a:schemeClr val="bg2">
                    <a:lumMod val="75000"/>
                  </a:schemeClr>
                </a:solidFill>
              </a:rPr>
              <a:t>pengeluaran</a:t>
            </a:r>
            <a:r>
              <a:rPr lang="en-US" sz="1600" b="1" dirty="0" smtClean="0">
                <a:solidFill>
                  <a:schemeClr val="bg2">
                    <a:lumMod val="75000"/>
                  </a:schemeClr>
                </a:solidFill>
              </a:rPr>
              <a:t> </a:t>
            </a:r>
            <a:r>
              <a:rPr lang="en-US" sz="1600" b="1" dirty="0" err="1" smtClean="0">
                <a:solidFill>
                  <a:schemeClr val="bg2">
                    <a:lumMod val="75000"/>
                  </a:schemeClr>
                </a:solidFill>
              </a:rPr>
              <a:t>pembiayaan</a:t>
            </a:r>
            <a:r>
              <a:rPr lang="en-US" sz="1600" b="1" dirty="0" smtClean="0">
                <a:solidFill>
                  <a:schemeClr val="bg2">
                    <a:lumMod val="75000"/>
                  </a:schemeClr>
                </a:solidFill>
              </a:rPr>
              <a:t>.</a:t>
            </a:r>
          </a:p>
          <a:p>
            <a:pPr algn="just">
              <a:lnSpc>
                <a:spcPct val="80000"/>
              </a:lnSpc>
              <a:buClr>
                <a:srgbClr val="FFFF00"/>
              </a:buClr>
            </a:pPr>
            <a:r>
              <a:rPr lang="en-US" sz="1600" b="1" dirty="0" err="1" smtClean="0">
                <a:solidFill>
                  <a:schemeClr val="bg2">
                    <a:lumMod val="75000"/>
                  </a:schemeClr>
                </a:solidFill>
              </a:rPr>
              <a:t>Paragraf</a:t>
            </a:r>
            <a:r>
              <a:rPr lang="en-US" sz="1600" b="1" dirty="0" smtClean="0">
                <a:solidFill>
                  <a:schemeClr val="bg2">
                    <a:lumMod val="75000"/>
                  </a:schemeClr>
                </a:solidFill>
              </a:rPr>
              <a:t> 39 PP 24 </a:t>
            </a:r>
            <a:r>
              <a:rPr lang="en-US" sz="1600" b="1" dirty="0" err="1" smtClean="0">
                <a:solidFill>
                  <a:schemeClr val="bg2">
                    <a:lumMod val="75000"/>
                  </a:schemeClr>
                </a:solidFill>
              </a:rPr>
              <a:t>dihapus</a:t>
            </a:r>
            <a:r>
              <a:rPr lang="en-US" sz="1600" b="1" dirty="0" smtClean="0">
                <a:solidFill>
                  <a:schemeClr val="bg2">
                    <a:lumMod val="75000"/>
                  </a:schemeClr>
                </a:solidFill>
              </a:rPr>
              <a:t>.</a:t>
            </a:r>
          </a:p>
          <a:p>
            <a:pPr algn="just">
              <a:lnSpc>
                <a:spcPct val="80000"/>
              </a:lnSpc>
              <a:buClr>
                <a:srgbClr val="FFFF00"/>
              </a:buClr>
            </a:pPr>
            <a:r>
              <a:rPr lang="en-US" sz="1600" b="1" dirty="0" err="1" smtClean="0">
                <a:solidFill>
                  <a:schemeClr val="bg2">
                    <a:lumMod val="75000"/>
                  </a:schemeClr>
                </a:solidFill>
              </a:rPr>
              <a:t>Paragraf</a:t>
            </a:r>
            <a:r>
              <a:rPr lang="en-US" sz="1600" b="1" dirty="0" smtClean="0">
                <a:solidFill>
                  <a:schemeClr val="bg2">
                    <a:lumMod val="75000"/>
                  </a:schemeClr>
                </a:solidFill>
              </a:rPr>
              <a:t> 40 PP 24.</a:t>
            </a:r>
          </a:p>
          <a:p>
            <a:pPr algn="just">
              <a:lnSpc>
                <a:spcPct val="80000"/>
              </a:lnSpc>
              <a:buNone/>
            </a:pPr>
            <a:endParaRPr lang="en-US" sz="1600" dirty="0" smtClean="0">
              <a:solidFill>
                <a:srgbClr val="0067AC"/>
              </a:solidFill>
            </a:endParaRPr>
          </a:p>
          <a:p>
            <a:pPr algn="just">
              <a:lnSpc>
                <a:spcPct val="80000"/>
              </a:lnSpc>
              <a:buNone/>
            </a:pPr>
            <a:r>
              <a:rPr lang="en-US" sz="1600" b="1" dirty="0" err="1" smtClean="0"/>
              <a:t>Perubahan</a:t>
            </a:r>
            <a:r>
              <a:rPr lang="en-US" sz="1600" b="1" dirty="0" smtClean="0"/>
              <a:t> </a:t>
            </a:r>
            <a:r>
              <a:rPr lang="en-US" sz="1600" b="1" dirty="0" err="1" smtClean="0"/>
              <a:t>kalimat</a:t>
            </a:r>
            <a:r>
              <a:rPr lang="en-US" sz="1600" b="1" dirty="0" smtClean="0"/>
              <a:t> </a:t>
            </a:r>
            <a:r>
              <a:rPr lang="en-US" sz="1600" b="1" dirty="0" err="1" smtClean="0"/>
              <a:t>paragraf</a:t>
            </a:r>
            <a:r>
              <a:rPr lang="en-US" sz="1600" b="1" dirty="0" smtClean="0"/>
              <a:t>:</a:t>
            </a:r>
          </a:p>
          <a:p>
            <a:pPr algn="just">
              <a:lnSpc>
                <a:spcPct val="80000"/>
              </a:lnSpc>
              <a:buClr>
                <a:srgbClr val="FFFF00"/>
              </a:buClr>
            </a:pPr>
            <a:r>
              <a:rPr lang="en-US" sz="1600" b="1" dirty="0" err="1" smtClean="0">
                <a:solidFill>
                  <a:schemeClr val="bg2">
                    <a:lumMod val="75000"/>
                  </a:schemeClr>
                </a:solidFill>
              </a:rPr>
              <a:t>Paragraf</a:t>
            </a:r>
            <a:r>
              <a:rPr lang="en-US" sz="1600" b="1" dirty="0" smtClean="0">
                <a:solidFill>
                  <a:schemeClr val="bg2">
                    <a:lumMod val="75000"/>
                  </a:schemeClr>
                </a:solidFill>
              </a:rPr>
              <a:t> 5, </a:t>
            </a:r>
            <a:r>
              <a:rPr lang="en-US" sz="1600" b="1" dirty="0" err="1" smtClean="0">
                <a:solidFill>
                  <a:schemeClr val="bg2">
                    <a:lumMod val="75000"/>
                  </a:schemeClr>
                </a:solidFill>
              </a:rPr>
              <a:t>tambahan</a:t>
            </a:r>
            <a:r>
              <a:rPr lang="en-US" sz="1600" b="1" dirty="0" smtClean="0">
                <a:solidFill>
                  <a:schemeClr val="bg2">
                    <a:lumMod val="75000"/>
                  </a:schemeClr>
                </a:solidFill>
              </a:rPr>
              <a:t> pd PP 71, </a:t>
            </a:r>
            <a:r>
              <a:rPr lang="en-US" sz="1600" b="1" dirty="0" err="1" smtClean="0">
                <a:solidFill>
                  <a:schemeClr val="bg2">
                    <a:lumMod val="75000"/>
                  </a:schemeClr>
                </a:solidFill>
              </a:rPr>
              <a:t>Standar</a:t>
            </a:r>
            <a:r>
              <a:rPr lang="en-US" sz="1600" b="1" dirty="0" smtClean="0">
                <a:solidFill>
                  <a:schemeClr val="bg2">
                    <a:lumMod val="75000"/>
                  </a:schemeClr>
                </a:solidFill>
              </a:rPr>
              <a:t> </a:t>
            </a:r>
            <a:r>
              <a:rPr lang="en-US" sz="1600" b="1" dirty="0" err="1" smtClean="0">
                <a:solidFill>
                  <a:schemeClr val="bg2">
                    <a:lumMod val="75000"/>
                  </a:schemeClr>
                </a:solidFill>
              </a:rPr>
              <a:t>investasi</a:t>
            </a:r>
            <a:r>
              <a:rPr lang="en-US" sz="1600" b="1" dirty="0" smtClean="0">
                <a:solidFill>
                  <a:schemeClr val="bg2">
                    <a:lumMod val="75000"/>
                  </a:schemeClr>
                </a:solidFill>
              </a:rPr>
              <a:t> </a:t>
            </a:r>
            <a:r>
              <a:rPr lang="en-US" sz="1600" b="1" dirty="0" err="1" smtClean="0">
                <a:solidFill>
                  <a:schemeClr val="bg2">
                    <a:lumMod val="75000"/>
                  </a:schemeClr>
                </a:solidFill>
              </a:rPr>
              <a:t>tidak</a:t>
            </a:r>
            <a:r>
              <a:rPr lang="en-US" sz="1600" b="1" dirty="0" smtClean="0">
                <a:solidFill>
                  <a:schemeClr val="bg2">
                    <a:lumMod val="75000"/>
                  </a:schemeClr>
                </a:solidFill>
              </a:rPr>
              <a:t> </a:t>
            </a:r>
            <a:r>
              <a:rPr lang="en-US" sz="1600" b="1" dirty="0" err="1" smtClean="0">
                <a:solidFill>
                  <a:schemeClr val="bg2">
                    <a:lumMod val="75000"/>
                  </a:schemeClr>
                </a:solidFill>
              </a:rPr>
              <a:t>mengatur</a:t>
            </a:r>
            <a:r>
              <a:rPr lang="en-US" sz="1600" b="1" dirty="0" smtClean="0">
                <a:solidFill>
                  <a:schemeClr val="bg2">
                    <a:lumMod val="75000"/>
                  </a:schemeClr>
                </a:solidFill>
              </a:rPr>
              <a:t> </a:t>
            </a:r>
            <a:r>
              <a:rPr lang="en-US" sz="1600" b="1" dirty="0" err="1" smtClean="0">
                <a:solidFill>
                  <a:schemeClr val="bg2">
                    <a:lumMod val="75000"/>
                  </a:schemeClr>
                </a:solidFill>
              </a:rPr>
              <a:t>Penempatan</a:t>
            </a:r>
            <a:r>
              <a:rPr lang="en-US" sz="1600" b="1" dirty="0" smtClean="0">
                <a:solidFill>
                  <a:schemeClr val="bg2">
                    <a:lumMod val="75000"/>
                  </a:schemeClr>
                </a:solidFill>
              </a:rPr>
              <a:t> </a:t>
            </a:r>
            <a:r>
              <a:rPr lang="en-US" sz="1600" b="1" dirty="0" err="1" smtClean="0">
                <a:solidFill>
                  <a:schemeClr val="bg2">
                    <a:lumMod val="75000"/>
                  </a:schemeClr>
                </a:solidFill>
              </a:rPr>
              <a:t>Uang</a:t>
            </a:r>
            <a:r>
              <a:rPr lang="en-US" sz="1600" b="1" dirty="0" smtClean="0">
                <a:solidFill>
                  <a:schemeClr val="bg2">
                    <a:lumMod val="75000"/>
                  </a:schemeClr>
                </a:solidFill>
              </a:rPr>
              <a:t> yang </a:t>
            </a:r>
            <a:r>
              <a:rPr lang="en-US" sz="1600" b="1" dirty="0" err="1" smtClean="0">
                <a:solidFill>
                  <a:schemeClr val="bg2">
                    <a:lumMod val="75000"/>
                  </a:schemeClr>
                </a:solidFill>
              </a:rPr>
              <a:t>termasuk</a:t>
            </a:r>
            <a:r>
              <a:rPr lang="en-US" sz="1600" b="1" dirty="0" smtClean="0">
                <a:solidFill>
                  <a:schemeClr val="bg2">
                    <a:lumMod val="75000"/>
                  </a:schemeClr>
                </a:solidFill>
              </a:rPr>
              <a:t> </a:t>
            </a:r>
            <a:r>
              <a:rPr lang="en-US" sz="1600" b="1" dirty="0" err="1" smtClean="0">
                <a:solidFill>
                  <a:schemeClr val="bg2">
                    <a:lumMod val="75000"/>
                  </a:schemeClr>
                </a:solidFill>
              </a:rPr>
              <a:t>dalam</a:t>
            </a:r>
            <a:r>
              <a:rPr lang="en-US" sz="1600" b="1" dirty="0" smtClean="0">
                <a:solidFill>
                  <a:schemeClr val="bg2">
                    <a:lumMod val="75000"/>
                  </a:schemeClr>
                </a:solidFill>
              </a:rPr>
              <a:t> </a:t>
            </a:r>
            <a:r>
              <a:rPr lang="en-US" sz="1600" b="1" dirty="0" err="1" smtClean="0">
                <a:solidFill>
                  <a:schemeClr val="bg2">
                    <a:lumMod val="75000"/>
                  </a:schemeClr>
                </a:solidFill>
              </a:rPr>
              <a:t>lingkup</a:t>
            </a:r>
            <a:r>
              <a:rPr lang="en-US" sz="1600" b="1" dirty="0" smtClean="0">
                <a:solidFill>
                  <a:schemeClr val="bg2">
                    <a:lumMod val="75000"/>
                  </a:schemeClr>
                </a:solidFill>
              </a:rPr>
              <a:t> </a:t>
            </a:r>
            <a:r>
              <a:rPr lang="en-US" sz="1600" b="1" dirty="0" err="1" smtClean="0">
                <a:solidFill>
                  <a:schemeClr val="bg2">
                    <a:lumMod val="75000"/>
                  </a:schemeClr>
                </a:solidFill>
              </a:rPr>
              <a:t>setara</a:t>
            </a:r>
            <a:r>
              <a:rPr lang="en-US" sz="1600" b="1" dirty="0" smtClean="0">
                <a:solidFill>
                  <a:schemeClr val="bg2">
                    <a:lumMod val="75000"/>
                  </a:schemeClr>
                </a:solidFill>
              </a:rPr>
              <a:t> </a:t>
            </a:r>
            <a:r>
              <a:rPr lang="en-US" sz="1600" b="1" dirty="0" err="1" smtClean="0">
                <a:solidFill>
                  <a:schemeClr val="bg2">
                    <a:lumMod val="75000"/>
                  </a:schemeClr>
                </a:solidFill>
              </a:rPr>
              <a:t>kas</a:t>
            </a:r>
            <a:r>
              <a:rPr lang="en-US" sz="1600" b="1" dirty="0" smtClean="0">
                <a:solidFill>
                  <a:schemeClr val="bg2">
                    <a:lumMod val="75000"/>
                  </a:schemeClr>
                </a:solidFill>
              </a:rPr>
              <a:t>.</a:t>
            </a:r>
          </a:p>
          <a:p>
            <a:pPr algn="just" eaLnBrk="1" hangingPunct="1">
              <a:lnSpc>
                <a:spcPct val="80000"/>
              </a:lnSpc>
            </a:pPr>
            <a:endParaRPr lang="en-US" sz="1600" b="1" dirty="0" smtClean="0">
              <a:solidFill>
                <a:schemeClr val="bg1"/>
              </a:solidFill>
            </a:endParaRPr>
          </a:p>
        </p:txBody>
      </p:sp>
      <p:sp>
        <p:nvSpPr>
          <p:cNvPr id="4" name="Title 2"/>
          <p:cNvSpPr txBox="1">
            <a:spLocks/>
          </p:cNvSpPr>
          <p:nvPr/>
        </p:nvSpPr>
        <p:spPr>
          <a:xfrm>
            <a:off x="130626" y="43542"/>
            <a:ext cx="8915400" cy="1163395"/>
          </a:xfrm>
          <a:prstGeom prst="rect">
            <a:avLst/>
          </a:prstGeom>
        </p:spPr>
        <p:txBody>
          <a:bodyPr vert="horz" wrap="square" lIns="0" tIns="0" rIns="0" bIns="0" rtlCol="0" anchor="t">
            <a:spAutoFit/>
          </a:bodyPr>
          <a:lstStyle/>
          <a:p>
            <a:pPr marL="0" marR="0" lvl="0" indent="0" algn="ctr" defTabSz="914363" rtl="0" eaLnBrk="1" fontAlgn="auto" latinLnBrk="0" hangingPunct="1">
              <a:lnSpc>
                <a:spcPct val="90000"/>
              </a:lnSpc>
              <a:spcBef>
                <a:spcPct val="0"/>
              </a:spcBef>
              <a:spcAft>
                <a:spcPts val="0"/>
              </a:spcAft>
              <a:buClrTx/>
              <a:buSzTx/>
              <a:buFontTx/>
              <a:buNone/>
              <a:tabLst/>
              <a:defRPr/>
            </a:pPr>
            <a:r>
              <a:rPr lang="en-US" sz="4200" b="1" spc="-150" dirty="0" smtClean="0">
                <a:ln w="3175">
                  <a:noFill/>
                </a:ln>
                <a:effectLst>
                  <a:outerShdw blurRad="38100" dist="38100" dir="2700000" algn="tl">
                    <a:srgbClr val="000000">
                      <a:alpha val="43137"/>
                    </a:srgbClr>
                  </a:outerShdw>
                </a:effectLst>
                <a:latin typeface="+mj-lt"/>
                <a:cs typeface="Arial" charset="0"/>
              </a:rPr>
              <a:t>PSAP </a:t>
            </a:r>
            <a:r>
              <a:rPr lang="en-US" sz="4200" b="1" spc="-150" dirty="0" smtClean="0">
                <a:ln w="3175">
                  <a:noFill/>
                </a:ln>
                <a:effectLst>
                  <a:outerShdw blurRad="38100" dist="38100" dir="2700000" algn="tl">
                    <a:srgbClr val="000000">
                      <a:alpha val="43137"/>
                    </a:srgbClr>
                  </a:outerShdw>
                </a:effectLst>
                <a:latin typeface="+mj-lt"/>
                <a:cs typeface="Arial" charset="0"/>
              </a:rPr>
              <a:t>06 </a:t>
            </a:r>
            <a:endParaRPr lang="en-US" sz="4200" b="1" spc="-150" dirty="0" smtClean="0">
              <a:ln w="3175">
                <a:noFill/>
              </a:ln>
              <a:effectLst>
                <a:outerShdw blurRad="38100" dist="38100" dir="2700000" algn="tl">
                  <a:srgbClr val="000000">
                    <a:alpha val="43137"/>
                  </a:srgbClr>
                </a:outerShdw>
              </a:effectLst>
              <a:latin typeface="+mj-lt"/>
              <a:cs typeface="Arial" charset="0"/>
            </a:endParaRPr>
          </a:p>
          <a:p>
            <a:pPr marL="0" marR="0" lvl="0" indent="0" algn="ctr" defTabSz="914363" rtl="0" eaLnBrk="1" fontAlgn="auto" latinLnBrk="0" hangingPunct="1">
              <a:lnSpc>
                <a:spcPct val="90000"/>
              </a:lnSpc>
              <a:spcBef>
                <a:spcPct val="0"/>
              </a:spcBef>
              <a:spcAft>
                <a:spcPts val="0"/>
              </a:spcAft>
              <a:buClrTx/>
              <a:buSzTx/>
              <a:buFontTx/>
              <a:buNone/>
              <a:tabLst/>
              <a:defRPr/>
            </a:pPr>
            <a:r>
              <a:rPr lang="en-US" sz="4200" b="1" spc="-150" smtClean="0">
                <a:ln w="3175">
                  <a:noFill/>
                </a:ln>
                <a:effectLst>
                  <a:outerShdw blurRad="38100" dist="38100" dir="2700000" algn="tl">
                    <a:srgbClr val="000000">
                      <a:alpha val="43137"/>
                    </a:srgbClr>
                  </a:outerShdw>
                </a:effectLst>
                <a:latin typeface="+mj-lt"/>
                <a:cs typeface="Arial" charset="0"/>
              </a:rPr>
              <a:t>AKUNTANSI </a:t>
            </a:r>
            <a:r>
              <a:rPr lang="en-US" sz="4200" b="1" spc="-150" smtClean="0">
                <a:ln w="3175">
                  <a:noFill/>
                </a:ln>
                <a:effectLst>
                  <a:outerShdw blurRad="38100" dist="38100" dir="2700000" algn="tl">
                    <a:srgbClr val="000000">
                      <a:alpha val="43137"/>
                    </a:srgbClr>
                  </a:outerShdw>
                </a:effectLst>
                <a:latin typeface="+mj-lt"/>
                <a:cs typeface="Arial" charset="0"/>
              </a:rPr>
              <a:t>INVESTASI</a:t>
            </a:r>
            <a:endParaRPr kumimoji="0" lang="en-US" sz="4200" b="1" i="0" u="none" strike="noStrike" kern="1200" cap="none" spc="-150" normalizeH="0" baseline="0" noProof="0" dirty="0">
              <a:ln w="3175">
                <a:noFill/>
              </a:ln>
              <a:effectLst>
                <a:outerShdw blurRad="38100" dist="38100" dir="2700000" algn="tl">
                  <a:srgbClr val="000000">
                    <a:alpha val="43137"/>
                  </a:srgbClr>
                </a:outerShdw>
              </a:effectLst>
              <a:uLnTx/>
              <a:uFillTx/>
              <a:latin typeface="+mj-lt"/>
              <a:ea typeface="+mn-ea"/>
              <a:cs typeface="Arial" charset="0"/>
            </a:endParaRPr>
          </a:p>
        </p:txBody>
      </p:sp>
      <p:sp>
        <p:nvSpPr>
          <p:cNvPr id="5" name="Slide Number Placeholder 17"/>
          <p:cNvSpPr txBox="1">
            <a:spLocks/>
          </p:cNvSpPr>
          <p:nvPr/>
        </p:nvSpPr>
        <p:spPr>
          <a:xfrm>
            <a:off x="7924800" y="6416675"/>
            <a:ext cx="7620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9E2C3-3120-4CDB-861A-B0B65478931D}" type="slidenum">
              <a:rPr kumimoji="0" lang="ja-JP" altLang="en-US" sz="1800" b="0" i="0" u="none" strike="noStrike" kern="1200" cap="none" spc="0" normalizeH="0" baseline="0" noProof="0" smtClean="0">
                <a:ln>
                  <a:noFill/>
                </a:ln>
                <a:solidFill>
                  <a:schemeClr val="bg1"/>
                </a:solidFill>
                <a:effectLst/>
                <a:uLnTx/>
                <a:uFillTx/>
                <a:latin typeface="+mn-lt"/>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altLang="ja-JP" sz="1800" b="0" i="0" u="none" strike="noStrike" kern="1200" cap="none" spc="0" normalizeH="0" baseline="0" noProof="0" dirty="0">
              <a:ln>
                <a:noFill/>
              </a:ln>
              <a:solidFill>
                <a:schemeClr val="bg1"/>
              </a:solidFill>
              <a:effectLst/>
              <a:uLnTx/>
              <a:uFillTx/>
              <a:latin typeface="+mn-lt"/>
              <a:ea typeface="ＭＳ Ｐゴシック" charset="-128"/>
              <a:cs typeface="+mn-cs"/>
            </a:endParaRPr>
          </a:p>
        </p:txBody>
      </p:sp>
    </p:spTree>
  </p:cSld>
  <p:clrMapOvr>
    <a:masterClrMapping/>
  </p:clrMapOvr>
  <p:transition spd="med">
    <p:wheel spokes="8"/>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idx="1"/>
          </p:nvPr>
        </p:nvSpPr>
        <p:spPr>
          <a:xfrm>
            <a:off x="304800" y="1371601"/>
            <a:ext cx="8610600" cy="5155257"/>
          </a:xfrm>
        </p:spPr>
        <p:txBody>
          <a:bodyPr/>
          <a:lstStyle/>
          <a:p>
            <a:pPr algn="just" eaLnBrk="1" hangingPunct="1">
              <a:buFontTx/>
              <a:buNone/>
            </a:pPr>
            <a:r>
              <a:rPr lang="en-US" sz="1800" b="1" dirty="0" smtClean="0"/>
              <a:t>2. PERBEDAAN ISTILAH</a:t>
            </a:r>
          </a:p>
          <a:p>
            <a:pPr marL="236538" indent="-4763" algn="just" eaLnBrk="1" hangingPunct="1">
              <a:spcAft>
                <a:spcPts val="1200"/>
              </a:spcAft>
              <a:buNone/>
            </a:pPr>
            <a:r>
              <a:rPr lang="en-US" sz="1800" b="1" dirty="0" err="1" smtClean="0">
                <a:solidFill>
                  <a:schemeClr val="bg2">
                    <a:lumMod val="75000"/>
                  </a:schemeClr>
                </a:solidFill>
              </a:rPr>
              <a:t>Tidak</a:t>
            </a:r>
            <a:r>
              <a:rPr lang="en-US" sz="1800" b="1" dirty="0" smtClean="0">
                <a:solidFill>
                  <a:schemeClr val="bg2">
                    <a:lumMod val="75000"/>
                  </a:schemeClr>
                </a:solidFill>
              </a:rPr>
              <a:t> </a:t>
            </a:r>
            <a:r>
              <a:rPr lang="en-US" sz="1800" b="1" dirty="0" err="1" smtClean="0">
                <a:solidFill>
                  <a:schemeClr val="bg2">
                    <a:lumMod val="75000"/>
                  </a:schemeClr>
                </a:solidFill>
              </a:rPr>
              <a:t>ada</a:t>
            </a:r>
            <a:endParaRPr lang="en-US" sz="1800" b="1" dirty="0" smtClean="0">
              <a:solidFill>
                <a:schemeClr val="bg2">
                  <a:lumMod val="75000"/>
                </a:schemeClr>
              </a:solidFill>
            </a:endParaRPr>
          </a:p>
          <a:p>
            <a:pPr algn="just" eaLnBrk="1" hangingPunct="1">
              <a:buFontTx/>
              <a:buNone/>
            </a:pPr>
            <a:r>
              <a:rPr lang="en-US" sz="1800" b="1" dirty="0" smtClean="0"/>
              <a:t>3. PERBEDAAN PENGAKUAN</a:t>
            </a:r>
          </a:p>
          <a:p>
            <a:pPr marL="508000" indent="-276225" algn="just" eaLnBrk="1" hangingPunct="1">
              <a:spcAft>
                <a:spcPts val="1200"/>
              </a:spcAft>
            </a:pPr>
            <a:r>
              <a:rPr lang="en-US" sz="1800" b="1" dirty="0" err="1" smtClean="0">
                <a:solidFill>
                  <a:schemeClr val="bg2">
                    <a:lumMod val="75000"/>
                  </a:schemeClr>
                </a:solidFill>
              </a:rPr>
              <a:t>Tak</a:t>
            </a:r>
            <a:r>
              <a:rPr lang="en-US" sz="1800" b="1" dirty="0" smtClean="0">
                <a:solidFill>
                  <a:schemeClr val="bg2">
                    <a:lumMod val="75000"/>
                  </a:schemeClr>
                </a:solidFill>
              </a:rPr>
              <a:t> </a:t>
            </a:r>
            <a:r>
              <a:rPr lang="en-US" sz="1800" b="1" dirty="0" err="1" smtClean="0">
                <a:solidFill>
                  <a:schemeClr val="bg2">
                    <a:lumMod val="75000"/>
                  </a:schemeClr>
                </a:solidFill>
              </a:rPr>
              <a:t>ada</a:t>
            </a:r>
            <a:r>
              <a:rPr lang="en-US" sz="1800" b="1" dirty="0" smtClean="0">
                <a:solidFill>
                  <a:schemeClr val="bg2">
                    <a:lumMod val="75000"/>
                  </a:schemeClr>
                </a:solidFill>
              </a:rPr>
              <a:t> </a:t>
            </a:r>
            <a:r>
              <a:rPr lang="en-US" sz="1800" b="1" dirty="0" err="1" smtClean="0">
                <a:solidFill>
                  <a:schemeClr val="bg2">
                    <a:lumMod val="75000"/>
                  </a:schemeClr>
                </a:solidFill>
              </a:rPr>
              <a:t>perbedaan</a:t>
            </a:r>
            <a:r>
              <a:rPr lang="en-US" sz="1800" b="1" dirty="0" smtClean="0">
                <a:solidFill>
                  <a:schemeClr val="bg2">
                    <a:lumMod val="75000"/>
                  </a:schemeClr>
                </a:solidFill>
              </a:rPr>
              <a:t> </a:t>
            </a:r>
            <a:r>
              <a:rPr lang="en-US" sz="1800" b="1" dirty="0" err="1" smtClean="0">
                <a:solidFill>
                  <a:schemeClr val="bg2">
                    <a:lumMod val="75000"/>
                  </a:schemeClr>
                </a:solidFill>
              </a:rPr>
              <a:t>pengakuan</a:t>
            </a:r>
            <a:r>
              <a:rPr lang="en-US" sz="1800" b="1" dirty="0" smtClean="0">
                <a:solidFill>
                  <a:schemeClr val="bg2">
                    <a:lumMod val="75000"/>
                  </a:schemeClr>
                </a:solidFill>
              </a:rPr>
              <a:t>, </a:t>
            </a:r>
            <a:r>
              <a:rPr lang="en-US" sz="1800" b="1" dirty="0" err="1" smtClean="0">
                <a:solidFill>
                  <a:schemeClr val="bg2">
                    <a:lumMod val="75000"/>
                  </a:schemeClr>
                </a:solidFill>
              </a:rPr>
              <a:t>paragraf</a:t>
            </a:r>
            <a:r>
              <a:rPr lang="en-US" sz="1800" b="1" dirty="0" smtClean="0">
                <a:solidFill>
                  <a:schemeClr val="bg2">
                    <a:lumMod val="75000"/>
                  </a:schemeClr>
                </a:solidFill>
              </a:rPr>
              <a:t> 20, </a:t>
            </a:r>
            <a:r>
              <a:rPr lang="en-US" sz="1800" b="1" dirty="0" err="1" smtClean="0">
                <a:solidFill>
                  <a:schemeClr val="bg2">
                    <a:lumMod val="75000"/>
                  </a:schemeClr>
                </a:solidFill>
              </a:rPr>
              <a:t>manfaat</a:t>
            </a:r>
            <a:r>
              <a:rPr lang="en-US" sz="1800" b="1" dirty="0" smtClean="0">
                <a:solidFill>
                  <a:schemeClr val="bg2">
                    <a:lumMod val="75000"/>
                  </a:schemeClr>
                </a:solidFill>
              </a:rPr>
              <a:t> </a:t>
            </a:r>
            <a:r>
              <a:rPr lang="en-US" sz="1800" b="1" dirty="0" err="1" smtClean="0">
                <a:solidFill>
                  <a:schemeClr val="bg2">
                    <a:lumMod val="75000"/>
                  </a:schemeClr>
                </a:solidFill>
              </a:rPr>
              <a:t>ekonomi</a:t>
            </a:r>
            <a:r>
              <a:rPr lang="en-US" sz="1800" b="1" dirty="0" smtClean="0">
                <a:solidFill>
                  <a:schemeClr val="bg2">
                    <a:lumMod val="75000"/>
                  </a:schemeClr>
                </a:solidFill>
              </a:rPr>
              <a:t> &amp; </a:t>
            </a:r>
            <a:r>
              <a:rPr lang="en-US" sz="1800" b="1" dirty="0" err="1" smtClean="0">
                <a:solidFill>
                  <a:schemeClr val="bg2">
                    <a:lumMod val="75000"/>
                  </a:schemeClr>
                </a:solidFill>
              </a:rPr>
              <a:t>sosial</a:t>
            </a:r>
            <a:r>
              <a:rPr lang="en-US" sz="1800" b="1" dirty="0" smtClean="0">
                <a:solidFill>
                  <a:schemeClr val="bg2">
                    <a:lumMod val="75000"/>
                  </a:schemeClr>
                </a:solidFill>
              </a:rPr>
              <a:t> probable, </a:t>
            </a:r>
            <a:r>
              <a:rPr lang="en-US" sz="1800" b="1" dirty="0" err="1" smtClean="0">
                <a:solidFill>
                  <a:schemeClr val="bg2">
                    <a:lumMod val="75000"/>
                  </a:schemeClr>
                </a:solidFill>
              </a:rPr>
              <a:t>nilai</a:t>
            </a:r>
            <a:r>
              <a:rPr lang="en-US" sz="1800" b="1" dirty="0" smtClean="0">
                <a:solidFill>
                  <a:schemeClr val="bg2">
                    <a:lumMod val="75000"/>
                  </a:schemeClr>
                </a:solidFill>
              </a:rPr>
              <a:t> </a:t>
            </a:r>
            <a:r>
              <a:rPr lang="en-US" sz="1800" b="1" dirty="0" err="1" smtClean="0">
                <a:solidFill>
                  <a:schemeClr val="bg2">
                    <a:lumMod val="75000"/>
                  </a:schemeClr>
                </a:solidFill>
              </a:rPr>
              <a:t>perolehan</a:t>
            </a:r>
            <a:r>
              <a:rPr lang="en-US" sz="1800" b="1" dirty="0" smtClean="0">
                <a:solidFill>
                  <a:schemeClr val="bg2">
                    <a:lumMod val="75000"/>
                  </a:schemeClr>
                </a:solidFill>
              </a:rPr>
              <a:t>/</a:t>
            </a:r>
            <a:r>
              <a:rPr lang="en-US" sz="1800" b="1" dirty="0" err="1" smtClean="0">
                <a:solidFill>
                  <a:schemeClr val="bg2">
                    <a:lumMod val="75000"/>
                  </a:schemeClr>
                </a:solidFill>
              </a:rPr>
              <a:t>nilai</a:t>
            </a:r>
            <a:r>
              <a:rPr lang="en-US" sz="1800" b="1" dirty="0" smtClean="0">
                <a:solidFill>
                  <a:schemeClr val="bg2">
                    <a:lumMod val="75000"/>
                  </a:schemeClr>
                </a:solidFill>
              </a:rPr>
              <a:t> </a:t>
            </a:r>
            <a:r>
              <a:rPr lang="en-US" sz="1800" b="1" dirty="0" err="1" smtClean="0">
                <a:solidFill>
                  <a:schemeClr val="bg2">
                    <a:lumMod val="75000"/>
                  </a:schemeClr>
                </a:solidFill>
              </a:rPr>
              <a:t>wajar</a:t>
            </a:r>
            <a:r>
              <a:rPr lang="en-US" sz="1800" b="1" dirty="0" smtClean="0">
                <a:solidFill>
                  <a:schemeClr val="bg2">
                    <a:lumMod val="75000"/>
                  </a:schemeClr>
                </a:solidFill>
              </a:rPr>
              <a:t> </a:t>
            </a:r>
            <a:r>
              <a:rPr lang="en-US" sz="1800" b="1" dirty="0" err="1" smtClean="0">
                <a:solidFill>
                  <a:schemeClr val="bg2">
                    <a:lumMod val="75000"/>
                  </a:schemeClr>
                </a:solidFill>
              </a:rPr>
              <a:t>dapat</a:t>
            </a:r>
            <a:r>
              <a:rPr lang="en-US" sz="1800" b="1" dirty="0" smtClean="0">
                <a:solidFill>
                  <a:schemeClr val="bg2">
                    <a:lumMod val="75000"/>
                  </a:schemeClr>
                </a:solidFill>
              </a:rPr>
              <a:t> </a:t>
            </a:r>
            <a:r>
              <a:rPr lang="en-US" sz="1800" b="1" dirty="0" err="1" smtClean="0">
                <a:solidFill>
                  <a:schemeClr val="bg2">
                    <a:lumMod val="75000"/>
                  </a:schemeClr>
                </a:solidFill>
              </a:rPr>
              <a:t>diukur</a:t>
            </a:r>
            <a:r>
              <a:rPr lang="en-US" sz="1800" b="1" dirty="0" smtClean="0">
                <a:solidFill>
                  <a:schemeClr val="bg2">
                    <a:lumMod val="75000"/>
                  </a:schemeClr>
                </a:solidFill>
              </a:rPr>
              <a:t> </a:t>
            </a:r>
            <a:r>
              <a:rPr lang="en-US" sz="1800" b="1" dirty="0" err="1" smtClean="0">
                <a:solidFill>
                  <a:schemeClr val="bg2">
                    <a:lumMod val="75000"/>
                  </a:schemeClr>
                </a:solidFill>
              </a:rPr>
              <a:t>secara</a:t>
            </a:r>
            <a:r>
              <a:rPr lang="en-US" sz="1800" b="1" dirty="0" smtClean="0">
                <a:solidFill>
                  <a:schemeClr val="bg2">
                    <a:lumMod val="75000"/>
                  </a:schemeClr>
                </a:solidFill>
              </a:rPr>
              <a:t> </a:t>
            </a:r>
            <a:r>
              <a:rPr lang="en-US" sz="1800" b="1" dirty="0" err="1" smtClean="0">
                <a:solidFill>
                  <a:schemeClr val="bg2">
                    <a:lumMod val="75000"/>
                  </a:schemeClr>
                </a:solidFill>
              </a:rPr>
              <a:t>handal</a:t>
            </a:r>
            <a:r>
              <a:rPr lang="en-US" sz="1800" b="1" dirty="0" smtClean="0">
                <a:solidFill>
                  <a:schemeClr val="bg2">
                    <a:lumMod val="75000"/>
                  </a:schemeClr>
                </a:solidFill>
              </a:rPr>
              <a:t>.</a:t>
            </a:r>
          </a:p>
          <a:p>
            <a:pPr marL="381000" indent="-381000" algn="just">
              <a:lnSpc>
                <a:spcPct val="80000"/>
              </a:lnSpc>
              <a:buNone/>
            </a:pPr>
            <a:r>
              <a:rPr lang="en-US" sz="1800" b="1" dirty="0" smtClean="0"/>
              <a:t>4. PERBEDAAN PENGUKURAN </a:t>
            </a:r>
          </a:p>
          <a:p>
            <a:pPr marL="569913" indent="-338138" algn="just">
              <a:lnSpc>
                <a:spcPct val="80000"/>
              </a:lnSpc>
            </a:pPr>
            <a:r>
              <a:rPr lang="en-US" sz="1800" b="1" dirty="0" err="1" smtClean="0">
                <a:solidFill>
                  <a:schemeClr val="bg2">
                    <a:lumMod val="75000"/>
                  </a:schemeClr>
                </a:solidFill>
              </a:rPr>
              <a:t>Apabila</a:t>
            </a:r>
            <a:r>
              <a:rPr lang="en-US" sz="1800" b="1" dirty="0" smtClean="0">
                <a:solidFill>
                  <a:schemeClr val="bg2">
                    <a:lumMod val="75000"/>
                  </a:schemeClr>
                </a:solidFill>
              </a:rPr>
              <a:t> </a:t>
            </a:r>
            <a:r>
              <a:rPr lang="en-US" sz="1800" b="1" dirty="0" err="1" smtClean="0">
                <a:solidFill>
                  <a:schemeClr val="bg2">
                    <a:lumMod val="75000"/>
                  </a:schemeClr>
                </a:solidFill>
              </a:rPr>
              <a:t>terdapat</a:t>
            </a:r>
            <a:r>
              <a:rPr lang="en-US" sz="1800" b="1" dirty="0" smtClean="0">
                <a:solidFill>
                  <a:schemeClr val="bg2">
                    <a:lumMod val="75000"/>
                  </a:schemeClr>
                </a:solidFill>
              </a:rPr>
              <a:t> </a:t>
            </a:r>
            <a:r>
              <a:rPr lang="en-US" sz="1800" b="1" dirty="0" err="1" smtClean="0">
                <a:solidFill>
                  <a:schemeClr val="bg2">
                    <a:lumMod val="75000"/>
                  </a:schemeClr>
                </a:solidFill>
              </a:rPr>
              <a:t>pasar</a:t>
            </a:r>
            <a:r>
              <a:rPr lang="en-US" sz="1800" b="1" dirty="0" smtClean="0">
                <a:solidFill>
                  <a:schemeClr val="bg2">
                    <a:lumMod val="75000"/>
                  </a:schemeClr>
                </a:solidFill>
              </a:rPr>
              <a:t> </a:t>
            </a:r>
            <a:r>
              <a:rPr lang="en-US" sz="1800" b="1" dirty="0" err="1" smtClean="0">
                <a:solidFill>
                  <a:schemeClr val="bg2">
                    <a:lumMod val="75000"/>
                  </a:schemeClr>
                </a:solidFill>
              </a:rPr>
              <a:t>aktif</a:t>
            </a:r>
            <a:r>
              <a:rPr lang="en-US" sz="1800" b="1" dirty="0" smtClean="0">
                <a:solidFill>
                  <a:schemeClr val="bg2">
                    <a:lumMod val="75000"/>
                  </a:schemeClr>
                </a:solidFill>
              </a:rPr>
              <a:t>, </a:t>
            </a:r>
            <a:r>
              <a:rPr lang="en-US" sz="1800" b="1" dirty="0" err="1" smtClean="0">
                <a:solidFill>
                  <a:schemeClr val="bg2">
                    <a:lumMod val="75000"/>
                  </a:schemeClr>
                </a:solidFill>
              </a:rPr>
              <a:t>gunakan</a:t>
            </a:r>
            <a:r>
              <a:rPr lang="en-US" sz="1800" b="1" dirty="0" smtClean="0">
                <a:solidFill>
                  <a:schemeClr val="bg2">
                    <a:lumMod val="75000"/>
                  </a:schemeClr>
                </a:solidFill>
              </a:rPr>
              <a:t> </a:t>
            </a:r>
            <a:r>
              <a:rPr lang="en-US" sz="1800" b="1" dirty="0" err="1" smtClean="0">
                <a:solidFill>
                  <a:schemeClr val="bg2">
                    <a:lumMod val="75000"/>
                  </a:schemeClr>
                </a:solidFill>
              </a:rPr>
              <a:t>nilai</a:t>
            </a:r>
            <a:r>
              <a:rPr lang="en-US" sz="1800" b="1" dirty="0" smtClean="0">
                <a:solidFill>
                  <a:schemeClr val="bg2">
                    <a:lumMod val="75000"/>
                  </a:schemeClr>
                </a:solidFill>
              </a:rPr>
              <a:t> </a:t>
            </a:r>
            <a:r>
              <a:rPr lang="en-US" sz="1800" b="1" dirty="0" err="1" smtClean="0">
                <a:solidFill>
                  <a:schemeClr val="bg2">
                    <a:lumMod val="75000"/>
                  </a:schemeClr>
                </a:solidFill>
              </a:rPr>
              <a:t>wajar</a:t>
            </a:r>
            <a:r>
              <a:rPr lang="en-US" sz="1800" b="1" dirty="0" smtClean="0">
                <a:solidFill>
                  <a:schemeClr val="bg2">
                    <a:lumMod val="75000"/>
                  </a:schemeClr>
                </a:solidFill>
              </a:rPr>
              <a:t>. </a:t>
            </a:r>
            <a:r>
              <a:rPr lang="en-US" sz="1800" b="1" dirty="0" err="1" smtClean="0">
                <a:solidFill>
                  <a:schemeClr val="bg2">
                    <a:lumMod val="75000"/>
                  </a:schemeClr>
                </a:solidFill>
              </a:rPr>
              <a:t>Apabila</a:t>
            </a:r>
            <a:r>
              <a:rPr lang="en-US" sz="1800" b="1" dirty="0" smtClean="0">
                <a:solidFill>
                  <a:schemeClr val="bg2">
                    <a:lumMod val="75000"/>
                  </a:schemeClr>
                </a:solidFill>
              </a:rPr>
              <a:t> </a:t>
            </a:r>
            <a:r>
              <a:rPr lang="en-US" sz="1800" b="1" dirty="0" err="1" smtClean="0">
                <a:solidFill>
                  <a:schemeClr val="bg2">
                    <a:lumMod val="75000"/>
                  </a:schemeClr>
                </a:solidFill>
              </a:rPr>
              <a:t>tidak</a:t>
            </a:r>
            <a:r>
              <a:rPr lang="en-US" sz="1800" b="1" dirty="0" smtClean="0">
                <a:solidFill>
                  <a:schemeClr val="bg2">
                    <a:lumMod val="75000"/>
                  </a:schemeClr>
                </a:solidFill>
              </a:rPr>
              <a:t> </a:t>
            </a:r>
            <a:r>
              <a:rPr lang="en-US" sz="1800" b="1" dirty="0" err="1" smtClean="0">
                <a:solidFill>
                  <a:schemeClr val="bg2">
                    <a:lumMod val="75000"/>
                  </a:schemeClr>
                </a:solidFill>
              </a:rPr>
              <a:t>terdapat</a:t>
            </a:r>
            <a:r>
              <a:rPr lang="en-US" sz="1800" b="1" dirty="0" smtClean="0">
                <a:solidFill>
                  <a:schemeClr val="bg2">
                    <a:lumMod val="75000"/>
                  </a:schemeClr>
                </a:solidFill>
              </a:rPr>
              <a:t> </a:t>
            </a:r>
            <a:r>
              <a:rPr lang="en-US" sz="1800" b="1" dirty="0" err="1" smtClean="0">
                <a:solidFill>
                  <a:schemeClr val="bg2">
                    <a:lumMod val="75000"/>
                  </a:schemeClr>
                </a:solidFill>
              </a:rPr>
              <a:t>pasar</a:t>
            </a:r>
            <a:r>
              <a:rPr lang="en-US" sz="1800" b="1" dirty="0" smtClean="0">
                <a:solidFill>
                  <a:schemeClr val="bg2">
                    <a:lumMod val="75000"/>
                  </a:schemeClr>
                </a:solidFill>
              </a:rPr>
              <a:t> </a:t>
            </a:r>
            <a:r>
              <a:rPr lang="en-US" sz="1800" b="1" dirty="0" err="1" smtClean="0">
                <a:solidFill>
                  <a:schemeClr val="bg2">
                    <a:lumMod val="75000"/>
                  </a:schemeClr>
                </a:solidFill>
              </a:rPr>
              <a:t>aktif</a:t>
            </a:r>
            <a:r>
              <a:rPr lang="en-US" sz="1800" b="1" dirty="0" smtClean="0">
                <a:solidFill>
                  <a:schemeClr val="bg2">
                    <a:lumMod val="75000"/>
                  </a:schemeClr>
                </a:solidFill>
              </a:rPr>
              <a:t> , </a:t>
            </a:r>
            <a:r>
              <a:rPr lang="en-US" sz="1800" b="1" dirty="0" err="1" smtClean="0">
                <a:solidFill>
                  <a:schemeClr val="bg2">
                    <a:lumMod val="75000"/>
                  </a:schemeClr>
                </a:solidFill>
              </a:rPr>
              <a:t>gunakan</a:t>
            </a:r>
            <a:r>
              <a:rPr lang="en-US" sz="1800" b="1" dirty="0" smtClean="0">
                <a:solidFill>
                  <a:schemeClr val="bg2">
                    <a:lumMod val="75000"/>
                  </a:schemeClr>
                </a:solidFill>
              </a:rPr>
              <a:t> </a:t>
            </a:r>
            <a:r>
              <a:rPr lang="en-US" sz="1800" b="1" dirty="0" err="1" smtClean="0">
                <a:solidFill>
                  <a:schemeClr val="bg2">
                    <a:lumMod val="75000"/>
                  </a:schemeClr>
                </a:solidFill>
              </a:rPr>
              <a:t>nilai</a:t>
            </a:r>
            <a:r>
              <a:rPr lang="en-US" sz="1800" b="1" dirty="0" smtClean="0">
                <a:solidFill>
                  <a:schemeClr val="bg2">
                    <a:lumMod val="75000"/>
                  </a:schemeClr>
                </a:solidFill>
              </a:rPr>
              <a:t> nominal, </a:t>
            </a:r>
            <a:r>
              <a:rPr lang="en-US" sz="1800" b="1" dirty="0" err="1" smtClean="0">
                <a:solidFill>
                  <a:schemeClr val="bg2">
                    <a:lumMod val="75000"/>
                  </a:schemeClr>
                </a:solidFill>
              </a:rPr>
              <a:t>nilai</a:t>
            </a:r>
            <a:r>
              <a:rPr lang="en-US" sz="1800" b="1" dirty="0" smtClean="0">
                <a:solidFill>
                  <a:schemeClr val="bg2">
                    <a:lumMod val="75000"/>
                  </a:schemeClr>
                </a:solidFill>
              </a:rPr>
              <a:t> </a:t>
            </a:r>
            <a:r>
              <a:rPr lang="en-US" sz="1800" b="1" dirty="0" err="1" smtClean="0">
                <a:solidFill>
                  <a:schemeClr val="bg2">
                    <a:lumMod val="75000"/>
                  </a:schemeClr>
                </a:solidFill>
              </a:rPr>
              <a:t>tercatat</a:t>
            </a:r>
            <a:r>
              <a:rPr lang="en-US" sz="1800" b="1" dirty="0" smtClean="0">
                <a:solidFill>
                  <a:schemeClr val="bg2">
                    <a:lumMod val="75000"/>
                  </a:schemeClr>
                </a:solidFill>
              </a:rPr>
              <a:t>, </a:t>
            </a:r>
            <a:r>
              <a:rPr lang="en-US" sz="1800" b="1" dirty="0" err="1" smtClean="0">
                <a:solidFill>
                  <a:schemeClr val="bg2">
                    <a:lumMod val="75000"/>
                  </a:schemeClr>
                </a:solidFill>
              </a:rPr>
              <a:t>nilai</a:t>
            </a:r>
            <a:r>
              <a:rPr lang="en-US" sz="1800" b="1" dirty="0" smtClean="0">
                <a:solidFill>
                  <a:schemeClr val="bg2">
                    <a:lumMod val="75000"/>
                  </a:schemeClr>
                </a:solidFill>
              </a:rPr>
              <a:t> </a:t>
            </a:r>
            <a:r>
              <a:rPr lang="en-US" sz="1800" b="1" dirty="0" err="1" smtClean="0">
                <a:solidFill>
                  <a:schemeClr val="bg2">
                    <a:lumMod val="75000"/>
                  </a:schemeClr>
                </a:solidFill>
              </a:rPr>
              <a:t>wajar</a:t>
            </a:r>
            <a:r>
              <a:rPr lang="en-US" sz="1800" b="1" dirty="0" smtClean="0">
                <a:solidFill>
                  <a:schemeClr val="bg2">
                    <a:lumMod val="75000"/>
                  </a:schemeClr>
                </a:solidFill>
              </a:rPr>
              <a:t> lain (</a:t>
            </a:r>
            <a:r>
              <a:rPr lang="en-US" sz="1800" b="1" dirty="0" err="1" smtClean="0">
                <a:solidFill>
                  <a:schemeClr val="bg2">
                    <a:lumMod val="75000"/>
                  </a:schemeClr>
                </a:solidFill>
              </a:rPr>
              <a:t>Paragraf</a:t>
            </a:r>
            <a:r>
              <a:rPr lang="en-US" sz="1800" b="1" dirty="0" smtClean="0">
                <a:solidFill>
                  <a:schemeClr val="bg2">
                    <a:lumMod val="75000"/>
                  </a:schemeClr>
                </a:solidFill>
              </a:rPr>
              <a:t> 23).</a:t>
            </a:r>
          </a:p>
          <a:p>
            <a:pPr marL="569913" indent="-338138" algn="just">
              <a:lnSpc>
                <a:spcPct val="80000"/>
              </a:lnSpc>
            </a:pPr>
            <a:r>
              <a:rPr lang="en-US" sz="1800" b="1" dirty="0" err="1" smtClean="0">
                <a:solidFill>
                  <a:schemeClr val="bg2">
                    <a:lumMod val="75000"/>
                  </a:schemeClr>
                </a:solidFill>
              </a:rPr>
              <a:t>Investasi</a:t>
            </a:r>
            <a:r>
              <a:rPr lang="en-US" sz="1800" b="1" dirty="0" smtClean="0">
                <a:solidFill>
                  <a:schemeClr val="bg2">
                    <a:lumMod val="75000"/>
                  </a:schemeClr>
                </a:solidFill>
              </a:rPr>
              <a:t> </a:t>
            </a:r>
            <a:r>
              <a:rPr lang="en-US" sz="1800" b="1" dirty="0" err="1" smtClean="0">
                <a:solidFill>
                  <a:schemeClr val="bg2">
                    <a:lumMod val="75000"/>
                  </a:schemeClr>
                </a:solidFill>
              </a:rPr>
              <a:t>surat</a:t>
            </a:r>
            <a:r>
              <a:rPr lang="en-US" sz="1800" b="1" dirty="0" smtClean="0">
                <a:solidFill>
                  <a:schemeClr val="bg2">
                    <a:lumMod val="75000"/>
                  </a:schemeClr>
                </a:solidFill>
              </a:rPr>
              <a:t> </a:t>
            </a:r>
            <a:r>
              <a:rPr lang="en-US" sz="1800" b="1" dirty="0" err="1" smtClean="0">
                <a:solidFill>
                  <a:schemeClr val="bg2">
                    <a:lumMod val="75000"/>
                  </a:schemeClr>
                </a:solidFill>
              </a:rPr>
              <a:t>barharga</a:t>
            </a:r>
            <a:r>
              <a:rPr lang="en-US" sz="1800" b="1" dirty="0" smtClean="0">
                <a:solidFill>
                  <a:schemeClr val="bg2">
                    <a:lumMod val="75000"/>
                  </a:schemeClr>
                </a:solidFill>
              </a:rPr>
              <a:t>, </a:t>
            </a:r>
            <a:r>
              <a:rPr lang="en-US" sz="1800" b="1" dirty="0" err="1" smtClean="0">
                <a:solidFill>
                  <a:schemeClr val="bg2">
                    <a:lumMod val="75000"/>
                  </a:schemeClr>
                </a:solidFill>
              </a:rPr>
              <a:t>tak</a:t>
            </a:r>
            <a:r>
              <a:rPr lang="en-US" sz="1800" b="1" dirty="0" smtClean="0">
                <a:solidFill>
                  <a:schemeClr val="bg2">
                    <a:lumMod val="75000"/>
                  </a:schemeClr>
                </a:solidFill>
              </a:rPr>
              <a:t> </a:t>
            </a:r>
            <a:r>
              <a:rPr lang="en-US" sz="1800" b="1" dirty="0" err="1" smtClean="0">
                <a:solidFill>
                  <a:schemeClr val="bg2">
                    <a:lumMod val="75000"/>
                  </a:schemeClr>
                </a:solidFill>
              </a:rPr>
              <a:t>ada</a:t>
            </a:r>
            <a:r>
              <a:rPr lang="en-US" sz="1800" b="1" dirty="0" smtClean="0">
                <a:solidFill>
                  <a:schemeClr val="bg2">
                    <a:lumMod val="75000"/>
                  </a:schemeClr>
                </a:solidFill>
              </a:rPr>
              <a:t> </a:t>
            </a:r>
            <a:r>
              <a:rPr lang="en-US" sz="1800" b="1" dirty="0" err="1" smtClean="0">
                <a:solidFill>
                  <a:schemeClr val="bg2">
                    <a:lumMod val="75000"/>
                  </a:schemeClr>
                </a:solidFill>
              </a:rPr>
              <a:t>perubahan</a:t>
            </a:r>
            <a:r>
              <a:rPr lang="en-US" sz="1800" b="1" dirty="0" smtClean="0">
                <a:solidFill>
                  <a:schemeClr val="bg2">
                    <a:lumMod val="75000"/>
                  </a:schemeClr>
                </a:solidFill>
              </a:rPr>
              <a:t>:</a:t>
            </a:r>
          </a:p>
          <a:p>
            <a:pPr marL="915988" lvl="1" indent="-349250" algn="just">
              <a:lnSpc>
                <a:spcPct val="80000"/>
              </a:lnSpc>
              <a:buFont typeface="+mj-lt"/>
              <a:buAutoNum type="alphaLcPeriod"/>
            </a:pPr>
            <a:r>
              <a:rPr lang="en-US" sz="1800" b="1" dirty="0" err="1" smtClean="0">
                <a:solidFill>
                  <a:schemeClr val="bg2">
                    <a:lumMod val="75000"/>
                  </a:schemeClr>
                </a:solidFill>
              </a:rPr>
              <a:t>Jangka</a:t>
            </a:r>
            <a:r>
              <a:rPr lang="en-US" sz="1800" b="1" dirty="0" smtClean="0">
                <a:solidFill>
                  <a:schemeClr val="bg2">
                    <a:lumMod val="75000"/>
                  </a:schemeClr>
                </a:solidFill>
              </a:rPr>
              <a:t> </a:t>
            </a:r>
            <a:r>
              <a:rPr lang="en-US" sz="1800" b="1" dirty="0" err="1" smtClean="0">
                <a:solidFill>
                  <a:schemeClr val="bg2">
                    <a:lumMod val="75000"/>
                  </a:schemeClr>
                </a:solidFill>
              </a:rPr>
              <a:t>pendek</a:t>
            </a:r>
            <a:r>
              <a:rPr lang="en-US" sz="1800" b="1" dirty="0" smtClean="0">
                <a:solidFill>
                  <a:schemeClr val="bg2">
                    <a:lumMod val="75000"/>
                  </a:schemeClr>
                </a:solidFill>
              </a:rPr>
              <a:t>, </a:t>
            </a:r>
            <a:r>
              <a:rPr lang="en-US" sz="1800" b="1" dirty="0" err="1" smtClean="0">
                <a:solidFill>
                  <a:schemeClr val="bg2">
                    <a:lumMod val="75000"/>
                  </a:schemeClr>
                </a:solidFill>
              </a:rPr>
              <a:t>biaya</a:t>
            </a:r>
            <a:r>
              <a:rPr lang="en-US" sz="1800" b="1" dirty="0" smtClean="0">
                <a:solidFill>
                  <a:schemeClr val="bg2">
                    <a:lumMod val="75000"/>
                  </a:schemeClr>
                </a:solidFill>
              </a:rPr>
              <a:t> </a:t>
            </a:r>
            <a:r>
              <a:rPr lang="en-US" sz="1800" b="1" dirty="0" err="1" smtClean="0">
                <a:solidFill>
                  <a:schemeClr val="bg2">
                    <a:lumMod val="75000"/>
                  </a:schemeClr>
                </a:solidFill>
              </a:rPr>
              <a:t>perolehan</a:t>
            </a:r>
            <a:r>
              <a:rPr lang="en-US" sz="1800" b="1" dirty="0" smtClean="0">
                <a:solidFill>
                  <a:schemeClr val="bg2">
                    <a:lumMod val="75000"/>
                  </a:schemeClr>
                </a:solidFill>
              </a:rPr>
              <a:t> (</a:t>
            </a:r>
            <a:r>
              <a:rPr lang="en-US" sz="1800" b="1" dirty="0" err="1" smtClean="0">
                <a:solidFill>
                  <a:schemeClr val="bg2">
                    <a:lumMod val="75000"/>
                  </a:schemeClr>
                </a:solidFill>
              </a:rPr>
              <a:t>Paragraf</a:t>
            </a:r>
            <a:r>
              <a:rPr lang="en-US" sz="1800" b="1" dirty="0" smtClean="0">
                <a:solidFill>
                  <a:schemeClr val="bg2">
                    <a:lumMod val="75000"/>
                  </a:schemeClr>
                </a:solidFill>
              </a:rPr>
              <a:t> 24).</a:t>
            </a:r>
          </a:p>
          <a:p>
            <a:pPr marL="915988" lvl="1" indent="-349250" algn="just">
              <a:lnSpc>
                <a:spcPct val="80000"/>
              </a:lnSpc>
              <a:buFont typeface="+mj-lt"/>
              <a:buAutoNum type="alphaLcPeriod"/>
            </a:pPr>
            <a:r>
              <a:rPr lang="en-US" sz="1800" b="1" dirty="0" err="1" smtClean="0">
                <a:solidFill>
                  <a:schemeClr val="bg2">
                    <a:lumMod val="75000"/>
                  </a:schemeClr>
                </a:solidFill>
              </a:rPr>
              <a:t>Jangka</a:t>
            </a:r>
            <a:r>
              <a:rPr lang="en-US" sz="1800" b="1" dirty="0" smtClean="0">
                <a:solidFill>
                  <a:schemeClr val="bg2">
                    <a:lumMod val="75000"/>
                  </a:schemeClr>
                </a:solidFill>
              </a:rPr>
              <a:t> </a:t>
            </a:r>
            <a:r>
              <a:rPr lang="en-US" sz="1800" b="1" dirty="0" err="1" smtClean="0">
                <a:solidFill>
                  <a:schemeClr val="bg2">
                    <a:lumMod val="75000"/>
                  </a:schemeClr>
                </a:solidFill>
              </a:rPr>
              <a:t>panjang,biaya</a:t>
            </a:r>
            <a:r>
              <a:rPr lang="en-US" sz="1800" b="1" dirty="0" smtClean="0">
                <a:solidFill>
                  <a:schemeClr val="bg2">
                    <a:lumMod val="75000"/>
                  </a:schemeClr>
                </a:solidFill>
              </a:rPr>
              <a:t> </a:t>
            </a:r>
            <a:r>
              <a:rPr lang="en-US" sz="1800" b="1" dirty="0" err="1" smtClean="0">
                <a:solidFill>
                  <a:schemeClr val="bg2">
                    <a:lumMod val="75000"/>
                  </a:schemeClr>
                </a:solidFill>
              </a:rPr>
              <a:t>perolehan</a:t>
            </a:r>
            <a:r>
              <a:rPr lang="en-US" sz="1800" b="1" dirty="0" smtClean="0">
                <a:solidFill>
                  <a:schemeClr val="bg2">
                    <a:lumMod val="75000"/>
                  </a:schemeClr>
                </a:solidFill>
              </a:rPr>
              <a:t> (</a:t>
            </a:r>
            <a:r>
              <a:rPr lang="en-US" sz="1800" b="1" dirty="0" err="1" smtClean="0">
                <a:solidFill>
                  <a:schemeClr val="bg2">
                    <a:lumMod val="75000"/>
                  </a:schemeClr>
                </a:solidFill>
              </a:rPr>
              <a:t>Paragraf</a:t>
            </a:r>
            <a:r>
              <a:rPr lang="en-US" sz="1800" b="1" dirty="0" smtClean="0">
                <a:solidFill>
                  <a:schemeClr val="bg2">
                    <a:lumMod val="75000"/>
                  </a:schemeClr>
                </a:solidFill>
              </a:rPr>
              <a:t> 27)</a:t>
            </a:r>
          </a:p>
          <a:p>
            <a:pPr marL="915988" lvl="1" indent="-349250" algn="just">
              <a:lnSpc>
                <a:spcPct val="80000"/>
              </a:lnSpc>
              <a:buFont typeface="+mj-lt"/>
              <a:buAutoNum type="alphaLcPeriod"/>
            </a:pPr>
            <a:r>
              <a:rPr lang="en-US" sz="1800" b="1" dirty="0" err="1" smtClean="0">
                <a:solidFill>
                  <a:schemeClr val="bg2">
                    <a:lumMod val="75000"/>
                  </a:schemeClr>
                </a:solidFill>
              </a:rPr>
              <a:t>Efek</a:t>
            </a:r>
            <a:r>
              <a:rPr lang="en-US" sz="1800" b="1" dirty="0" smtClean="0">
                <a:solidFill>
                  <a:schemeClr val="bg2">
                    <a:lumMod val="75000"/>
                  </a:schemeClr>
                </a:solidFill>
              </a:rPr>
              <a:t>; </a:t>
            </a:r>
            <a:r>
              <a:rPr lang="en-US" sz="1800" b="1" dirty="0" err="1" smtClean="0">
                <a:solidFill>
                  <a:schemeClr val="bg2">
                    <a:lumMod val="75000"/>
                  </a:schemeClr>
                </a:solidFill>
              </a:rPr>
              <a:t>saham</a:t>
            </a:r>
            <a:r>
              <a:rPr lang="en-US" sz="1800" b="1" dirty="0" smtClean="0">
                <a:solidFill>
                  <a:schemeClr val="bg2">
                    <a:lumMod val="75000"/>
                  </a:schemeClr>
                </a:solidFill>
              </a:rPr>
              <a:t> </a:t>
            </a:r>
            <a:r>
              <a:rPr lang="en-US" sz="1800" b="1" dirty="0" err="1" smtClean="0">
                <a:solidFill>
                  <a:schemeClr val="bg2">
                    <a:lumMod val="75000"/>
                  </a:schemeClr>
                </a:solidFill>
              </a:rPr>
              <a:t>dan</a:t>
            </a:r>
            <a:r>
              <a:rPr lang="en-US" sz="1800" b="1" dirty="0" smtClean="0">
                <a:solidFill>
                  <a:schemeClr val="bg2">
                    <a:lumMod val="75000"/>
                  </a:schemeClr>
                </a:solidFill>
              </a:rPr>
              <a:t> </a:t>
            </a:r>
            <a:r>
              <a:rPr lang="en-US" sz="1800" b="1" dirty="0" err="1" smtClean="0">
                <a:solidFill>
                  <a:schemeClr val="bg2">
                    <a:lumMod val="75000"/>
                  </a:schemeClr>
                </a:solidFill>
              </a:rPr>
              <a:t>obligasi</a:t>
            </a:r>
            <a:r>
              <a:rPr lang="en-US" sz="1800" b="1" dirty="0" smtClean="0">
                <a:solidFill>
                  <a:schemeClr val="bg2">
                    <a:lumMod val="75000"/>
                  </a:schemeClr>
                </a:solidFill>
              </a:rPr>
              <a:t> </a:t>
            </a:r>
            <a:r>
              <a:rPr lang="en-US" sz="1800" b="1" dirty="0" err="1" smtClean="0">
                <a:solidFill>
                  <a:schemeClr val="bg2">
                    <a:lumMod val="75000"/>
                  </a:schemeClr>
                </a:solidFill>
              </a:rPr>
              <a:t>jk</a:t>
            </a:r>
            <a:r>
              <a:rPr lang="en-US" sz="1800" b="1" dirty="0" smtClean="0">
                <a:solidFill>
                  <a:schemeClr val="bg2">
                    <a:lumMod val="75000"/>
                  </a:schemeClr>
                </a:solidFill>
              </a:rPr>
              <a:t> </a:t>
            </a:r>
            <a:r>
              <a:rPr lang="en-US" sz="1800" b="1" dirty="0" err="1" smtClean="0">
                <a:solidFill>
                  <a:schemeClr val="bg2">
                    <a:lumMod val="75000"/>
                  </a:schemeClr>
                </a:solidFill>
              </a:rPr>
              <a:t>pendek</a:t>
            </a:r>
            <a:r>
              <a:rPr lang="en-US" sz="1800" b="1" dirty="0" smtClean="0">
                <a:solidFill>
                  <a:schemeClr val="bg2">
                    <a:lumMod val="75000"/>
                  </a:schemeClr>
                </a:solidFill>
              </a:rPr>
              <a:t>, </a:t>
            </a:r>
            <a:r>
              <a:rPr lang="en-US" sz="1800" b="1" dirty="0" err="1" smtClean="0">
                <a:solidFill>
                  <a:schemeClr val="bg2">
                    <a:lumMod val="75000"/>
                  </a:schemeClr>
                </a:solidFill>
              </a:rPr>
              <a:t>biaya</a:t>
            </a:r>
            <a:r>
              <a:rPr lang="en-US" sz="1800" b="1" dirty="0" smtClean="0">
                <a:solidFill>
                  <a:schemeClr val="bg2">
                    <a:lumMod val="75000"/>
                  </a:schemeClr>
                </a:solidFill>
              </a:rPr>
              <a:t> </a:t>
            </a:r>
            <a:r>
              <a:rPr lang="en-US" sz="1800" b="1" dirty="0" err="1" smtClean="0">
                <a:solidFill>
                  <a:schemeClr val="bg2">
                    <a:lumMod val="75000"/>
                  </a:schemeClr>
                </a:solidFill>
              </a:rPr>
              <a:t>perolehan</a:t>
            </a:r>
            <a:r>
              <a:rPr lang="en-US" sz="1800" b="1" dirty="0" smtClean="0">
                <a:solidFill>
                  <a:schemeClr val="bg2">
                    <a:lumMod val="75000"/>
                  </a:schemeClr>
                </a:solidFill>
              </a:rPr>
              <a:t>  (</a:t>
            </a:r>
            <a:r>
              <a:rPr lang="en-US" sz="1800" b="1" dirty="0" err="1" smtClean="0">
                <a:solidFill>
                  <a:schemeClr val="bg2">
                    <a:lumMod val="75000"/>
                  </a:schemeClr>
                </a:solidFill>
              </a:rPr>
              <a:t>Paragraf</a:t>
            </a:r>
            <a:r>
              <a:rPr lang="en-US" sz="1800" b="1" dirty="0" smtClean="0">
                <a:solidFill>
                  <a:schemeClr val="bg2">
                    <a:lumMod val="75000"/>
                  </a:schemeClr>
                </a:solidFill>
              </a:rPr>
              <a:t> 24).</a:t>
            </a:r>
          </a:p>
          <a:p>
            <a:pPr marL="915988" lvl="1" indent="-349250" algn="just">
              <a:lnSpc>
                <a:spcPct val="80000"/>
              </a:lnSpc>
              <a:buFont typeface="+mj-lt"/>
              <a:buAutoNum type="alphaLcPeriod"/>
            </a:pPr>
            <a:r>
              <a:rPr lang="en-US" sz="1800" b="1" dirty="0" err="1" smtClean="0">
                <a:solidFill>
                  <a:schemeClr val="bg2">
                    <a:lumMod val="75000"/>
                  </a:schemeClr>
                </a:solidFill>
              </a:rPr>
              <a:t>Investasi</a:t>
            </a:r>
            <a:r>
              <a:rPr lang="en-US" sz="1800" b="1" dirty="0" smtClean="0">
                <a:solidFill>
                  <a:schemeClr val="bg2">
                    <a:lumMod val="75000"/>
                  </a:schemeClr>
                </a:solidFill>
              </a:rPr>
              <a:t> </a:t>
            </a:r>
            <a:r>
              <a:rPr lang="en-US" sz="1800" b="1" dirty="0" err="1" smtClean="0">
                <a:solidFill>
                  <a:schemeClr val="bg2">
                    <a:lumMod val="75000"/>
                  </a:schemeClr>
                </a:solidFill>
              </a:rPr>
              <a:t>nonsaham</a:t>
            </a:r>
            <a:r>
              <a:rPr lang="en-US" sz="1800" b="1" dirty="0" smtClean="0">
                <a:solidFill>
                  <a:schemeClr val="bg2">
                    <a:lumMod val="75000"/>
                  </a:schemeClr>
                </a:solidFill>
              </a:rPr>
              <a:t> </a:t>
            </a:r>
            <a:r>
              <a:rPr lang="en-US" sz="1800" b="1" dirty="0" err="1" smtClean="0">
                <a:solidFill>
                  <a:schemeClr val="bg2">
                    <a:lumMod val="75000"/>
                  </a:schemeClr>
                </a:solidFill>
              </a:rPr>
              <a:t>jk</a:t>
            </a:r>
            <a:r>
              <a:rPr lang="en-US" sz="1800" b="1" dirty="0" smtClean="0">
                <a:solidFill>
                  <a:schemeClr val="bg2">
                    <a:lumMod val="75000"/>
                  </a:schemeClr>
                </a:solidFill>
              </a:rPr>
              <a:t> </a:t>
            </a:r>
            <a:r>
              <a:rPr lang="en-US" sz="1800" b="1" dirty="0" err="1" smtClean="0">
                <a:solidFill>
                  <a:schemeClr val="bg2">
                    <a:lumMod val="75000"/>
                  </a:schemeClr>
                </a:solidFill>
              </a:rPr>
              <a:t>pendek</a:t>
            </a:r>
            <a:r>
              <a:rPr lang="en-US" sz="1800" b="1" dirty="0" smtClean="0">
                <a:solidFill>
                  <a:schemeClr val="bg2">
                    <a:lumMod val="75000"/>
                  </a:schemeClr>
                </a:solidFill>
              </a:rPr>
              <a:t>, </a:t>
            </a:r>
            <a:r>
              <a:rPr lang="en-US" sz="1800" b="1" dirty="0" err="1" smtClean="0">
                <a:solidFill>
                  <a:schemeClr val="bg2">
                    <a:lumMod val="75000"/>
                  </a:schemeClr>
                </a:solidFill>
              </a:rPr>
              <a:t>nilai</a:t>
            </a:r>
            <a:r>
              <a:rPr lang="en-US" sz="1800" b="1" dirty="0" smtClean="0">
                <a:solidFill>
                  <a:schemeClr val="bg2">
                    <a:lumMod val="75000"/>
                  </a:schemeClr>
                </a:solidFill>
              </a:rPr>
              <a:t> nominal </a:t>
            </a:r>
            <a:r>
              <a:rPr lang="en-US" sz="1800" b="1" dirty="0" err="1" smtClean="0">
                <a:solidFill>
                  <a:schemeClr val="bg2">
                    <a:lumMod val="75000"/>
                  </a:schemeClr>
                </a:solidFill>
              </a:rPr>
              <a:t>surat</a:t>
            </a:r>
            <a:r>
              <a:rPr lang="en-US" sz="1800" b="1" dirty="0" smtClean="0">
                <a:solidFill>
                  <a:schemeClr val="bg2">
                    <a:lumMod val="75000"/>
                  </a:schemeClr>
                </a:solidFill>
              </a:rPr>
              <a:t> </a:t>
            </a:r>
            <a:r>
              <a:rPr lang="en-US" sz="1800" b="1" dirty="0" err="1" smtClean="0">
                <a:solidFill>
                  <a:schemeClr val="bg2">
                    <a:lumMod val="75000"/>
                  </a:schemeClr>
                </a:solidFill>
              </a:rPr>
              <a:t>berharga</a:t>
            </a:r>
            <a:r>
              <a:rPr lang="en-US" sz="1800" b="1" dirty="0" smtClean="0">
                <a:solidFill>
                  <a:schemeClr val="bg2">
                    <a:lumMod val="75000"/>
                  </a:schemeClr>
                </a:solidFill>
              </a:rPr>
              <a:t> (</a:t>
            </a:r>
            <a:r>
              <a:rPr lang="en-US" sz="1800" b="1" dirty="0" err="1" smtClean="0">
                <a:solidFill>
                  <a:schemeClr val="bg2">
                    <a:lumMod val="75000"/>
                  </a:schemeClr>
                </a:solidFill>
              </a:rPr>
              <a:t>Paragraf</a:t>
            </a:r>
            <a:r>
              <a:rPr lang="en-US" sz="1800" b="1" dirty="0" smtClean="0">
                <a:solidFill>
                  <a:schemeClr val="bg2">
                    <a:lumMod val="75000"/>
                  </a:schemeClr>
                </a:solidFill>
              </a:rPr>
              <a:t> 26).</a:t>
            </a:r>
          </a:p>
          <a:p>
            <a:pPr marL="915988" lvl="1" indent="-349250" algn="just">
              <a:lnSpc>
                <a:spcPct val="80000"/>
              </a:lnSpc>
              <a:buFont typeface="+mj-lt"/>
              <a:buAutoNum type="alphaLcPeriod"/>
            </a:pPr>
            <a:r>
              <a:rPr lang="en-US" sz="1800" b="1" dirty="0" err="1" smtClean="0">
                <a:solidFill>
                  <a:schemeClr val="bg2">
                    <a:lumMod val="75000"/>
                  </a:schemeClr>
                </a:solidFill>
              </a:rPr>
              <a:t>Paragraf</a:t>
            </a:r>
            <a:r>
              <a:rPr lang="en-US" sz="1800" b="1" dirty="0" smtClean="0">
                <a:solidFill>
                  <a:schemeClr val="bg2">
                    <a:lumMod val="75000"/>
                  </a:schemeClr>
                </a:solidFill>
              </a:rPr>
              <a:t> 24 </a:t>
            </a:r>
            <a:r>
              <a:rPr lang="en-US" sz="1800" b="1" dirty="0" err="1" smtClean="0">
                <a:solidFill>
                  <a:schemeClr val="bg2">
                    <a:lumMod val="75000"/>
                  </a:schemeClr>
                </a:solidFill>
              </a:rPr>
              <a:t>nonsaham</a:t>
            </a:r>
            <a:r>
              <a:rPr lang="en-US" sz="1800" b="1" dirty="0" smtClean="0">
                <a:solidFill>
                  <a:schemeClr val="bg2">
                    <a:lumMod val="75000"/>
                  </a:schemeClr>
                </a:solidFill>
              </a:rPr>
              <a:t> (</a:t>
            </a:r>
            <a:r>
              <a:rPr lang="en-US" sz="1800" b="1" dirty="0" err="1" smtClean="0">
                <a:solidFill>
                  <a:schemeClr val="bg2">
                    <a:lumMod val="75000"/>
                  </a:schemeClr>
                </a:solidFill>
              </a:rPr>
              <a:t>obligasi</a:t>
            </a:r>
            <a:r>
              <a:rPr lang="en-US" sz="1800" b="1" dirty="0" smtClean="0">
                <a:solidFill>
                  <a:schemeClr val="bg2">
                    <a:lumMod val="75000"/>
                  </a:schemeClr>
                </a:solidFill>
              </a:rPr>
              <a:t>) </a:t>
            </a:r>
            <a:r>
              <a:rPr lang="en-US" sz="1800" b="1" dirty="0" err="1" smtClean="0">
                <a:solidFill>
                  <a:schemeClr val="bg2">
                    <a:lumMod val="75000"/>
                  </a:schemeClr>
                </a:solidFill>
              </a:rPr>
              <a:t>kontroversi</a:t>
            </a:r>
            <a:r>
              <a:rPr lang="en-US" sz="1800" b="1" dirty="0" smtClean="0">
                <a:solidFill>
                  <a:schemeClr val="bg2">
                    <a:lumMod val="75000"/>
                  </a:schemeClr>
                </a:solidFill>
              </a:rPr>
              <a:t> </a:t>
            </a:r>
            <a:r>
              <a:rPr lang="en-US" sz="1800" b="1" dirty="0" err="1" smtClean="0">
                <a:solidFill>
                  <a:schemeClr val="bg2">
                    <a:lumMod val="75000"/>
                  </a:schemeClr>
                </a:solidFill>
              </a:rPr>
              <a:t>dgn</a:t>
            </a:r>
            <a:r>
              <a:rPr lang="en-US" sz="1800" b="1" dirty="0" smtClean="0">
                <a:solidFill>
                  <a:schemeClr val="bg2">
                    <a:lumMod val="75000"/>
                  </a:schemeClr>
                </a:solidFill>
              </a:rPr>
              <a:t> paragraph 26 </a:t>
            </a:r>
            <a:r>
              <a:rPr lang="en-US" sz="1800" b="1" dirty="0" err="1" smtClean="0">
                <a:solidFill>
                  <a:schemeClr val="bg2">
                    <a:lumMod val="75000"/>
                  </a:schemeClr>
                </a:solidFill>
              </a:rPr>
              <a:t>nonsaham</a:t>
            </a:r>
            <a:r>
              <a:rPr lang="en-US" sz="1800" b="1" dirty="0" smtClean="0">
                <a:solidFill>
                  <a:schemeClr val="bg2">
                    <a:lumMod val="75000"/>
                  </a:schemeClr>
                </a:solidFill>
              </a:rPr>
              <a:t> (</a:t>
            </a:r>
            <a:r>
              <a:rPr lang="en-US" sz="1800" b="1" dirty="0" err="1" smtClean="0">
                <a:solidFill>
                  <a:schemeClr val="bg2">
                    <a:lumMod val="75000"/>
                  </a:schemeClr>
                </a:solidFill>
              </a:rPr>
              <a:t>deposito</a:t>
            </a:r>
            <a:r>
              <a:rPr lang="en-US" sz="1800" b="1" dirty="0" smtClean="0">
                <a:solidFill>
                  <a:schemeClr val="bg2">
                    <a:lumMod val="75000"/>
                  </a:schemeClr>
                </a:solidFill>
              </a:rPr>
              <a:t>).</a:t>
            </a:r>
          </a:p>
          <a:p>
            <a:pPr marL="915988" lvl="1" indent="-349250" algn="just">
              <a:lnSpc>
                <a:spcPct val="80000"/>
              </a:lnSpc>
              <a:buFont typeface="+mj-lt"/>
              <a:buAutoNum type="alphaLcPeriod"/>
            </a:pPr>
            <a:r>
              <a:rPr lang="en-US" sz="1800" b="1" dirty="0" err="1" smtClean="0">
                <a:solidFill>
                  <a:schemeClr val="bg2">
                    <a:lumMod val="75000"/>
                  </a:schemeClr>
                </a:solidFill>
              </a:rPr>
              <a:t>Investasi</a:t>
            </a:r>
            <a:r>
              <a:rPr lang="en-US" sz="1800" b="1" dirty="0" smtClean="0">
                <a:solidFill>
                  <a:schemeClr val="bg2">
                    <a:lumMod val="75000"/>
                  </a:schemeClr>
                </a:solidFill>
              </a:rPr>
              <a:t> </a:t>
            </a:r>
            <a:r>
              <a:rPr lang="en-US" sz="1800" b="1" dirty="0" err="1" smtClean="0">
                <a:solidFill>
                  <a:schemeClr val="bg2">
                    <a:lumMod val="75000"/>
                  </a:schemeClr>
                </a:solidFill>
              </a:rPr>
              <a:t>jangka</a:t>
            </a:r>
            <a:r>
              <a:rPr lang="en-US" sz="1800" b="1" dirty="0" smtClean="0">
                <a:solidFill>
                  <a:schemeClr val="bg2">
                    <a:lumMod val="75000"/>
                  </a:schemeClr>
                </a:solidFill>
              </a:rPr>
              <a:t> </a:t>
            </a:r>
            <a:r>
              <a:rPr lang="en-US" sz="1800" b="1" dirty="0" err="1" smtClean="0">
                <a:solidFill>
                  <a:schemeClr val="bg2">
                    <a:lumMod val="75000"/>
                  </a:schemeClr>
                </a:solidFill>
              </a:rPr>
              <a:t>panjang</a:t>
            </a:r>
            <a:r>
              <a:rPr lang="en-US" sz="1800" b="1" dirty="0" smtClean="0">
                <a:solidFill>
                  <a:schemeClr val="bg2">
                    <a:lumMod val="75000"/>
                  </a:schemeClr>
                </a:solidFill>
              </a:rPr>
              <a:t> permanent (paragraph 27) </a:t>
            </a:r>
            <a:r>
              <a:rPr lang="en-US" sz="1800" b="1" dirty="0" err="1" smtClean="0">
                <a:solidFill>
                  <a:schemeClr val="bg2">
                    <a:lumMod val="75000"/>
                  </a:schemeClr>
                </a:solidFill>
              </a:rPr>
              <a:t>dan</a:t>
            </a:r>
            <a:r>
              <a:rPr lang="en-US" sz="1800" b="1" dirty="0" smtClean="0">
                <a:solidFill>
                  <a:schemeClr val="bg2">
                    <a:lumMod val="75000"/>
                  </a:schemeClr>
                </a:solidFill>
              </a:rPr>
              <a:t> </a:t>
            </a:r>
            <a:r>
              <a:rPr lang="en-US" sz="1800" b="1" dirty="0" err="1" smtClean="0">
                <a:solidFill>
                  <a:schemeClr val="bg2">
                    <a:lumMod val="75000"/>
                  </a:schemeClr>
                </a:solidFill>
              </a:rPr>
              <a:t>investasi</a:t>
            </a:r>
            <a:r>
              <a:rPr lang="en-US" sz="1800" b="1" dirty="0" smtClean="0">
                <a:solidFill>
                  <a:schemeClr val="bg2">
                    <a:lumMod val="75000"/>
                  </a:schemeClr>
                </a:solidFill>
              </a:rPr>
              <a:t> </a:t>
            </a:r>
            <a:r>
              <a:rPr lang="en-US" sz="1800" b="1" dirty="0" err="1" smtClean="0">
                <a:solidFill>
                  <a:schemeClr val="bg2">
                    <a:lumMod val="75000"/>
                  </a:schemeClr>
                </a:solidFill>
              </a:rPr>
              <a:t>jangka</a:t>
            </a:r>
            <a:r>
              <a:rPr lang="en-US" sz="1800" b="1" dirty="0" smtClean="0">
                <a:solidFill>
                  <a:schemeClr val="bg2">
                    <a:lumMod val="75000"/>
                  </a:schemeClr>
                </a:solidFill>
              </a:rPr>
              <a:t> </a:t>
            </a:r>
            <a:r>
              <a:rPr lang="en-US" sz="1800" b="1" dirty="0" err="1" smtClean="0">
                <a:solidFill>
                  <a:schemeClr val="bg2">
                    <a:lumMod val="75000"/>
                  </a:schemeClr>
                </a:solidFill>
              </a:rPr>
              <a:t>panjang</a:t>
            </a:r>
            <a:r>
              <a:rPr lang="en-US" sz="1800" b="1" dirty="0" smtClean="0">
                <a:solidFill>
                  <a:schemeClr val="bg2">
                    <a:lumMod val="75000"/>
                  </a:schemeClr>
                </a:solidFill>
              </a:rPr>
              <a:t> nonpermanent (paragraph 28) </a:t>
            </a:r>
            <a:r>
              <a:rPr lang="en-US" sz="1800" b="1" dirty="0" err="1" smtClean="0">
                <a:solidFill>
                  <a:schemeClr val="bg2">
                    <a:lumMod val="75000"/>
                  </a:schemeClr>
                </a:solidFill>
              </a:rPr>
              <a:t>dicatat</a:t>
            </a:r>
            <a:r>
              <a:rPr lang="en-US" sz="1800" b="1" dirty="0" smtClean="0">
                <a:solidFill>
                  <a:schemeClr val="bg2">
                    <a:lumMod val="75000"/>
                  </a:schemeClr>
                </a:solidFill>
              </a:rPr>
              <a:t> </a:t>
            </a:r>
            <a:r>
              <a:rPr lang="en-US" sz="1800" b="1" dirty="0" err="1" smtClean="0">
                <a:solidFill>
                  <a:schemeClr val="bg2">
                    <a:lumMod val="75000"/>
                  </a:schemeClr>
                </a:solidFill>
              </a:rPr>
              <a:t>dgn</a:t>
            </a:r>
            <a:r>
              <a:rPr lang="en-US" sz="1800" b="1" dirty="0" smtClean="0">
                <a:solidFill>
                  <a:schemeClr val="bg2">
                    <a:lumMod val="75000"/>
                  </a:schemeClr>
                </a:solidFill>
              </a:rPr>
              <a:t> </a:t>
            </a:r>
            <a:r>
              <a:rPr lang="en-US" sz="1800" b="1" dirty="0" err="1" smtClean="0">
                <a:solidFill>
                  <a:schemeClr val="bg2">
                    <a:lumMod val="75000"/>
                  </a:schemeClr>
                </a:solidFill>
              </a:rPr>
              <a:t>nilai</a:t>
            </a:r>
            <a:r>
              <a:rPr lang="en-US" sz="1800" b="1" dirty="0" smtClean="0">
                <a:solidFill>
                  <a:schemeClr val="bg2">
                    <a:lumMod val="75000"/>
                  </a:schemeClr>
                </a:solidFill>
              </a:rPr>
              <a:t> </a:t>
            </a:r>
            <a:r>
              <a:rPr lang="en-US" sz="1800" b="1" dirty="0" err="1" smtClean="0">
                <a:solidFill>
                  <a:schemeClr val="bg2">
                    <a:lumMod val="75000"/>
                  </a:schemeClr>
                </a:solidFill>
              </a:rPr>
              <a:t>perolehan</a:t>
            </a:r>
            <a:r>
              <a:rPr lang="en-US" sz="1800" b="1" dirty="0" smtClean="0">
                <a:solidFill>
                  <a:schemeClr val="bg2">
                    <a:lumMod val="75000"/>
                  </a:schemeClr>
                </a:solidFill>
              </a:rPr>
              <a:t>.</a:t>
            </a:r>
          </a:p>
          <a:p>
            <a:pPr marL="915988" lvl="1" indent="-349250" algn="just">
              <a:lnSpc>
                <a:spcPct val="80000"/>
              </a:lnSpc>
              <a:buFont typeface="+mj-lt"/>
              <a:buAutoNum type="alphaLcPeriod"/>
            </a:pPr>
            <a:r>
              <a:rPr lang="en-US" sz="1800" b="1" dirty="0" err="1" smtClean="0">
                <a:solidFill>
                  <a:schemeClr val="bg2">
                    <a:lumMod val="75000"/>
                  </a:schemeClr>
                </a:solidFill>
              </a:rPr>
              <a:t>Nilai</a:t>
            </a:r>
            <a:r>
              <a:rPr lang="en-US" sz="1800" b="1" dirty="0" smtClean="0">
                <a:solidFill>
                  <a:schemeClr val="bg2">
                    <a:lumMod val="75000"/>
                  </a:schemeClr>
                </a:solidFill>
              </a:rPr>
              <a:t> </a:t>
            </a:r>
            <a:r>
              <a:rPr lang="en-US" sz="1800" b="1" dirty="0" err="1" smtClean="0">
                <a:solidFill>
                  <a:schemeClr val="bg2">
                    <a:lumMod val="75000"/>
                  </a:schemeClr>
                </a:solidFill>
              </a:rPr>
              <a:t>perolehan</a:t>
            </a:r>
            <a:r>
              <a:rPr lang="en-US" sz="1800" b="1" dirty="0" smtClean="0">
                <a:solidFill>
                  <a:schemeClr val="bg2">
                    <a:lumMod val="75000"/>
                  </a:schemeClr>
                </a:solidFill>
              </a:rPr>
              <a:t> = </a:t>
            </a:r>
            <a:r>
              <a:rPr lang="en-US" sz="1800" b="1" dirty="0" err="1" smtClean="0">
                <a:solidFill>
                  <a:schemeClr val="bg2">
                    <a:lumMod val="75000"/>
                  </a:schemeClr>
                </a:solidFill>
              </a:rPr>
              <a:t>harga</a:t>
            </a:r>
            <a:r>
              <a:rPr lang="en-US" sz="1800" b="1" dirty="0" smtClean="0">
                <a:solidFill>
                  <a:schemeClr val="bg2">
                    <a:lumMod val="75000"/>
                  </a:schemeClr>
                </a:solidFill>
              </a:rPr>
              <a:t> </a:t>
            </a:r>
            <a:r>
              <a:rPr lang="en-US" sz="1800" b="1" dirty="0" err="1" smtClean="0">
                <a:solidFill>
                  <a:schemeClr val="bg2">
                    <a:lumMod val="75000"/>
                  </a:schemeClr>
                </a:solidFill>
              </a:rPr>
              <a:t>sekuritas</a:t>
            </a:r>
            <a:r>
              <a:rPr lang="en-US" sz="1800" b="1" dirty="0" smtClean="0">
                <a:solidFill>
                  <a:schemeClr val="bg2">
                    <a:lumMod val="75000"/>
                  </a:schemeClr>
                </a:solidFill>
              </a:rPr>
              <a:t> + </a:t>
            </a:r>
            <a:r>
              <a:rPr lang="en-US" sz="1800" b="1" dirty="0" err="1" smtClean="0">
                <a:solidFill>
                  <a:schemeClr val="bg2">
                    <a:lumMod val="75000"/>
                  </a:schemeClr>
                </a:solidFill>
              </a:rPr>
              <a:t>biaya</a:t>
            </a:r>
            <a:r>
              <a:rPr lang="en-US" sz="1800" b="1" dirty="0" smtClean="0">
                <a:solidFill>
                  <a:schemeClr val="bg2">
                    <a:lumMod val="75000"/>
                  </a:schemeClr>
                </a:solidFill>
              </a:rPr>
              <a:t> </a:t>
            </a:r>
            <a:r>
              <a:rPr lang="en-US" sz="1800" b="1" dirty="0" err="1" smtClean="0">
                <a:solidFill>
                  <a:schemeClr val="bg2">
                    <a:lumMod val="75000"/>
                  </a:schemeClr>
                </a:solidFill>
              </a:rPr>
              <a:t>perolehan</a:t>
            </a:r>
            <a:r>
              <a:rPr lang="en-US" sz="1800" b="1" dirty="0" smtClean="0">
                <a:solidFill>
                  <a:schemeClr val="bg2">
                    <a:lumMod val="75000"/>
                  </a:schemeClr>
                </a:solidFill>
              </a:rPr>
              <a:t>.</a:t>
            </a:r>
          </a:p>
        </p:txBody>
      </p:sp>
      <p:sp>
        <p:nvSpPr>
          <p:cNvPr id="4" name="Title 2"/>
          <p:cNvSpPr txBox="1">
            <a:spLocks/>
          </p:cNvSpPr>
          <p:nvPr/>
        </p:nvSpPr>
        <p:spPr>
          <a:xfrm>
            <a:off x="130626" y="43542"/>
            <a:ext cx="8915400" cy="1163395"/>
          </a:xfrm>
          <a:prstGeom prst="rect">
            <a:avLst/>
          </a:prstGeom>
        </p:spPr>
        <p:txBody>
          <a:bodyPr vert="horz" wrap="square" lIns="0" tIns="0" rIns="0" bIns="0" rtlCol="0" anchor="t">
            <a:spAutoFit/>
          </a:bodyPr>
          <a:lstStyle/>
          <a:p>
            <a:pPr marL="0" marR="0" lvl="0" indent="0" algn="ctr" defTabSz="914363" rtl="0" eaLnBrk="1" fontAlgn="auto" latinLnBrk="0" hangingPunct="1">
              <a:lnSpc>
                <a:spcPct val="90000"/>
              </a:lnSpc>
              <a:spcBef>
                <a:spcPct val="0"/>
              </a:spcBef>
              <a:spcAft>
                <a:spcPts val="0"/>
              </a:spcAft>
              <a:buClrTx/>
              <a:buSzTx/>
              <a:buFontTx/>
              <a:buNone/>
              <a:tabLst/>
              <a:defRPr/>
            </a:pPr>
            <a:r>
              <a:rPr lang="en-US" sz="4200" b="1" spc="-150" dirty="0" smtClean="0">
                <a:ln w="3175">
                  <a:noFill/>
                </a:ln>
                <a:effectLst>
                  <a:outerShdw blurRad="38100" dist="38100" dir="2700000" algn="tl">
                    <a:srgbClr val="000000">
                      <a:alpha val="43137"/>
                    </a:srgbClr>
                  </a:outerShdw>
                </a:effectLst>
                <a:latin typeface="+mj-lt"/>
                <a:cs typeface="Arial" charset="0"/>
              </a:rPr>
              <a:t>PSAP 06 </a:t>
            </a:r>
          </a:p>
          <a:p>
            <a:pPr marL="0" marR="0" lvl="0" indent="0" algn="ctr" defTabSz="914363" rtl="0" eaLnBrk="1" fontAlgn="auto" latinLnBrk="0" hangingPunct="1">
              <a:lnSpc>
                <a:spcPct val="90000"/>
              </a:lnSpc>
              <a:spcBef>
                <a:spcPct val="0"/>
              </a:spcBef>
              <a:spcAft>
                <a:spcPts val="0"/>
              </a:spcAft>
              <a:buClrTx/>
              <a:buSzTx/>
              <a:buFontTx/>
              <a:buNone/>
              <a:tabLst/>
              <a:defRPr/>
            </a:pPr>
            <a:r>
              <a:rPr lang="en-US" sz="4200" b="1" spc="-150" dirty="0" smtClean="0">
                <a:ln w="3175">
                  <a:noFill/>
                </a:ln>
                <a:effectLst>
                  <a:outerShdw blurRad="38100" dist="38100" dir="2700000" algn="tl">
                    <a:srgbClr val="000000">
                      <a:alpha val="43137"/>
                    </a:srgbClr>
                  </a:outerShdw>
                </a:effectLst>
                <a:latin typeface="+mj-lt"/>
                <a:cs typeface="Arial" charset="0"/>
              </a:rPr>
              <a:t>AKUNTANSI INVESTASI</a:t>
            </a:r>
            <a:endParaRPr kumimoji="0" lang="en-US" sz="4200" b="1" i="0" u="none" strike="noStrike" kern="1200" cap="none" spc="-150" normalizeH="0" baseline="0" noProof="0" dirty="0">
              <a:ln w="3175">
                <a:noFill/>
              </a:ln>
              <a:effectLst>
                <a:outerShdw blurRad="38100" dist="38100" dir="2700000" algn="tl">
                  <a:srgbClr val="000000">
                    <a:alpha val="43137"/>
                  </a:srgbClr>
                </a:outerShdw>
              </a:effectLst>
              <a:uLnTx/>
              <a:uFillTx/>
              <a:latin typeface="+mj-lt"/>
              <a:ea typeface="+mn-ea"/>
              <a:cs typeface="Arial" charset="0"/>
            </a:endParaRPr>
          </a:p>
        </p:txBody>
      </p:sp>
      <p:sp>
        <p:nvSpPr>
          <p:cNvPr id="5" name="Slide Number Placeholder 17"/>
          <p:cNvSpPr txBox="1">
            <a:spLocks/>
          </p:cNvSpPr>
          <p:nvPr/>
        </p:nvSpPr>
        <p:spPr>
          <a:xfrm>
            <a:off x="7924800" y="6416675"/>
            <a:ext cx="7620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9E2C3-3120-4CDB-861A-B0B65478931D}" type="slidenum">
              <a:rPr kumimoji="0" lang="ja-JP" altLang="en-US" sz="1800" b="0" i="0" u="none" strike="noStrike" kern="1200" cap="none" spc="0" normalizeH="0" baseline="0" noProof="0" smtClean="0">
                <a:ln>
                  <a:noFill/>
                </a:ln>
                <a:solidFill>
                  <a:schemeClr val="bg1"/>
                </a:solidFill>
                <a:effectLst/>
                <a:uLnTx/>
                <a:uFillTx/>
                <a:latin typeface="+mn-lt"/>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altLang="ja-JP" sz="1800" b="0" i="0" u="none" strike="noStrike" kern="1200" cap="none" spc="0" normalizeH="0" baseline="0" noProof="0" dirty="0">
              <a:ln>
                <a:noFill/>
              </a:ln>
              <a:solidFill>
                <a:schemeClr val="bg1"/>
              </a:solidFill>
              <a:effectLst/>
              <a:uLnTx/>
              <a:uFillTx/>
              <a:latin typeface="+mn-lt"/>
              <a:ea typeface="ＭＳ Ｐゴシック" charset="-128"/>
              <a:cs typeface="+mn-cs"/>
            </a:endParaRPr>
          </a:p>
        </p:txBody>
      </p:sp>
    </p:spTree>
  </p:cSld>
  <p:clrMapOvr>
    <a:masterClrMapping/>
  </p:clrMapOvr>
  <p:transition spd="med">
    <p:blinds/>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idx="1"/>
          </p:nvPr>
        </p:nvSpPr>
        <p:spPr>
          <a:xfrm>
            <a:off x="228600" y="1752600"/>
            <a:ext cx="8686800" cy="5012141"/>
          </a:xfrm>
        </p:spPr>
        <p:txBody>
          <a:bodyPr/>
          <a:lstStyle/>
          <a:p>
            <a:pPr algn="just">
              <a:spcBef>
                <a:spcPts val="0"/>
              </a:spcBef>
              <a:spcAft>
                <a:spcPts val="600"/>
              </a:spcAft>
              <a:buClr>
                <a:srgbClr val="FFFF00"/>
              </a:buClr>
            </a:pPr>
            <a:r>
              <a:rPr lang="en-US" sz="1900" b="1" dirty="0" err="1" smtClean="0">
                <a:solidFill>
                  <a:schemeClr val="bg2">
                    <a:lumMod val="75000"/>
                  </a:schemeClr>
                </a:solidFill>
              </a:rPr>
              <a:t>Tak</a:t>
            </a:r>
            <a:r>
              <a:rPr lang="en-US" sz="1900" b="1" dirty="0" smtClean="0">
                <a:solidFill>
                  <a:schemeClr val="bg2">
                    <a:lumMod val="75000"/>
                  </a:schemeClr>
                </a:solidFill>
              </a:rPr>
              <a:t> </a:t>
            </a:r>
            <a:r>
              <a:rPr lang="en-US" sz="1900" b="1" dirty="0" err="1" smtClean="0">
                <a:solidFill>
                  <a:schemeClr val="bg2">
                    <a:lumMod val="75000"/>
                  </a:schemeClr>
                </a:solidFill>
              </a:rPr>
              <a:t>ada</a:t>
            </a:r>
            <a:r>
              <a:rPr lang="en-US" sz="1900" b="1" dirty="0" smtClean="0">
                <a:solidFill>
                  <a:schemeClr val="bg2">
                    <a:lumMod val="75000"/>
                  </a:schemeClr>
                </a:solidFill>
              </a:rPr>
              <a:t> </a:t>
            </a:r>
            <a:r>
              <a:rPr lang="en-US" sz="1900" b="1" dirty="0" err="1" smtClean="0">
                <a:solidFill>
                  <a:schemeClr val="bg2">
                    <a:lumMod val="75000"/>
                  </a:schemeClr>
                </a:solidFill>
              </a:rPr>
              <a:t>perubahan</a:t>
            </a:r>
            <a:r>
              <a:rPr lang="en-US" sz="1900" b="1" dirty="0" smtClean="0">
                <a:solidFill>
                  <a:schemeClr val="bg2">
                    <a:lumMod val="75000"/>
                  </a:schemeClr>
                </a:solidFill>
              </a:rPr>
              <a:t> </a:t>
            </a:r>
            <a:r>
              <a:rPr lang="en-US" sz="1900" b="1" dirty="0" err="1" smtClean="0">
                <a:solidFill>
                  <a:schemeClr val="bg2">
                    <a:lumMod val="75000"/>
                  </a:schemeClr>
                </a:solidFill>
              </a:rPr>
              <a:t>standar</a:t>
            </a:r>
            <a:r>
              <a:rPr lang="en-US" sz="1900" b="1" dirty="0" smtClean="0">
                <a:solidFill>
                  <a:schemeClr val="bg2">
                    <a:lumMod val="75000"/>
                  </a:schemeClr>
                </a:solidFill>
              </a:rPr>
              <a:t> </a:t>
            </a:r>
            <a:r>
              <a:rPr lang="en-US" sz="1900" b="1" dirty="0" err="1" smtClean="0">
                <a:solidFill>
                  <a:schemeClr val="bg2">
                    <a:lumMod val="75000"/>
                  </a:schemeClr>
                </a:solidFill>
              </a:rPr>
              <a:t>untuk</a:t>
            </a:r>
            <a:r>
              <a:rPr lang="en-US" sz="1900" b="1" dirty="0" smtClean="0">
                <a:solidFill>
                  <a:schemeClr val="bg2">
                    <a:lumMod val="75000"/>
                  </a:schemeClr>
                </a:solidFill>
              </a:rPr>
              <a:t> </a:t>
            </a:r>
            <a:r>
              <a:rPr lang="en-US" sz="1900" b="1" dirty="0" err="1" smtClean="0">
                <a:solidFill>
                  <a:schemeClr val="bg2">
                    <a:lumMod val="75000"/>
                  </a:schemeClr>
                </a:solidFill>
              </a:rPr>
              <a:t>pengukuran</a:t>
            </a:r>
            <a:r>
              <a:rPr lang="en-US" sz="1900" b="1" dirty="0" smtClean="0">
                <a:solidFill>
                  <a:schemeClr val="bg2">
                    <a:lumMod val="75000"/>
                  </a:schemeClr>
                </a:solidFill>
              </a:rPr>
              <a:t>: </a:t>
            </a:r>
          </a:p>
          <a:p>
            <a:pPr marL="623888" indent="-276225" algn="just">
              <a:spcBef>
                <a:spcPts val="0"/>
              </a:spcBef>
              <a:spcAft>
                <a:spcPts val="600"/>
              </a:spcAft>
              <a:buClr>
                <a:schemeClr val="bg2">
                  <a:lumMod val="75000"/>
                </a:schemeClr>
              </a:buClr>
              <a:buFont typeface="Wingdings" pitchFamily="2" charset="2"/>
              <a:buChar char="Ø"/>
            </a:pPr>
            <a:r>
              <a:rPr lang="en-US" sz="1900" b="1" dirty="0" err="1" smtClean="0">
                <a:solidFill>
                  <a:schemeClr val="bg2">
                    <a:lumMod val="75000"/>
                  </a:schemeClr>
                </a:solidFill>
              </a:rPr>
              <a:t>Investasi</a:t>
            </a:r>
            <a:r>
              <a:rPr lang="en-US" sz="1900" b="1" dirty="0" smtClean="0">
                <a:solidFill>
                  <a:schemeClr val="bg2">
                    <a:lumMod val="75000"/>
                  </a:schemeClr>
                </a:solidFill>
              </a:rPr>
              <a:t> </a:t>
            </a:r>
            <a:r>
              <a:rPr lang="en-US" sz="1900" b="1" dirty="0" err="1" smtClean="0">
                <a:solidFill>
                  <a:schemeClr val="bg2">
                    <a:lumMod val="75000"/>
                  </a:schemeClr>
                </a:solidFill>
              </a:rPr>
              <a:t>jangka</a:t>
            </a:r>
            <a:r>
              <a:rPr lang="en-US" sz="1900" b="1" dirty="0" smtClean="0">
                <a:solidFill>
                  <a:schemeClr val="bg2">
                    <a:lumMod val="75000"/>
                  </a:schemeClr>
                </a:solidFill>
              </a:rPr>
              <a:t> </a:t>
            </a:r>
            <a:r>
              <a:rPr lang="en-US" sz="1900" b="1" dirty="0" err="1" smtClean="0">
                <a:solidFill>
                  <a:schemeClr val="bg2">
                    <a:lumMod val="75000"/>
                  </a:schemeClr>
                </a:solidFill>
              </a:rPr>
              <a:t>pendek</a:t>
            </a:r>
            <a:r>
              <a:rPr lang="en-US" sz="1900" b="1" dirty="0" smtClean="0">
                <a:solidFill>
                  <a:schemeClr val="bg2">
                    <a:lumMod val="75000"/>
                  </a:schemeClr>
                </a:solidFill>
              </a:rPr>
              <a:t> </a:t>
            </a:r>
            <a:r>
              <a:rPr lang="en-US" sz="1900" b="1" dirty="0" err="1" smtClean="0">
                <a:solidFill>
                  <a:schemeClr val="bg2">
                    <a:lumMod val="75000"/>
                  </a:schemeClr>
                </a:solidFill>
              </a:rPr>
              <a:t>saham</a:t>
            </a:r>
            <a:r>
              <a:rPr lang="en-US" sz="1900" b="1" dirty="0" smtClean="0">
                <a:solidFill>
                  <a:schemeClr val="bg2">
                    <a:lumMod val="75000"/>
                  </a:schemeClr>
                </a:solidFill>
              </a:rPr>
              <a:t> &amp; </a:t>
            </a:r>
            <a:r>
              <a:rPr lang="en-US" sz="1900" b="1" dirty="0" err="1" smtClean="0">
                <a:solidFill>
                  <a:schemeClr val="bg2">
                    <a:lumMod val="75000"/>
                  </a:schemeClr>
                </a:solidFill>
              </a:rPr>
              <a:t>jangka</a:t>
            </a:r>
            <a:r>
              <a:rPr lang="en-US" sz="1900" b="1" dirty="0" smtClean="0">
                <a:solidFill>
                  <a:schemeClr val="bg2">
                    <a:lumMod val="75000"/>
                  </a:schemeClr>
                </a:solidFill>
              </a:rPr>
              <a:t> </a:t>
            </a:r>
            <a:r>
              <a:rPr lang="en-US" sz="1900" b="1" dirty="0" err="1" smtClean="0">
                <a:solidFill>
                  <a:schemeClr val="bg2">
                    <a:lumMod val="75000"/>
                  </a:schemeClr>
                </a:solidFill>
              </a:rPr>
              <a:t>panjang</a:t>
            </a:r>
            <a:r>
              <a:rPr lang="en-US" sz="1900" b="1" dirty="0" smtClean="0">
                <a:solidFill>
                  <a:schemeClr val="bg2">
                    <a:lumMod val="75000"/>
                  </a:schemeClr>
                </a:solidFill>
              </a:rPr>
              <a:t> (</a:t>
            </a:r>
            <a:r>
              <a:rPr lang="en-US" sz="1900" b="1" dirty="0" err="1" smtClean="0">
                <a:solidFill>
                  <a:schemeClr val="bg2">
                    <a:lumMod val="75000"/>
                  </a:schemeClr>
                </a:solidFill>
              </a:rPr>
              <a:t>permanen</a:t>
            </a:r>
            <a:r>
              <a:rPr lang="en-US" sz="1900" b="1" dirty="0" smtClean="0">
                <a:solidFill>
                  <a:schemeClr val="bg2">
                    <a:lumMod val="75000"/>
                  </a:schemeClr>
                </a:solidFill>
              </a:rPr>
              <a:t> &amp; </a:t>
            </a:r>
            <a:r>
              <a:rPr lang="en-US" sz="1900" b="1" dirty="0" err="1" smtClean="0">
                <a:solidFill>
                  <a:schemeClr val="bg2">
                    <a:lumMod val="75000"/>
                  </a:schemeClr>
                </a:solidFill>
              </a:rPr>
              <a:t>nonpermanen</a:t>
            </a:r>
            <a:r>
              <a:rPr lang="en-US" sz="1900" b="1" dirty="0" smtClean="0">
                <a:solidFill>
                  <a:schemeClr val="bg2">
                    <a:lumMod val="75000"/>
                  </a:schemeClr>
                </a:solidFill>
              </a:rPr>
              <a:t>) </a:t>
            </a:r>
            <a:r>
              <a:rPr lang="en-US" sz="1900" b="1" dirty="0" err="1" smtClean="0">
                <a:solidFill>
                  <a:schemeClr val="bg2">
                    <a:lumMod val="75000"/>
                  </a:schemeClr>
                </a:solidFill>
              </a:rPr>
              <a:t>dicatat</a:t>
            </a:r>
            <a:r>
              <a:rPr lang="en-US" sz="1900" b="1" dirty="0" smtClean="0">
                <a:solidFill>
                  <a:schemeClr val="bg2">
                    <a:lumMod val="75000"/>
                  </a:schemeClr>
                </a:solidFill>
              </a:rPr>
              <a:t> </a:t>
            </a:r>
            <a:r>
              <a:rPr lang="en-US" sz="1900" b="1" dirty="0" err="1" smtClean="0">
                <a:solidFill>
                  <a:schemeClr val="bg2">
                    <a:lumMod val="75000"/>
                  </a:schemeClr>
                </a:solidFill>
              </a:rPr>
              <a:t>sebesar</a:t>
            </a:r>
            <a:r>
              <a:rPr lang="en-US" sz="1900" b="1" dirty="0" smtClean="0">
                <a:solidFill>
                  <a:schemeClr val="bg2">
                    <a:lumMod val="75000"/>
                  </a:schemeClr>
                </a:solidFill>
              </a:rPr>
              <a:t> </a:t>
            </a:r>
            <a:r>
              <a:rPr lang="en-US" sz="1900" b="1" dirty="0" err="1" smtClean="0">
                <a:solidFill>
                  <a:schemeClr val="bg2">
                    <a:lumMod val="75000"/>
                  </a:schemeClr>
                </a:solidFill>
              </a:rPr>
              <a:t>harga</a:t>
            </a:r>
            <a:r>
              <a:rPr lang="en-US" sz="1900" b="1" dirty="0" smtClean="0">
                <a:solidFill>
                  <a:schemeClr val="bg2">
                    <a:lumMod val="75000"/>
                  </a:schemeClr>
                </a:solidFill>
              </a:rPr>
              <a:t> </a:t>
            </a:r>
            <a:r>
              <a:rPr lang="en-US" sz="1900" b="1" dirty="0" err="1" smtClean="0">
                <a:solidFill>
                  <a:schemeClr val="bg2">
                    <a:lumMod val="75000"/>
                  </a:schemeClr>
                </a:solidFill>
              </a:rPr>
              <a:t>perolehan</a:t>
            </a:r>
            <a:r>
              <a:rPr lang="en-US" sz="1900" b="1" dirty="0" smtClean="0">
                <a:solidFill>
                  <a:schemeClr val="bg2">
                    <a:lumMod val="75000"/>
                  </a:schemeClr>
                </a:solidFill>
              </a:rPr>
              <a:t> (</a:t>
            </a:r>
            <a:r>
              <a:rPr lang="en-US" sz="1900" b="1" dirty="0" err="1" smtClean="0">
                <a:solidFill>
                  <a:schemeClr val="bg2">
                    <a:lumMod val="75000"/>
                  </a:schemeClr>
                </a:solidFill>
              </a:rPr>
              <a:t>Paragraf</a:t>
            </a:r>
            <a:r>
              <a:rPr lang="en-US" sz="1900" b="1" dirty="0" smtClean="0">
                <a:solidFill>
                  <a:schemeClr val="bg2">
                    <a:lumMod val="75000"/>
                  </a:schemeClr>
                </a:solidFill>
              </a:rPr>
              <a:t> 24, 27, 28)</a:t>
            </a:r>
          </a:p>
          <a:p>
            <a:pPr marL="623888" indent="-276225" algn="just">
              <a:spcBef>
                <a:spcPts val="0"/>
              </a:spcBef>
              <a:spcAft>
                <a:spcPts val="600"/>
              </a:spcAft>
              <a:buClr>
                <a:schemeClr val="bg2">
                  <a:lumMod val="75000"/>
                </a:schemeClr>
              </a:buClr>
              <a:buFont typeface="Wingdings" pitchFamily="2" charset="2"/>
              <a:buChar char="Ø"/>
            </a:pPr>
            <a:r>
              <a:rPr lang="en-US" sz="1900" b="1" dirty="0" err="1" smtClean="0">
                <a:solidFill>
                  <a:schemeClr val="bg2">
                    <a:lumMod val="75000"/>
                  </a:schemeClr>
                </a:solidFill>
              </a:rPr>
              <a:t>Investasi</a:t>
            </a:r>
            <a:r>
              <a:rPr lang="en-US" sz="1900" b="1" dirty="0" smtClean="0">
                <a:solidFill>
                  <a:schemeClr val="bg2">
                    <a:lumMod val="75000"/>
                  </a:schemeClr>
                </a:solidFill>
              </a:rPr>
              <a:t> yang </a:t>
            </a:r>
            <a:r>
              <a:rPr lang="en-US" sz="1900" b="1" dirty="0" err="1" smtClean="0">
                <a:solidFill>
                  <a:schemeClr val="bg2">
                    <a:lumMod val="75000"/>
                  </a:schemeClr>
                </a:solidFill>
              </a:rPr>
              <a:t>diperoleh</a:t>
            </a:r>
            <a:r>
              <a:rPr lang="en-US" sz="1900" b="1" dirty="0" smtClean="0">
                <a:solidFill>
                  <a:schemeClr val="bg2">
                    <a:lumMod val="75000"/>
                  </a:schemeClr>
                </a:solidFill>
              </a:rPr>
              <a:t> </a:t>
            </a:r>
            <a:r>
              <a:rPr lang="en-US" sz="1900" b="1" dirty="0" err="1" smtClean="0">
                <a:solidFill>
                  <a:schemeClr val="bg2">
                    <a:lumMod val="75000"/>
                  </a:schemeClr>
                </a:solidFill>
              </a:rPr>
              <a:t>dari</a:t>
            </a:r>
            <a:r>
              <a:rPr lang="en-US" sz="1900" b="1" dirty="0" smtClean="0">
                <a:solidFill>
                  <a:schemeClr val="bg2">
                    <a:lumMod val="75000"/>
                  </a:schemeClr>
                </a:solidFill>
              </a:rPr>
              <a:t> </a:t>
            </a:r>
            <a:r>
              <a:rPr lang="en-US" sz="1900" b="1" dirty="0" err="1" smtClean="0">
                <a:solidFill>
                  <a:schemeClr val="bg2">
                    <a:lumMod val="75000"/>
                  </a:schemeClr>
                </a:solidFill>
              </a:rPr>
              <a:t>pertukaran</a:t>
            </a:r>
            <a:r>
              <a:rPr lang="en-US" sz="1900" b="1" dirty="0" smtClean="0">
                <a:solidFill>
                  <a:schemeClr val="bg2">
                    <a:lumMod val="75000"/>
                  </a:schemeClr>
                </a:solidFill>
              </a:rPr>
              <a:t>, </a:t>
            </a:r>
            <a:r>
              <a:rPr lang="en-US" sz="1900" b="1" i="1" dirty="0" err="1" smtClean="0">
                <a:solidFill>
                  <a:schemeClr val="bg2">
                    <a:lumMod val="75000"/>
                  </a:schemeClr>
                </a:solidFill>
              </a:rPr>
              <a:t>nilai</a:t>
            </a:r>
            <a:r>
              <a:rPr lang="en-US" sz="1900" b="1" i="1" dirty="0" smtClean="0">
                <a:solidFill>
                  <a:schemeClr val="bg2">
                    <a:lumMod val="75000"/>
                  </a:schemeClr>
                </a:solidFill>
              </a:rPr>
              <a:t> </a:t>
            </a:r>
            <a:r>
              <a:rPr lang="en-US" sz="1900" b="1" i="1" dirty="0" err="1" smtClean="0">
                <a:solidFill>
                  <a:schemeClr val="bg2">
                    <a:lumMod val="75000"/>
                  </a:schemeClr>
                </a:solidFill>
              </a:rPr>
              <a:t>investasi</a:t>
            </a:r>
            <a:r>
              <a:rPr lang="en-US" sz="1900" b="1" i="1" dirty="0" smtClean="0">
                <a:solidFill>
                  <a:schemeClr val="bg2">
                    <a:lumMod val="75000"/>
                  </a:schemeClr>
                </a:solidFill>
              </a:rPr>
              <a:t> </a:t>
            </a:r>
            <a:r>
              <a:rPr lang="en-US" sz="1900" b="1" i="1" dirty="0" err="1" smtClean="0">
                <a:solidFill>
                  <a:schemeClr val="bg2">
                    <a:lumMod val="75000"/>
                  </a:schemeClr>
                </a:solidFill>
              </a:rPr>
              <a:t>dicatat</a:t>
            </a:r>
            <a:r>
              <a:rPr lang="en-US" sz="1900" b="1" i="1" dirty="0" smtClean="0">
                <a:solidFill>
                  <a:schemeClr val="bg2">
                    <a:lumMod val="75000"/>
                  </a:schemeClr>
                </a:solidFill>
              </a:rPr>
              <a:t> </a:t>
            </a:r>
            <a:r>
              <a:rPr lang="en-US" sz="1900" b="1" dirty="0" err="1" smtClean="0">
                <a:solidFill>
                  <a:schemeClr val="bg2">
                    <a:lumMod val="75000"/>
                  </a:schemeClr>
                </a:solidFill>
              </a:rPr>
              <a:t>sebesar</a:t>
            </a:r>
            <a:r>
              <a:rPr lang="en-US" sz="1900" b="1" dirty="0" smtClean="0">
                <a:solidFill>
                  <a:schemeClr val="bg2">
                    <a:lumMod val="75000"/>
                  </a:schemeClr>
                </a:solidFill>
              </a:rPr>
              <a:t> </a:t>
            </a:r>
            <a:r>
              <a:rPr lang="en-US" sz="1900" b="1" dirty="0" err="1" smtClean="0">
                <a:solidFill>
                  <a:schemeClr val="bg2">
                    <a:lumMod val="75000"/>
                  </a:schemeClr>
                </a:solidFill>
              </a:rPr>
              <a:t>biaya</a:t>
            </a:r>
            <a:r>
              <a:rPr lang="en-US" sz="1900" b="1" dirty="0" smtClean="0">
                <a:solidFill>
                  <a:schemeClr val="bg2">
                    <a:lumMod val="75000"/>
                  </a:schemeClr>
                </a:solidFill>
              </a:rPr>
              <a:t> </a:t>
            </a:r>
            <a:r>
              <a:rPr lang="en-US" sz="1900" b="1" dirty="0" err="1" smtClean="0">
                <a:solidFill>
                  <a:schemeClr val="bg2">
                    <a:lumMod val="75000"/>
                  </a:schemeClr>
                </a:solidFill>
              </a:rPr>
              <a:t>perolehan</a:t>
            </a:r>
            <a:r>
              <a:rPr lang="en-US" sz="1900" b="1" dirty="0" smtClean="0">
                <a:solidFill>
                  <a:schemeClr val="bg2">
                    <a:lumMod val="75000"/>
                  </a:schemeClr>
                </a:solidFill>
              </a:rPr>
              <a:t> </a:t>
            </a:r>
            <a:r>
              <a:rPr lang="en-US" sz="1900" b="1" dirty="0" err="1" smtClean="0">
                <a:solidFill>
                  <a:schemeClr val="bg2">
                    <a:lumMod val="75000"/>
                  </a:schemeClr>
                </a:solidFill>
              </a:rPr>
              <a:t>atau</a:t>
            </a:r>
            <a:r>
              <a:rPr lang="en-US" sz="1900" b="1" dirty="0" smtClean="0">
                <a:solidFill>
                  <a:schemeClr val="bg2">
                    <a:lumMod val="75000"/>
                  </a:schemeClr>
                </a:solidFill>
              </a:rPr>
              <a:t> </a:t>
            </a:r>
            <a:r>
              <a:rPr lang="en-US" sz="1900" b="1" i="1" dirty="0" err="1" smtClean="0">
                <a:solidFill>
                  <a:schemeClr val="bg2">
                    <a:lumMod val="75000"/>
                  </a:schemeClr>
                </a:solidFill>
              </a:rPr>
              <a:t>nilai</a:t>
            </a:r>
            <a:r>
              <a:rPr lang="en-US" sz="1900" b="1" i="1" dirty="0" smtClean="0">
                <a:solidFill>
                  <a:schemeClr val="bg2">
                    <a:lumMod val="75000"/>
                  </a:schemeClr>
                </a:solidFill>
              </a:rPr>
              <a:t> </a:t>
            </a:r>
            <a:r>
              <a:rPr lang="en-US" sz="1900" b="1" i="1" dirty="0" err="1" smtClean="0">
                <a:solidFill>
                  <a:schemeClr val="bg2">
                    <a:lumMod val="75000"/>
                  </a:schemeClr>
                </a:solidFill>
              </a:rPr>
              <a:t>wajar</a:t>
            </a:r>
            <a:r>
              <a:rPr lang="en-US" sz="1900" b="1" i="1" dirty="0" smtClean="0">
                <a:solidFill>
                  <a:schemeClr val="bg2">
                    <a:lumMod val="75000"/>
                  </a:schemeClr>
                </a:solidFill>
              </a:rPr>
              <a:t> </a:t>
            </a:r>
            <a:r>
              <a:rPr lang="en-US" sz="1900" b="1" i="1" dirty="0" err="1" smtClean="0">
                <a:solidFill>
                  <a:schemeClr val="bg2">
                    <a:lumMod val="75000"/>
                  </a:schemeClr>
                </a:solidFill>
              </a:rPr>
              <a:t>investasi</a:t>
            </a:r>
            <a:r>
              <a:rPr lang="en-US" sz="1900" b="1" i="1" dirty="0" smtClean="0">
                <a:solidFill>
                  <a:schemeClr val="bg2">
                    <a:lumMod val="75000"/>
                  </a:schemeClr>
                </a:solidFill>
              </a:rPr>
              <a:t> </a:t>
            </a:r>
            <a:r>
              <a:rPr lang="en-US" sz="1900" b="1" i="1" dirty="0" err="1" smtClean="0">
                <a:solidFill>
                  <a:schemeClr val="bg2">
                    <a:lumMod val="75000"/>
                  </a:schemeClr>
                </a:solidFill>
              </a:rPr>
              <a:t>jika</a:t>
            </a:r>
            <a:r>
              <a:rPr lang="en-US" sz="1900" b="1" dirty="0" smtClean="0">
                <a:solidFill>
                  <a:schemeClr val="bg2">
                    <a:lumMod val="75000"/>
                  </a:schemeClr>
                </a:solidFill>
              </a:rPr>
              <a:t> </a:t>
            </a:r>
            <a:r>
              <a:rPr lang="en-US" sz="1900" b="1" dirty="0" err="1" smtClean="0">
                <a:solidFill>
                  <a:schemeClr val="bg2">
                    <a:lumMod val="75000"/>
                  </a:schemeClr>
                </a:solidFill>
              </a:rPr>
              <a:t>harga</a:t>
            </a:r>
            <a:r>
              <a:rPr lang="en-US" sz="1900" b="1" dirty="0" smtClean="0">
                <a:solidFill>
                  <a:schemeClr val="bg2">
                    <a:lumMod val="75000"/>
                  </a:schemeClr>
                </a:solidFill>
              </a:rPr>
              <a:t> </a:t>
            </a:r>
            <a:r>
              <a:rPr lang="en-US" sz="1900" b="1" dirty="0" err="1" smtClean="0">
                <a:solidFill>
                  <a:schemeClr val="bg2">
                    <a:lumMod val="75000"/>
                  </a:schemeClr>
                </a:solidFill>
              </a:rPr>
              <a:t>perolehan</a:t>
            </a:r>
            <a:r>
              <a:rPr lang="en-US" sz="1900" b="1" dirty="0" smtClean="0">
                <a:solidFill>
                  <a:schemeClr val="bg2">
                    <a:lumMod val="75000"/>
                  </a:schemeClr>
                </a:solidFill>
              </a:rPr>
              <a:t> </a:t>
            </a:r>
            <a:r>
              <a:rPr lang="en-US" sz="1900" b="1" dirty="0" err="1" smtClean="0">
                <a:solidFill>
                  <a:schemeClr val="bg2">
                    <a:lumMod val="75000"/>
                  </a:schemeClr>
                </a:solidFill>
              </a:rPr>
              <a:t>tidak</a:t>
            </a:r>
            <a:r>
              <a:rPr lang="en-US" sz="1900" b="1" dirty="0" smtClean="0">
                <a:solidFill>
                  <a:schemeClr val="bg2">
                    <a:lumMod val="75000"/>
                  </a:schemeClr>
                </a:solidFill>
              </a:rPr>
              <a:t> </a:t>
            </a:r>
            <a:r>
              <a:rPr lang="en-US" sz="1900" b="1" dirty="0" err="1" smtClean="0">
                <a:solidFill>
                  <a:schemeClr val="bg2">
                    <a:lumMod val="75000"/>
                  </a:schemeClr>
                </a:solidFill>
              </a:rPr>
              <a:t>ada</a:t>
            </a:r>
            <a:r>
              <a:rPr lang="en-US" sz="1900" b="1" dirty="0" smtClean="0">
                <a:solidFill>
                  <a:schemeClr val="bg2">
                    <a:lumMod val="75000"/>
                  </a:schemeClr>
                </a:solidFill>
              </a:rPr>
              <a:t> (</a:t>
            </a:r>
            <a:r>
              <a:rPr lang="en-US" sz="1900" b="1" dirty="0" err="1" smtClean="0">
                <a:solidFill>
                  <a:schemeClr val="bg2">
                    <a:lumMod val="75000"/>
                  </a:schemeClr>
                </a:solidFill>
              </a:rPr>
              <a:t>Paragraf</a:t>
            </a:r>
            <a:r>
              <a:rPr lang="en-US" sz="1900" b="1" dirty="0" smtClean="0">
                <a:solidFill>
                  <a:schemeClr val="bg2">
                    <a:lumMod val="75000"/>
                  </a:schemeClr>
                </a:solidFill>
              </a:rPr>
              <a:t> 32).</a:t>
            </a:r>
          </a:p>
          <a:p>
            <a:pPr algn="just">
              <a:spcBef>
                <a:spcPts val="0"/>
              </a:spcBef>
              <a:spcAft>
                <a:spcPts val="600"/>
              </a:spcAft>
              <a:buClr>
                <a:srgbClr val="FFFF00"/>
              </a:buClr>
            </a:pPr>
            <a:r>
              <a:rPr lang="en-US" sz="1900" b="1" dirty="0" err="1" smtClean="0">
                <a:solidFill>
                  <a:schemeClr val="bg2">
                    <a:lumMod val="75000"/>
                  </a:schemeClr>
                </a:solidFill>
              </a:rPr>
              <a:t>Metode</a:t>
            </a:r>
            <a:r>
              <a:rPr lang="en-US" sz="1900" b="1" dirty="0" smtClean="0">
                <a:solidFill>
                  <a:schemeClr val="bg2">
                    <a:lumMod val="75000"/>
                  </a:schemeClr>
                </a:solidFill>
              </a:rPr>
              <a:t> </a:t>
            </a:r>
            <a:r>
              <a:rPr lang="en-US" sz="1900" b="1" dirty="0" err="1" smtClean="0">
                <a:solidFill>
                  <a:schemeClr val="bg2">
                    <a:lumMod val="75000"/>
                  </a:schemeClr>
                </a:solidFill>
              </a:rPr>
              <a:t>biaya</a:t>
            </a:r>
            <a:r>
              <a:rPr lang="en-US" sz="1900" b="1" dirty="0" smtClean="0">
                <a:solidFill>
                  <a:schemeClr val="bg2">
                    <a:lumMod val="75000"/>
                  </a:schemeClr>
                </a:solidFill>
              </a:rPr>
              <a:t> (</a:t>
            </a:r>
            <a:r>
              <a:rPr lang="en-US" sz="1900" b="1" dirty="0" err="1" smtClean="0">
                <a:solidFill>
                  <a:schemeClr val="bg2">
                    <a:lumMod val="75000"/>
                  </a:schemeClr>
                </a:solidFill>
              </a:rPr>
              <a:t>pengendalian</a:t>
            </a:r>
            <a:r>
              <a:rPr lang="en-US" sz="1900" b="1" dirty="0" smtClean="0">
                <a:solidFill>
                  <a:schemeClr val="bg2">
                    <a:lumMod val="75000"/>
                  </a:schemeClr>
                </a:solidFill>
              </a:rPr>
              <a:t> </a:t>
            </a:r>
            <a:r>
              <a:rPr lang="en-US" sz="1900" b="1" dirty="0" err="1" smtClean="0">
                <a:solidFill>
                  <a:schemeClr val="bg2">
                    <a:lumMod val="75000"/>
                  </a:schemeClr>
                </a:solidFill>
              </a:rPr>
              <a:t>ditengarai</a:t>
            </a:r>
            <a:r>
              <a:rPr lang="en-US" sz="1900" b="1" dirty="0" smtClean="0">
                <a:solidFill>
                  <a:schemeClr val="bg2">
                    <a:lumMod val="75000"/>
                  </a:schemeClr>
                </a:solidFill>
              </a:rPr>
              <a:t> &lt; 20% </a:t>
            </a:r>
            <a:r>
              <a:rPr lang="en-US" sz="1900" b="1" dirty="0" err="1" smtClean="0">
                <a:solidFill>
                  <a:schemeClr val="bg2">
                    <a:lumMod val="75000"/>
                  </a:schemeClr>
                </a:solidFill>
              </a:rPr>
              <a:t>kepemilikan</a:t>
            </a:r>
            <a:r>
              <a:rPr lang="en-US" sz="1900" b="1" dirty="0" smtClean="0">
                <a:solidFill>
                  <a:schemeClr val="bg2">
                    <a:lumMod val="75000"/>
                  </a:schemeClr>
                </a:solidFill>
              </a:rPr>
              <a:t>, paragraph 37), </a:t>
            </a:r>
            <a:r>
              <a:rPr lang="en-US" sz="1900" b="1" dirty="0" err="1" smtClean="0">
                <a:solidFill>
                  <a:schemeClr val="bg2">
                    <a:lumMod val="75000"/>
                  </a:schemeClr>
                </a:solidFill>
              </a:rPr>
              <a:t>metode</a:t>
            </a:r>
            <a:r>
              <a:rPr lang="en-US" sz="1900" b="1" dirty="0" smtClean="0">
                <a:solidFill>
                  <a:schemeClr val="bg2">
                    <a:lumMod val="75000"/>
                  </a:schemeClr>
                </a:solidFill>
              </a:rPr>
              <a:t> </a:t>
            </a:r>
            <a:r>
              <a:rPr lang="en-US" sz="1900" b="1" dirty="0" err="1" smtClean="0">
                <a:solidFill>
                  <a:schemeClr val="bg2">
                    <a:lumMod val="75000"/>
                  </a:schemeClr>
                </a:solidFill>
              </a:rPr>
              <a:t>ekuitas</a:t>
            </a:r>
            <a:r>
              <a:rPr lang="en-US" sz="1900" b="1" dirty="0" smtClean="0">
                <a:solidFill>
                  <a:schemeClr val="bg2">
                    <a:lumMod val="75000"/>
                  </a:schemeClr>
                </a:solidFill>
              </a:rPr>
              <a:t> (</a:t>
            </a:r>
            <a:r>
              <a:rPr lang="en-US" sz="1900" b="1" dirty="0" err="1" smtClean="0">
                <a:solidFill>
                  <a:schemeClr val="bg2">
                    <a:lumMod val="75000"/>
                  </a:schemeClr>
                </a:solidFill>
              </a:rPr>
              <a:t>pengendalian</a:t>
            </a:r>
            <a:r>
              <a:rPr lang="en-US" sz="1900" b="1" dirty="0" smtClean="0">
                <a:solidFill>
                  <a:schemeClr val="bg2">
                    <a:lumMod val="75000"/>
                  </a:schemeClr>
                </a:solidFill>
              </a:rPr>
              <a:t> </a:t>
            </a:r>
            <a:r>
              <a:rPr lang="en-US" sz="1900" b="1" dirty="0" err="1" smtClean="0">
                <a:solidFill>
                  <a:schemeClr val="bg2">
                    <a:lumMod val="75000"/>
                  </a:schemeClr>
                </a:solidFill>
              </a:rPr>
              <a:t>ditengarai</a:t>
            </a:r>
            <a:r>
              <a:rPr lang="en-US" sz="1900" b="1" dirty="0" smtClean="0">
                <a:solidFill>
                  <a:schemeClr val="bg2">
                    <a:lumMod val="75000"/>
                  </a:schemeClr>
                </a:solidFill>
              </a:rPr>
              <a:t> 20-50% </a:t>
            </a:r>
            <a:r>
              <a:rPr lang="en-US" sz="1900" b="1" dirty="0" err="1" smtClean="0">
                <a:solidFill>
                  <a:schemeClr val="bg2">
                    <a:lumMod val="75000"/>
                  </a:schemeClr>
                </a:solidFill>
              </a:rPr>
              <a:t>dan</a:t>
            </a:r>
            <a:r>
              <a:rPr lang="en-US" sz="1900" b="1" dirty="0" smtClean="0">
                <a:solidFill>
                  <a:schemeClr val="bg2">
                    <a:lumMod val="75000"/>
                  </a:schemeClr>
                </a:solidFill>
              </a:rPr>
              <a:t> &gt; 50% </a:t>
            </a:r>
            <a:r>
              <a:rPr lang="en-US" sz="1900" b="1" dirty="0" err="1" smtClean="0">
                <a:solidFill>
                  <a:schemeClr val="bg2">
                    <a:lumMod val="75000"/>
                  </a:schemeClr>
                </a:solidFill>
              </a:rPr>
              <a:t>kepemilikan</a:t>
            </a:r>
            <a:r>
              <a:rPr lang="en-US" sz="1900" b="1" dirty="0" smtClean="0">
                <a:solidFill>
                  <a:schemeClr val="bg2">
                    <a:lumMod val="75000"/>
                  </a:schemeClr>
                </a:solidFill>
              </a:rPr>
              <a:t>, paragraph 37) (</a:t>
            </a:r>
            <a:r>
              <a:rPr lang="en-US" sz="1900" b="1" dirty="0" err="1" smtClean="0">
                <a:solidFill>
                  <a:schemeClr val="bg2">
                    <a:lumMod val="75000"/>
                  </a:schemeClr>
                </a:solidFill>
              </a:rPr>
              <a:t>Paragraf</a:t>
            </a:r>
            <a:r>
              <a:rPr lang="en-US" sz="1900" b="1" dirty="0" smtClean="0">
                <a:solidFill>
                  <a:schemeClr val="bg2">
                    <a:lumMod val="75000"/>
                  </a:schemeClr>
                </a:solidFill>
              </a:rPr>
              <a:t> 36) </a:t>
            </a:r>
            <a:r>
              <a:rPr lang="en-US" sz="1900" b="1" dirty="0" err="1" smtClean="0">
                <a:solidFill>
                  <a:schemeClr val="bg2">
                    <a:lumMod val="75000"/>
                  </a:schemeClr>
                </a:solidFill>
              </a:rPr>
              <a:t>dan</a:t>
            </a:r>
            <a:r>
              <a:rPr lang="en-US" sz="1900" b="1" dirty="0" smtClean="0">
                <a:solidFill>
                  <a:schemeClr val="bg2">
                    <a:lumMod val="75000"/>
                  </a:schemeClr>
                </a:solidFill>
              </a:rPr>
              <a:t> </a:t>
            </a:r>
            <a:r>
              <a:rPr lang="en-US" sz="1900" b="1" dirty="0" err="1" smtClean="0">
                <a:solidFill>
                  <a:schemeClr val="bg2">
                    <a:lumMod val="75000"/>
                  </a:schemeClr>
                </a:solidFill>
              </a:rPr>
              <a:t>metode</a:t>
            </a:r>
            <a:r>
              <a:rPr lang="en-US" sz="1900" b="1" dirty="0" smtClean="0">
                <a:solidFill>
                  <a:schemeClr val="bg2">
                    <a:lumMod val="75000"/>
                  </a:schemeClr>
                </a:solidFill>
              </a:rPr>
              <a:t> </a:t>
            </a:r>
            <a:r>
              <a:rPr lang="en-US" sz="1900" b="1" dirty="0" err="1" smtClean="0">
                <a:solidFill>
                  <a:schemeClr val="bg2">
                    <a:lumMod val="75000"/>
                  </a:schemeClr>
                </a:solidFill>
              </a:rPr>
              <a:t>nilai</a:t>
            </a:r>
            <a:r>
              <a:rPr lang="en-US" sz="1900" b="1" dirty="0" smtClean="0">
                <a:solidFill>
                  <a:schemeClr val="bg2">
                    <a:lumMod val="75000"/>
                  </a:schemeClr>
                </a:solidFill>
              </a:rPr>
              <a:t> </a:t>
            </a:r>
            <a:r>
              <a:rPr lang="en-US" sz="1900" b="1" dirty="0" err="1" smtClean="0">
                <a:solidFill>
                  <a:schemeClr val="bg2">
                    <a:lumMod val="75000"/>
                  </a:schemeClr>
                </a:solidFill>
              </a:rPr>
              <a:t>realisasi</a:t>
            </a:r>
            <a:r>
              <a:rPr lang="en-US" sz="1900" b="1" dirty="0" smtClean="0">
                <a:solidFill>
                  <a:schemeClr val="bg2">
                    <a:lumMod val="75000"/>
                  </a:schemeClr>
                </a:solidFill>
              </a:rPr>
              <a:t> </a:t>
            </a:r>
            <a:r>
              <a:rPr lang="en-US" sz="1900" b="1" dirty="0" err="1" smtClean="0">
                <a:solidFill>
                  <a:schemeClr val="bg2">
                    <a:lumMod val="75000"/>
                  </a:schemeClr>
                </a:solidFill>
              </a:rPr>
              <a:t>bersih</a:t>
            </a:r>
            <a:r>
              <a:rPr lang="en-US" sz="1900" b="1" dirty="0" smtClean="0">
                <a:solidFill>
                  <a:schemeClr val="bg2">
                    <a:lumMod val="75000"/>
                  </a:schemeClr>
                </a:solidFill>
              </a:rPr>
              <a:t> (</a:t>
            </a:r>
            <a:r>
              <a:rPr lang="en-US" sz="1900" b="1" dirty="0" err="1" smtClean="0">
                <a:solidFill>
                  <a:schemeClr val="bg2">
                    <a:lumMod val="75000"/>
                  </a:schemeClr>
                </a:solidFill>
              </a:rPr>
              <a:t>kepemilikan</a:t>
            </a:r>
            <a:r>
              <a:rPr lang="en-US" sz="1900" b="1" dirty="0" smtClean="0">
                <a:solidFill>
                  <a:schemeClr val="bg2">
                    <a:lumMod val="75000"/>
                  </a:schemeClr>
                </a:solidFill>
              </a:rPr>
              <a:t> nonpermanent), </a:t>
            </a:r>
            <a:r>
              <a:rPr lang="en-US" sz="1900" b="1" dirty="0" err="1" smtClean="0">
                <a:solidFill>
                  <a:schemeClr val="bg2">
                    <a:lumMod val="75000"/>
                  </a:schemeClr>
                </a:solidFill>
              </a:rPr>
              <a:t>tetap</a:t>
            </a:r>
            <a:r>
              <a:rPr lang="en-US" sz="1900" b="1" dirty="0" smtClean="0">
                <a:solidFill>
                  <a:schemeClr val="bg2">
                    <a:lumMod val="75000"/>
                  </a:schemeClr>
                </a:solidFill>
              </a:rPr>
              <a:t> </a:t>
            </a:r>
            <a:r>
              <a:rPr lang="en-US" sz="1900" b="1" dirty="0" err="1" smtClean="0">
                <a:solidFill>
                  <a:schemeClr val="bg2">
                    <a:lumMod val="75000"/>
                  </a:schemeClr>
                </a:solidFill>
              </a:rPr>
              <a:t>sama</a:t>
            </a:r>
            <a:r>
              <a:rPr lang="en-US" sz="1900" b="1" dirty="0" smtClean="0">
                <a:solidFill>
                  <a:schemeClr val="bg2">
                    <a:lumMod val="75000"/>
                  </a:schemeClr>
                </a:solidFill>
              </a:rPr>
              <a:t>.</a:t>
            </a:r>
          </a:p>
          <a:p>
            <a:pPr algn="just" eaLnBrk="1" hangingPunct="1">
              <a:spcBef>
                <a:spcPts val="0"/>
              </a:spcBef>
              <a:spcAft>
                <a:spcPts val="600"/>
              </a:spcAft>
              <a:buClr>
                <a:srgbClr val="FFFF00"/>
              </a:buClr>
            </a:pPr>
            <a:r>
              <a:rPr lang="en-US" sz="1900" b="1" dirty="0" err="1" smtClean="0">
                <a:solidFill>
                  <a:schemeClr val="bg2">
                    <a:lumMod val="75000"/>
                  </a:schemeClr>
                </a:solidFill>
              </a:rPr>
              <a:t>Pengumuman</a:t>
            </a:r>
            <a:r>
              <a:rPr lang="en-US" sz="1900" b="1" dirty="0" smtClean="0">
                <a:solidFill>
                  <a:schemeClr val="bg2">
                    <a:lumMod val="75000"/>
                  </a:schemeClr>
                </a:solidFill>
              </a:rPr>
              <a:t> </a:t>
            </a:r>
            <a:r>
              <a:rPr lang="en-US" sz="1900" b="1" dirty="0" err="1" smtClean="0">
                <a:solidFill>
                  <a:schemeClr val="bg2">
                    <a:lumMod val="75000"/>
                  </a:schemeClr>
                </a:solidFill>
              </a:rPr>
              <a:t>dividen</a:t>
            </a:r>
            <a:r>
              <a:rPr lang="en-US" sz="1900" b="1" dirty="0" smtClean="0">
                <a:solidFill>
                  <a:schemeClr val="bg2">
                    <a:lumMod val="75000"/>
                  </a:schemeClr>
                </a:solidFill>
              </a:rPr>
              <a:t> </a:t>
            </a:r>
            <a:r>
              <a:rPr lang="en-US" sz="1900" b="1" dirty="0" err="1" smtClean="0">
                <a:solidFill>
                  <a:schemeClr val="bg2">
                    <a:lumMod val="75000"/>
                  </a:schemeClr>
                </a:solidFill>
              </a:rPr>
              <a:t>tdk</a:t>
            </a:r>
            <a:r>
              <a:rPr lang="en-US" sz="1900" b="1" dirty="0" smtClean="0">
                <a:solidFill>
                  <a:schemeClr val="bg2">
                    <a:lumMod val="75000"/>
                  </a:schemeClr>
                </a:solidFill>
              </a:rPr>
              <a:t> </a:t>
            </a:r>
            <a:r>
              <a:rPr lang="en-US" sz="1900" b="1" dirty="0" err="1" smtClean="0">
                <a:solidFill>
                  <a:schemeClr val="bg2">
                    <a:lumMod val="75000"/>
                  </a:schemeClr>
                </a:solidFill>
              </a:rPr>
              <a:t>di</a:t>
            </a:r>
            <a:r>
              <a:rPr lang="en-US" sz="1900" b="1" dirty="0" smtClean="0">
                <a:solidFill>
                  <a:schemeClr val="bg2">
                    <a:lumMod val="75000"/>
                  </a:schemeClr>
                </a:solidFill>
              </a:rPr>
              <a:t> </a:t>
            </a:r>
            <a:r>
              <a:rPr lang="en-US" sz="1900" b="1" dirty="0" err="1" smtClean="0">
                <a:solidFill>
                  <a:schemeClr val="bg2">
                    <a:lumMod val="75000"/>
                  </a:schemeClr>
                </a:solidFill>
              </a:rPr>
              <a:t>akru</a:t>
            </a:r>
            <a:r>
              <a:rPr lang="en-US" sz="1900" b="1" dirty="0" smtClean="0">
                <a:solidFill>
                  <a:schemeClr val="bg2">
                    <a:lumMod val="75000"/>
                  </a:schemeClr>
                </a:solidFill>
              </a:rPr>
              <a:t> </a:t>
            </a:r>
            <a:r>
              <a:rPr lang="en-US" sz="1900" b="1" dirty="0" err="1" smtClean="0">
                <a:solidFill>
                  <a:schemeClr val="bg2">
                    <a:lumMod val="75000"/>
                  </a:schemeClr>
                </a:solidFill>
              </a:rPr>
              <a:t>dalam</a:t>
            </a:r>
            <a:r>
              <a:rPr lang="en-US" sz="1900" b="1" dirty="0" smtClean="0">
                <a:solidFill>
                  <a:schemeClr val="bg2">
                    <a:lumMod val="75000"/>
                  </a:schemeClr>
                </a:solidFill>
              </a:rPr>
              <a:t> </a:t>
            </a:r>
            <a:r>
              <a:rPr lang="en-US" sz="1900" b="1" dirty="0" err="1" smtClean="0">
                <a:solidFill>
                  <a:schemeClr val="bg2">
                    <a:lumMod val="75000"/>
                  </a:schemeClr>
                </a:solidFill>
              </a:rPr>
              <a:t>metode</a:t>
            </a:r>
            <a:r>
              <a:rPr lang="en-US" sz="1900" b="1" dirty="0" smtClean="0">
                <a:solidFill>
                  <a:schemeClr val="bg2">
                    <a:lumMod val="75000"/>
                  </a:schemeClr>
                </a:solidFill>
              </a:rPr>
              <a:t> </a:t>
            </a:r>
            <a:r>
              <a:rPr lang="en-US" sz="1900" b="1" dirty="0" err="1" smtClean="0">
                <a:solidFill>
                  <a:schemeClr val="bg2">
                    <a:lumMod val="75000"/>
                  </a:schemeClr>
                </a:solidFill>
              </a:rPr>
              <a:t>biaya</a:t>
            </a:r>
            <a:r>
              <a:rPr lang="en-US" sz="1900" b="1" dirty="0" smtClean="0">
                <a:solidFill>
                  <a:schemeClr val="bg2">
                    <a:lumMod val="75000"/>
                  </a:schemeClr>
                </a:solidFill>
              </a:rPr>
              <a:t>,</a:t>
            </a:r>
          </a:p>
          <a:p>
            <a:pPr algn="just" eaLnBrk="1" hangingPunct="1">
              <a:spcBef>
                <a:spcPts val="0"/>
              </a:spcBef>
              <a:spcAft>
                <a:spcPts val="600"/>
              </a:spcAft>
              <a:buClr>
                <a:srgbClr val="FFFF00"/>
              </a:buClr>
            </a:pPr>
            <a:r>
              <a:rPr lang="en-US" sz="1900" b="1" dirty="0" err="1" smtClean="0">
                <a:solidFill>
                  <a:schemeClr val="bg2">
                    <a:lumMod val="75000"/>
                  </a:schemeClr>
                </a:solidFill>
              </a:rPr>
              <a:t>Penerimaan</a:t>
            </a:r>
            <a:r>
              <a:rPr lang="en-US" sz="1900" b="1" dirty="0" smtClean="0">
                <a:solidFill>
                  <a:schemeClr val="bg2">
                    <a:lumMod val="75000"/>
                  </a:schemeClr>
                </a:solidFill>
              </a:rPr>
              <a:t> </a:t>
            </a:r>
            <a:r>
              <a:rPr lang="en-US" sz="1900" b="1" dirty="0" err="1" smtClean="0">
                <a:solidFill>
                  <a:schemeClr val="bg2">
                    <a:lumMod val="75000"/>
                  </a:schemeClr>
                </a:solidFill>
              </a:rPr>
              <a:t>tunai</a:t>
            </a:r>
            <a:r>
              <a:rPr lang="en-US" sz="1900" b="1" dirty="0" smtClean="0">
                <a:solidFill>
                  <a:schemeClr val="bg2">
                    <a:lumMod val="75000"/>
                  </a:schemeClr>
                </a:solidFill>
              </a:rPr>
              <a:t> </a:t>
            </a:r>
            <a:r>
              <a:rPr lang="en-US" sz="1900" b="1" dirty="0" err="1" smtClean="0">
                <a:solidFill>
                  <a:schemeClr val="bg2">
                    <a:lumMod val="75000"/>
                  </a:schemeClr>
                </a:solidFill>
              </a:rPr>
              <a:t>dividen</a:t>
            </a:r>
            <a:r>
              <a:rPr lang="en-US" sz="1900" b="1" dirty="0" smtClean="0">
                <a:solidFill>
                  <a:schemeClr val="bg2">
                    <a:lumMod val="75000"/>
                  </a:schemeClr>
                </a:solidFill>
              </a:rPr>
              <a:t> &amp; </a:t>
            </a:r>
            <a:r>
              <a:rPr lang="en-US" sz="1900" b="1" dirty="0" err="1" smtClean="0">
                <a:solidFill>
                  <a:schemeClr val="bg2">
                    <a:lumMod val="75000"/>
                  </a:schemeClr>
                </a:solidFill>
              </a:rPr>
              <a:t>hasil</a:t>
            </a:r>
            <a:r>
              <a:rPr lang="en-US" sz="1900" b="1" dirty="0" smtClean="0">
                <a:solidFill>
                  <a:schemeClr val="bg2">
                    <a:lumMod val="75000"/>
                  </a:schemeClr>
                </a:solidFill>
              </a:rPr>
              <a:t> </a:t>
            </a:r>
            <a:r>
              <a:rPr lang="en-US" sz="1900" b="1" dirty="0" err="1" smtClean="0">
                <a:solidFill>
                  <a:schemeClr val="bg2">
                    <a:lumMod val="75000"/>
                  </a:schemeClr>
                </a:solidFill>
              </a:rPr>
              <a:t>investasi</a:t>
            </a:r>
            <a:r>
              <a:rPr lang="en-US" sz="1900" b="1" dirty="0" smtClean="0">
                <a:solidFill>
                  <a:schemeClr val="bg2">
                    <a:lumMod val="75000"/>
                  </a:schemeClr>
                </a:solidFill>
              </a:rPr>
              <a:t> yang lain, </a:t>
            </a:r>
            <a:r>
              <a:rPr lang="en-US" sz="1900" b="1" dirty="0" err="1" smtClean="0">
                <a:solidFill>
                  <a:schemeClr val="bg2">
                    <a:lumMod val="75000"/>
                  </a:schemeClr>
                </a:solidFill>
              </a:rPr>
              <a:t>bila</a:t>
            </a:r>
            <a:r>
              <a:rPr lang="en-US" sz="1900" b="1" dirty="0" smtClean="0">
                <a:solidFill>
                  <a:schemeClr val="bg2">
                    <a:lumMod val="75000"/>
                  </a:schemeClr>
                </a:solidFill>
              </a:rPr>
              <a:t> </a:t>
            </a:r>
            <a:r>
              <a:rPr lang="en-US" sz="1900" b="1" dirty="0" err="1" smtClean="0">
                <a:solidFill>
                  <a:schemeClr val="bg2">
                    <a:lumMod val="75000"/>
                  </a:schemeClr>
                </a:solidFill>
              </a:rPr>
              <a:t>metode</a:t>
            </a:r>
            <a:r>
              <a:rPr lang="en-US" sz="1900" b="1" dirty="0" smtClean="0">
                <a:solidFill>
                  <a:schemeClr val="bg2">
                    <a:lumMod val="75000"/>
                  </a:schemeClr>
                </a:solidFill>
              </a:rPr>
              <a:t> </a:t>
            </a:r>
            <a:r>
              <a:rPr lang="en-US" sz="1900" b="1" dirty="0" err="1" smtClean="0">
                <a:solidFill>
                  <a:schemeClr val="bg2">
                    <a:lumMod val="75000"/>
                  </a:schemeClr>
                </a:solidFill>
              </a:rPr>
              <a:t>biaya</a:t>
            </a:r>
            <a:r>
              <a:rPr lang="en-US" sz="1900" b="1" dirty="0" smtClean="0">
                <a:solidFill>
                  <a:schemeClr val="bg2">
                    <a:lumMod val="75000"/>
                  </a:schemeClr>
                </a:solidFill>
              </a:rPr>
              <a:t>, </a:t>
            </a:r>
            <a:r>
              <a:rPr lang="en-US" sz="1900" b="1" dirty="0" err="1" smtClean="0">
                <a:solidFill>
                  <a:schemeClr val="bg2">
                    <a:lumMod val="75000"/>
                  </a:schemeClr>
                </a:solidFill>
              </a:rPr>
              <a:t>diterima</a:t>
            </a:r>
            <a:r>
              <a:rPr lang="en-US" sz="1900" b="1" dirty="0" smtClean="0">
                <a:solidFill>
                  <a:schemeClr val="bg2">
                    <a:lumMod val="75000"/>
                  </a:schemeClr>
                </a:solidFill>
              </a:rPr>
              <a:t> </a:t>
            </a:r>
            <a:r>
              <a:rPr lang="en-US" sz="1900" b="1" dirty="0" err="1" smtClean="0">
                <a:solidFill>
                  <a:schemeClr val="bg2">
                    <a:lumMod val="75000"/>
                  </a:schemeClr>
                </a:solidFill>
              </a:rPr>
              <a:t>dan</a:t>
            </a:r>
            <a:r>
              <a:rPr lang="en-US" sz="1900" b="1" dirty="0" smtClean="0">
                <a:solidFill>
                  <a:schemeClr val="bg2">
                    <a:lumMod val="75000"/>
                  </a:schemeClr>
                </a:solidFill>
              </a:rPr>
              <a:t> </a:t>
            </a:r>
            <a:r>
              <a:rPr lang="en-US" sz="1900" b="1" dirty="0" err="1" smtClean="0">
                <a:solidFill>
                  <a:schemeClr val="bg2">
                    <a:lumMod val="75000"/>
                  </a:schemeClr>
                </a:solidFill>
              </a:rPr>
              <a:t>diakui</a:t>
            </a:r>
            <a:r>
              <a:rPr lang="en-US" sz="1900" b="1" dirty="0" smtClean="0">
                <a:solidFill>
                  <a:schemeClr val="bg2">
                    <a:lumMod val="75000"/>
                  </a:schemeClr>
                </a:solidFill>
              </a:rPr>
              <a:t> </a:t>
            </a:r>
            <a:r>
              <a:rPr lang="en-US" sz="1900" b="1" dirty="0" err="1" smtClean="0">
                <a:solidFill>
                  <a:schemeClr val="bg2">
                    <a:lumMod val="75000"/>
                  </a:schemeClr>
                </a:solidFill>
              </a:rPr>
              <a:t>sbg</a:t>
            </a:r>
            <a:r>
              <a:rPr lang="en-US" sz="1900" b="1" dirty="0" smtClean="0">
                <a:solidFill>
                  <a:schemeClr val="bg2">
                    <a:lumMod val="75000"/>
                  </a:schemeClr>
                </a:solidFill>
              </a:rPr>
              <a:t> </a:t>
            </a:r>
            <a:r>
              <a:rPr lang="en-US" sz="1900" b="1" dirty="0" err="1" smtClean="0">
                <a:solidFill>
                  <a:schemeClr val="bg2">
                    <a:lumMod val="75000"/>
                  </a:schemeClr>
                </a:solidFill>
              </a:rPr>
              <a:t>pendapatan</a:t>
            </a:r>
            <a:r>
              <a:rPr lang="en-US" sz="1900" b="1" dirty="0" smtClean="0">
                <a:solidFill>
                  <a:schemeClr val="bg2">
                    <a:lumMod val="75000"/>
                  </a:schemeClr>
                </a:solidFill>
              </a:rPr>
              <a:t>.</a:t>
            </a:r>
          </a:p>
          <a:p>
            <a:pPr algn="just" eaLnBrk="1" hangingPunct="1">
              <a:spcBef>
                <a:spcPts val="0"/>
              </a:spcBef>
              <a:spcAft>
                <a:spcPts val="600"/>
              </a:spcAft>
              <a:buClr>
                <a:srgbClr val="FFFF00"/>
              </a:buClr>
            </a:pPr>
            <a:r>
              <a:rPr lang="en-US" sz="1900" b="1" dirty="0" err="1" smtClean="0">
                <a:solidFill>
                  <a:schemeClr val="bg2">
                    <a:lumMod val="75000"/>
                  </a:schemeClr>
                </a:solidFill>
              </a:rPr>
              <a:t>Pengumuman</a:t>
            </a:r>
            <a:r>
              <a:rPr lang="en-US" sz="1900" b="1" dirty="0" smtClean="0">
                <a:solidFill>
                  <a:schemeClr val="bg2">
                    <a:lumMod val="75000"/>
                  </a:schemeClr>
                </a:solidFill>
              </a:rPr>
              <a:t> </a:t>
            </a:r>
            <a:r>
              <a:rPr lang="en-US" sz="1900" b="1" dirty="0" err="1" smtClean="0">
                <a:solidFill>
                  <a:schemeClr val="bg2">
                    <a:lumMod val="75000"/>
                  </a:schemeClr>
                </a:solidFill>
              </a:rPr>
              <a:t>dividen</a:t>
            </a:r>
            <a:r>
              <a:rPr lang="en-US" sz="1900" b="1" dirty="0" smtClean="0">
                <a:solidFill>
                  <a:schemeClr val="bg2">
                    <a:lumMod val="75000"/>
                  </a:schemeClr>
                </a:solidFill>
              </a:rPr>
              <a:t>, </a:t>
            </a:r>
            <a:r>
              <a:rPr lang="en-US" sz="1900" b="1" dirty="0" err="1" smtClean="0">
                <a:solidFill>
                  <a:schemeClr val="bg2">
                    <a:lumMod val="75000"/>
                  </a:schemeClr>
                </a:solidFill>
              </a:rPr>
              <a:t>bila</a:t>
            </a:r>
            <a:r>
              <a:rPr lang="en-US" sz="1900" b="1" dirty="0" smtClean="0">
                <a:solidFill>
                  <a:schemeClr val="bg2">
                    <a:lumMod val="75000"/>
                  </a:schemeClr>
                </a:solidFill>
              </a:rPr>
              <a:t> </a:t>
            </a:r>
            <a:r>
              <a:rPr lang="en-US" sz="1900" b="1" dirty="0" err="1" smtClean="0">
                <a:solidFill>
                  <a:schemeClr val="bg2">
                    <a:lumMod val="75000"/>
                  </a:schemeClr>
                </a:solidFill>
              </a:rPr>
              <a:t>metode</a:t>
            </a:r>
            <a:r>
              <a:rPr lang="en-US" sz="1900" b="1" dirty="0" smtClean="0">
                <a:solidFill>
                  <a:schemeClr val="bg2">
                    <a:lumMod val="75000"/>
                  </a:schemeClr>
                </a:solidFill>
              </a:rPr>
              <a:t> </a:t>
            </a:r>
            <a:r>
              <a:rPr lang="en-US" sz="1900" b="1" dirty="0" err="1" smtClean="0">
                <a:solidFill>
                  <a:schemeClr val="bg2">
                    <a:lumMod val="75000"/>
                  </a:schemeClr>
                </a:solidFill>
              </a:rPr>
              <a:t>ekuitas</a:t>
            </a:r>
            <a:r>
              <a:rPr lang="en-US" sz="1900" b="1" dirty="0" smtClean="0">
                <a:solidFill>
                  <a:schemeClr val="bg2">
                    <a:lumMod val="75000"/>
                  </a:schemeClr>
                </a:solidFill>
              </a:rPr>
              <a:t>, </a:t>
            </a:r>
            <a:r>
              <a:rPr lang="en-US" sz="1900" b="1" dirty="0" err="1" smtClean="0">
                <a:solidFill>
                  <a:schemeClr val="bg2">
                    <a:lumMod val="75000"/>
                  </a:schemeClr>
                </a:solidFill>
              </a:rPr>
              <a:t>menimbulkan</a:t>
            </a:r>
            <a:r>
              <a:rPr lang="en-US" sz="1900" b="1" dirty="0" smtClean="0">
                <a:solidFill>
                  <a:schemeClr val="bg2">
                    <a:lumMod val="75000"/>
                  </a:schemeClr>
                </a:solidFill>
              </a:rPr>
              <a:t> </a:t>
            </a:r>
            <a:r>
              <a:rPr lang="en-US" sz="1900" b="1" dirty="0" err="1" smtClean="0">
                <a:solidFill>
                  <a:schemeClr val="bg2">
                    <a:lumMod val="75000"/>
                  </a:schemeClr>
                </a:solidFill>
              </a:rPr>
              <a:t>hak</a:t>
            </a:r>
            <a:r>
              <a:rPr lang="en-US" sz="1900" b="1" dirty="0" smtClean="0">
                <a:solidFill>
                  <a:schemeClr val="bg2">
                    <a:lumMod val="75000"/>
                  </a:schemeClr>
                </a:solidFill>
              </a:rPr>
              <a:t> </a:t>
            </a:r>
            <a:r>
              <a:rPr lang="en-US" sz="1900" b="1" dirty="0" err="1" smtClean="0">
                <a:solidFill>
                  <a:schemeClr val="bg2">
                    <a:lumMod val="75000"/>
                  </a:schemeClr>
                </a:solidFill>
              </a:rPr>
              <a:t>atas</a:t>
            </a:r>
            <a:r>
              <a:rPr lang="en-US" sz="1900" b="1" dirty="0" smtClean="0">
                <a:solidFill>
                  <a:schemeClr val="bg2">
                    <a:lumMod val="75000"/>
                  </a:schemeClr>
                </a:solidFill>
              </a:rPr>
              <a:t> </a:t>
            </a:r>
            <a:r>
              <a:rPr lang="en-US" sz="1900" b="1" dirty="0" err="1" smtClean="0">
                <a:solidFill>
                  <a:schemeClr val="bg2">
                    <a:lumMod val="75000"/>
                  </a:schemeClr>
                </a:solidFill>
              </a:rPr>
              <a:t>dividen</a:t>
            </a:r>
            <a:r>
              <a:rPr lang="en-US" sz="1900" b="1" dirty="0" smtClean="0">
                <a:solidFill>
                  <a:schemeClr val="bg2">
                    <a:lumMod val="75000"/>
                  </a:schemeClr>
                </a:solidFill>
              </a:rPr>
              <a:t>, </a:t>
            </a:r>
            <a:r>
              <a:rPr lang="en-US" sz="1900" b="1" dirty="0" err="1" smtClean="0">
                <a:solidFill>
                  <a:schemeClr val="bg2">
                    <a:lumMod val="75000"/>
                  </a:schemeClr>
                </a:solidFill>
              </a:rPr>
              <a:t>dicatat</a:t>
            </a:r>
            <a:r>
              <a:rPr lang="en-US" sz="1900" b="1" dirty="0" smtClean="0">
                <a:solidFill>
                  <a:schemeClr val="bg2">
                    <a:lumMod val="75000"/>
                  </a:schemeClr>
                </a:solidFill>
              </a:rPr>
              <a:t> </a:t>
            </a:r>
            <a:r>
              <a:rPr lang="en-US" sz="1900" b="1" dirty="0" err="1" smtClean="0">
                <a:solidFill>
                  <a:schemeClr val="bg2">
                    <a:lumMod val="75000"/>
                  </a:schemeClr>
                </a:solidFill>
              </a:rPr>
              <a:t>sebagai</a:t>
            </a:r>
            <a:r>
              <a:rPr lang="en-US" sz="1900" b="1" dirty="0" smtClean="0">
                <a:solidFill>
                  <a:schemeClr val="bg2">
                    <a:lumMod val="75000"/>
                  </a:schemeClr>
                </a:solidFill>
              </a:rPr>
              <a:t> </a:t>
            </a:r>
            <a:r>
              <a:rPr lang="en-US" sz="1900" b="1" dirty="0" err="1" smtClean="0">
                <a:solidFill>
                  <a:schemeClr val="bg2">
                    <a:lumMod val="75000"/>
                  </a:schemeClr>
                </a:solidFill>
              </a:rPr>
              <a:t>penambah</a:t>
            </a:r>
            <a:r>
              <a:rPr lang="en-US" sz="1900" b="1" dirty="0" smtClean="0">
                <a:solidFill>
                  <a:schemeClr val="bg2">
                    <a:lumMod val="75000"/>
                  </a:schemeClr>
                </a:solidFill>
              </a:rPr>
              <a:t> </a:t>
            </a:r>
            <a:r>
              <a:rPr lang="en-US" sz="1900" b="1" dirty="0" err="1" smtClean="0">
                <a:solidFill>
                  <a:schemeClr val="bg2">
                    <a:lumMod val="75000"/>
                  </a:schemeClr>
                </a:solidFill>
              </a:rPr>
              <a:t>nilai</a:t>
            </a:r>
            <a:r>
              <a:rPr lang="en-US" sz="1900" b="1" dirty="0" smtClean="0">
                <a:solidFill>
                  <a:schemeClr val="bg2">
                    <a:lumMod val="75000"/>
                  </a:schemeClr>
                </a:solidFill>
              </a:rPr>
              <a:t> </a:t>
            </a:r>
            <a:r>
              <a:rPr lang="en-US" sz="1900" b="1" dirty="0" err="1" smtClean="0">
                <a:solidFill>
                  <a:schemeClr val="bg2">
                    <a:lumMod val="75000"/>
                  </a:schemeClr>
                </a:solidFill>
              </a:rPr>
              <a:t>investasi</a:t>
            </a:r>
            <a:r>
              <a:rPr lang="en-US" sz="1900" b="1" dirty="0" smtClean="0">
                <a:solidFill>
                  <a:schemeClr val="bg2">
                    <a:lumMod val="75000"/>
                  </a:schemeClr>
                </a:solidFill>
              </a:rPr>
              <a:t>, </a:t>
            </a:r>
            <a:r>
              <a:rPr lang="en-US" sz="1900" b="1" dirty="0" err="1" smtClean="0">
                <a:solidFill>
                  <a:schemeClr val="bg2">
                    <a:lumMod val="75000"/>
                  </a:schemeClr>
                </a:solidFill>
              </a:rPr>
              <a:t>lalu</a:t>
            </a:r>
            <a:r>
              <a:rPr lang="en-US" sz="1900" b="1" dirty="0" smtClean="0">
                <a:solidFill>
                  <a:schemeClr val="bg2">
                    <a:lumMod val="75000"/>
                  </a:schemeClr>
                </a:solidFill>
              </a:rPr>
              <a:t> </a:t>
            </a:r>
            <a:r>
              <a:rPr lang="en-US" sz="1900" b="1" dirty="0" err="1" smtClean="0">
                <a:solidFill>
                  <a:schemeClr val="bg2">
                    <a:lumMod val="75000"/>
                  </a:schemeClr>
                </a:solidFill>
              </a:rPr>
              <a:t>dikeluarkan</a:t>
            </a:r>
            <a:r>
              <a:rPr lang="en-US" sz="1900" b="1" dirty="0" smtClean="0">
                <a:solidFill>
                  <a:schemeClr val="bg2">
                    <a:lumMod val="75000"/>
                  </a:schemeClr>
                </a:solidFill>
              </a:rPr>
              <a:t> </a:t>
            </a:r>
            <a:r>
              <a:rPr lang="en-US" sz="1900" b="1" dirty="0" err="1" smtClean="0">
                <a:solidFill>
                  <a:schemeClr val="bg2">
                    <a:lumMod val="75000"/>
                  </a:schemeClr>
                </a:solidFill>
              </a:rPr>
              <a:t>dari</a:t>
            </a:r>
            <a:r>
              <a:rPr lang="en-US" sz="1900" b="1" dirty="0" smtClean="0">
                <a:solidFill>
                  <a:schemeClr val="bg2">
                    <a:lumMod val="75000"/>
                  </a:schemeClr>
                </a:solidFill>
              </a:rPr>
              <a:t> </a:t>
            </a:r>
            <a:r>
              <a:rPr lang="en-US" sz="1900" b="1" dirty="0" err="1" smtClean="0">
                <a:solidFill>
                  <a:schemeClr val="bg2">
                    <a:lumMod val="75000"/>
                  </a:schemeClr>
                </a:solidFill>
              </a:rPr>
              <a:t>investasi</a:t>
            </a:r>
            <a:r>
              <a:rPr lang="en-US" sz="1900" b="1" dirty="0" smtClean="0">
                <a:solidFill>
                  <a:schemeClr val="bg2">
                    <a:lumMod val="75000"/>
                  </a:schemeClr>
                </a:solidFill>
              </a:rPr>
              <a:t> </a:t>
            </a:r>
            <a:r>
              <a:rPr lang="en-US" sz="1900" b="1" dirty="0" err="1" smtClean="0">
                <a:solidFill>
                  <a:schemeClr val="bg2">
                    <a:lumMod val="75000"/>
                  </a:schemeClr>
                </a:solidFill>
              </a:rPr>
              <a:t>pada</a:t>
            </a:r>
            <a:r>
              <a:rPr lang="en-US" sz="1900" b="1" dirty="0" smtClean="0">
                <a:solidFill>
                  <a:schemeClr val="bg2">
                    <a:lumMod val="75000"/>
                  </a:schemeClr>
                </a:solidFill>
              </a:rPr>
              <a:t> </a:t>
            </a:r>
            <a:r>
              <a:rPr lang="en-US" sz="1900" b="1" dirty="0" err="1" smtClean="0">
                <a:solidFill>
                  <a:schemeClr val="bg2">
                    <a:lumMod val="75000"/>
                  </a:schemeClr>
                </a:solidFill>
              </a:rPr>
              <a:t>saat</a:t>
            </a:r>
            <a:r>
              <a:rPr lang="en-US" sz="1900" b="1" dirty="0" smtClean="0">
                <a:solidFill>
                  <a:schemeClr val="bg2">
                    <a:lumMod val="75000"/>
                  </a:schemeClr>
                </a:solidFill>
              </a:rPr>
              <a:t> </a:t>
            </a:r>
            <a:r>
              <a:rPr lang="en-US" sz="1900" b="1" dirty="0" err="1" smtClean="0">
                <a:solidFill>
                  <a:schemeClr val="bg2">
                    <a:lumMod val="75000"/>
                  </a:schemeClr>
                </a:solidFill>
              </a:rPr>
              <a:t>deviden</a:t>
            </a:r>
            <a:r>
              <a:rPr lang="en-US" sz="1900" b="1" dirty="0" smtClean="0">
                <a:solidFill>
                  <a:schemeClr val="bg2">
                    <a:lumMod val="75000"/>
                  </a:schemeClr>
                </a:solidFill>
              </a:rPr>
              <a:t> </a:t>
            </a:r>
            <a:r>
              <a:rPr lang="en-US" sz="1900" b="1" dirty="0" err="1" smtClean="0">
                <a:solidFill>
                  <a:schemeClr val="bg2">
                    <a:lumMod val="75000"/>
                  </a:schemeClr>
                </a:solidFill>
              </a:rPr>
              <a:t>diterima</a:t>
            </a:r>
            <a:r>
              <a:rPr lang="en-US" sz="1900" b="1" dirty="0" smtClean="0">
                <a:solidFill>
                  <a:schemeClr val="bg2">
                    <a:lumMod val="75000"/>
                  </a:schemeClr>
                </a:solidFill>
              </a:rPr>
              <a:t> </a:t>
            </a:r>
            <a:r>
              <a:rPr lang="en-US" sz="1900" b="1" dirty="0" err="1" smtClean="0">
                <a:solidFill>
                  <a:schemeClr val="bg2">
                    <a:lumMod val="75000"/>
                  </a:schemeClr>
                </a:solidFill>
              </a:rPr>
              <a:t>tunai</a:t>
            </a:r>
            <a:r>
              <a:rPr lang="en-US" sz="1900" b="1" dirty="0" smtClean="0">
                <a:solidFill>
                  <a:schemeClr val="bg2">
                    <a:lumMod val="75000"/>
                  </a:schemeClr>
                </a:solidFill>
              </a:rPr>
              <a:t>.</a:t>
            </a:r>
          </a:p>
          <a:p>
            <a:pPr algn="just">
              <a:spcBef>
                <a:spcPts val="0"/>
              </a:spcBef>
              <a:spcAft>
                <a:spcPts val="600"/>
              </a:spcAft>
              <a:buClr>
                <a:srgbClr val="FFFF00"/>
              </a:buClr>
            </a:pPr>
            <a:r>
              <a:rPr lang="en-US" sz="1900" b="1" dirty="0" err="1" smtClean="0">
                <a:solidFill>
                  <a:schemeClr val="bg2">
                    <a:lumMod val="75000"/>
                  </a:schemeClr>
                </a:solidFill>
              </a:rPr>
              <a:t>Selisih</a:t>
            </a:r>
            <a:r>
              <a:rPr lang="en-US" sz="1900" b="1" dirty="0" smtClean="0">
                <a:solidFill>
                  <a:schemeClr val="bg2">
                    <a:lumMod val="75000"/>
                  </a:schemeClr>
                </a:solidFill>
              </a:rPr>
              <a:t> </a:t>
            </a:r>
            <a:r>
              <a:rPr lang="en-US" sz="1900" b="1" dirty="0" err="1" smtClean="0">
                <a:solidFill>
                  <a:schemeClr val="bg2">
                    <a:lumMod val="75000"/>
                  </a:schemeClr>
                </a:solidFill>
              </a:rPr>
              <a:t>nilai</a:t>
            </a:r>
            <a:r>
              <a:rPr lang="en-US" sz="1900" b="1" dirty="0" smtClean="0">
                <a:solidFill>
                  <a:schemeClr val="bg2">
                    <a:lumMod val="75000"/>
                  </a:schemeClr>
                </a:solidFill>
              </a:rPr>
              <a:t> </a:t>
            </a:r>
            <a:r>
              <a:rPr lang="en-US" sz="1900" b="1" dirty="0" err="1" smtClean="0">
                <a:solidFill>
                  <a:schemeClr val="bg2">
                    <a:lumMod val="75000"/>
                  </a:schemeClr>
                </a:solidFill>
              </a:rPr>
              <a:t>hasil</a:t>
            </a:r>
            <a:r>
              <a:rPr lang="en-US" sz="1900" b="1" dirty="0" smtClean="0">
                <a:solidFill>
                  <a:schemeClr val="bg2">
                    <a:lumMod val="75000"/>
                  </a:schemeClr>
                </a:solidFill>
              </a:rPr>
              <a:t> </a:t>
            </a:r>
            <a:r>
              <a:rPr lang="en-US" sz="1900" b="1" dirty="0" err="1" smtClean="0">
                <a:solidFill>
                  <a:schemeClr val="bg2">
                    <a:lumMod val="75000"/>
                  </a:schemeClr>
                </a:solidFill>
              </a:rPr>
              <a:t>pelepasan</a:t>
            </a:r>
            <a:r>
              <a:rPr lang="en-US" sz="1900" b="1" dirty="0" smtClean="0">
                <a:solidFill>
                  <a:schemeClr val="bg2">
                    <a:lumMod val="75000"/>
                  </a:schemeClr>
                </a:solidFill>
              </a:rPr>
              <a:t> </a:t>
            </a:r>
            <a:r>
              <a:rPr lang="en-US" sz="1900" b="1" dirty="0" err="1" smtClean="0">
                <a:solidFill>
                  <a:schemeClr val="bg2">
                    <a:lumMod val="75000"/>
                  </a:schemeClr>
                </a:solidFill>
              </a:rPr>
              <a:t>surat</a:t>
            </a:r>
            <a:r>
              <a:rPr lang="en-US" sz="1900" b="1" dirty="0" smtClean="0">
                <a:solidFill>
                  <a:schemeClr val="bg2">
                    <a:lumMod val="75000"/>
                  </a:schemeClr>
                </a:solidFill>
              </a:rPr>
              <a:t> </a:t>
            </a:r>
            <a:r>
              <a:rPr lang="en-US" sz="1900" b="1" dirty="0" err="1" smtClean="0">
                <a:solidFill>
                  <a:schemeClr val="bg2">
                    <a:lumMod val="75000"/>
                  </a:schemeClr>
                </a:solidFill>
              </a:rPr>
              <a:t>berharga</a:t>
            </a:r>
            <a:r>
              <a:rPr lang="en-US" sz="1900" b="1" dirty="0" smtClean="0">
                <a:solidFill>
                  <a:schemeClr val="bg2">
                    <a:lumMod val="75000"/>
                  </a:schemeClr>
                </a:solidFill>
              </a:rPr>
              <a:t> </a:t>
            </a:r>
            <a:r>
              <a:rPr lang="en-US" sz="1900" b="1" dirty="0" err="1" smtClean="0">
                <a:solidFill>
                  <a:schemeClr val="bg2">
                    <a:lumMod val="75000"/>
                  </a:schemeClr>
                </a:solidFill>
              </a:rPr>
              <a:t>dgn</a:t>
            </a:r>
            <a:r>
              <a:rPr lang="en-US" sz="1900" b="1" dirty="0" smtClean="0">
                <a:solidFill>
                  <a:schemeClr val="bg2">
                    <a:lumMod val="75000"/>
                  </a:schemeClr>
                </a:solidFill>
              </a:rPr>
              <a:t> </a:t>
            </a:r>
            <a:r>
              <a:rPr lang="en-US" sz="1900" b="1" dirty="0" err="1" smtClean="0">
                <a:solidFill>
                  <a:schemeClr val="bg2">
                    <a:lumMod val="75000"/>
                  </a:schemeClr>
                </a:solidFill>
              </a:rPr>
              <a:t>nilai</a:t>
            </a:r>
            <a:r>
              <a:rPr lang="en-US" sz="1900" b="1" dirty="0" smtClean="0">
                <a:solidFill>
                  <a:schemeClr val="bg2">
                    <a:lumMod val="75000"/>
                  </a:schemeClr>
                </a:solidFill>
              </a:rPr>
              <a:t> </a:t>
            </a:r>
            <a:r>
              <a:rPr lang="en-US" sz="1900" b="1" dirty="0" err="1" smtClean="0">
                <a:solidFill>
                  <a:schemeClr val="bg2">
                    <a:lumMod val="75000"/>
                  </a:schemeClr>
                </a:solidFill>
              </a:rPr>
              <a:t>tercatat</a:t>
            </a:r>
            <a:r>
              <a:rPr lang="en-US" sz="1900" b="1" dirty="0" smtClean="0">
                <a:solidFill>
                  <a:schemeClr val="bg2">
                    <a:lumMod val="75000"/>
                  </a:schemeClr>
                </a:solidFill>
              </a:rPr>
              <a:t> </a:t>
            </a:r>
            <a:r>
              <a:rPr lang="en-US" sz="1900" b="1" dirty="0" err="1" smtClean="0">
                <a:solidFill>
                  <a:schemeClr val="bg2">
                    <a:lumMod val="75000"/>
                  </a:schemeClr>
                </a:solidFill>
              </a:rPr>
              <a:t>surat</a:t>
            </a:r>
            <a:r>
              <a:rPr lang="en-US" sz="1900" b="1" dirty="0" smtClean="0">
                <a:solidFill>
                  <a:schemeClr val="bg2">
                    <a:lumMod val="75000"/>
                  </a:schemeClr>
                </a:solidFill>
              </a:rPr>
              <a:t> </a:t>
            </a:r>
            <a:r>
              <a:rPr lang="en-US" sz="1900" b="1" dirty="0" err="1" smtClean="0">
                <a:solidFill>
                  <a:schemeClr val="bg2">
                    <a:lumMod val="75000"/>
                  </a:schemeClr>
                </a:solidFill>
              </a:rPr>
              <a:t>berharga</a:t>
            </a:r>
            <a:r>
              <a:rPr lang="en-US" sz="1900" b="1" dirty="0" smtClean="0">
                <a:solidFill>
                  <a:schemeClr val="bg2">
                    <a:lumMod val="75000"/>
                  </a:schemeClr>
                </a:solidFill>
              </a:rPr>
              <a:t>, </a:t>
            </a:r>
            <a:r>
              <a:rPr lang="en-US" sz="1900" b="1" dirty="0" err="1" smtClean="0">
                <a:solidFill>
                  <a:schemeClr val="bg2">
                    <a:lumMod val="75000"/>
                  </a:schemeClr>
                </a:solidFill>
              </a:rPr>
              <a:t>diakui</a:t>
            </a:r>
            <a:r>
              <a:rPr lang="en-US" sz="1900" b="1" dirty="0" smtClean="0">
                <a:solidFill>
                  <a:schemeClr val="bg2">
                    <a:lumMod val="75000"/>
                  </a:schemeClr>
                </a:solidFill>
              </a:rPr>
              <a:t> </a:t>
            </a:r>
            <a:r>
              <a:rPr lang="en-US" sz="1900" b="1" dirty="0" err="1" smtClean="0">
                <a:solidFill>
                  <a:schemeClr val="bg2">
                    <a:lumMod val="75000"/>
                  </a:schemeClr>
                </a:solidFill>
              </a:rPr>
              <a:t>sebagai</a:t>
            </a:r>
            <a:r>
              <a:rPr lang="en-US" sz="1900" b="1" dirty="0" smtClean="0">
                <a:solidFill>
                  <a:schemeClr val="bg2">
                    <a:lumMod val="75000"/>
                  </a:schemeClr>
                </a:solidFill>
              </a:rPr>
              <a:t> </a:t>
            </a:r>
            <a:r>
              <a:rPr lang="en-US" sz="1900" b="1" dirty="0" err="1" smtClean="0">
                <a:solidFill>
                  <a:schemeClr val="bg2">
                    <a:lumMod val="75000"/>
                  </a:schemeClr>
                </a:solidFill>
              </a:rPr>
              <a:t>untung</a:t>
            </a:r>
            <a:r>
              <a:rPr lang="en-US" sz="1900" b="1" dirty="0" smtClean="0">
                <a:solidFill>
                  <a:schemeClr val="bg2">
                    <a:lumMod val="75000"/>
                  </a:schemeClr>
                </a:solidFill>
              </a:rPr>
              <a:t>/</a:t>
            </a:r>
            <a:r>
              <a:rPr lang="en-US" sz="1900" b="1" dirty="0" err="1" smtClean="0">
                <a:solidFill>
                  <a:schemeClr val="bg2">
                    <a:lumMod val="75000"/>
                  </a:schemeClr>
                </a:solidFill>
              </a:rPr>
              <a:t>rugi</a:t>
            </a:r>
            <a:r>
              <a:rPr lang="en-US" sz="1900" b="1" dirty="0" smtClean="0">
                <a:solidFill>
                  <a:schemeClr val="bg2">
                    <a:lumMod val="75000"/>
                  </a:schemeClr>
                </a:solidFill>
              </a:rPr>
              <a:t> </a:t>
            </a:r>
            <a:r>
              <a:rPr lang="en-US" sz="1900" b="1" dirty="0" err="1" smtClean="0">
                <a:solidFill>
                  <a:schemeClr val="bg2">
                    <a:lumMod val="75000"/>
                  </a:schemeClr>
                </a:solidFill>
              </a:rPr>
              <a:t>pelepasan</a:t>
            </a:r>
            <a:r>
              <a:rPr lang="en-US" sz="1900" b="1" dirty="0" smtClean="0">
                <a:solidFill>
                  <a:schemeClr val="bg2">
                    <a:lumMod val="75000"/>
                  </a:schemeClr>
                </a:solidFill>
              </a:rPr>
              <a:t> (</a:t>
            </a:r>
            <a:r>
              <a:rPr lang="en-US" sz="1900" b="1" dirty="0" err="1" smtClean="0">
                <a:solidFill>
                  <a:schemeClr val="bg2">
                    <a:lumMod val="75000"/>
                  </a:schemeClr>
                </a:solidFill>
              </a:rPr>
              <a:t>penjualan</a:t>
            </a:r>
            <a:r>
              <a:rPr lang="en-US" sz="1900" b="1" dirty="0" smtClean="0">
                <a:solidFill>
                  <a:schemeClr val="bg2">
                    <a:lumMod val="75000"/>
                  </a:schemeClr>
                </a:solidFill>
              </a:rPr>
              <a:t>, </a:t>
            </a:r>
            <a:r>
              <a:rPr lang="en-US" sz="1900" b="1" dirty="0" err="1" smtClean="0">
                <a:solidFill>
                  <a:schemeClr val="bg2">
                    <a:lumMod val="75000"/>
                  </a:schemeClr>
                </a:solidFill>
              </a:rPr>
              <a:t>hibah</a:t>
            </a:r>
            <a:r>
              <a:rPr lang="en-US" sz="1900" b="1" dirty="0" smtClean="0">
                <a:solidFill>
                  <a:schemeClr val="bg2">
                    <a:lumMod val="75000"/>
                  </a:schemeClr>
                </a:solidFill>
              </a:rPr>
              <a:t> </a:t>
            </a:r>
            <a:r>
              <a:rPr lang="en-US" sz="1900" b="1" dirty="0" err="1" smtClean="0">
                <a:solidFill>
                  <a:schemeClr val="bg2">
                    <a:lumMod val="75000"/>
                  </a:schemeClr>
                </a:solidFill>
              </a:rPr>
              <a:t>dll</a:t>
            </a:r>
            <a:r>
              <a:rPr lang="en-US" sz="1900" b="1" dirty="0" smtClean="0">
                <a:solidFill>
                  <a:schemeClr val="bg2">
                    <a:lumMod val="75000"/>
                  </a:schemeClr>
                </a:solidFill>
              </a:rPr>
              <a:t>) (</a:t>
            </a:r>
            <a:r>
              <a:rPr lang="en-US" sz="1900" b="1" dirty="0" err="1" smtClean="0">
                <a:solidFill>
                  <a:schemeClr val="bg2">
                    <a:lumMod val="75000"/>
                  </a:schemeClr>
                </a:solidFill>
              </a:rPr>
              <a:t>Paragraf</a:t>
            </a:r>
            <a:r>
              <a:rPr lang="en-US" sz="1900" b="1" dirty="0" smtClean="0">
                <a:solidFill>
                  <a:schemeClr val="bg2">
                    <a:lumMod val="75000"/>
                  </a:schemeClr>
                </a:solidFill>
              </a:rPr>
              <a:t> 42 PP 71)</a:t>
            </a:r>
          </a:p>
        </p:txBody>
      </p:sp>
      <p:sp>
        <p:nvSpPr>
          <p:cNvPr id="68613" name="Rectangle 7"/>
          <p:cNvSpPr>
            <a:spLocks noChangeArrowheads="1"/>
          </p:cNvSpPr>
          <p:nvPr/>
        </p:nvSpPr>
        <p:spPr bwMode="auto">
          <a:xfrm>
            <a:off x="381000" y="1290935"/>
            <a:ext cx="5567486" cy="461665"/>
          </a:xfrm>
          <a:prstGeom prst="rect">
            <a:avLst/>
          </a:prstGeom>
          <a:noFill/>
          <a:ln w="9525">
            <a:noFill/>
            <a:miter lim="800000"/>
            <a:headEnd/>
            <a:tailEnd/>
          </a:ln>
        </p:spPr>
        <p:txBody>
          <a:bodyPr wrap="none">
            <a:spAutoFit/>
          </a:bodyPr>
          <a:lstStyle/>
          <a:p>
            <a:r>
              <a:rPr lang="en-US" sz="2400" b="1" dirty="0" smtClean="0">
                <a:solidFill>
                  <a:schemeClr val="bg1"/>
                </a:solidFill>
              </a:rPr>
              <a:t>4. PERBEDAAN </a:t>
            </a:r>
            <a:r>
              <a:rPr lang="en-US" sz="2400" b="1" dirty="0">
                <a:solidFill>
                  <a:schemeClr val="bg1"/>
                </a:solidFill>
              </a:rPr>
              <a:t>PENGUKURAN (</a:t>
            </a:r>
            <a:r>
              <a:rPr lang="en-US" sz="2400" b="1" dirty="0" smtClean="0">
                <a:solidFill>
                  <a:schemeClr val="bg1"/>
                </a:solidFill>
              </a:rPr>
              <a:t>LANJUTAN)</a:t>
            </a:r>
            <a:endParaRPr lang="en-US" b="1" dirty="0">
              <a:solidFill>
                <a:schemeClr val="bg1"/>
              </a:solidFill>
            </a:endParaRPr>
          </a:p>
        </p:txBody>
      </p:sp>
      <p:sp>
        <p:nvSpPr>
          <p:cNvPr id="5" name="Title 2"/>
          <p:cNvSpPr txBox="1">
            <a:spLocks/>
          </p:cNvSpPr>
          <p:nvPr/>
        </p:nvSpPr>
        <p:spPr>
          <a:xfrm>
            <a:off x="130626" y="43542"/>
            <a:ext cx="8915400" cy="1163395"/>
          </a:xfrm>
          <a:prstGeom prst="rect">
            <a:avLst/>
          </a:prstGeom>
        </p:spPr>
        <p:txBody>
          <a:bodyPr vert="horz" wrap="square" lIns="0" tIns="0" rIns="0" bIns="0" rtlCol="0" anchor="t">
            <a:spAutoFit/>
          </a:bodyPr>
          <a:lstStyle/>
          <a:p>
            <a:pPr marL="0" marR="0" lvl="0" indent="0" algn="ctr" defTabSz="914363" rtl="0" eaLnBrk="1" fontAlgn="auto" latinLnBrk="0" hangingPunct="1">
              <a:lnSpc>
                <a:spcPct val="90000"/>
              </a:lnSpc>
              <a:spcBef>
                <a:spcPct val="0"/>
              </a:spcBef>
              <a:spcAft>
                <a:spcPts val="0"/>
              </a:spcAft>
              <a:buClrTx/>
              <a:buSzTx/>
              <a:buFontTx/>
              <a:buNone/>
              <a:tabLst/>
              <a:defRPr/>
            </a:pPr>
            <a:r>
              <a:rPr lang="en-US" sz="4200" b="1" spc="-150" dirty="0" smtClean="0">
                <a:ln w="3175">
                  <a:noFill/>
                </a:ln>
                <a:effectLst>
                  <a:outerShdw blurRad="38100" dist="38100" dir="2700000" algn="tl">
                    <a:srgbClr val="000000">
                      <a:alpha val="43137"/>
                    </a:srgbClr>
                  </a:outerShdw>
                </a:effectLst>
                <a:latin typeface="+mj-lt"/>
                <a:cs typeface="Arial" charset="0"/>
              </a:rPr>
              <a:t>PSAP 06 </a:t>
            </a:r>
          </a:p>
          <a:p>
            <a:pPr marL="0" marR="0" lvl="0" indent="0" algn="ctr" defTabSz="914363" rtl="0" eaLnBrk="1" fontAlgn="auto" latinLnBrk="0" hangingPunct="1">
              <a:lnSpc>
                <a:spcPct val="90000"/>
              </a:lnSpc>
              <a:spcBef>
                <a:spcPct val="0"/>
              </a:spcBef>
              <a:spcAft>
                <a:spcPts val="0"/>
              </a:spcAft>
              <a:buClrTx/>
              <a:buSzTx/>
              <a:buFontTx/>
              <a:buNone/>
              <a:tabLst/>
              <a:defRPr/>
            </a:pPr>
            <a:r>
              <a:rPr lang="en-US" sz="4200" b="1" spc="-150" dirty="0" smtClean="0">
                <a:ln w="3175">
                  <a:noFill/>
                </a:ln>
                <a:effectLst>
                  <a:outerShdw blurRad="38100" dist="38100" dir="2700000" algn="tl">
                    <a:srgbClr val="000000">
                      <a:alpha val="43137"/>
                    </a:srgbClr>
                  </a:outerShdw>
                </a:effectLst>
                <a:latin typeface="+mj-lt"/>
                <a:cs typeface="Arial" charset="0"/>
              </a:rPr>
              <a:t>AKUNTANSI INVESTASI</a:t>
            </a:r>
            <a:endParaRPr kumimoji="0" lang="en-US" sz="4200" b="1" i="0" u="none" strike="noStrike" kern="1200" cap="none" spc="-150" normalizeH="0" baseline="0" noProof="0" dirty="0">
              <a:ln w="3175">
                <a:noFill/>
              </a:ln>
              <a:effectLst>
                <a:outerShdw blurRad="38100" dist="38100" dir="2700000" algn="tl">
                  <a:srgbClr val="000000">
                    <a:alpha val="43137"/>
                  </a:srgbClr>
                </a:outerShdw>
              </a:effectLst>
              <a:uLnTx/>
              <a:uFillTx/>
              <a:latin typeface="+mj-lt"/>
              <a:ea typeface="+mn-ea"/>
              <a:cs typeface="Arial" charset="0"/>
            </a:endParaRPr>
          </a:p>
        </p:txBody>
      </p:sp>
      <p:sp>
        <p:nvSpPr>
          <p:cNvPr id="6" name="Slide Number Placeholder 17"/>
          <p:cNvSpPr txBox="1">
            <a:spLocks/>
          </p:cNvSpPr>
          <p:nvPr/>
        </p:nvSpPr>
        <p:spPr>
          <a:xfrm>
            <a:off x="7924800" y="6416675"/>
            <a:ext cx="7620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9E2C3-3120-4CDB-861A-B0B65478931D}" type="slidenum">
              <a:rPr kumimoji="0" lang="ja-JP" altLang="en-US" sz="1800" b="0" i="0" u="none" strike="noStrike" kern="1200" cap="none" spc="0" normalizeH="0" baseline="0" noProof="0" smtClean="0">
                <a:ln>
                  <a:noFill/>
                </a:ln>
                <a:solidFill>
                  <a:schemeClr val="bg1"/>
                </a:solidFill>
                <a:effectLst/>
                <a:uLnTx/>
                <a:uFillTx/>
                <a:latin typeface="+mn-lt"/>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altLang="ja-JP" sz="1800" b="0" i="0" u="none" strike="noStrike" kern="1200" cap="none" spc="0" normalizeH="0" baseline="0" noProof="0" dirty="0">
              <a:ln>
                <a:noFill/>
              </a:ln>
              <a:solidFill>
                <a:schemeClr val="bg1"/>
              </a:solidFill>
              <a:effectLst/>
              <a:uLnTx/>
              <a:uFillTx/>
              <a:latin typeface="+mn-lt"/>
              <a:ea typeface="ＭＳ Ｐゴシック" charset="-128"/>
              <a:cs typeface="+mn-cs"/>
            </a:endParaRPr>
          </a:p>
        </p:txBody>
      </p:sp>
    </p:spTree>
  </p:cSld>
  <p:clrMapOvr>
    <a:masterClrMapping/>
  </p:clrMapOvr>
  <p:transition spd="med">
    <p:push di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Grp="1" noChangeArrowheads="1"/>
          </p:cNvSpPr>
          <p:nvPr>
            <p:ph idx="1"/>
          </p:nvPr>
        </p:nvSpPr>
        <p:spPr>
          <a:xfrm>
            <a:off x="381000" y="1412875"/>
            <a:ext cx="8382000" cy="4512004"/>
          </a:xfrm>
        </p:spPr>
        <p:txBody>
          <a:bodyPr/>
          <a:lstStyle/>
          <a:p>
            <a:pPr algn="just" eaLnBrk="1" hangingPunct="1">
              <a:lnSpc>
                <a:spcPct val="90000"/>
              </a:lnSpc>
              <a:buFontTx/>
              <a:buNone/>
            </a:pPr>
            <a:r>
              <a:rPr lang="en-US" sz="2400" b="1" dirty="0" smtClean="0"/>
              <a:t>5. PERBEDAAN PENGUNGKAPAN</a:t>
            </a:r>
          </a:p>
          <a:p>
            <a:pPr algn="just" eaLnBrk="1" hangingPunct="1">
              <a:lnSpc>
                <a:spcPct val="90000"/>
              </a:lnSpc>
              <a:buFontTx/>
              <a:buNone/>
            </a:pPr>
            <a:endParaRPr lang="en-US" sz="1000" b="1" dirty="0" smtClean="0">
              <a:solidFill>
                <a:srgbClr val="0067AC"/>
              </a:solidFill>
            </a:endParaRPr>
          </a:p>
          <a:p>
            <a:pPr algn="just" eaLnBrk="1" hangingPunct="1">
              <a:lnSpc>
                <a:spcPct val="90000"/>
              </a:lnSpc>
              <a:buClr>
                <a:srgbClr val="FFFF00"/>
              </a:buClr>
            </a:pPr>
            <a:r>
              <a:rPr lang="en-US" sz="2400" b="1" dirty="0" err="1" smtClean="0">
                <a:solidFill>
                  <a:schemeClr val="bg2">
                    <a:lumMod val="75000"/>
                  </a:schemeClr>
                </a:solidFill>
              </a:rPr>
              <a:t>Tak</a:t>
            </a:r>
            <a:r>
              <a:rPr lang="en-US" sz="2400" b="1" dirty="0" smtClean="0">
                <a:solidFill>
                  <a:schemeClr val="bg2">
                    <a:lumMod val="75000"/>
                  </a:schemeClr>
                </a:solidFill>
              </a:rPr>
              <a:t> </a:t>
            </a:r>
            <a:r>
              <a:rPr lang="en-US" sz="2400" b="1" dirty="0" err="1" smtClean="0">
                <a:solidFill>
                  <a:schemeClr val="bg2">
                    <a:lumMod val="75000"/>
                  </a:schemeClr>
                </a:solidFill>
              </a:rPr>
              <a:t>ada</a:t>
            </a:r>
            <a:r>
              <a:rPr lang="en-US" sz="2400" b="1" dirty="0" smtClean="0">
                <a:solidFill>
                  <a:schemeClr val="bg2">
                    <a:lumMod val="75000"/>
                  </a:schemeClr>
                </a:solidFill>
              </a:rPr>
              <a:t> </a:t>
            </a:r>
            <a:r>
              <a:rPr lang="en-US" sz="2400" b="1" dirty="0" err="1" smtClean="0">
                <a:solidFill>
                  <a:schemeClr val="bg2">
                    <a:lumMod val="75000"/>
                  </a:schemeClr>
                </a:solidFill>
              </a:rPr>
              <a:t>perubahan</a:t>
            </a:r>
            <a:r>
              <a:rPr lang="en-US" sz="2400" b="1" dirty="0" smtClean="0">
                <a:solidFill>
                  <a:schemeClr val="bg2">
                    <a:lumMod val="75000"/>
                  </a:schemeClr>
                </a:solidFill>
              </a:rPr>
              <a:t> PP 24 </a:t>
            </a:r>
            <a:r>
              <a:rPr lang="en-US" sz="2400" b="1" dirty="0" err="1" smtClean="0">
                <a:solidFill>
                  <a:schemeClr val="bg2">
                    <a:lumMod val="75000"/>
                  </a:schemeClr>
                </a:solidFill>
              </a:rPr>
              <a:t>ke</a:t>
            </a:r>
            <a:r>
              <a:rPr lang="en-US" sz="2400" b="1" dirty="0" smtClean="0">
                <a:solidFill>
                  <a:schemeClr val="bg2">
                    <a:lumMod val="75000"/>
                  </a:schemeClr>
                </a:solidFill>
              </a:rPr>
              <a:t> PP 71.</a:t>
            </a:r>
          </a:p>
          <a:p>
            <a:pPr algn="just" eaLnBrk="1" hangingPunct="1">
              <a:lnSpc>
                <a:spcPct val="90000"/>
              </a:lnSpc>
              <a:buFontTx/>
              <a:buNone/>
            </a:pPr>
            <a:endParaRPr lang="en-US" sz="2400" b="1" dirty="0" smtClean="0">
              <a:solidFill>
                <a:srgbClr val="0067AC"/>
              </a:solidFill>
            </a:endParaRPr>
          </a:p>
          <a:p>
            <a:pPr algn="just" eaLnBrk="1" hangingPunct="1">
              <a:lnSpc>
                <a:spcPct val="90000"/>
              </a:lnSpc>
              <a:buFontTx/>
              <a:buNone/>
            </a:pPr>
            <a:r>
              <a:rPr lang="en-US" sz="2400" b="1" dirty="0" smtClean="0"/>
              <a:t>6. PERBEDAAN MENDASAR AKRUAL</a:t>
            </a:r>
          </a:p>
          <a:p>
            <a:pPr algn="just" eaLnBrk="1" hangingPunct="1">
              <a:lnSpc>
                <a:spcPct val="90000"/>
              </a:lnSpc>
              <a:buFontTx/>
              <a:buNone/>
            </a:pPr>
            <a:endParaRPr lang="en-US" sz="1000" b="1" dirty="0" smtClean="0">
              <a:solidFill>
                <a:srgbClr val="0067AC"/>
              </a:solidFill>
            </a:endParaRPr>
          </a:p>
          <a:p>
            <a:pPr algn="just" eaLnBrk="1" hangingPunct="1">
              <a:lnSpc>
                <a:spcPct val="90000"/>
              </a:lnSpc>
              <a:buClr>
                <a:srgbClr val="FFFF00"/>
              </a:buClr>
            </a:pPr>
            <a:r>
              <a:rPr lang="en-US" sz="2400" b="1" dirty="0" err="1" smtClean="0">
                <a:solidFill>
                  <a:schemeClr val="bg2">
                    <a:lumMod val="75000"/>
                  </a:schemeClr>
                </a:solidFill>
              </a:rPr>
              <a:t>Paragraf</a:t>
            </a:r>
            <a:r>
              <a:rPr lang="en-US" sz="2400" b="1" dirty="0" smtClean="0">
                <a:solidFill>
                  <a:schemeClr val="bg2">
                    <a:lumMod val="75000"/>
                  </a:schemeClr>
                </a:solidFill>
              </a:rPr>
              <a:t> 29, </a:t>
            </a:r>
            <a:r>
              <a:rPr lang="en-US" sz="2400" b="1" dirty="0" err="1" smtClean="0">
                <a:solidFill>
                  <a:schemeClr val="bg2">
                    <a:lumMod val="75000"/>
                  </a:schemeClr>
                </a:solidFill>
              </a:rPr>
              <a:t>investasi</a:t>
            </a:r>
            <a:r>
              <a:rPr lang="en-US" sz="2400" b="1" dirty="0" smtClean="0">
                <a:solidFill>
                  <a:schemeClr val="bg2">
                    <a:lumMod val="75000"/>
                  </a:schemeClr>
                </a:solidFill>
              </a:rPr>
              <a:t> </a:t>
            </a:r>
            <a:r>
              <a:rPr lang="en-US" sz="2400" b="1" dirty="0" err="1" smtClean="0">
                <a:solidFill>
                  <a:schemeClr val="bg2">
                    <a:lumMod val="75000"/>
                  </a:schemeClr>
                </a:solidFill>
              </a:rPr>
              <a:t>utk</a:t>
            </a:r>
            <a:r>
              <a:rPr lang="en-US" sz="2400" b="1" dirty="0" smtClean="0">
                <a:solidFill>
                  <a:schemeClr val="bg2">
                    <a:lumMod val="75000"/>
                  </a:schemeClr>
                </a:solidFill>
              </a:rPr>
              <a:t> </a:t>
            </a:r>
            <a:r>
              <a:rPr lang="en-US" sz="2400" b="1" dirty="0" err="1" smtClean="0">
                <a:solidFill>
                  <a:schemeClr val="bg2">
                    <a:lumMod val="75000"/>
                  </a:schemeClr>
                </a:solidFill>
              </a:rPr>
              <a:t>penyelamatan</a:t>
            </a:r>
            <a:r>
              <a:rPr lang="en-US" sz="2400" b="1" dirty="0" smtClean="0">
                <a:solidFill>
                  <a:schemeClr val="bg2">
                    <a:lumMod val="75000"/>
                  </a:schemeClr>
                </a:solidFill>
              </a:rPr>
              <a:t> </a:t>
            </a:r>
            <a:r>
              <a:rPr lang="en-US" sz="2400" b="1" dirty="0" err="1" smtClean="0">
                <a:solidFill>
                  <a:schemeClr val="bg2">
                    <a:lumMod val="75000"/>
                  </a:schemeClr>
                </a:solidFill>
              </a:rPr>
              <a:t>ekonomi</a:t>
            </a:r>
            <a:r>
              <a:rPr lang="en-US" sz="2400" b="1" dirty="0" smtClean="0">
                <a:solidFill>
                  <a:schemeClr val="bg2">
                    <a:lumMod val="75000"/>
                  </a:schemeClr>
                </a:solidFill>
              </a:rPr>
              <a:t>, </a:t>
            </a:r>
            <a:r>
              <a:rPr lang="en-US" sz="2400" b="1" dirty="0" err="1" smtClean="0">
                <a:solidFill>
                  <a:schemeClr val="bg2">
                    <a:lumMod val="75000"/>
                  </a:schemeClr>
                </a:solidFill>
              </a:rPr>
              <a:t>dicatat</a:t>
            </a:r>
            <a:r>
              <a:rPr lang="en-US" sz="2400" b="1" dirty="0" smtClean="0">
                <a:solidFill>
                  <a:schemeClr val="bg2">
                    <a:lumMod val="75000"/>
                  </a:schemeClr>
                </a:solidFill>
              </a:rPr>
              <a:t> </a:t>
            </a:r>
            <a:r>
              <a:rPr lang="en-US" sz="2400" b="1" dirty="0" err="1" smtClean="0">
                <a:solidFill>
                  <a:schemeClr val="bg2">
                    <a:lumMod val="75000"/>
                  </a:schemeClr>
                </a:solidFill>
              </a:rPr>
              <a:t>sebesar</a:t>
            </a:r>
            <a:r>
              <a:rPr lang="en-US" sz="2400" b="1" dirty="0" smtClean="0">
                <a:solidFill>
                  <a:schemeClr val="bg2">
                    <a:lumMod val="75000"/>
                  </a:schemeClr>
                </a:solidFill>
              </a:rPr>
              <a:t> </a:t>
            </a:r>
            <a:r>
              <a:rPr lang="en-US" sz="2400" b="1" dirty="0" err="1" smtClean="0">
                <a:solidFill>
                  <a:schemeClr val="bg2">
                    <a:lumMod val="75000"/>
                  </a:schemeClr>
                </a:solidFill>
              </a:rPr>
              <a:t>nilai</a:t>
            </a:r>
            <a:r>
              <a:rPr lang="en-US" sz="2400" b="1" dirty="0" smtClean="0">
                <a:solidFill>
                  <a:schemeClr val="bg2">
                    <a:lumMod val="75000"/>
                  </a:schemeClr>
                </a:solidFill>
              </a:rPr>
              <a:t> </a:t>
            </a:r>
            <a:r>
              <a:rPr lang="en-US" sz="2400" b="1" dirty="0" err="1" smtClean="0">
                <a:solidFill>
                  <a:schemeClr val="bg2">
                    <a:lumMod val="75000"/>
                  </a:schemeClr>
                </a:solidFill>
              </a:rPr>
              <a:t>realisasi</a:t>
            </a:r>
            <a:r>
              <a:rPr lang="en-US" sz="2400" b="1" dirty="0" smtClean="0">
                <a:solidFill>
                  <a:schemeClr val="bg2">
                    <a:lumMod val="75000"/>
                  </a:schemeClr>
                </a:solidFill>
              </a:rPr>
              <a:t> </a:t>
            </a:r>
            <a:r>
              <a:rPr lang="en-US" sz="2400" b="1" dirty="0" err="1" smtClean="0">
                <a:solidFill>
                  <a:schemeClr val="bg2">
                    <a:lumMod val="75000"/>
                  </a:schemeClr>
                </a:solidFill>
              </a:rPr>
              <a:t>bersih</a:t>
            </a:r>
            <a:r>
              <a:rPr lang="en-US" sz="2400" b="1" dirty="0" smtClean="0">
                <a:solidFill>
                  <a:schemeClr val="bg2">
                    <a:lumMod val="75000"/>
                  </a:schemeClr>
                </a:solidFill>
              </a:rPr>
              <a:t>.</a:t>
            </a:r>
          </a:p>
          <a:p>
            <a:pPr algn="just" eaLnBrk="1" hangingPunct="1">
              <a:lnSpc>
                <a:spcPct val="90000"/>
              </a:lnSpc>
              <a:buClr>
                <a:srgbClr val="FFFF00"/>
              </a:buClr>
            </a:pPr>
            <a:endParaRPr lang="en-US" sz="2400" b="1" dirty="0" smtClean="0">
              <a:solidFill>
                <a:schemeClr val="bg2">
                  <a:lumMod val="75000"/>
                </a:schemeClr>
              </a:solidFill>
            </a:endParaRPr>
          </a:p>
          <a:p>
            <a:pPr algn="just" eaLnBrk="1" hangingPunct="1">
              <a:lnSpc>
                <a:spcPct val="90000"/>
              </a:lnSpc>
              <a:buClr>
                <a:srgbClr val="FFFF00"/>
              </a:buClr>
            </a:pPr>
            <a:r>
              <a:rPr lang="en-US" sz="2400" b="1" dirty="0" err="1" smtClean="0">
                <a:solidFill>
                  <a:schemeClr val="bg2">
                    <a:lumMod val="75000"/>
                  </a:schemeClr>
                </a:solidFill>
              </a:rPr>
              <a:t>Paragraf</a:t>
            </a:r>
            <a:r>
              <a:rPr lang="en-US" sz="2400" b="1" dirty="0" smtClean="0">
                <a:solidFill>
                  <a:schemeClr val="bg2">
                    <a:lumMod val="75000"/>
                  </a:schemeClr>
                </a:solidFill>
              </a:rPr>
              <a:t> 42 PP 71, </a:t>
            </a:r>
            <a:r>
              <a:rPr lang="en-US" sz="2400" b="1" dirty="0" err="1" smtClean="0">
                <a:solidFill>
                  <a:schemeClr val="bg2">
                    <a:lumMod val="75000"/>
                  </a:schemeClr>
                </a:solidFill>
              </a:rPr>
              <a:t>Selisih</a:t>
            </a:r>
            <a:r>
              <a:rPr lang="en-US" sz="2400" b="1" dirty="0" smtClean="0">
                <a:solidFill>
                  <a:schemeClr val="bg2">
                    <a:lumMod val="75000"/>
                  </a:schemeClr>
                </a:solidFill>
              </a:rPr>
              <a:t> </a:t>
            </a:r>
            <a:r>
              <a:rPr lang="en-US" sz="2400" b="1" dirty="0" err="1" smtClean="0">
                <a:solidFill>
                  <a:schemeClr val="bg2">
                    <a:lumMod val="75000"/>
                  </a:schemeClr>
                </a:solidFill>
              </a:rPr>
              <a:t>nilai</a:t>
            </a:r>
            <a:r>
              <a:rPr lang="en-US" sz="2400" b="1" dirty="0" smtClean="0">
                <a:solidFill>
                  <a:schemeClr val="bg2">
                    <a:lumMod val="75000"/>
                  </a:schemeClr>
                </a:solidFill>
              </a:rPr>
              <a:t> </a:t>
            </a:r>
            <a:r>
              <a:rPr lang="en-US" sz="2400" b="1" dirty="0" err="1" smtClean="0">
                <a:solidFill>
                  <a:schemeClr val="bg2">
                    <a:lumMod val="75000"/>
                  </a:schemeClr>
                </a:solidFill>
              </a:rPr>
              <a:t>hasil</a:t>
            </a:r>
            <a:r>
              <a:rPr lang="en-US" sz="2400" b="1" dirty="0" smtClean="0">
                <a:solidFill>
                  <a:schemeClr val="bg2">
                    <a:lumMod val="75000"/>
                  </a:schemeClr>
                </a:solidFill>
              </a:rPr>
              <a:t> </a:t>
            </a:r>
            <a:r>
              <a:rPr lang="en-US" sz="2400" b="1" dirty="0" err="1" smtClean="0">
                <a:solidFill>
                  <a:schemeClr val="bg2">
                    <a:lumMod val="75000"/>
                  </a:schemeClr>
                </a:solidFill>
              </a:rPr>
              <a:t>pelepasan</a:t>
            </a:r>
            <a:r>
              <a:rPr lang="en-US" sz="2400" b="1" dirty="0" smtClean="0">
                <a:solidFill>
                  <a:schemeClr val="bg2">
                    <a:lumMod val="75000"/>
                  </a:schemeClr>
                </a:solidFill>
              </a:rPr>
              <a:t> </a:t>
            </a:r>
            <a:r>
              <a:rPr lang="en-US" sz="2400" b="1" dirty="0" err="1" smtClean="0">
                <a:solidFill>
                  <a:schemeClr val="bg2">
                    <a:lumMod val="75000"/>
                  </a:schemeClr>
                </a:solidFill>
              </a:rPr>
              <a:t>surat</a:t>
            </a:r>
            <a:r>
              <a:rPr lang="en-US" sz="2400" b="1" dirty="0" smtClean="0">
                <a:solidFill>
                  <a:schemeClr val="bg2">
                    <a:lumMod val="75000"/>
                  </a:schemeClr>
                </a:solidFill>
              </a:rPr>
              <a:t> </a:t>
            </a:r>
            <a:r>
              <a:rPr lang="en-US" sz="2400" b="1" dirty="0" err="1" smtClean="0">
                <a:solidFill>
                  <a:schemeClr val="bg2">
                    <a:lumMod val="75000"/>
                  </a:schemeClr>
                </a:solidFill>
              </a:rPr>
              <a:t>berharga</a:t>
            </a:r>
            <a:r>
              <a:rPr lang="en-US" sz="2400" b="1" dirty="0" smtClean="0">
                <a:solidFill>
                  <a:schemeClr val="bg2">
                    <a:lumMod val="75000"/>
                  </a:schemeClr>
                </a:solidFill>
              </a:rPr>
              <a:t> </a:t>
            </a:r>
            <a:r>
              <a:rPr lang="en-US" sz="2400" b="1" dirty="0" err="1" smtClean="0">
                <a:solidFill>
                  <a:schemeClr val="bg2">
                    <a:lumMod val="75000"/>
                  </a:schemeClr>
                </a:solidFill>
              </a:rPr>
              <a:t>dgn</a:t>
            </a:r>
            <a:r>
              <a:rPr lang="en-US" sz="2400" b="1" dirty="0" smtClean="0">
                <a:solidFill>
                  <a:schemeClr val="bg2">
                    <a:lumMod val="75000"/>
                  </a:schemeClr>
                </a:solidFill>
              </a:rPr>
              <a:t> </a:t>
            </a:r>
            <a:r>
              <a:rPr lang="en-US" sz="2400" b="1" dirty="0" err="1" smtClean="0">
                <a:solidFill>
                  <a:schemeClr val="bg2">
                    <a:lumMod val="75000"/>
                  </a:schemeClr>
                </a:solidFill>
              </a:rPr>
              <a:t>nilai</a:t>
            </a:r>
            <a:r>
              <a:rPr lang="en-US" sz="2400" b="1" dirty="0" smtClean="0">
                <a:solidFill>
                  <a:schemeClr val="bg2">
                    <a:lumMod val="75000"/>
                  </a:schemeClr>
                </a:solidFill>
              </a:rPr>
              <a:t> </a:t>
            </a:r>
            <a:r>
              <a:rPr lang="en-US" sz="2400" b="1" dirty="0" err="1" smtClean="0">
                <a:solidFill>
                  <a:schemeClr val="bg2">
                    <a:lumMod val="75000"/>
                  </a:schemeClr>
                </a:solidFill>
              </a:rPr>
              <a:t>tercatat</a:t>
            </a:r>
            <a:r>
              <a:rPr lang="en-US" sz="2400" b="1" dirty="0" smtClean="0">
                <a:solidFill>
                  <a:schemeClr val="bg2">
                    <a:lumMod val="75000"/>
                  </a:schemeClr>
                </a:solidFill>
              </a:rPr>
              <a:t> </a:t>
            </a:r>
            <a:r>
              <a:rPr lang="en-US" sz="2400" b="1" dirty="0" err="1" smtClean="0">
                <a:solidFill>
                  <a:schemeClr val="bg2">
                    <a:lumMod val="75000"/>
                  </a:schemeClr>
                </a:solidFill>
              </a:rPr>
              <a:t>surat</a:t>
            </a:r>
            <a:r>
              <a:rPr lang="en-US" sz="2400" b="1" dirty="0" smtClean="0">
                <a:solidFill>
                  <a:schemeClr val="bg2">
                    <a:lumMod val="75000"/>
                  </a:schemeClr>
                </a:solidFill>
              </a:rPr>
              <a:t> </a:t>
            </a:r>
            <a:r>
              <a:rPr lang="en-US" sz="2400" b="1" dirty="0" err="1" smtClean="0">
                <a:solidFill>
                  <a:schemeClr val="bg2">
                    <a:lumMod val="75000"/>
                  </a:schemeClr>
                </a:solidFill>
              </a:rPr>
              <a:t>berharga</a:t>
            </a:r>
            <a:r>
              <a:rPr lang="en-US" sz="2400" b="1" dirty="0" smtClean="0">
                <a:solidFill>
                  <a:schemeClr val="bg2">
                    <a:lumMod val="75000"/>
                  </a:schemeClr>
                </a:solidFill>
              </a:rPr>
              <a:t>, </a:t>
            </a:r>
            <a:r>
              <a:rPr lang="en-US" sz="2400" b="1" dirty="0" err="1" smtClean="0">
                <a:solidFill>
                  <a:schemeClr val="bg2">
                    <a:lumMod val="75000"/>
                  </a:schemeClr>
                </a:solidFill>
              </a:rPr>
              <a:t>diakui</a:t>
            </a:r>
            <a:r>
              <a:rPr lang="en-US" sz="2400" b="1" dirty="0" smtClean="0">
                <a:solidFill>
                  <a:schemeClr val="bg2">
                    <a:lumMod val="75000"/>
                  </a:schemeClr>
                </a:solidFill>
              </a:rPr>
              <a:t> </a:t>
            </a:r>
            <a:r>
              <a:rPr lang="en-US" sz="2400" b="1" dirty="0" err="1" smtClean="0">
                <a:solidFill>
                  <a:schemeClr val="bg2">
                    <a:lumMod val="75000"/>
                  </a:schemeClr>
                </a:solidFill>
              </a:rPr>
              <a:t>sebagai</a:t>
            </a:r>
            <a:r>
              <a:rPr lang="en-US" sz="2400" b="1" dirty="0" smtClean="0">
                <a:solidFill>
                  <a:schemeClr val="bg2">
                    <a:lumMod val="75000"/>
                  </a:schemeClr>
                </a:solidFill>
              </a:rPr>
              <a:t> </a:t>
            </a:r>
            <a:r>
              <a:rPr lang="en-US" sz="2400" b="1" dirty="0" err="1" smtClean="0">
                <a:solidFill>
                  <a:schemeClr val="bg2">
                    <a:lumMod val="75000"/>
                  </a:schemeClr>
                </a:solidFill>
              </a:rPr>
              <a:t>untung</a:t>
            </a:r>
            <a:r>
              <a:rPr lang="en-US" sz="2400" b="1" dirty="0" smtClean="0">
                <a:solidFill>
                  <a:schemeClr val="bg2">
                    <a:lumMod val="75000"/>
                  </a:schemeClr>
                </a:solidFill>
              </a:rPr>
              <a:t>/</a:t>
            </a:r>
            <a:r>
              <a:rPr lang="en-US" sz="2400" b="1" dirty="0" err="1" smtClean="0">
                <a:solidFill>
                  <a:schemeClr val="bg2">
                    <a:lumMod val="75000"/>
                  </a:schemeClr>
                </a:solidFill>
              </a:rPr>
              <a:t>rugi</a:t>
            </a:r>
            <a:r>
              <a:rPr lang="en-US" sz="2400" b="1" dirty="0" smtClean="0">
                <a:solidFill>
                  <a:schemeClr val="bg2">
                    <a:lumMod val="75000"/>
                  </a:schemeClr>
                </a:solidFill>
              </a:rPr>
              <a:t> </a:t>
            </a:r>
            <a:r>
              <a:rPr lang="en-US" sz="2400" b="1" dirty="0" err="1" smtClean="0">
                <a:solidFill>
                  <a:schemeClr val="bg2">
                    <a:lumMod val="75000"/>
                  </a:schemeClr>
                </a:solidFill>
              </a:rPr>
              <a:t>pelepasan</a:t>
            </a:r>
            <a:r>
              <a:rPr lang="en-US" sz="2400" b="1" dirty="0" smtClean="0">
                <a:solidFill>
                  <a:schemeClr val="bg2">
                    <a:lumMod val="75000"/>
                  </a:schemeClr>
                </a:solidFill>
              </a:rPr>
              <a:t> (</a:t>
            </a:r>
            <a:r>
              <a:rPr lang="en-US" sz="2400" b="1" dirty="0" err="1" smtClean="0">
                <a:solidFill>
                  <a:schemeClr val="bg2">
                    <a:lumMod val="75000"/>
                  </a:schemeClr>
                </a:solidFill>
              </a:rPr>
              <a:t>penjualan</a:t>
            </a:r>
            <a:r>
              <a:rPr lang="en-US" sz="2400" b="1" dirty="0" smtClean="0">
                <a:solidFill>
                  <a:schemeClr val="bg2">
                    <a:lumMod val="75000"/>
                  </a:schemeClr>
                </a:solidFill>
              </a:rPr>
              <a:t>, </a:t>
            </a:r>
            <a:r>
              <a:rPr lang="en-US" sz="2400" b="1" dirty="0" err="1" smtClean="0">
                <a:solidFill>
                  <a:schemeClr val="bg2">
                    <a:lumMod val="75000"/>
                  </a:schemeClr>
                </a:solidFill>
              </a:rPr>
              <a:t>hibah</a:t>
            </a:r>
            <a:r>
              <a:rPr lang="en-US" sz="2400" b="1" dirty="0" smtClean="0">
                <a:solidFill>
                  <a:schemeClr val="bg2">
                    <a:lumMod val="75000"/>
                  </a:schemeClr>
                </a:solidFill>
              </a:rPr>
              <a:t> </a:t>
            </a:r>
            <a:r>
              <a:rPr lang="en-US" sz="2400" b="1" dirty="0" err="1" smtClean="0">
                <a:solidFill>
                  <a:schemeClr val="bg2">
                    <a:lumMod val="75000"/>
                  </a:schemeClr>
                </a:solidFill>
              </a:rPr>
              <a:t>dll</a:t>
            </a:r>
            <a:r>
              <a:rPr lang="en-US" sz="2400" b="1" dirty="0" smtClean="0">
                <a:solidFill>
                  <a:schemeClr val="bg2">
                    <a:lumMod val="75000"/>
                  </a:schemeClr>
                </a:solidFill>
              </a:rPr>
              <a:t>).</a:t>
            </a:r>
          </a:p>
          <a:p>
            <a:pPr eaLnBrk="1" hangingPunct="1">
              <a:lnSpc>
                <a:spcPct val="90000"/>
              </a:lnSpc>
            </a:pPr>
            <a:endParaRPr lang="en-US" sz="2400" b="1" dirty="0" smtClean="0">
              <a:solidFill>
                <a:srgbClr val="0067AC"/>
              </a:solidFill>
            </a:endParaRPr>
          </a:p>
        </p:txBody>
      </p:sp>
      <p:sp>
        <p:nvSpPr>
          <p:cNvPr id="4" name="Title 2"/>
          <p:cNvSpPr txBox="1">
            <a:spLocks/>
          </p:cNvSpPr>
          <p:nvPr/>
        </p:nvSpPr>
        <p:spPr>
          <a:xfrm>
            <a:off x="130626" y="43542"/>
            <a:ext cx="8915400" cy="1163395"/>
          </a:xfrm>
          <a:prstGeom prst="rect">
            <a:avLst/>
          </a:prstGeom>
        </p:spPr>
        <p:txBody>
          <a:bodyPr vert="horz" wrap="square" lIns="0" tIns="0" rIns="0" bIns="0" rtlCol="0" anchor="t">
            <a:spAutoFit/>
          </a:bodyPr>
          <a:lstStyle/>
          <a:p>
            <a:pPr marL="0" marR="0" lvl="0" indent="0" algn="ctr" defTabSz="914363" rtl="0" eaLnBrk="1" fontAlgn="auto" latinLnBrk="0" hangingPunct="1">
              <a:lnSpc>
                <a:spcPct val="90000"/>
              </a:lnSpc>
              <a:spcBef>
                <a:spcPct val="0"/>
              </a:spcBef>
              <a:spcAft>
                <a:spcPts val="0"/>
              </a:spcAft>
              <a:buClrTx/>
              <a:buSzTx/>
              <a:buFontTx/>
              <a:buNone/>
              <a:tabLst/>
              <a:defRPr/>
            </a:pPr>
            <a:r>
              <a:rPr lang="en-US" sz="4200" b="1" spc="-150" dirty="0" smtClean="0">
                <a:ln w="3175">
                  <a:noFill/>
                </a:ln>
                <a:effectLst>
                  <a:outerShdw blurRad="38100" dist="38100" dir="2700000" algn="tl">
                    <a:srgbClr val="000000">
                      <a:alpha val="43137"/>
                    </a:srgbClr>
                  </a:outerShdw>
                </a:effectLst>
                <a:latin typeface="+mj-lt"/>
                <a:cs typeface="Arial" charset="0"/>
              </a:rPr>
              <a:t>PSAP 06 </a:t>
            </a:r>
          </a:p>
          <a:p>
            <a:pPr marL="0" marR="0" lvl="0" indent="0" algn="ctr" defTabSz="914363" rtl="0" eaLnBrk="1" fontAlgn="auto" latinLnBrk="0" hangingPunct="1">
              <a:lnSpc>
                <a:spcPct val="90000"/>
              </a:lnSpc>
              <a:spcBef>
                <a:spcPct val="0"/>
              </a:spcBef>
              <a:spcAft>
                <a:spcPts val="0"/>
              </a:spcAft>
              <a:buClrTx/>
              <a:buSzTx/>
              <a:buFontTx/>
              <a:buNone/>
              <a:tabLst/>
              <a:defRPr/>
            </a:pPr>
            <a:r>
              <a:rPr lang="en-US" sz="4200" b="1" spc="-150" dirty="0" smtClean="0">
                <a:ln w="3175">
                  <a:noFill/>
                </a:ln>
                <a:effectLst>
                  <a:outerShdw blurRad="38100" dist="38100" dir="2700000" algn="tl">
                    <a:srgbClr val="000000">
                      <a:alpha val="43137"/>
                    </a:srgbClr>
                  </a:outerShdw>
                </a:effectLst>
                <a:latin typeface="+mj-lt"/>
                <a:cs typeface="Arial" charset="0"/>
              </a:rPr>
              <a:t>AKUNTANSI INVESTASI</a:t>
            </a:r>
            <a:endParaRPr kumimoji="0" lang="en-US" sz="4200" b="1" i="0" u="none" strike="noStrike" kern="1200" cap="none" spc="-150" normalizeH="0" baseline="0" noProof="0" dirty="0">
              <a:ln w="3175">
                <a:noFill/>
              </a:ln>
              <a:effectLst>
                <a:outerShdw blurRad="38100" dist="38100" dir="2700000" algn="tl">
                  <a:srgbClr val="000000">
                    <a:alpha val="43137"/>
                  </a:srgbClr>
                </a:outerShdw>
              </a:effectLst>
              <a:uLnTx/>
              <a:uFillTx/>
              <a:latin typeface="+mj-lt"/>
              <a:ea typeface="+mn-ea"/>
              <a:cs typeface="Arial" charset="0"/>
            </a:endParaRPr>
          </a:p>
        </p:txBody>
      </p:sp>
      <p:sp>
        <p:nvSpPr>
          <p:cNvPr id="5" name="Slide Number Placeholder 17"/>
          <p:cNvSpPr txBox="1">
            <a:spLocks/>
          </p:cNvSpPr>
          <p:nvPr/>
        </p:nvSpPr>
        <p:spPr>
          <a:xfrm>
            <a:off x="7924800" y="6416675"/>
            <a:ext cx="7620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9E2C3-3120-4CDB-861A-B0B65478931D}" type="slidenum">
              <a:rPr kumimoji="0" lang="ja-JP" altLang="en-US" sz="1800" b="0" i="0" u="none" strike="noStrike" kern="1200" cap="none" spc="0" normalizeH="0" baseline="0" noProof="0" smtClean="0">
                <a:ln>
                  <a:noFill/>
                </a:ln>
                <a:solidFill>
                  <a:schemeClr val="bg1"/>
                </a:solidFill>
                <a:effectLst/>
                <a:uLnTx/>
                <a:uFillTx/>
                <a:latin typeface="+mn-lt"/>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altLang="ja-JP" sz="1800" b="0" i="0" u="none" strike="noStrike" kern="1200" cap="none" spc="0" normalizeH="0" baseline="0" noProof="0" dirty="0">
              <a:ln>
                <a:noFill/>
              </a:ln>
              <a:solidFill>
                <a:schemeClr val="bg1"/>
              </a:solidFill>
              <a:effectLst/>
              <a:uLnTx/>
              <a:uFillTx/>
              <a:latin typeface="+mn-lt"/>
              <a:ea typeface="ＭＳ Ｐゴシック" charset="-128"/>
              <a:cs typeface="+mn-cs"/>
            </a:endParaRPr>
          </a:p>
        </p:txBody>
      </p:sp>
    </p:spTree>
  </p:cSld>
  <p:clrMapOvr>
    <a:masterClrMapping/>
  </p:clrMapOvr>
  <p:transition spd="med">
    <p:blind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23988" y="2376488"/>
            <a:ext cx="6500812" cy="2500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500" b="1" dirty="0">
                <a:solidFill>
                  <a:schemeClr val="tx1"/>
                </a:solidFill>
              </a:rPr>
              <a:t>LAMPIRAN </a:t>
            </a:r>
            <a:r>
              <a:rPr lang="en-US" sz="2500" b="1" dirty="0" smtClean="0">
                <a:solidFill>
                  <a:schemeClr val="tx1"/>
                </a:solidFill>
              </a:rPr>
              <a:t>I </a:t>
            </a:r>
            <a:r>
              <a:rPr lang="en-US" sz="2500" b="1" dirty="0">
                <a:solidFill>
                  <a:schemeClr val="tx1"/>
                </a:solidFill>
              </a:rPr>
              <a:t>PP 71/2010</a:t>
            </a:r>
          </a:p>
          <a:p>
            <a:pPr algn="ctr">
              <a:defRPr/>
            </a:pPr>
            <a:r>
              <a:rPr lang="en-US" sz="2500" b="1" dirty="0">
                <a:solidFill>
                  <a:schemeClr val="tx1"/>
                </a:solidFill>
              </a:rPr>
              <a:t>SAP BERBASIS </a:t>
            </a:r>
            <a:r>
              <a:rPr lang="en-US" sz="2500" b="1" dirty="0" smtClean="0">
                <a:solidFill>
                  <a:schemeClr val="tx1"/>
                </a:solidFill>
              </a:rPr>
              <a:t>AKRUAL</a:t>
            </a:r>
            <a:endParaRPr lang="en-US" sz="2500" b="1" dirty="0">
              <a:solidFill>
                <a:schemeClr val="tx1"/>
              </a:solidFill>
            </a:endParaRPr>
          </a:p>
        </p:txBody>
      </p:sp>
      <p:sp>
        <p:nvSpPr>
          <p:cNvPr id="3" name="Slide Number Placeholder 17"/>
          <p:cNvSpPr txBox="1">
            <a:spLocks/>
          </p:cNvSpPr>
          <p:nvPr/>
        </p:nvSpPr>
        <p:spPr>
          <a:xfrm>
            <a:off x="7924800" y="6416675"/>
            <a:ext cx="7620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9E2C3-3120-4CDB-861A-B0B65478931D}" type="slidenum">
              <a:rPr kumimoji="0" lang="ja-JP" altLang="en-US" sz="1800" b="0" i="0" u="none" strike="noStrike" kern="1200" cap="none" spc="0" normalizeH="0" baseline="0" noProof="0" smtClean="0">
                <a:ln>
                  <a:noFill/>
                </a:ln>
                <a:solidFill>
                  <a:schemeClr val="bg1"/>
                </a:solidFill>
                <a:effectLst/>
                <a:uLnTx/>
                <a:uFillTx/>
                <a:latin typeface="+mn-lt"/>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altLang="ja-JP" sz="1800" b="0" i="0" u="none" strike="noStrike" kern="1200" cap="none" spc="0" normalizeH="0" baseline="0" noProof="0" dirty="0">
              <a:ln>
                <a:noFill/>
              </a:ln>
              <a:solidFill>
                <a:schemeClr val="bg1"/>
              </a:solidFill>
              <a:effectLst/>
              <a:uLnTx/>
              <a:uFillTx/>
              <a:latin typeface="+mn-lt"/>
              <a:ea typeface="ＭＳ Ｐゴシック" charset="-128"/>
              <a:cs typeface="+mn-cs"/>
            </a:endParaRP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noChangeArrowheads="1"/>
          </p:cNvSpPr>
          <p:nvPr>
            <p:ph idx="1"/>
          </p:nvPr>
        </p:nvSpPr>
        <p:spPr>
          <a:xfrm>
            <a:off x="304800" y="1371600"/>
            <a:ext cx="8534400" cy="5257800"/>
          </a:xfrm>
        </p:spPr>
        <p:txBody>
          <a:bodyPr>
            <a:noAutofit/>
          </a:bodyPr>
          <a:lstStyle/>
          <a:p>
            <a:pPr algn="just" eaLnBrk="1" hangingPunct="1">
              <a:lnSpc>
                <a:spcPct val="90000"/>
              </a:lnSpc>
              <a:buFontTx/>
              <a:buNone/>
            </a:pPr>
            <a:r>
              <a:rPr lang="en-US" sz="1800" b="1" dirty="0" smtClean="0">
                <a:latin typeface="Arial" pitchFamily="34" charset="0"/>
                <a:cs typeface="Arial" pitchFamily="34" charset="0"/>
              </a:rPr>
              <a:t>1. JUMLAH PARAGRAF</a:t>
            </a:r>
          </a:p>
          <a:p>
            <a:pPr algn="just" eaLnBrk="1" hangingPunct="1">
              <a:lnSpc>
                <a:spcPct val="90000"/>
              </a:lnSpc>
              <a:buClr>
                <a:srgbClr val="FFFF00"/>
              </a:buClr>
            </a:pPr>
            <a:r>
              <a:rPr lang="en-US" sz="1800" b="1" dirty="0" smtClean="0">
                <a:solidFill>
                  <a:schemeClr val="bg2">
                    <a:lumMod val="75000"/>
                  </a:schemeClr>
                </a:solidFill>
                <a:latin typeface="Arial" pitchFamily="34" charset="0"/>
                <a:cs typeface="Arial" pitchFamily="34" charset="0"/>
              </a:rPr>
              <a:t>82 </a:t>
            </a:r>
            <a:r>
              <a:rPr lang="en-US" sz="1800" b="1" dirty="0" err="1" smtClean="0">
                <a:solidFill>
                  <a:schemeClr val="bg2">
                    <a:lumMod val="75000"/>
                  </a:schemeClr>
                </a:solidFill>
                <a:latin typeface="Arial" pitchFamily="34" charset="0"/>
                <a:cs typeface="Arial" pitchFamily="34" charset="0"/>
              </a:rPr>
              <a:t>Paragraf</a:t>
            </a:r>
            <a:r>
              <a:rPr lang="en-US" sz="1800" b="1" dirty="0" smtClean="0">
                <a:solidFill>
                  <a:schemeClr val="bg2">
                    <a:lumMod val="75000"/>
                  </a:schemeClr>
                </a:solidFill>
                <a:latin typeface="Arial" pitchFamily="34" charset="0"/>
                <a:cs typeface="Arial" pitchFamily="34" charset="0"/>
              </a:rPr>
              <a:t> PP 24 </a:t>
            </a:r>
            <a:r>
              <a:rPr lang="en-US" sz="1800" b="1" dirty="0" err="1" smtClean="0">
                <a:solidFill>
                  <a:schemeClr val="bg2">
                    <a:lumMod val="75000"/>
                  </a:schemeClr>
                </a:solidFill>
                <a:latin typeface="Arial" pitchFamily="34" charset="0"/>
                <a:cs typeface="Arial" pitchFamily="34" charset="0"/>
              </a:rPr>
              <a:t>tahun</a:t>
            </a:r>
            <a:r>
              <a:rPr lang="en-US" sz="1800" b="1" dirty="0" smtClean="0">
                <a:solidFill>
                  <a:schemeClr val="bg2">
                    <a:lumMod val="75000"/>
                  </a:schemeClr>
                </a:solidFill>
                <a:latin typeface="Arial" pitchFamily="34" charset="0"/>
                <a:cs typeface="Arial" pitchFamily="34" charset="0"/>
              </a:rPr>
              <a:t> 2005 </a:t>
            </a:r>
            <a:r>
              <a:rPr lang="en-US" sz="1800" b="1" dirty="0" err="1" smtClean="0">
                <a:solidFill>
                  <a:schemeClr val="bg2">
                    <a:lumMod val="75000"/>
                  </a:schemeClr>
                </a:solidFill>
                <a:latin typeface="Arial" pitchFamily="34" charset="0"/>
                <a:cs typeface="Arial" pitchFamily="34" charset="0"/>
              </a:rPr>
              <a:t>menjadi</a:t>
            </a:r>
            <a:r>
              <a:rPr lang="en-US" sz="1800" b="1" dirty="0" smtClean="0">
                <a:solidFill>
                  <a:schemeClr val="bg2">
                    <a:lumMod val="75000"/>
                  </a:schemeClr>
                </a:solidFill>
                <a:latin typeface="Arial" pitchFamily="34" charset="0"/>
                <a:cs typeface="Arial" pitchFamily="34" charset="0"/>
              </a:rPr>
              <a:t> 85 </a:t>
            </a:r>
            <a:r>
              <a:rPr lang="en-US" sz="1800" b="1" dirty="0" err="1" smtClean="0">
                <a:solidFill>
                  <a:schemeClr val="bg2">
                    <a:lumMod val="75000"/>
                  </a:schemeClr>
                </a:solidFill>
                <a:latin typeface="Arial" pitchFamily="34" charset="0"/>
                <a:cs typeface="Arial" pitchFamily="34" charset="0"/>
              </a:rPr>
              <a:t>paragraf</a:t>
            </a:r>
            <a:r>
              <a:rPr lang="en-US" sz="1800" b="1" dirty="0" smtClean="0">
                <a:solidFill>
                  <a:schemeClr val="bg2">
                    <a:lumMod val="75000"/>
                  </a:schemeClr>
                </a:solidFill>
                <a:latin typeface="Arial" pitchFamily="34" charset="0"/>
                <a:cs typeface="Arial" pitchFamily="34" charset="0"/>
              </a:rPr>
              <a:t> PP 71 2010</a:t>
            </a:r>
            <a:endParaRPr lang="pt-BR" sz="1800" b="1" dirty="0" smtClean="0">
              <a:solidFill>
                <a:schemeClr val="bg2">
                  <a:lumMod val="75000"/>
                </a:schemeClr>
              </a:solidFill>
              <a:latin typeface="Arial" pitchFamily="34" charset="0"/>
              <a:cs typeface="Arial" pitchFamily="34" charset="0"/>
            </a:endParaRPr>
          </a:p>
          <a:p>
            <a:pPr algn="just" eaLnBrk="1" hangingPunct="1">
              <a:lnSpc>
                <a:spcPct val="90000"/>
              </a:lnSpc>
              <a:buClr>
                <a:srgbClr val="FFFF00"/>
              </a:buClr>
            </a:pPr>
            <a:r>
              <a:rPr lang="pt-BR" sz="1800" b="1" dirty="0" smtClean="0">
                <a:solidFill>
                  <a:schemeClr val="bg2">
                    <a:lumMod val="75000"/>
                  </a:schemeClr>
                </a:solidFill>
                <a:latin typeface="Arial" pitchFamily="34" charset="0"/>
                <a:cs typeface="Arial" pitchFamily="34" charset="0"/>
              </a:rPr>
              <a:t>Tidak ada Paragraf PP 24  yang dihapus atau berubah pada PP 71</a:t>
            </a:r>
            <a:endParaRPr lang="en-US" sz="1800" b="1" dirty="0" smtClean="0">
              <a:solidFill>
                <a:schemeClr val="bg2">
                  <a:lumMod val="75000"/>
                </a:schemeClr>
              </a:solidFill>
              <a:latin typeface="Arial" pitchFamily="34" charset="0"/>
              <a:cs typeface="Arial" pitchFamily="34" charset="0"/>
            </a:endParaRPr>
          </a:p>
          <a:p>
            <a:pPr algn="just">
              <a:buNone/>
            </a:pPr>
            <a:endParaRPr lang="en-US" sz="1800" b="1" dirty="0" smtClean="0">
              <a:solidFill>
                <a:srgbClr val="0067AC"/>
              </a:solidFill>
              <a:latin typeface="Arial" pitchFamily="34" charset="0"/>
              <a:cs typeface="Arial" pitchFamily="34" charset="0"/>
            </a:endParaRPr>
          </a:p>
          <a:p>
            <a:pPr algn="just">
              <a:buNone/>
            </a:pPr>
            <a:r>
              <a:rPr lang="en-US" sz="1800" b="1" dirty="0" err="1" smtClean="0">
                <a:solidFill>
                  <a:schemeClr val="bg2">
                    <a:lumMod val="75000"/>
                  </a:schemeClr>
                </a:solidFill>
                <a:latin typeface="Arial" pitchFamily="34" charset="0"/>
                <a:cs typeface="Arial" pitchFamily="34" charset="0"/>
              </a:rPr>
              <a:t>Paragraf</a:t>
            </a:r>
            <a:r>
              <a:rPr lang="en-US" sz="1800" b="1" dirty="0" smtClean="0">
                <a:solidFill>
                  <a:schemeClr val="bg2">
                    <a:lumMod val="75000"/>
                  </a:schemeClr>
                </a:solidFill>
                <a:latin typeface="Arial" pitchFamily="34" charset="0"/>
                <a:cs typeface="Arial" pitchFamily="34" charset="0"/>
              </a:rPr>
              <a:t> </a:t>
            </a:r>
            <a:r>
              <a:rPr lang="en-US" sz="1800" b="1" dirty="0" err="1" smtClean="0">
                <a:solidFill>
                  <a:schemeClr val="bg2">
                    <a:lumMod val="75000"/>
                  </a:schemeClr>
                </a:solidFill>
                <a:latin typeface="Arial" pitchFamily="34" charset="0"/>
                <a:cs typeface="Arial" pitchFamily="34" charset="0"/>
              </a:rPr>
              <a:t>baru</a:t>
            </a:r>
            <a:r>
              <a:rPr lang="en-US" sz="1800" b="1" dirty="0" smtClean="0">
                <a:solidFill>
                  <a:schemeClr val="bg2">
                    <a:lumMod val="75000"/>
                  </a:schemeClr>
                </a:solidFill>
                <a:latin typeface="Arial" pitchFamily="34" charset="0"/>
                <a:cs typeface="Arial" pitchFamily="34" charset="0"/>
              </a:rPr>
              <a:t> PP 71:</a:t>
            </a:r>
          </a:p>
          <a:p>
            <a:pPr algn="just"/>
            <a:r>
              <a:rPr lang="en-US" sz="1800" b="1" dirty="0" err="1" smtClean="0">
                <a:solidFill>
                  <a:schemeClr val="bg2">
                    <a:lumMod val="75000"/>
                  </a:schemeClr>
                </a:solidFill>
                <a:latin typeface="Arial" pitchFamily="34" charset="0"/>
                <a:cs typeface="Arial" pitchFamily="34" charset="0"/>
              </a:rPr>
              <a:t>Paragraf</a:t>
            </a:r>
            <a:r>
              <a:rPr lang="en-US" sz="1800" b="1" dirty="0" smtClean="0">
                <a:solidFill>
                  <a:schemeClr val="bg2">
                    <a:lumMod val="75000"/>
                  </a:schemeClr>
                </a:solidFill>
                <a:latin typeface="Arial" pitchFamily="34" charset="0"/>
                <a:cs typeface="Arial" pitchFamily="34" charset="0"/>
              </a:rPr>
              <a:t> 15 (a), </a:t>
            </a:r>
            <a:r>
              <a:rPr lang="en-US" sz="1800" b="1" dirty="0" err="1" smtClean="0">
                <a:solidFill>
                  <a:schemeClr val="bg2">
                    <a:lumMod val="75000"/>
                  </a:schemeClr>
                </a:solidFill>
                <a:latin typeface="Arial" pitchFamily="34" charset="0"/>
                <a:cs typeface="Arial" pitchFamily="34" charset="0"/>
              </a:rPr>
              <a:t>berwujud</a:t>
            </a:r>
            <a:r>
              <a:rPr lang="en-US" sz="1800" b="1" dirty="0" smtClean="0">
                <a:solidFill>
                  <a:schemeClr val="bg2">
                    <a:lumMod val="75000"/>
                  </a:schemeClr>
                </a:solidFill>
                <a:latin typeface="Arial" pitchFamily="34" charset="0"/>
                <a:cs typeface="Arial" pitchFamily="34" charset="0"/>
              </a:rPr>
              <a:t>.</a:t>
            </a:r>
          </a:p>
          <a:p>
            <a:pPr algn="just"/>
            <a:r>
              <a:rPr lang="sv-SE" sz="1800" b="1" dirty="0" smtClean="0">
                <a:solidFill>
                  <a:schemeClr val="bg2">
                    <a:lumMod val="75000"/>
                  </a:schemeClr>
                </a:solidFill>
                <a:latin typeface="Arial" pitchFamily="34" charset="0"/>
                <a:cs typeface="Arial" pitchFamily="34" charset="0"/>
              </a:rPr>
              <a:t>Paragraf 21, Pertimbangan tingkat handal pengukuran, bukti pembelian/perolehan aset atau bahan pembangunan aset.</a:t>
            </a:r>
          </a:p>
          <a:p>
            <a:pPr algn="just"/>
            <a:r>
              <a:rPr lang="en-US" sz="1800" b="1" dirty="0" err="1" smtClean="0">
                <a:solidFill>
                  <a:schemeClr val="bg2">
                    <a:lumMod val="75000"/>
                  </a:schemeClr>
                </a:solidFill>
                <a:latin typeface="Arial" pitchFamily="34" charset="0"/>
                <a:cs typeface="Arial" pitchFamily="34" charset="0"/>
              </a:rPr>
              <a:t>Paragraf</a:t>
            </a:r>
            <a:r>
              <a:rPr lang="en-US" sz="1800" b="1" dirty="0" smtClean="0">
                <a:solidFill>
                  <a:schemeClr val="bg2">
                    <a:lumMod val="75000"/>
                  </a:schemeClr>
                </a:solidFill>
                <a:latin typeface="Arial" pitchFamily="34" charset="0"/>
                <a:cs typeface="Arial" pitchFamily="34" charset="0"/>
              </a:rPr>
              <a:t> 53, </a:t>
            </a:r>
            <a:r>
              <a:rPr lang="en-US" sz="1800" b="1" dirty="0" err="1" smtClean="0">
                <a:solidFill>
                  <a:schemeClr val="bg2">
                    <a:lumMod val="75000"/>
                  </a:schemeClr>
                </a:solidFill>
                <a:latin typeface="Arial" pitchFamily="34" charset="0"/>
                <a:cs typeface="Arial" pitchFamily="34" charset="0"/>
              </a:rPr>
              <a:t>Definisi</a:t>
            </a:r>
            <a:r>
              <a:rPr lang="en-US" sz="1800" b="1" dirty="0" smtClean="0">
                <a:solidFill>
                  <a:schemeClr val="bg2">
                    <a:lumMod val="75000"/>
                  </a:schemeClr>
                </a:solidFill>
                <a:latin typeface="Arial" pitchFamily="34" charset="0"/>
                <a:cs typeface="Arial" pitchFamily="34" charset="0"/>
              </a:rPr>
              <a:t> </a:t>
            </a:r>
            <a:r>
              <a:rPr lang="en-US" sz="1800" b="1" dirty="0" err="1" smtClean="0">
                <a:solidFill>
                  <a:schemeClr val="bg2">
                    <a:lumMod val="75000"/>
                  </a:schemeClr>
                </a:solidFill>
                <a:latin typeface="Arial" pitchFamily="34" charset="0"/>
                <a:cs typeface="Arial" pitchFamily="34" charset="0"/>
              </a:rPr>
              <a:t>penyusutan</a:t>
            </a:r>
            <a:r>
              <a:rPr lang="en-US" sz="1800" b="1" dirty="0" smtClean="0">
                <a:solidFill>
                  <a:schemeClr val="bg2">
                    <a:lumMod val="75000"/>
                  </a:schemeClr>
                </a:solidFill>
                <a:latin typeface="Arial" pitchFamily="34" charset="0"/>
                <a:cs typeface="Arial" pitchFamily="34" charset="0"/>
              </a:rPr>
              <a:t> AT.</a:t>
            </a:r>
          </a:p>
          <a:p>
            <a:pPr algn="just"/>
            <a:r>
              <a:rPr lang="en-US" sz="1800" b="1" dirty="0" err="1" smtClean="0">
                <a:solidFill>
                  <a:schemeClr val="bg2">
                    <a:lumMod val="75000"/>
                  </a:schemeClr>
                </a:solidFill>
                <a:latin typeface="Arial" pitchFamily="34" charset="0"/>
                <a:cs typeface="Arial" pitchFamily="34" charset="0"/>
              </a:rPr>
              <a:t>Paragraf</a:t>
            </a:r>
            <a:r>
              <a:rPr lang="en-US" sz="1800" b="1" dirty="0" smtClean="0">
                <a:solidFill>
                  <a:schemeClr val="bg2">
                    <a:lumMod val="75000"/>
                  </a:schemeClr>
                </a:solidFill>
                <a:latin typeface="Arial" pitchFamily="34" charset="0"/>
                <a:cs typeface="Arial" pitchFamily="34" charset="0"/>
              </a:rPr>
              <a:t> 54, </a:t>
            </a:r>
            <a:r>
              <a:rPr lang="en-US" sz="1800" b="1" dirty="0" err="1" smtClean="0">
                <a:solidFill>
                  <a:schemeClr val="bg2">
                    <a:lumMod val="75000"/>
                  </a:schemeClr>
                </a:solidFill>
                <a:latin typeface="Arial" pitchFamily="34" charset="0"/>
                <a:cs typeface="Arial" pitchFamily="34" charset="0"/>
              </a:rPr>
              <a:t>penyusutan</a:t>
            </a:r>
            <a:r>
              <a:rPr lang="en-US" sz="1800" b="1" dirty="0" smtClean="0">
                <a:solidFill>
                  <a:schemeClr val="bg2">
                    <a:lumMod val="75000"/>
                  </a:schemeClr>
                </a:solidFill>
                <a:latin typeface="Arial" pitchFamily="34" charset="0"/>
                <a:cs typeface="Arial" pitchFamily="34" charset="0"/>
              </a:rPr>
              <a:t> </a:t>
            </a:r>
            <a:r>
              <a:rPr lang="en-US" sz="1800" b="1" dirty="0" err="1" smtClean="0">
                <a:solidFill>
                  <a:schemeClr val="bg2">
                    <a:lumMod val="75000"/>
                  </a:schemeClr>
                </a:solidFill>
                <a:latin typeface="Arial" pitchFamily="34" charset="0"/>
                <a:cs typeface="Arial" pitchFamily="34" charset="0"/>
              </a:rPr>
              <a:t>periodik</a:t>
            </a:r>
            <a:r>
              <a:rPr lang="en-US" sz="1800" b="1" dirty="0" smtClean="0">
                <a:solidFill>
                  <a:schemeClr val="bg2">
                    <a:lumMod val="75000"/>
                  </a:schemeClr>
                </a:solidFill>
                <a:latin typeface="Arial" pitchFamily="34" charset="0"/>
                <a:cs typeface="Arial" pitchFamily="34" charset="0"/>
              </a:rPr>
              <a:t> </a:t>
            </a:r>
            <a:r>
              <a:rPr lang="en-US" sz="1800" b="1" dirty="0" err="1" smtClean="0">
                <a:solidFill>
                  <a:schemeClr val="bg2">
                    <a:lumMod val="75000"/>
                  </a:schemeClr>
                </a:solidFill>
                <a:latin typeface="Arial" pitchFamily="34" charset="0"/>
                <a:cs typeface="Arial" pitchFamily="34" charset="0"/>
              </a:rPr>
              <a:t>adalah</a:t>
            </a:r>
            <a:r>
              <a:rPr lang="en-US" sz="1800" b="1" dirty="0" smtClean="0">
                <a:solidFill>
                  <a:schemeClr val="bg2">
                    <a:lumMod val="75000"/>
                  </a:schemeClr>
                </a:solidFill>
                <a:latin typeface="Arial" pitchFamily="34" charset="0"/>
                <a:cs typeface="Arial" pitchFamily="34" charset="0"/>
              </a:rPr>
              <a:t> </a:t>
            </a:r>
            <a:r>
              <a:rPr lang="en-US" sz="1800" b="1" dirty="0" err="1" smtClean="0">
                <a:solidFill>
                  <a:schemeClr val="bg2">
                    <a:lumMod val="75000"/>
                  </a:schemeClr>
                </a:solidFill>
                <a:latin typeface="Arial" pitchFamily="34" charset="0"/>
                <a:cs typeface="Arial" pitchFamily="34" charset="0"/>
              </a:rPr>
              <a:t>pengurang</a:t>
            </a:r>
            <a:r>
              <a:rPr lang="en-US" sz="1800" b="1" dirty="0" smtClean="0">
                <a:solidFill>
                  <a:schemeClr val="bg2">
                    <a:lumMod val="75000"/>
                  </a:schemeClr>
                </a:solidFill>
                <a:latin typeface="Arial" pitchFamily="34" charset="0"/>
                <a:cs typeface="Arial" pitchFamily="34" charset="0"/>
              </a:rPr>
              <a:t> </a:t>
            </a:r>
            <a:r>
              <a:rPr lang="en-US" sz="1800" b="1" dirty="0" err="1" smtClean="0">
                <a:solidFill>
                  <a:schemeClr val="bg2">
                    <a:lumMod val="75000"/>
                  </a:schemeClr>
                </a:solidFill>
                <a:latin typeface="Arial" pitchFamily="34" charset="0"/>
                <a:cs typeface="Arial" pitchFamily="34" charset="0"/>
              </a:rPr>
              <a:t>nilai</a:t>
            </a:r>
            <a:r>
              <a:rPr lang="en-US" sz="1800" b="1" dirty="0" smtClean="0">
                <a:solidFill>
                  <a:schemeClr val="bg2">
                    <a:lumMod val="75000"/>
                  </a:schemeClr>
                </a:solidFill>
                <a:latin typeface="Arial" pitchFamily="34" charset="0"/>
                <a:cs typeface="Arial" pitchFamily="34" charset="0"/>
              </a:rPr>
              <a:t> </a:t>
            </a:r>
            <a:r>
              <a:rPr lang="en-US" sz="1800" b="1" dirty="0" err="1" smtClean="0">
                <a:solidFill>
                  <a:schemeClr val="bg2">
                    <a:lumMod val="75000"/>
                  </a:schemeClr>
                </a:solidFill>
                <a:latin typeface="Arial" pitchFamily="34" charset="0"/>
                <a:cs typeface="Arial" pitchFamily="34" charset="0"/>
              </a:rPr>
              <a:t>tercatat</a:t>
            </a:r>
            <a:r>
              <a:rPr lang="en-US" sz="1800" b="1" dirty="0" smtClean="0">
                <a:solidFill>
                  <a:schemeClr val="bg2">
                    <a:lumMod val="75000"/>
                  </a:schemeClr>
                </a:solidFill>
                <a:latin typeface="Arial" pitchFamily="34" charset="0"/>
                <a:cs typeface="Arial" pitchFamily="34" charset="0"/>
              </a:rPr>
              <a:t> AT </a:t>
            </a:r>
            <a:r>
              <a:rPr lang="en-US" sz="1800" b="1" dirty="0" err="1" smtClean="0">
                <a:solidFill>
                  <a:schemeClr val="bg2">
                    <a:lumMod val="75000"/>
                  </a:schemeClr>
                </a:solidFill>
                <a:latin typeface="Arial" pitchFamily="34" charset="0"/>
                <a:cs typeface="Arial" pitchFamily="34" charset="0"/>
              </a:rPr>
              <a:t>dan</a:t>
            </a:r>
            <a:r>
              <a:rPr lang="en-US" sz="1800" b="1" dirty="0" smtClean="0">
                <a:solidFill>
                  <a:schemeClr val="bg2">
                    <a:lumMod val="75000"/>
                  </a:schemeClr>
                </a:solidFill>
                <a:latin typeface="Arial" pitchFamily="34" charset="0"/>
                <a:cs typeface="Arial" pitchFamily="34" charset="0"/>
              </a:rPr>
              <a:t> </a:t>
            </a:r>
            <a:r>
              <a:rPr lang="en-US" sz="1800" b="1" dirty="0" err="1" smtClean="0">
                <a:solidFill>
                  <a:schemeClr val="bg2">
                    <a:lumMod val="75000"/>
                  </a:schemeClr>
                </a:solidFill>
                <a:latin typeface="Arial" pitchFamily="34" charset="0"/>
                <a:cs typeface="Arial" pitchFamily="34" charset="0"/>
              </a:rPr>
              <a:t>beban</a:t>
            </a:r>
            <a:r>
              <a:rPr lang="en-US" sz="1800" b="1" dirty="0" smtClean="0">
                <a:solidFill>
                  <a:schemeClr val="bg2">
                    <a:lumMod val="75000"/>
                  </a:schemeClr>
                </a:solidFill>
                <a:latin typeface="Arial" pitchFamily="34" charset="0"/>
                <a:cs typeface="Arial" pitchFamily="34" charset="0"/>
              </a:rPr>
              <a:t> </a:t>
            </a:r>
            <a:r>
              <a:rPr lang="en-US" sz="1800" b="1" dirty="0" err="1" smtClean="0">
                <a:solidFill>
                  <a:schemeClr val="bg2">
                    <a:lumMod val="75000"/>
                  </a:schemeClr>
                </a:solidFill>
                <a:latin typeface="Arial" pitchFamily="34" charset="0"/>
                <a:cs typeface="Arial" pitchFamily="34" charset="0"/>
              </a:rPr>
              <a:t>penyusutan</a:t>
            </a:r>
            <a:r>
              <a:rPr lang="en-US" sz="1800" b="1" dirty="0" smtClean="0">
                <a:solidFill>
                  <a:schemeClr val="bg2">
                    <a:lumMod val="75000"/>
                  </a:schemeClr>
                </a:solidFill>
                <a:latin typeface="Arial" pitchFamily="34" charset="0"/>
                <a:cs typeface="Arial" pitchFamily="34" charset="0"/>
              </a:rPr>
              <a:t> </a:t>
            </a:r>
            <a:r>
              <a:rPr lang="en-US" sz="1800" b="1" dirty="0" err="1" smtClean="0">
                <a:solidFill>
                  <a:schemeClr val="bg2">
                    <a:lumMod val="75000"/>
                  </a:schemeClr>
                </a:solidFill>
                <a:latin typeface="Arial" pitchFamily="34" charset="0"/>
                <a:cs typeface="Arial" pitchFamily="34" charset="0"/>
              </a:rPr>
              <a:t>pada</a:t>
            </a:r>
            <a:r>
              <a:rPr lang="en-US" sz="1800" b="1" dirty="0" smtClean="0">
                <a:solidFill>
                  <a:schemeClr val="bg2">
                    <a:lumMod val="75000"/>
                  </a:schemeClr>
                </a:solidFill>
                <a:latin typeface="Arial" pitchFamily="34" charset="0"/>
                <a:cs typeface="Arial" pitchFamily="34" charset="0"/>
              </a:rPr>
              <a:t> LO.</a:t>
            </a:r>
          </a:p>
          <a:p>
            <a:pPr algn="just"/>
            <a:endParaRPr lang="en-US" sz="1800" b="1" dirty="0" smtClean="0">
              <a:solidFill>
                <a:srgbClr val="0067AC"/>
              </a:solidFill>
              <a:latin typeface="Arial" pitchFamily="34" charset="0"/>
              <a:cs typeface="Arial" pitchFamily="34" charset="0"/>
            </a:endParaRPr>
          </a:p>
          <a:p>
            <a:pPr algn="just">
              <a:buNone/>
            </a:pPr>
            <a:r>
              <a:rPr lang="en-US" sz="1800" b="1" dirty="0" smtClean="0">
                <a:latin typeface="Arial" pitchFamily="34" charset="0"/>
                <a:cs typeface="Arial" pitchFamily="34" charset="0"/>
              </a:rPr>
              <a:t>2. PERBEDAAN ISTILAH</a:t>
            </a:r>
          </a:p>
          <a:p>
            <a:pPr algn="just">
              <a:buNone/>
            </a:pPr>
            <a:r>
              <a:rPr lang="en-US" sz="1800" b="1" dirty="0" err="1" smtClean="0">
                <a:solidFill>
                  <a:schemeClr val="bg2">
                    <a:lumMod val="75000"/>
                  </a:schemeClr>
                </a:solidFill>
                <a:latin typeface="Arial" pitchFamily="34" charset="0"/>
                <a:cs typeface="Arial" pitchFamily="34" charset="0"/>
              </a:rPr>
              <a:t>Tidak</a:t>
            </a:r>
            <a:r>
              <a:rPr lang="en-US" sz="1800" b="1" dirty="0" smtClean="0">
                <a:solidFill>
                  <a:schemeClr val="bg2">
                    <a:lumMod val="75000"/>
                  </a:schemeClr>
                </a:solidFill>
                <a:latin typeface="Arial" pitchFamily="34" charset="0"/>
                <a:cs typeface="Arial" pitchFamily="34" charset="0"/>
              </a:rPr>
              <a:t> </a:t>
            </a:r>
            <a:r>
              <a:rPr lang="en-US" sz="1800" b="1" dirty="0" err="1" smtClean="0">
                <a:solidFill>
                  <a:schemeClr val="bg2">
                    <a:lumMod val="75000"/>
                  </a:schemeClr>
                </a:solidFill>
                <a:latin typeface="Arial" pitchFamily="34" charset="0"/>
                <a:cs typeface="Arial" pitchFamily="34" charset="0"/>
              </a:rPr>
              <a:t>ada</a:t>
            </a:r>
            <a:endParaRPr lang="en-US" sz="1800" b="1" dirty="0" smtClean="0">
              <a:solidFill>
                <a:schemeClr val="bg2">
                  <a:lumMod val="75000"/>
                </a:schemeClr>
              </a:solidFill>
              <a:latin typeface="Arial" pitchFamily="34" charset="0"/>
              <a:cs typeface="Arial" pitchFamily="34" charset="0"/>
            </a:endParaRPr>
          </a:p>
          <a:p>
            <a:pPr algn="just">
              <a:buNone/>
            </a:pPr>
            <a:endParaRPr lang="en-US" sz="1800" b="1" dirty="0" smtClean="0">
              <a:solidFill>
                <a:srgbClr val="0067AC"/>
              </a:solidFill>
              <a:latin typeface="Arial" pitchFamily="34" charset="0"/>
              <a:cs typeface="Arial" pitchFamily="34" charset="0"/>
            </a:endParaRPr>
          </a:p>
          <a:p>
            <a:pPr algn="just">
              <a:buNone/>
            </a:pPr>
            <a:r>
              <a:rPr lang="en-US" sz="1800" b="1" dirty="0" smtClean="0">
                <a:latin typeface="Arial" pitchFamily="34" charset="0"/>
                <a:cs typeface="Arial" pitchFamily="34" charset="0"/>
              </a:rPr>
              <a:t>3. PERBEDAAN PENGAKUAN</a:t>
            </a:r>
          </a:p>
          <a:p>
            <a:pPr algn="just"/>
            <a:r>
              <a:rPr lang="en-US" sz="1800" b="1" dirty="0" err="1" smtClean="0">
                <a:solidFill>
                  <a:schemeClr val="bg2">
                    <a:lumMod val="75000"/>
                  </a:schemeClr>
                </a:solidFill>
                <a:latin typeface="Arial" pitchFamily="34" charset="0"/>
                <a:cs typeface="Arial" pitchFamily="34" charset="0"/>
              </a:rPr>
              <a:t>Tidak</a:t>
            </a:r>
            <a:r>
              <a:rPr lang="en-US" sz="1800" b="1" dirty="0" smtClean="0">
                <a:solidFill>
                  <a:schemeClr val="bg2">
                    <a:lumMod val="75000"/>
                  </a:schemeClr>
                </a:solidFill>
                <a:latin typeface="Arial" pitchFamily="34" charset="0"/>
                <a:cs typeface="Arial" pitchFamily="34" charset="0"/>
              </a:rPr>
              <a:t> </a:t>
            </a:r>
            <a:r>
              <a:rPr lang="en-US" sz="1800" b="1" dirty="0" err="1" smtClean="0">
                <a:solidFill>
                  <a:schemeClr val="bg2">
                    <a:lumMod val="75000"/>
                  </a:schemeClr>
                </a:solidFill>
                <a:latin typeface="Arial" pitchFamily="34" charset="0"/>
                <a:cs typeface="Arial" pitchFamily="34" charset="0"/>
              </a:rPr>
              <a:t>ada</a:t>
            </a:r>
            <a:r>
              <a:rPr lang="en-US" sz="1800" b="1" dirty="0" smtClean="0">
                <a:solidFill>
                  <a:schemeClr val="bg2">
                    <a:lumMod val="75000"/>
                  </a:schemeClr>
                </a:solidFill>
                <a:latin typeface="Arial" pitchFamily="34" charset="0"/>
                <a:cs typeface="Arial" pitchFamily="34" charset="0"/>
              </a:rPr>
              <a:t> </a:t>
            </a:r>
            <a:r>
              <a:rPr lang="en-US" sz="1800" b="1" dirty="0" err="1" smtClean="0">
                <a:solidFill>
                  <a:schemeClr val="bg2">
                    <a:lumMod val="75000"/>
                  </a:schemeClr>
                </a:solidFill>
                <a:latin typeface="Arial" pitchFamily="34" charset="0"/>
                <a:cs typeface="Arial" pitchFamily="34" charset="0"/>
              </a:rPr>
              <a:t>perbedaan</a:t>
            </a:r>
            <a:r>
              <a:rPr lang="en-US" sz="1800" b="1" dirty="0" smtClean="0">
                <a:solidFill>
                  <a:schemeClr val="bg2">
                    <a:lumMod val="75000"/>
                  </a:schemeClr>
                </a:solidFill>
                <a:latin typeface="Arial" pitchFamily="34" charset="0"/>
                <a:cs typeface="Arial" pitchFamily="34" charset="0"/>
              </a:rPr>
              <a:t>, paragraph 15; </a:t>
            </a:r>
            <a:r>
              <a:rPr lang="en-US" sz="1800" b="1" dirty="0" err="1" smtClean="0">
                <a:solidFill>
                  <a:schemeClr val="bg2">
                    <a:lumMod val="75000"/>
                  </a:schemeClr>
                </a:solidFill>
                <a:latin typeface="Arial" pitchFamily="34" charset="0"/>
                <a:cs typeface="Arial" pitchFamily="34" charset="0"/>
              </a:rPr>
              <a:t>berwujud</a:t>
            </a:r>
            <a:r>
              <a:rPr lang="en-US" sz="1800" b="1" dirty="0" smtClean="0">
                <a:solidFill>
                  <a:schemeClr val="bg2">
                    <a:lumMod val="75000"/>
                  </a:schemeClr>
                </a:solidFill>
                <a:latin typeface="Arial" pitchFamily="34" charset="0"/>
                <a:cs typeface="Arial" pitchFamily="34" charset="0"/>
              </a:rPr>
              <a:t>, &gt; 12 </a:t>
            </a:r>
            <a:r>
              <a:rPr lang="en-US" sz="1800" b="1" dirty="0" err="1" smtClean="0">
                <a:solidFill>
                  <a:schemeClr val="bg2">
                    <a:lumMod val="75000"/>
                  </a:schemeClr>
                </a:solidFill>
                <a:latin typeface="Arial" pitchFamily="34" charset="0"/>
                <a:cs typeface="Arial" pitchFamily="34" charset="0"/>
              </a:rPr>
              <a:t>bulan</a:t>
            </a:r>
            <a:r>
              <a:rPr lang="en-US" sz="1800" b="1" dirty="0" smtClean="0">
                <a:solidFill>
                  <a:schemeClr val="bg2">
                    <a:lumMod val="75000"/>
                  </a:schemeClr>
                </a:solidFill>
                <a:latin typeface="Arial" pitchFamily="34" charset="0"/>
                <a:cs typeface="Arial" pitchFamily="34" charset="0"/>
              </a:rPr>
              <a:t>, </a:t>
            </a:r>
            <a:r>
              <a:rPr lang="en-US" sz="1800" b="1" dirty="0" err="1" smtClean="0">
                <a:solidFill>
                  <a:schemeClr val="bg2">
                    <a:lumMod val="75000"/>
                  </a:schemeClr>
                </a:solidFill>
                <a:latin typeface="Arial" pitchFamily="34" charset="0"/>
                <a:cs typeface="Arial" pitchFamily="34" charset="0"/>
              </a:rPr>
              <a:t>biaya</a:t>
            </a:r>
            <a:r>
              <a:rPr lang="en-US" sz="1800" b="1" dirty="0" smtClean="0">
                <a:solidFill>
                  <a:schemeClr val="bg2">
                    <a:lumMod val="75000"/>
                  </a:schemeClr>
                </a:solidFill>
                <a:latin typeface="Arial" pitchFamily="34" charset="0"/>
                <a:cs typeface="Arial" pitchFamily="34" charset="0"/>
              </a:rPr>
              <a:t> </a:t>
            </a:r>
            <a:r>
              <a:rPr lang="en-US" sz="1800" b="1" dirty="0" err="1" smtClean="0">
                <a:solidFill>
                  <a:schemeClr val="bg2">
                    <a:lumMod val="75000"/>
                  </a:schemeClr>
                </a:solidFill>
                <a:latin typeface="Arial" pitchFamily="34" charset="0"/>
                <a:cs typeface="Arial" pitchFamily="34" charset="0"/>
              </a:rPr>
              <a:t>perolehan</a:t>
            </a:r>
            <a:r>
              <a:rPr lang="en-US" sz="1800" b="1" dirty="0" smtClean="0">
                <a:solidFill>
                  <a:schemeClr val="bg2">
                    <a:lumMod val="75000"/>
                  </a:schemeClr>
                </a:solidFill>
                <a:latin typeface="Arial" pitchFamily="34" charset="0"/>
                <a:cs typeface="Arial" pitchFamily="34" charset="0"/>
              </a:rPr>
              <a:t>, </a:t>
            </a:r>
            <a:r>
              <a:rPr lang="en-US" sz="1800" b="1" dirty="0" err="1" smtClean="0">
                <a:solidFill>
                  <a:schemeClr val="bg2">
                    <a:lumMod val="75000"/>
                  </a:schemeClr>
                </a:solidFill>
                <a:latin typeface="Arial" pitchFamily="34" charset="0"/>
                <a:cs typeface="Arial" pitchFamily="34" charset="0"/>
              </a:rPr>
              <a:t>tidak</a:t>
            </a:r>
            <a:r>
              <a:rPr lang="en-US" sz="1800" b="1" dirty="0" smtClean="0">
                <a:solidFill>
                  <a:schemeClr val="bg2">
                    <a:lumMod val="75000"/>
                  </a:schemeClr>
                </a:solidFill>
                <a:latin typeface="Arial" pitchFamily="34" charset="0"/>
                <a:cs typeface="Arial" pitchFamily="34" charset="0"/>
              </a:rPr>
              <a:t> </a:t>
            </a:r>
            <a:r>
              <a:rPr lang="en-US" sz="1800" b="1" dirty="0" err="1" smtClean="0">
                <a:solidFill>
                  <a:schemeClr val="bg2">
                    <a:lumMod val="75000"/>
                  </a:schemeClr>
                </a:solidFill>
                <a:latin typeface="Arial" pitchFamily="34" charset="0"/>
                <a:cs typeface="Arial" pitchFamily="34" charset="0"/>
              </a:rPr>
              <a:t>dimaksud</a:t>
            </a:r>
            <a:r>
              <a:rPr lang="en-US" sz="1800" b="1" dirty="0" smtClean="0">
                <a:solidFill>
                  <a:schemeClr val="bg2">
                    <a:lumMod val="75000"/>
                  </a:schemeClr>
                </a:solidFill>
                <a:latin typeface="Arial" pitchFamily="34" charset="0"/>
                <a:cs typeface="Arial" pitchFamily="34" charset="0"/>
              </a:rPr>
              <a:t> </a:t>
            </a:r>
            <a:r>
              <a:rPr lang="en-US" sz="1800" b="1" dirty="0" err="1" smtClean="0">
                <a:solidFill>
                  <a:schemeClr val="bg2">
                    <a:lumMod val="75000"/>
                  </a:schemeClr>
                </a:solidFill>
                <a:latin typeface="Arial" pitchFamily="34" charset="0"/>
                <a:cs typeface="Arial" pitchFamily="34" charset="0"/>
              </a:rPr>
              <a:t>dijual</a:t>
            </a:r>
            <a:r>
              <a:rPr lang="en-US" sz="1800" b="1" dirty="0" smtClean="0">
                <a:solidFill>
                  <a:schemeClr val="bg2">
                    <a:lumMod val="75000"/>
                  </a:schemeClr>
                </a:solidFill>
                <a:latin typeface="Arial" pitchFamily="34" charset="0"/>
                <a:cs typeface="Arial" pitchFamily="34" charset="0"/>
              </a:rPr>
              <a:t>, </a:t>
            </a:r>
            <a:r>
              <a:rPr lang="en-US" sz="1800" b="1" dirty="0" err="1" smtClean="0">
                <a:solidFill>
                  <a:schemeClr val="bg2">
                    <a:lumMod val="75000"/>
                  </a:schemeClr>
                </a:solidFill>
                <a:latin typeface="Arial" pitchFamily="34" charset="0"/>
                <a:cs typeface="Arial" pitchFamily="34" charset="0"/>
              </a:rPr>
              <a:t>digunakan</a:t>
            </a:r>
            <a:r>
              <a:rPr lang="en-US" sz="1800" b="1" dirty="0" smtClean="0">
                <a:solidFill>
                  <a:schemeClr val="bg2">
                    <a:lumMod val="75000"/>
                  </a:schemeClr>
                </a:solidFill>
                <a:latin typeface="Arial" pitchFamily="34" charset="0"/>
                <a:cs typeface="Arial" pitchFamily="34" charset="0"/>
              </a:rPr>
              <a:t> </a:t>
            </a:r>
            <a:r>
              <a:rPr lang="en-US" sz="1800" b="1" dirty="0" err="1" smtClean="0">
                <a:solidFill>
                  <a:schemeClr val="bg2">
                    <a:lumMod val="75000"/>
                  </a:schemeClr>
                </a:solidFill>
                <a:latin typeface="Arial" pitchFamily="34" charset="0"/>
                <a:cs typeface="Arial" pitchFamily="34" charset="0"/>
              </a:rPr>
              <a:t>sendiri</a:t>
            </a:r>
            <a:r>
              <a:rPr lang="en-US" sz="1800" b="1" dirty="0" smtClean="0">
                <a:solidFill>
                  <a:schemeClr val="bg2">
                    <a:lumMod val="75000"/>
                  </a:schemeClr>
                </a:solidFill>
                <a:latin typeface="Arial" pitchFamily="34" charset="0"/>
                <a:cs typeface="Arial" pitchFamily="34" charset="0"/>
              </a:rPr>
              <a:t>.</a:t>
            </a:r>
          </a:p>
        </p:txBody>
      </p:sp>
      <p:sp>
        <p:nvSpPr>
          <p:cNvPr id="4" name="Title 2"/>
          <p:cNvSpPr txBox="1">
            <a:spLocks/>
          </p:cNvSpPr>
          <p:nvPr/>
        </p:nvSpPr>
        <p:spPr>
          <a:xfrm>
            <a:off x="152400" y="0"/>
            <a:ext cx="8915400" cy="1163395"/>
          </a:xfrm>
          <a:prstGeom prst="rect">
            <a:avLst/>
          </a:prstGeom>
        </p:spPr>
        <p:txBody>
          <a:bodyPr vert="horz" wrap="square" lIns="0" tIns="0" rIns="0" bIns="0" rtlCol="0" anchor="t">
            <a:spAutoFit/>
          </a:bodyPr>
          <a:lstStyle/>
          <a:p>
            <a:pPr marL="0" marR="0" lvl="0" indent="0" algn="ctr" defTabSz="914363" rtl="0" eaLnBrk="1" fontAlgn="auto" latinLnBrk="0" hangingPunct="1">
              <a:lnSpc>
                <a:spcPct val="90000"/>
              </a:lnSpc>
              <a:spcBef>
                <a:spcPct val="0"/>
              </a:spcBef>
              <a:spcAft>
                <a:spcPts val="0"/>
              </a:spcAft>
              <a:buClrTx/>
              <a:buSzTx/>
              <a:buFontTx/>
              <a:buNone/>
              <a:tabLst/>
              <a:defRPr/>
            </a:pPr>
            <a:r>
              <a:rPr lang="en-US" sz="4200" b="1" spc="-150" dirty="0" smtClean="0">
                <a:ln w="3175">
                  <a:noFill/>
                </a:ln>
                <a:effectLst>
                  <a:outerShdw blurRad="38100" dist="38100" dir="2700000" algn="tl">
                    <a:srgbClr val="000000">
                      <a:alpha val="43137"/>
                    </a:srgbClr>
                  </a:outerShdw>
                </a:effectLst>
                <a:latin typeface="+mj-lt"/>
                <a:cs typeface="Arial" charset="0"/>
              </a:rPr>
              <a:t>PSAP 07 </a:t>
            </a:r>
          </a:p>
          <a:p>
            <a:pPr marL="0" marR="0" lvl="0" indent="0" algn="ctr" defTabSz="914363" rtl="0" eaLnBrk="1" fontAlgn="auto" latinLnBrk="0" hangingPunct="1">
              <a:lnSpc>
                <a:spcPct val="90000"/>
              </a:lnSpc>
              <a:spcBef>
                <a:spcPct val="0"/>
              </a:spcBef>
              <a:spcAft>
                <a:spcPts val="0"/>
              </a:spcAft>
              <a:buClrTx/>
              <a:buSzTx/>
              <a:buFontTx/>
              <a:buNone/>
              <a:tabLst/>
              <a:defRPr/>
            </a:pPr>
            <a:r>
              <a:rPr lang="en-US" sz="4200" b="1" spc="-150" dirty="0" smtClean="0">
                <a:ln w="3175">
                  <a:noFill/>
                </a:ln>
                <a:effectLst>
                  <a:outerShdw blurRad="38100" dist="38100" dir="2700000" algn="tl">
                    <a:srgbClr val="000000">
                      <a:alpha val="43137"/>
                    </a:srgbClr>
                  </a:outerShdw>
                </a:effectLst>
                <a:latin typeface="+mj-lt"/>
                <a:cs typeface="Arial" charset="0"/>
              </a:rPr>
              <a:t>AKUNTANSI ASET TETAP</a:t>
            </a:r>
            <a:endParaRPr kumimoji="0" lang="en-US" sz="4200" b="1" i="0" u="none" strike="noStrike" kern="1200" cap="none" spc="-150" normalizeH="0" baseline="0" noProof="0" dirty="0">
              <a:ln w="3175">
                <a:noFill/>
              </a:ln>
              <a:effectLst>
                <a:outerShdw blurRad="38100" dist="38100" dir="2700000" algn="tl">
                  <a:srgbClr val="000000">
                    <a:alpha val="43137"/>
                  </a:srgbClr>
                </a:outerShdw>
              </a:effectLst>
              <a:uLnTx/>
              <a:uFillTx/>
              <a:latin typeface="+mj-lt"/>
              <a:ea typeface="+mn-ea"/>
              <a:cs typeface="Arial" charset="0"/>
            </a:endParaRPr>
          </a:p>
        </p:txBody>
      </p:sp>
      <p:sp>
        <p:nvSpPr>
          <p:cNvPr id="5" name="Slide Number Placeholder 17"/>
          <p:cNvSpPr txBox="1">
            <a:spLocks/>
          </p:cNvSpPr>
          <p:nvPr/>
        </p:nvSpPr>
        <p:spPr>
          <a:xfrm>
            <a:off x="7924800" y="6416675"/>
            <a:ext cx="7620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9E2C3-3120-4CDB-861A-B0B65478931D}" type="slidenum">
              <a:rPr kumimoji="0" lang="ja-JP" altLang="en-US" sz="1800" b="0" i="0" u="none" strike="noStrike" kern="1200" cap="none" spc="0" normalizeH="0" baseline="0" noProof="0" smtClean="0">
                <a:ln>
                  <a:noFill/>
                </a:ln>
                <a:solidFill>
                  <a:schemeClr val="bg1"/>
                </a:solidFill>
                <a:effectLst/>
                <a:uLnTx/>
                <a:uFillTx/>
                <a:latin typeface="+mn-lt"/>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altLang="ja-JP" sz="1800" b="0" i="0" u="none" strike="noStrike" kern="1200" cap="none" spc="0" normalizeH="0" baseline="0" noProof="0" dirty="0">
              <a:ln>
                <a:noFill/>
              </a:ln>
              <a:solidFill>
                <a:schemeClr val="bg1"/>
              </a:solidFill>
              <a:effectLst/>
              <a:uLnTx/>
              <a:uFillTx/>
              <a:latin typeface="+mn-lt"/>
              <a:ea typeface="ＭＳ Ｐゴシック" charset="-128"/>
              <a:cs typeface="+mn-cs"/>
            </a:endParaRPr>
          </a:p>
        </p:txBody>
      </p:sp>
    </p:spTree>
  </p:cSld>
  <p:clrMapOvr>
    <a:masterClrMapping/>
  </p:clrMapOvr>
  <p:transition spd="med">
    <p:newsflash/>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p:cNvSpPr>
            <a:spLocks noGrp="1" noChangeArrowheads="1"/>
          </p:cNvSpPr>
          <p:nvPr>
            <p:ph idx="1"/>
          </p:nvPr>
        </p:nvSpPr>
        <p:spPr>
          <a:xfrm>
            <a:off x="152400" y="1295400"/>
            <a:ext cx="8763000" cy="5039841"/>
          </a:xfrm>
        </p:spPr>
        <p:txBody>
          <a:bodyPr/>
          <a:lstStyle/>
          <a:p>
            <a:pPr algn="just" eaLnBrk="1" hangingPunct="1">
              <a:lnSpc>
                <a:spcPct val="100000"/>
              </a:lnSpc>
              <a:spcBef>
                <a:spcPts val="0"/>
              </a:spcBef>
              <a:spcAft>
                <a:spcPts val="1200"/>
              </a:spcAft>
              <a:buFontTx/>
              <a:buNone/>
            </a:pPr>
            <a:r>
              <a:rPr lang="en-US" sz="2000" b="1" dirty="0" smtClean="0">
                <a:cs typeface="Arial" pitchFamily="34" charset="0"/>
              </a:rPr>
              <a:t>4. PERBEDAAN PENGUKURAN</a:t>
            </a:r>
            <a:r>
              <a:rPr lang="en-US" sz="2000" dirty="0" smtClean="0">
                <a:cs typeface="Arial" pitchFamily="34" charset="0"/>
              </a:rPr>
              <a:t> </a:t>
            </a:r>
          </a:p>
          <a:p>
            <a:pPr algn="just" eaLnBrk="1" hangingPunct="1">
              <a:lnSpc>
                <a:spcPct val="80000"/>
              </a:lnSpc>
            </a:pPr>
            <a:r>
              <a:rPr lang="en-US" sz="1700" b="1" dirty="0" err="1" smtClean="0">
                <a:solidFill>
                  <a:schemeClr val="bg2">
                    <a:lumMod val="75000"/>
                  </a:schemeClr>
                </a:solidFill>
                <a:cs typeface="Arial" pitchFamily="34" charset="0"/>
              </a:rPr>
              <a:t>Tidak</a:t>
            </a:r>
            <a:r>
              <a:rPr lang="en-US" sz="1700" b="1" dirty="0" smtClean="0">
                <a:solidFill>
                  <a:schemeClr val="bg2">
                    <a:lumMod val="75000"/>
                  </a:schemeClr>
                </a:solidFill>
                <a:cs typeface="Arial" pitchFamily="34" charset="0"/>
              </a:rPr>
              <a:t> </a:t>
            </a:r>
            <a:r>
              <a:rPr lang="en-US" sz="1700" b="1" dirty="0" err="1" smtClean="0">
                <a:solidFill>
                  <a:schemeClr val="bg2">
                    <a:lumMod val="75000"/>
                  </a:schemeClr>
                </a:solidFill>
                <a:cs typeface="Arial" pitchFamily="34" charset="0"/>
              </a:rPr>
              <a:t>ada</a:t>
            </a:r>
            <a:r>
              <a:rPr lang="en-US" sz="1700" b="1" dirty="0" smtClean="0">
                <a:solidFill>
                  <a:schemeClr val="bg2">
                    <a:lumMod val="75000"/>
                  </a:schemeClr>
                </a:solidFill>
                <a:cs typeface="Arial" pitchFamily="34" charset="0"/>
              </a:rPr>
              <a:t> </a:t>
            </a:r>
            <a:r>
              <a:rPr lang="en-US" sz="1700" b="1" dirty="0" err="1" smtClean="0">
                <a:solidFill>
                  <a:schemeClr val="bg2">
                    <a:lumMod val="75000"/>
                  </a:schemeClr>
                </a:solidFill>
                <a:cs typeface="Arial" pitchFamily="34" charset="0"/>
              </a:rPr>
              <a:t>perbedaan</a:t>
            </a:r>
            <a:r>
              <a:rPr lang="en-US" sz="1700" b="1" dirty="0" smtClean="0">
                <a:solidFill>
                  <a:schemeClr val="bg2">
                    <a:lumMod val="75000"/>
                  </a:schemeClr>
                </a:solidFill>
                <a:cs typeface="Arial" pitchFamily="34" charset="0"/>
              </a:rPr>
              <a:t> </a:t>
            </a:r>
            <a:r>
              <a:rPr lang="en-US" sz="1700" b="1" dirty="0" err="1" smtClean="0">
                <a:solidFill>
                  <a:schemeClr val="bg2">
                    <a:lumMod val="75000"/>
                  </a:schemeClr>
                </a:solidFill>
                <a:cs typeface="Arial" pitchFamily="34" charset="0"/>
              </a:rPr>
              <a:t>pengukuran</a:t>
            </a:r>
            <a:r>
              <a:rPr lang="en-US" sz="1700" b="1" dirty="0" smtClean="0">
                <a:solidFill>
                  <a:schemeClr val="bg2">
                    <a:lumMod val="75000"/>
                  </a:schemeClr>
                </a:solidFill>
                <a:cs typeface="Arial" pitchFamily="34" charset="0"/>
              </a:rPr>
              <a:t>.</a:t>
            </a:r>
          </a:p>
          <a:p>
            <a:pPr algn="just">
              <a:lnSpc>
                <a:spcPct val="80000"/>
              </a:lnSpc>
            </a:pPr>
            <a:r>
              <a:rPr lang="en-US" sz="1700" b="1" dirty="0" err="1" smtClean="0">
                <a:solidFill>
                  <a:schemeClr val="bg2">
                    <a:lumMod val="75000"/>
                  </a:schemeClr>
                </a:solidFill>
                <a:cs typeface="Arial" pitchFamily="34" charset="0"/>
              </a:rPr>
              <a:t>Biaya</a:t>
            </a:r>
            <a:r>
              <a:rPr lang="en-US" sz="1700" b="1" dirty="0" smtClean="0">
                <a:solidFill>
                  <a:schemeClr val="bg2">
                    <a:lumMod val="75000"/>
                  </a:schemeClr>
                </a:solidFill>
                <a:cs typeface="Arial" pitchFamily="34" charset="0"/>
              </a:rPr>
              <a:t> </a:t>
            </a:r>
            <a:r>
              <a:rPr lang="en-US" sz="1700" b="1" dirty="0" err="1" smtClean="0">
                <a:solidFill>
                  <a:schemeClr val="bg2">
                    <a:lumMod val="75000"/>
                  </a:schemeClr>
                </a:solidFill>
                <a:cs typeface="Arial" pitchFamily="34" charset="0"/>
              </a:rPr>
              <a:t>perolehan</a:t>
            </a:r>
            <a:r>
              <a:rPr lang="en-US" sz="1700" b="1" dirty="0" smtClean="0">
                <a:solidFill>
                  <a:schemeClr val="bg2">
                    <a:lumMod val="75000"/>
                  </a:schemeClr>
                </a:solidFill>
                <a:cs typeface="Arial" pitchFamily="34" charset="0"/>
              </a:rPr>
              <a:t> AT </a:t>
            </a:r>
            <a:r>
              <a:rPr lang="en-US" sz="1700" b="1" dirty="0" err="1" smtClean="0">
                <a:solidFill>
                  <a:schemeClr val="bg2">
                    <a:lumMod val="75000"/>
                  </a:schemeClr>
                </a:solidFill>
                <a:cs typeface="Arial" pitchFamily="34" charset="0"/>
              </a:rPr>
              <a:t>digunakan</a:t>
            </a:r>
            <a:r>
              <a:rPr lang="en-US" sz="1700" b="1" dirty="0" smtClean="0">
                <a:solidFill>
                  <a:schemeClr val="bg2">
                    <a:lumMod val="75000"/>
                  </a:schemeClr>
                </a:solidFill>
                <a:cs typeface="Arial" pitchFamily="34" charset="0"/>
              </a:rPr>
              <a:t> </a:t>
            </a:r>
            <a:r>
              <a:rPr lang="en-US" sz="1700" b="1" dirty="0" err="1" smtClean="0">
                <a:solidFill>
                  <a:schemeClr val="bg2">
                    <a:lumMod val="75000"/>
                  </a:schemeClr>
                </a:solidFill>
                <a:cs typeface="Arial" pitchFamily="34" charset="0"/>
              </a:rPr>
              <a:t>bila</a:t>
            </a:r>
            <a:r>
              <a:rPr lang="en-US" sz="1700" b="1" dirty="0" smtClean="0">
                <a:solidFill>
                  <a:schemeClr val="bg2">
                    <a:lumMod val="75000"/>
                  </a:schemeClr>
                </a:solidFill>
                <a:cs typeface="Arial" pitchFamily="34" charset="0"/>
              </a:rPr>
              <a:t> </a:t>
            </a:r>
            <a:r>
              <a:rPr lang="en-US" sz="1700" b="1" dirty="0" err="1" smtClean="0">
                <a:solidFill>
                  <a:schemeClr val="bg2">
                    <a:lumMod val="75000"/>
                  </a:schemeClr>
                </a:solidFill>
                <a:cs typeface="Arial" pitchFamily="34" charset="0"/>
              </a:rPr>
              <a:t>ada</a:t>
            </a:r>
            <a:r>
              <a:rPr lang="en-US" sz="1700" b="1" dirty="0" smtClean="0">
                <a:solidFill>
                  <a:schemeClr val="bg2">
                    <a:lumMod val="75000"/>
                  </a:schemeClr>
                </a:solidFill>
                <a:cs typeface="Arial" pitchFamily="34" charset="0"/>
              </a:rPr>
              <a:t> </a:t>
            </a:r>
            <a:r>
              <a:rPr lang="en-US" sz="1700" b="1" dirty="0" err="1" smtClean="0">
                <a:solidFill>
                  <a:schemeClr val="bg2">
                    <a:lumMod val="75000"/>
                  </a:schemeClr>
                </a:solidFill>
                <a:cs typeface="Arial" pitchFamily="34" charset="0"/>
              </a:rPr>
              <a:t>dan</a:t>
            </a:r>
            <a:r>
              <a:rPr lang="en-US" sz="1700" b="1" dirty="0" smtClean="0">
                <a:solidFill>
                  <a:schemeClr val="bg2">
                    <a:lumMod val="75000"/>
                  </a:schemeClr>
                </a:solidFill>
                <a:cs typeface="Arial" pitchFamily="34" charset="0"/>
              </a:rPr>
              <a:t> </a:t>
            </a:r>
            <a:r>
              <a:rPr lang="en-US" sz="1700" b="1" dirty="0" err="1" smtClean="0">
                <a:solidFill>
                  <a:schemeClr val="bg2">
                    <a:lumMod val="75000"/>
                  </a:schemeClr>
                </a:solidFill>
                <a:cs typeface="Arial" pitchFamily="34" charset="0"/>
              </a:rPr>
              <a:t>handal</a:t>
            </a:r>
            <a:r>
              <a:rPr lang="en-US" sz="1700" b="1" dirty="0" smtClean="0">
                <a:solidFill>
                  <a:schemeClr val="bg2">
                    <a:lumMod val="75000"/>
                  </a:schemeClr>
                </a:solidFill>
                <a:cs typeface="Arial" pitchFamily="34" charset="0"/>
              </a:rPr>
              <a:t>. </a:t>
            </a:r>
            <a:r>
              <a:rPr lang="sv-SE" sz="1700" b="1" dirty="0" smtClean="0">
                <a:solidFill>
                  <a:schemeClr val="bg2">
                    <a:lumMod val="75000"/>
                  </a:schemeClr>
                </a:solidFill>
                <a:cs typeface="Arial" pitchFamily="34" charset="0"/>
              </a:rPr>
              <a:t>Bila tidak ada, pergunakan nilai wajar saat perolehan (Paragraf 20, 23, 24).</a:t>
            </a:r>
            <a:r>
              <a:rPr lang="en-US" sz="1700" b="1" dirty="0" smtClean="0">
                <a:solidFill>
                  <a:schemeClr val="bg2">
                    <a:lumMod val="75000"/>
                  </a:schemeClr>
                </a:solidFill>
                <a:cs typeface="Arial" pitchFamily="34" charset="0"/>
              </a:rPr>
              <a:t> </a:t>
            </a:r>
            <a:r>
              <a:rPr lang="en-US" sz="1700" b="1" dirty="0" err="1" smtClean="0">
                <a:solidFill>
                  <a:schemeClr val="bg2">
                    <a:lumMod val="75000"/>
                  </a:schemeClr>
                </a:solidFill>
                <a:cs typeface="Arial" pitchFamily="34" charset="0"/>
              </a:rPr>
              <a:t>Komponen</a:t>
            </a:r>
            <a:r>
              <a:rPr lang="en-US" sz="1700" b="1" dirty="0" smtClean="0">
                <a:solidFill>
                  <a:schemeClr val="bg2">
                    <a:lumMod val="75000"/>
                  </a:schemeClr>
                </a:solidFill>
                <a:cs typeface="Arial" pitchFamily="34" charset="0"/>
              </a:rPr>
              <a:t> </a:t>
            </a:r>
            <a:r>
              <a:rPr lang="en-US" sz="1700" b="1" dirty="0" err="1" smtClean="0">
                <a:solidFill>
                  <a:schemeClr val="bg2">
                    <a:lumMod val="75000"/>
                  </a:schemeClr>
                </a:solidFill>
                <a:cs typeface="Arial" pitchFamily="34" charset="0"/>
              </a:rPr>
              <a:t>biaya</a:t>
            </a:r>
            <a:r>
              <a:rPr lang="en-US" sz="1700" b="1" dirty="0" smtClean="0">
                <a:solidFill>
                  <a:schemeClr val="bg2">
                    <a:lumMod val="75000"/>
                  </a:schemeClr>
                </a:solidFill>
                <a:cs typeface="Arial" pitchFamily="34" charset="0"/>
              </a:rPr>
              <a:t> </a:t>
            </a:r>
            <a:r>
              <a:rPr lang="en-US" sz="1700" b="1" dirty="0" err="1" smtClean="0">
                <a:solidFill>
                  <a:schemeClr val="bg2">
                    <a:lumMod val="75000"/>
                  </a:schemeClr>
                </a:solidFill>
                <a:cs typeface="Arial" pitchFamily="34" charset="0"/>
              </a:rPr>
              <a:t>perolehan</a:t>
            </a:r>
            <a:r>
              <a:rPr lang="en-US" sz="1700" b="1" dirty="0" smtClean="0">
                <a:solidFill>
                  <a:schemeClr val="bg2">
                    <a:lumMod val="75000"/>
                  </a:schemeClr>
                </a:solidFill>
                <a:cs typeface="Arial" pitchFamily="34" charset="0"/>
              </a:rPr>
              <a:t> </a:t>
            </a:r>
            <a:r>
              <a:rPr lang="en-US" sz="1700" b="1" dirty="0" err="1" smtClean="0">
                <a:solidFill>
                  <a:schemeClr val="bg2">
                    <a:lumMod val="75000"/>
                  </a:schemeClr>
                </a:solidFill>
                <a:cs typeface="Arial" pitchFamily="34" charset="0"/>
              </a:rPr>
              <a:t>di</a:t>
            </a:r>
            <a:r>
              <a:rPr lang="en-US" sz="1700" b="1" dirty="0" smtClean="0">
                <a:solidFill>
                  <a:schemeClr val="bg2">
                    <a:lumMod val="75000"/>
                  </a:schemeClr>
                </a:solidFill>
                <a:cs typeface="Arial" pitchFamily="34" charset="0"/>
              </a:rPr>
              <a:t> </a:t>
            </a:r>
            <a:r>
              <a:rPr lang="en-US" sz="1700" b="1" dirty="0" err="1" smtClean="0">
                <a:solidFill>
                  <a:schemeClr val="bg2">
                    <a:lumMod val="75000"/>
                  </a:schemeClr>
                </a:solidFill>
                <a:cs typeface="Arial" pitchFamily="34" charset="0"/>
              </a:rPr>
              <a:t>Paragraf</a:t>
            </a:r>
            <a:r>
              <a:rPr lang="en-US" sz="1700" b="1" dirty="0" smtClean="0">
                <a:solidFill>
                  <a:schemeClr val="bg2">
                    <a:lumMod val="75000"/>
                  </a:schemeClr>
                </a:solidFill>
                <a:cs typeface="Arial" pitchFamily="34" charset="0"/>
              </a:rPr>
              <a:t> 28-37.</a:t>
            </a:r>
          </a:p>
          <a:p>
            <a:pPr algn="just" eaLnBrk="1" hangingPunct="1">
              <a:lnSpc>
                <a:spcPct val="80000"/>
              </a:lnSpc>
            </a:pPr>
            <a:r>
              <a:rPr lang="en-US" sz="1700" b="1" dirty="0" err="1" smtClean="0">
                <a:solidFill>
                  <a:schemeClr val="bg2">
                    <a:lumMod val="75000"/>
                  </a:schemeClr>
                </a:solidFill>
                <a:cs typeface="Arial" pitchFamily="34" charset="0"/>
              </a:rPr>
              <a:t>Perolehan</a:t>
            </a:r>
            <a:r>
              <a:rPr lang="en-US" sz="1700" b="1" dirty="0" smtClean="0">
                <a:solidFill>
                  <a:schemeClr val="bg2">
                    <a:lumMod val="75000"/>
                  </a:schemeClr>
                </a:solidFill>
                <a:cs typeface="Arial" pitchFamily="34" charset="0"/>
              </a:rPr>
              <a:t> </a:t>
            </a:r>
            <a:r>
              <a:rPr lang="en-US" sz="1700" b="1" dirty="0" err="1" smtClean="0">
                <a:solidFill>
                  <a:schemeClr val="bg2">
                    <a:lumMod val="75000"/>
                  </a:schemeClr>
                </a:solidFill>
                <a:cs typeface="Arial" pitchFamily="34" charset="0"/>
              </a:rPr>
              <a:t>secara</a:t>
            </a:r>
            <a:r>
              <a:rPr lang="en-US" sz="1700" b="1" dirty="0" smtClean="0">
                <a:solidFill>
                  <a:schemeClr val="bg2">
                    <a:lumMod val="75000"/>
                  </a:schemeClr>
                </a:solidFill>
                <a:cs typeface="Arial" pitchFamily="34" charset="0"/>
              </a:rPr>
              <a:t> </a:t>
            </a:r>
            <a:r>
              <a:rPr lang="en-US" sz="1700" b="1" dirty="0" err="1" smtClean="0">
                <a:solidFill>
                  <a:schemeClr val="bg2">
                    <a:lumMod val="75000"/>
                  </a:schemeClr>
                </a:solidFill>
                <a:cs typeface="Arial" pitchFamily="34" charset="0"/>
              </a:rPr>
              <a:t>gabungan</a:t>
            </a:r>
            <a:r>
              <a:rPr lang="en-US" sz="1700" b="1" dirty="0" smtClean="0">
                <a:solidFill>
                  <a:schemeClr val="bg2">
                    <a:lumMod val="75000"/>
                  </a:schemeClr>
                </a:solidFill>
                <a:cs typeface="Arial" pitchFamily="34" charset="0"/>
              </a:rPr>
              <a:t>, </a:t>
            </a:r>
            <a:r>
              <a:rPr lang="en-US" sz="1700" b="1" dirty="0" err="1" smtClean="0">
                <a:solidFill>
                  <a:schemeClr val="bg2">
                    <a:lumMod val="75000"/>
                  </a:schemeClr>
                </a:solidFill>
                <a:cs typeface="Arial" pitchFamily="34" charset="0"/>
              </a:rPr>
              <a:t>perbandingan</a:t>
            </a:r>
            <a:r>
              <a:rPr lang="en-US" sz="1700" b="1" dirty="0" smtClean="0">
                <a:solidFill>
                  <a:schemeClr val="bg2">
                    <a:lumMod val="75000"/>
                  </a:schemeClr>
                </a:solidFill>
                <a:cs typeface="Arial" pitchFamily="34" charset="0"/>
              </a:rPr>
              <a:t> </a:t>
            </a:r>
            <a:r>
              <a:rPr lang="en-US" sz="1700" b="1" dirty="0" err="1" smtClean="0">
                <a:solidFill>
                  <a:schemeClr val="bg2">
                    <a:lumMod val="75000"/>
                  </a:schemeClr>
                </a:solidFill>
                <a:cs typeface="Arial" pitchFamily="34" charset="0"/>
              </a:rPr>
              <a:t>nilai</a:t>
            </a:r>
            <a:r>
              <a:rPr lang="en-US" sz="1700" b="1" dirty="0" smtClean="0">
                <a:solidFill>
                  <a:schemeClr val="bg2">
                    <a:lumMod val="75000"/>
                  </a:schemeClr>
                </a:solidFill>
                <a:cs typeface="Arial" pitchFamily="34" charset="0"/>
              </a:rPr>
              <a:t> </a:t>
            </a:r>
            <a:r>
              <a:rPr lang="en-US" sz="1700" b="1" dirty="0" err="1" smtClean="0">
                <a:solidFill>
                  <a:schemeClr val="bg2">
                    <a:lumMod val="75000"/>
                  </a:schemeClr>
                </a:solidFill>
                <a:cs typeface="Arial" pitchFamily="34" charset="0"/>
              </a:rPr>
              <a:t>wajar</a:t>
            </a:r>
            <a:r>
              <a:rPr lang="en-US" sz="1700" b="1" dirty="0" smtClean="0">
                <a:solidFill>
                  <a:schemeClr val="bg2">
                    <a:lumMod val="75000"/>
                  </a:schemeClr>
                </a:solidFill>
                <a:cs typeface="Arial" pitchFamily="34" charset="0"/>
              </a:rPr>
              <a:t> </a:t>
            </a:r>
            <a:r>
              <a:rPr lang="en-US" sz="1700" b="1" dirty="0" err="1" smtClean="0">
                <a:solidFill>
                  <a:schemeClr val="bg2">
                    <a:lumMod val="75000"/>
                  </a:schemeClr>
                </a:solidFill>
                <a:cs typeface="Arial" pitchFamily="34" charset="0"/>
              </a:rPr>
              <a:t>komponen</a:t>
            </a:r>
            <a:r>
              <a:rPr lang="en-US" sz="1700" b="1" dirty="0" smtClean="0">
                <a:solidFill>
                  <a:schemeClr val="bg2">
                    <a:lumMod val="75000"/>
                  </a:schemeClr>
                </a:solidFill>
                <a:cs typeface="Arial" pitchFamily="34" charset="0"/>
              </a:rPr>
              <a:t> AT (</a:t>
            </a:r>
            <a:r>
              <a:rPr lang="en-US" sz="1700" b="1" dirty="0" err="1" smtClean="0">
                <a:solidFill>
                  <a:schemeClr val="bg2">
                    <a:lumMod val="75000"/>
                  </a:schemeClr>
                </a:solidFill>
                <a:cs typeface="Arial" pitchFamily="34" charset="0"/>
              </a:rPr>
              <a:t>Paragraf</a:t>
            </a:r>
            <a:r>
              <a:rPr lang="en-US" sz="1700" b="1" dirty="0" smtClean="0">
                <a:solidFill>
                  <a:schemeClr val="bg2">
                    <a:lumMod val="75000"/>
                  </a:schemeClr>
                </a:solidFill>
                <a:cs typeface="Arial" pitchFamily="34" charset="0"/>
              </a:rPr>
              <a:t> 41). </a:t>
            </a:r>
            <a:r>
              <a:rPr lang="en-US" sz="1700" b="1" dirty="0" err="1" smtClean="0">
                <a:solidFill>
                  <a:schemeClr val="bg2">
                    <a:lumMod val="75000"/>
                  </a:schemeClr>
                </a:solidFill>
                <a:cs typeface="Arial" pitchFamily="34" charset="0"/>
              </a:rPr>
              <a:t>Pertukaran</a:t>
            </a:r>
            <a:r>
              <a:rPr lang="en-US" sz="1700" b="1" dirty="0" smtClean="0">
                <a:solidFill>
                  <a:schemeClr val="bg2">
                    <a:lumMod val="75000"/>
                  </a:schemeClr>
                </a:solidFill>
                <a:cs typeface="Arial" pitchFamily="34" charset="0"/>
              </a:rPr>
              <a:t> AT, </a:t>
            </a:r>
            <a:r>
              <a:rPr lang="en-US" sz="1700" b="1" dirty="0" err="1" smtClean="0">
                <a:solidFill>
                  <a:schemeClr val="bg2">
                    <a:lumMod val="75000"/>
                  </a:schemeClr>
                </a:solidFill>
                <a:cs typeface="Arial" pitchFamily="34" charset="0"/>
              </a:rPr>
              <a:t>akuisisi</a:t>
            </a:r>
            <a:r>
              <a:rPr lang="en-US" sz="1700" b="1" dirty="0" smtClean="0">
                <a:solidFill>
                  <a:schemeClr val="bg2">
                    <a:lumMod val="75000"/>
                  </a:schemeClr>
                </a:solidFill>
                <a:cs typeface="Arial" pitchFamily="34" charset="0"/>
              </a:rPr>
              <a:t> AT </a:t>
            </a:r>
            <a:r>
              <a:rPr lang="en-US" sz="1700" b="1" dirty="0" err="1" smtClean="0">
                <a:solidFill>
                  <a:schemeClr val="bg2">
                    <a:lumMod val="75000"/>
                  </a:schemeClr>
                </a:solidFill>
                <a:cs typeface="Arial" pitchFamily="34" charset="0"/>
              </a:rPr>
              <a:t>dgn</a:t>
            </a:r>
            <a:r>
              <a:rPr lang="en-US" sz="1700" b="1" dirty="0" smtClean="0">
                <a:solidFill>
                  <a:schemeClr val="bg2">
                    <a:lumMod val="75000"/>
                  </a:schemeClr>
                </a:solidFill>
                <a:cs typeface="Arial" pitchFamily="34" charset="0"/>
              </a:rPr>
              <a:t> </a:t>
            </a:r>
            <a:r>
              <a:rPr lang="en-US" sz="1700" b="1" dirty="0" err="1" smtClean="0">
                <a:solidFill>
                  <a:schemeClr val="bg2">
                    <a:lumMod val="75000"/>
                  </a:schemeClr>
                </a:solidFill>
                <a:cs typeface="Arial" pitchFamily="34" charset="0"/>
              </a:rPr>
              <a:t>nilai</a:t>
            </a:r>
            <a:r>
              <a:rPr lang="en-US" sz="1700" b="1" dirty="0" smtClean="0">
                <a:solidFill>
                  <a:schemeClr val="bg2">
                    <a:lumMod val="75000"/>
                  </a:schemeClr>
                </a:solidFill>
                <a:cs typeface="Arial" pitchFamily="34" charset="0"/>
              </a:rPr>
              <a:t> </a:t>
            </a:r>
            <a:r>
              <a:rPr lang="en-US" sz="1700" b="1" dirty="0" err="1" smtClean="0">
                <a:solidFill>
                  <a:schemeClr val="bg2">
                    <a:lumMod val="75000"/>
                  </a:schemeClr>
                </a:solidFill>
                <a:cs typeface="Arial" pitchFamily="34" charset="0"/>
              </a:rPr>
              <a:t>wajar</a:t>
            </a:r>
            <a:r>
              <a:rPr lang="en-US" sz="1700" b="1" dirty="0" smtClean="0">
                <a:solidFill>
                  <a:schemeClr val="bg2">
                    <a:lumMod val="75000"/>
                  </a:schemeClr>
                </a:solidFill>
                <a:cs typeface="Arial" pitchFamily="34" charset="0"/>
              </a:rPr>
              <a:t> </a:t>
            </a:r>
            <a:r>
              <a:rPr lang="en-US" sz="1700" b="1" dirty="0" err="1" smtClean="0">
                <a:solidFill>
                  <a:schemeClr val="bg2">
                    <a:lumMod val="75000"/>
                  </a:schemeClr>
                </a:solidFill>
                <a:cs typeface="Arial" pitchFamily="34" charset="0"/>
              </a:rPr>
              <a:t>aset</a:t>
            </a:r>
            <a:r>
              <a:rPr lang="en-US" sz="1700" b="1" dirty="0" smtClean="0">
                <a:solidFill>
                  <a:schemeClr val="bg2">
                    <a:lumMod val="75000"/>
                  </a:schemeClr>
                </a:solidFill>
                <a:cs typeface="Arial" pitchFamily="34" charset="0"/>
              </a:rPr>
              <a:t> </a:t>
            </a:r>
            <a:r>
              <a:rPr lang="en-US" sz="1700" b="1" dirty="0" err="1" smtClean="0">
                <a:solidFill>
                  <a:schemeClr val="bg2">
                    <a:lumMod val="75000"/>
                  </a:schemeClr>
                </a:solidFill>
                <a:cs typeface="Arial" pitchFamily="34" charset="0"/>
              </a:rPr>
              <a:t>tsb</a:t>
            </a:r>
            <a:r>
              <a:rPr lang="en-US" sz="1700" b="1" dirty="0" smtClean="0">
                <a:solidFill>
                  <a:schemeClr val="bg2">
                    <a:lumMod val="75000"/>
                  </a:schemeClr>
                </a:solidFill>
                <a:cs typeface="Arial" pitchFamily="34" charset="0"/>
              </a:rPr>
              <a:t>, </a:t>
            </a:r>
            <a:r>
              <a:rPr lang="en-US" sz="1700" b="1" dirty="0" err="1" smtClean="0">
                <a:solidFill>
                  <a:schemeClr val="bg2">
                    <a:lumMod val="75000"/>
                  </a:schemeClr>
                </a:solidFill>
                <a:cs typeface="Arial" pitchFamily="34" charset="0"/>
              </a:rPr>
              <a:t>nilai</a:t>
            </a:r>
            <a:r>
              <a:rPr lang="en-US" sz="1700" b="1" dirty="0" smtClean="0">
                <a:solidFill>
                  <a:schemeClr val="bg2">
                    <a:lumMod val="75000"/>
                  </a:schemeClr>
                </a:solidFill>
                <a:cs typeface="Arial" pitchFamily="34" charset="0"/>
              </a:rPr>
              <a:t> </a:t>
            </a:r>
            <a:r>
              <a:rPr lang="en-US" sz="1700" b="1" dirty="0" err="1" smtClean="0">
                <a:solidFill>
                  <a:schemeClr val="bg2">
                    <a:lumMod val="75000"/>
                  </a:schemeClr>
                </a:solidFill>
                <a:cs typeface="Arial" pitchFamily="34" charset="0"/>
              </a:rPr>
              <a:t>tercatat</a:t>
            </a:r>
            <a:r>
              <a:rPr lang="en-US" sz="1700" b="1" dirty="0" smtClean="0">
                <a:solidFill>
                  <a:schemeClr val="bg2">
                    <a:lumMod val="75000"/>
                  </a:schemeClr>
                </a:solidFill>
                <a:cs typeface="Arial" pitchFamily="34" charset="0"/>
              </a:rPr>
              <a:t> </a:t>
            </a:r>
            <a:r>
              <a:rPr lang="en-US" sz="1700" b="1" dirty="0" err="1" smtClean="0">
                <a:solidFill>
                  <a:schemeClr val="bg2">
                    <a:lumMod val="75000"/>
                  </a:schemeClr>
                </a:solidFill>
                <a:cs typeface="Arial" pitchFamily="34" charset="0"/>
              </a:rPr>
              <a:t>disesuaikan</a:t>
            </a:r>
            <a:r>
              <a:rPr lang="en-US" sz="1700" b="1" dirty="0" smtClean="0">
                <a:solidFill>
                  <a:schemeClr val="bg2">
                    <a:lumMod val="75000"/>
                  </a:schemeClr>
                </a:solidFill>
                <a:cs typeface="Arial" pitchFamily="34" charset="0"/>
              </a:rPr>
              <a:t> </a:t>
            </a:r>
            <a:r>
              <a:rPr lang="en-US" sz="1700" b="1" dirty="0" err="1" smtClean="0">
                <a:solidFill>
                  <a:schemeClr val="bg2">
                    <a:lumMod val="75000"/>
                  </a:schemeClr>
                </a:solidFill>
                <a:cs typeface="Arial" pitchFamily="34" charset="0"/>
              </a:rPr>
              <a:t>dengan</a:t>
            </a:r>
            <a:r>
              <a:rPr lang="en-US" sz="1700" b="1" dirty="0" smtClean="0">
                <a:solidFill>
                  <a:schemeClr val="bg2">
                    <a:lumMod val="75000"/>
                  </a:schemeClr>
                </a:solidFill>
                <a:cs typeface="Arial" pitchFamily="34" charset="0"/>
              </a:rPr>
              <a:t> </a:t>
            </a:r>
            <a:r>
              <a:rPr lang="en-US" sz="1700" b="1" dirty="0" err="1" smtClean="0">
                <a:solidFill>
                  <a:schemeClr val="bg2">
                    <a:lumMod val="75000"/>
                  </a:schemeClr>
                </a:solidFill>
                <a:cs typeface="Arial" pitchFamily="34" charset="0"/>
              </a:rPr>
              <a:t>jumlah</a:t>
            </a:r>
            <a:r>
              <a:rPr lang="en-US" sz="1700" b="1" dirty="0" smtClean="0">
                <a:solidFill>
                  <a:schemeClr val="bg2">
                    <a:lumMod val="75000"/>
                  </a:schemeClr>
                </a:solidFill>
                <a:cs typeface="Arial" pitchFamily="34" charset="0"/>
              </a:rPr>
              <a:t> </a:t>
            </a:r>
            <a:r>
              <a:rPr lang="en-US" sz="1700" b="1" dirty="0" err="1" smtClean="0">
                <a:solidFill>
                  <a:schemeClr val="bg2">
                    <a:lumMod val="75000"/>
                  </a:schemeClr>
                </a:solidFill>
                <a:cs typeface="Arial" pitchFamily="34" charset="0"/>
              </a:rPr>
              <a:t>kas</a:t>
            </a:r>
            <a:r>
              <a:rPr lang="en-US" sz="1700" b="1" dirty="0" smtClean="0">
                <a:solidFill>
                  <a:schemeClr val="bg2">
                    <a:lumMod val="75000"/>
                  </a:schemeClr>
                </a:solidFill>
                <a:cs typeface="Arial" pitchFamily="34" charset="0"/>
              </a:rPr>
              <a:t> </a:t>
            </a:r>
            <a:r>
              <a:rPr lang="en-US" sz="1700" b="1" dirty="0" err="1" smtClean="0">
                <a:solidFill>
                  <a:schemeClr val="bg2">
                    <a:lumMod val="75000"/>
                  </a:schemeClr>
                </a:solidFill>
                <a:cs typeface="Arial" pitchFamily="34" charset="0"/>
              </a:rPr>
              <a:t>diserahkan</a:t>
            </a:r>
            <a:r>
              <a:rPr lang="en-US" sz="1700" b="1" dirty="0" smtClean="0">
                <a:solidFill>
                  <a:schemeClr val="bg2">
                    <a:lumMod val="75000"/>
                  </a:schemeClr>
                </a:solidFill>
                <a:cs typeface="Arial" pitchFamily="34" charset="0"/>
              </a:rPr>
              <a:t>. </a:t>
            </a:r>
            <a:r>
              <a:rPr lang="sv-SE" sz="1700" b="1" dirty="0" smtClean="0">
                <a:solidFill>
                  <a:schemeClr val="bg2">
                    <a:lumMod val="75000"/>
                  </a:schemeClr>
                </a:solidFill>
                <a:cs typeface="Arial" pitchFamily="34" charset="0"/>
              </a:rPr>
              <a:t>Pertukaran aset serupa, akuisisi AT baru berdasar nilai tercatat aset diserahkan (Paragraf 43).</a:t>
            </a:r>
          </a:p>
          <a:p>
            <a:pPr algn="just">
              <a:lnSpc>
                <a:spcPct val="80000"/>
              </a:lnSpc>
            </a:pPr>
            <a:r>
              <a:rPr lang="sv-SE" sz="1700" b="1" dirty="0" smtClean="0">
                <a:solidFill>
                  <a:schemeClr val="bg2">
                    <a:lumMod val="75000"/>
                  </a:schemeClr>
                </a:solidFill>
                <a:cs typeface="Arial" pitchFamily="34" charset="0"/>
              </a:rPr>
              <a:t>Perbedaan dgn PP 24 : AT berasal dari donasi, dicatat sebesar nilai wajar saat perolehan (Paragraf 45) dikredit sebagai pendapatan operasional (Paragraf 48). PP 24 diakui sebagai pendapatan dan juga </a:t>
            </a:r>
            <a:r>
              <a:rPr lang="sv-SE" sz="1700" b="1" i="1" dirty="0" smtClean="0">
                <a:solidFill>
                  <a:schemeClr val="bg2">
                    <a:lumMod val="75000"/>
                  </a:schemeClr>
                </a:solidFill>
                <a:cs typeface="Arial" pitchFamily="34" charset="0"/>
              </a:rPr>
              <a:t>belanja modal dalam LRA (dihapus pada PP 71).</a:t>
            </a:r>
            <a:endParaRPr lang="en-US" sz="1700" b="1" dirty="0" smtClean="0">
              <a:solidFill>
                <a:schemeClr val="bg2">
                  <a:lumMod val="75000"/>
                </a:schemeClr>
              </a:solidFill>
              <a:cs typeface="Arial" pitchFamily="34" charset="0"/>
            </a:endParaRPr>
          </a:p>
          <a:p>
            <a:pPr algn="just">
              <a:lnSpc>
                <a:spcPct val="80000"/>
              </a:lnSpc>
            </a:pPr>
            <a:r>
              <a:rPr lang="sv-SE" sz="1700" b="1" dirty="0" smtClean="0">
                <a:solidFill>
                  <a:schemeClr val="bg2">
                    <a:lumMod val="75000"/>
                  </a:schemeClr>
                </a:solidFill>
                <a:cs typeface="Arial" pitchFamily="34" charset="0"/>
              </a:rPr>
              <a:t>Penyusutan periodik adalah pengurang nilai tercatat AT dan beban penyusutan pada LO (Paragraf 54).</a:t>
            </a:r>
            <a:r>
              <a:rPr lang="en-US" sz="1700" b="1" dirty="0" smtClean="0">
                <a:solidFill>
                  <a:schemeClr val="bg2">
                    <a:lumMod val="75000"/>
                  </a:schemeClr>
                </a:solidFill>
                <a:cs typeface="Arial" pitchFamily="34" charset="0"/>
              </a:rPr>
              <a:t> Tanah </a:t>
            </a:r>
            <a:r>
              <a:rPr lang="en-US" sz="1700" b="1" dirty="0" err="1" smtClean="0">
                <a:solidFill>
                  <a:schemeClr val="bg2">
                    <a:lumMod val="75000"/>
                  </a:schemeClr>
                </a:solidFill>
                <a:cs typeface="Arial" pitchFamily="34" charset="0"/>
              </a:rPr>
              <a:t>tidak</a:t>
            </a:r>
            <a:r>
              <a:rPr lang="en-US" sz="1700" b="1" dirty="0" smtClean="0">
                <a:solidFill>
                  <a:schemeClr val="bg2">
                    <a:lumMod val="75000"/>
                  </a:schemeClr>
                </a:solidFill>
                <a:cs typeface="Arial" pitchFamily="34" charset="0"/>
              </a:rPr>
              <a:t> </a:t>
            </a:r>
            <a:r>
              <a:rPr lang="en-US" sz="1700" b="1" dirty="0" err="1" smtClean="0">
                <a:solidFill>
                  <a:schemeClr val="bg2">
                    <a:lumMod val="75000"/>
                  </a:schemeClr>
                </a:solidFill>
                <a:cs typeface="Arial" pitchFamily="34" charset="0"/>
              </a:rPr>
              <a:t>disusutkan</a:t>
            </a:r>
            <a:r>
              <a:rPr lang="en-US" sz="1700" b="1" dirty="0" smtClean="0">
                <a:solidFill>
                  <a:schemeClr val="bg2">
                    <a:lumMod val="75000"/>
                  </a:schemeClr>
                </a:solidFill>
                <a:cs typeface="Arial" pitchFamily="34" charset="0"/>
              </a:rPr>
              <a:t> (</a:t>
            </a:r>
            <a:r>
              <a:rPr lang="en-US" sz="1700" b="1" dirty="0" err="1" smtClean="0">
                <a:solidFill>
                  <a:schemeClr val="bg2">
                    <a:lumMod val="75000"/>
                  </a:schemeClr>
                </a:solidFill>
                <a:cs typeface="Arial" pitchFamily="34" charset="0"/>
              </a:rPr>
              <a:t>Paragraf</a:t>
            </a:r>
            <a:r>
              <a:rPr lang="en-US" sz="1700" b="1" dirty="0" smtClean="0">
                <a:solidFill>
                  <a:schemeClr val="bg2">
                    <a:lumMod val="75000"/>
                  </a:schemeClr>
                </a:solidFill>
                <a:cs typeface="Arial" pitchFamily="34" charset="0"/>
              </a:rPr>
              <a:t> 61).</a:t>
            </a:r>
          </a:p>
          <a:p>
            <a:pPr algn="just">
              <a:lnSpc>
                <a:spcPct val="80000"/>
              </a:lnSpc>
            </a:pPr>
            <a:r>
              <a:rPr lang="en-US" sz="1700" b="1" dirty="0" err="1" smtClean="0">
                <a:solidFill>
                  <a:schemeClr val="bg2">
                    <a:lumMod val="75000"/>
                  </a:schemeClr>
                </a:solidFill>
                <a:cs typeface="Arial" pitchFamily="34" charset="0"/>
              </a:rPr>
              <a:t>Revaluasi</a:t>
            </a:r>
            <a:r>
              <a:rPr lang="en-US" sz="1700" b="1" dirty="0" smtClean="0">
                <a:solidFill>
                  <a:schemeClr val="bg2">
                    <a:lumMod val="75000"/>
                  </a:schemeClr>
                </a:solidFill>
                <a:cs typeface="Arial" pitchFamily="34" charset="0"/>
              </a:rPr>
              <a:t> AT </a:t>
            </a:r>
            <a:r>
              <a:rPr lang="en-US" sz="1700" b="1" dirty="0" err="1" smtClean="0">
                <a:solidFill>
                  <a:schemeClr val="bg2">
                    <a:lumMod val="75000"/>
                  </a:schemeClr>
                </a:solidFill>
                <a:cs typeface="Arial" pitchFamily="34" charset="0"/>
              </a:rPr>
              <a:t>dilarang</a:t>
            </a:r>
            <a:r>
              <a:rPr lang="en-US" sz="1700" b="1" dirty="0" smtClean="0">
                <a:solidFill>
                  <a:schemeClr val="bg2">
                    <a:lumMod val="75000"/>
                  </a:schemeClr>
                </a:solidFill>
                <a:cs typeface="Arial" pitchFamily="34" charset="0"/>
              </a:rPr>
              <a:t>. </a:t>
            </a:r>
            <a:r>
              <a:rPr lang="en-US" sz="1700" b="1" dirty="0" err="1" smtClean="0">
                <a:solidFill>
                  <a:schemeClr val="bg2">
                    <a:lumMod val="75000"/>
                  </a:schemeClr>
                </a:solidFill>
                <a:cs typeface="Arial" pitchFamily="34" charset="0"/>
              </a:rPr>
              <a:t>Revaluasi</a:t>
            </a:r>
            <a:r>
              <a:rPr lang="en-US" sz="1700" b="1" dirty="0" smtClean="0">
                <a:solidFill>
                  <a:schemeClr val="bg2">
                    <a:lumMod val="75000"/>
                  </a:schemeClr>
                </a:solidFill>
                <a:cs typeface="Arial" pitchFamily="34" charset="0"/>
              </a:rPr>
              <a:t> AT </a:t>
            </a:r>
            <a:r>
              <a:rPr lang="en-US" sz="1700" b="1" dirty="0" err="1" smtClean="0">
                <a:solidFill>
                  <a:schemeClr val="bg2">
                    <a:lumMod val="75000"/>
                  </a:schemeClr>
                </a:solidFill>
                <a:cs typeface="Arial" pitchFamily="34" charset="0"/>
              </a:rPr>
              <a:t>berdasar</a:t>
            </a:r>
            <a:r>
              <a:rPr lang="en-US" sz="1700" b="1" dirty="0" smtClean="0">
                <a:solidFill>
                  <a:schemeClr val="bg2">
                    <a:lumMod val="75000"/>
                  </a:schemeClr>
                </a:solidFill>
                <a:cs typeface="Arial" pitchFamily="34" charset="0"/>
              </a:rPr>
              <a:t> </a:t>
            </a:r>
            <a:r>
              <a:rPr lang="en-US" sz="1700" b="1" dirty="0" err="1" smtClean="0">
                <a:solidFill>
                  <a:schemeClr val="bg2">
                    <a:lumMod val="75000"/>
                  </a:schemeClr>
                </a:solidFill>
                <a:cs typeface="Arial" pitchFamily="34" charset="0"/>
              </a:rPr>
              <a:t>peraturan</a:t>
            </a:r>
            <a:r>
              <a:rPr lang="en-US" sz="1700" b="1" dirty="0" smtClean="0">
                <a:solidFill>
                  <a:schemeClr val="bg2">
                    <a:lumMod val="75000"/>
                  </a:schemeClr>
                </a:solidFill>
                <a:cs typeface="Arial" pitchFamily="34" charset="0"/>
              </a:rPr>
              <a:t> </a:t>
            </a:r>
            <a:r>
              <a:rPr lang="en-US" sz="1700" b="1" dirty="0" err="1" smtClean="0">
                <a:solidFill>
                  <a:schemeClr val="bg2">
                    <a:lumMod val="75000"/>
                  </a:schemeClr>
                </a:solidFill>
                <a:cs typeface="Arial" pitchFamily="34" charset="0"/>
              </a:rPr>
              <a:t>pemerintah</a:t>
            </a:r>
            <a:r>
              <a:rPr lang="en-US" sz="1700" b="1" dirty="0" smtClean="0">
                <a:solidFill>
                  <a:schemeClr val="bg2">
                    <a:lumMod val="75000"/>
                  </a:schemeClr>
                </a:solidFill>
                <a:cs typeface="Arial" pitchFamily="34" charset="0"/>
              </a:rPr>
              <a:t> </a:t>
            </a:r>
            <a:r>
              <a:rPr lang="en-US" sz="1700" b="1" dirty="0" err="1" smtClean="0">
                <a:solidFill>
                  <a:schemeClr val="bg2">
                    <a:lumMod val="75000"/>
                  </a:schemeClr>
                </a:solidFill>
                <a:cs typeface="Arial" pitchFamily="34" charset="0"/>
              </a:rPr>
              <a:t>dan</a:t>
            </a:r>
            <a:r>
              <a:rPr lang="en-US" sz="1700" b="1" dirty="0" smtClean="0">
                <a:solidFill>
                  <a:schemeClr val="bg2">
                    <a:lumMod val="75000"/>
                  </a:schemeClr>
                </a:solidFill>
                <a:cs typeface="Arial" pitchFamily="34" charset="0"/>
              </a:rPr>
              <a:t> </a:t>
            </a:r>
            <a:r>
              <a:rPr lang="en-US" sz="1700" b="1" dirty="0" err="1" smtClean="0">
                <a:solidFill>
                  <a:schemeClr val="bg2">
                    <a:lumMod val="75000"/>
                  </a:schemeClr>
                </a:solidFill>
                <a:cs typeface="Arial" pitchFamily="34" charset="0"/>
              </a:rPr>
              <a:t>berlaku</a:t>
            </a:r>
            <a:r>
              <a:rPr lang="en-US" sz="1700" b="1" dirty="0" smtClean="0">
                <a:solidFill>
                  <a:schemeClr val="bg2">
                    <a:lumMod val="75000"/>
                  </a:schemeClr>
                </a:solidFill>
                <a:cs typeface="Arial" pitchFamily="34" charset="0"/>
              </a:rPr>
              <a:t> </a:t>
            </a:r>
            <a:r>
              <a:rPr lang="en-US" sz="1700" b="1" dirty="0" err="1" smtClean="0">
                <a:solidFill>
                  <a:schemeClr val="bg2">
                    <a:lumMod val="75000"/>
                  </a:schemeClr>
                </a:solidFill>
                <a:cs typeface="Arial" pitchFamily="34" charset="0"/>
              </a:rPr>
              <a:t>nasional</a:t>
            </a:r>
            <a:r>
              <a:rPr lang="en-US" sz="1700" b="1" dirty="0" smtClean="0">
                <a:solidFill>
                  <a:schemeClr val="bg2">
                    <a:lumMod val="75000"/>
                  </a:schemeClr>
                </a:solidFill>
                <a:cs typeface="Arial" pitchFamily="34" charset="0"/>
              </a:rPr>
              <a:t> </a:t>
            </a:r>
            <a:r>
              <a:rPr lang="en-US" sz="1700" b="1" dirty="0" err="1" smtClean="0">
                <a:solidFill>
                  <a:schemeClr val="bg2">
                    <a:lumMod val="75000"/>
                  </a:schemeClr>
                </a:solidFill>
                <a:cs typeface="Arial" pitchFamily="34" charset="0"/>
              </a:rPr>
              <a:t>utk</a:t>
            </a:r>
            <a:r>
              <a:rPr lang="en-US" sz="1700" b="1" dirty="0" smtClean="0">
                <a:solidFill>
                  <a:schemeClr val="bg2">
                    <a:lumMod val="75000"/>
                  </a:schemeClr>
                </a:solidFill>
                <a:cs typeface="Arial" pitchFamily="34" charset="0"/>
              </a:rPr>
              <a:t> </a:t>
            </a:r>
            <a:r>
              <a:rPr lang="en-US" sz="1700" b="1" dirty="0" err="1" smtClean="0">
                <a:solidFill>
                  <a:schemeClr val="bg2">
                    <a:lumMod val="75000"/>
                  </a:schemeClr>
                </a:solidFill>
                <a:cs typeface="Arial" pitchFamily="34" charset="0"/>
              </a:rPr>
              <a:t>seluruh</a:t>
            </a:r>
            <a:r>
              <a:rPr lang="en-US" sz="1700" b="1" dirty="0" smtClean="0">
                <a:solidFill>
                  <a:schemeClr val="bg2">
                    <a:lumMod val="75000"/>
                  </a:schemeClr>
                </a:solidFill>
                <a:cs typeface="Arial" pitchFamily="34" charset="0"/>
              </a:rPr>
              <a:t> </a:t>
            </a:r>
            <a:r>
              <a:rPr lang="en-US" sz="1700" b="1" dirty="0" err="1" smtClean="0">
                <a:solidFill>
                  <a:schemeClr val="bg2">
                    <a:lumMod val="75000"/>
                  </a:schemeClr>
                </a:solidFill>
                <a:cs typeface="Arial" pitchFamily="34" charset="0"/>
              </a:rPr>
              <a:t>entitas</a:t>
            </a:r>
            <a:r>
              <a:rPr lang="en-US" sz="1700" b="1" dirty="0" smtClean="0">
                <a:solidFill>
                  <a:schemeClr val="bg2">
                    <a:lumMod val="75000"/>
                  </a:schemeClr>
                </a:solidFill>
                <a:cs typeface="Arial" pitchFamily="34" charset="0"/>
              </a:rPr>
              <a:t> </a:t>
            </a:r>
            <a:r>
              <a:rPr lang="en-US" sz="1700" b="1" dirty="0" err="1" smtClean="0">
                <a:solidFill>
                  <a:schemeClr val="bg2">
                    <a:lumMod val="75000"/>
                  </a:schemeClr>
                </a:solidFill>
                <a:cs typeface="Arial" pitchFamily="34" charset="0"/>
              </a:rPr>
              <a:t>pemerintahan</a:t>
            </a:r>
            <a:r>
              <a:rPr lang="en-US" sz="1700" b="1" dirty="0" smtClean="0">
                <a:solidFill>
                  <a:schemeClr val="bg2">
                    <a:lumMod val="75000"/>
                  </a:schemeClr>
                </a:solidFill>
                <a:cs typeface="Arial" pitchFamily="34" charset="0"/>
              </a:rPr>
              <a:t> (</a:t>
            </a:r>
            <a:r>
              <a:rPr lang="en-US" sz="1700" b="1" dirty="0" err="1" smtClean="0">
                <a:solidFill>
                  <a:schemeClr val="bg2">
                    <a:lumMod val="75000"/>
                  </a:schemeClr>
                </a:solidFill>
                <a:cs typeface="Arial" pitchFamily="34" charset="0"/>
              </a:rPr>
              <a:t>Paragraf</a:t>
            </a:r>
            <a:r>
              <a:rPr lang="en-US" sz="1700" b="1" dirty="0" smtClean="0">
                <a:solidFill>
                  <a:schemeClr val="bg2">
                    <a:lumMod val="75000"/>
                  </a:schemeClr>
                </a:solidFill>
                <a:cs typeface="Arial" pitchFamily="34" charset="0"/>
              </a:rPr>
              <a:t> 59).</a:t>
            </a:r>
          </a:p>
          <a:p>
            <a:pPr algn="just"/>
            <a:r>
              <a:rPr lang="en-US" sz="1700" b="1" dirty="0" err="1" smtClean="0">
                <a:solidFill>
                  <a:schemeClr val="bg2">
                    <a:lumMod val="75000"/>
                  </a:schemeClr>
                </a:solidFill>
                <a:cs typeface="Arial" pitchFamily="34" charset="0"/>
              </a:rPr>
              <a:t>Aset</a:t>
            </a:r>
            <a:r>
              <a:rPr lang="en-US" sz="1700" b="1" dirty="0" smtClean="0">
                <a:solidFill>
                  <a:schemeClr val="bg2">
                    <a:lumMod val="75000"/>
                  </a:schemeClr>
                </a:solidFill>
                <a:cs typeface="Arial" pitchFamily="34" charset="0"/>
              </a:rPr>
              <a:t> </a:t>
            </a:r>
            <a:r>
              <a:rPr lang="en-US" sz="1700" b="1" dirty="0" err="1" smtClean="0">
                <a:solidFill>
                  <a:schemeClr val="bg2">
                    <a:lumMod val="75000"/>
                  </a:schemeClr>
                </a:solidFill>
                <a:cs typeface="Arial" pitchFamily="34" charset="0"/>
              </a:rPr>
              <a:t>bersejarah</a:t>
            </a:r>
            <a:r>
              <a:rPr lang="en-US" sz="1700" b="1" dirty="0" smtClean="0">
                <a:solidFill>
                  <a:schemeClr val="bg2">
                    <a:lumMod val="75000"/>
                  </a:schemeClr>
                </a:solidFill>
                <a:cs typeface="Arial" pitchFamily="34" charset="0"/>
              </a:rPr>
              <a:t> </a:t>
            </a:r>
            <a:r>
              <a:rPr lang="en-US" sz="1700" b="1" dirty="0" err="1" smtClean="0">
                <a:solidFill>
                  <a:schemeClr val="bg2">
                    <a:lumMod val="75000"/>
                  </a:schemeClr>
                </a:solidFill>
                <a:cs typeface="Arial" pitchFamily="34" charset="0"/>
              </a:rPr>
              <a:t>digunakan</a:t>
            </a:r>
            <a:r>
              <a:rPr lang="en-US" sz="1700" b="1" dirty="0" smtClean="0">
                <a:solidFill>
                  <a:schemeClr val="bg2">
                    <a:lumMod val="75000"/>
                  </a:schemeClr>
                </a:solidFill>
                <a:cs typeface="Arial" pitchFamily="34" charset="0"/>
              </a:rPr>
              <a:t> </a:t>
            </a:r>
            <a:r>
              <a:rPr lang="en-US" sz="1700" b="1" dirty="0" err="1" smtClean="0">
                <a:solidFill>
                  <a:schemeClr val="bg2">
                    <a:lumMod val="75000"/>
                  </a:schemeClr>
                </a:solidFill>
                <a:cs typeface="Arial" pitchFamily="34" charset="0"/>
              </a:rPr>
              <a:t>pemerintah</a:t>
            </a:r>
            <a:r>
              <a:rPr lang="en-US" sz="1700" b="1" dirty="0" smtClean="0">
                <a:solidFill>
                  <a:schemeClr val="bg2">
                    <a:lumMod val="75000"/>
                  </a:schemeClr>
                </a:solidFill>
                <a:cs typeface="Arial" pitchFamily="34" charset="0"/>
              </a:rPr>
              <a:t> </a:t>
            </a:r>
            <a:r>
              <a:rPr lang="en-US" sz="1700" b="1" dirty="0" err="1" smtClean="0">
                <a:solidFill>
                  <a:schemeClr val="bg2">
                    <a:lumMod val="75000"/>
                  </a:schemeClr>
                </a:solidFill>
                <a:cs typeface="Arial" pitchFamily="34" charset="0"/>
              </a:rPr>
              <a:t>utk</a:t>
            </a:r>
            <a:r>
              <a:rPr lang="en-US" sz="1700" b="1" dirty="0" smtClean="0">
                <a:solidFill>
                  <a:schemeClr val="bg2">
                    <a:lumMod val="75000"/>
                  </a:schemeClr>
                </a:solidFill>
                <a:cs typeface="Arial" pitchFamily="34" charset="0"/>
              </a:rPr>
              <a:t> </a:t>
            </a:r>
            <a:r>
              <a:rPr lang="en-US" sz="1700" b="1" dirty="0" err="1" smtClean="0">
                <a:solidFill>
                  <a:schemeClr val="bg2">
                    <a:lumMod val="75000"/>
                  </a:schemeClr>
                </a:solidFill>
                <a:cs typeface="Arial" pitchFamily="34" charset="0"/>
              </a:rPr>
              <a:t>operasi</a:t>
            </a:r>
            <a:r>
              <a:rPr lang="en-US" sz="1700" b="1" dirty="0" smtClean="0">
                <a:solidFill>
                  <a:schemeClr val="bg2">
                    <a:lumMod val="75000"/>
                  </a:schemeClr>
                </a:solidFill>
                <a:cs typeface="Arial" pitchFamily="34" charset="0"/>
              </a:rPr>
              <a:t> </a:t>
            </a:r>
            <a:r>
              <a:rPr lang="en-US" sz="1700" b="1" dirty="0" err="1" smtClean="0">
                <a:solidFill>
                  <a:schemeClr val="bg2">
                    <a:lumMod val="75000"/>
                  </a:schemeClr>
                </a:solidFill>
                <a:cs typeface="Arial" pitchFamily="34" charset="0"/>
              </a:rPr>
              <a:t>pemerintahan</a:t>
            </a:r>
            <a:r>
              <a:rPr lang="en-US" sz="1700" b="1" dirty="0" smtClean="0">
                <a:solidFill>
                  <a:schemeClr val="bg2">
                    <a:lumMod val="75000"/>
                  </a:schemeClr>
                </a:solidFill>
                <a:cs typeface="Arial" pitchFamily="34" charset="0"/>
              </a:rPr>
              <a:t>, </a:t>
            </a:r>
            <a:r>
              <a:rPr lang="en-US" sz="1700" b="1" dirty="0" err="1" smtClean="0">
                <a:solidFill>
                  <a:schemeClr val="bg2">
                    <a:lumMod val="75000"/>
                  </a:schemeClr>
                </a:solidFill>
                <a:cs typeface="Arial" pitchFamily="34" charset="0"/>
              </a:rPr>
              <a:t>masuk</a:t>
            </a:r>
            <a:r>
              <a:rPr lang="en-US" sz="1700" b="1" dirty="0" smtClean="0">
                <a:solidFill>
                  <a:schemeClr val="bg2">
                    <a:lumMod val="75000"/>
                  </a:schemeClr>
                </a:solidFill>
                <a:cs typeface="Arial" pitchFamily="34" charset="0"/>
              </a:rPr>
              <a:t> AT (</a:t>
            </a:r>
            <a:r>
              <a:rPr lang="en-US" sz="1700" b="1" dirty="0" err="1" smtClean="0">
                <a:solidFill>
                  <a:schemeClr val="bg2">
                    <a:lumMod val="75000"/>
                  </a:schemeClr>
                </a:solidFill>
                <a:cs typeface="Arial" pitchFamily="34" charset="0"/>
              </a:rPr>
              <a:t>Paragraf</a:t>
            </a:r>
            <a:r>
              <a:rPr lang="en-US" sz="1700" b="1" dirty="0" smtClean="0">
                <a:solidFill>
                  <a:schemeClr val="bg2">
                    <a:lumMod val="75000"/>
                  </a:schemeClr>
                </a:solidFill>
                <a:cs typeface="Arial" pitchFamily="34" charset="0"/>
              </a:rPr>
              <a:t> 71).  </a:t>
            </a:r>
            <a:r>
              <a:rPr lang="en-US" sz="1700" b="1" dirty="0" err="1" smtClean="0">
                <a:solidFill>
                  <a:schemeClr val="bg2">
                    <a:lumMod val="75000"/>
                  </a:schemeClr>
                </a:solidFill>
                <a:cs typeface="Arial" pitchFamily="34" charset="0"/>
              </a:rPr>
              <a:t>Aset</a:t>
            </a:r>
            <a:r>
              <a:rPr lang="en-US" sz="1700" b="1" dirty="0" smtClean="0">
                <a:solidFill>
                  <a:schemeClr val="bg2">
                    <a:lumMod val="75000"/>
                  </a:schemeClr>
                </a:solidFill>
                <a:cs typeface="Arial" pitchFamily="34" charset="0"/>
              </a:rPr>
              <a:t> </a:t>
            </a:r>
            <a:r>
              <a:rPr lang="en-US" sz="1700" b="1" dirty="0" err="1" smtClean="0">
                <a:solidFill>
                  <a:schemeClr val="bg2">
                    <a:lumMod val="75000"/>
                  </a:schemeClr>
                </a:solidFill>
                <a:cs typeface="Arial" pitchFamily="34" charset="0"/>
              </a:rPr>
              <a:t>bersejarah</a:t>
            </a:r>
            <a:r>
              <a:rPr lang="en-US" sz="1700" b="1" dirty="0" smtClean="0">
                <a:solidFill>
                  <a:schemeClr val="bg2">
                    <a:lumMod val="75000"/>
                  </a:schemeClr>
                </a:solidFill>
                <a:cs typeface="Arial" pitchFamily="34" charset="0"/>
              </a:rPr>
              <a:t> </a:t>
            </a:r>
            <a:r>
              <a:rPr lang="en-US" sz="1700" b="1" dirty="0" err="1" smtClean="0">
                <a:solidFill>
                  <a:schemeClr val="bg2">
                    <a:lumMod val="75000"/>
                  </a:schemeClr>
                </a:solidFill>
                <a:cs typeface="Arial" pitchFamily="34" charset="0"/>
              </a:rPr>
              <a:t>selebihnya</a:t>
            </a:r>
            <a:r>
              <a:rPr lang="en-US" sz="1700" b="1" dirty="0" smtClean="0">
                <a:solidFill>
                  <a:schemeClr val="bg2">
                    <a:lumMod val="75000"/>
                  </a:schemeClr>
                </a:solidFill>
                <a:cs typeface="Arial" pitchFamily="34" charset="0"/>
              </a:rPr>
              <a:t> </a:t>
            </a:r>
            <a:r>
              <a:rPr lang="en-US" sz="1700" b="1" dirty="0" err="1" smtClean="0">
                <a:solidFill>
                  <a:schemeClr val="bg2">
                    <a:lumMod val="75000"/>
                  </a:schemeClr>
                </a:solidFill>
                <a:cs typeface="Arial" pitchFamily="34" charset="0"/>
              </a:rPr>
              <a:t>masuk</a:t>
            </a:r>
            <a:r>
              <a:rPr lang="en-US" sz="1700" b="1" dirty="0" smtClean="0">
                <a:solidFill>
                  <a:schemeClr val="bg2">
                    <a:lumMod val="75000"/>
                  </a:schemeClr>
                </a:solidFill>
                <a:cs typeface="Arial" pitchFamily="34" charset="0"/>
              </a:rPr>
              <a:t> CALK (</a:t>
            </a:r>
            <a:r>
              <a:rPr lang="en-US" sz="1700" b="1" dirty="0" err="1" smtClean="0">
                <a:solidFill>
                  <a:schemeClr val="bg2">
                    <a:lumMod val="75000"/>
                  </a:schemeClr>
                </a:solidFill>
                <a:cs typeface="Arial" pitchFamily="34" charset="0"/>
              </a:rPr>
              <a:t>Pragraf</a:t>
            </a:r>
            <a:r>
              <a:rPr lang="en-US" sz="1700" b="1" dirty="0" smtClean="0">
                <a:solidFill>
                  <a:schemeClr val="bg2">
                    <a:lumMod val="75000"/>
                  </a:schemeClr>
                </a:solidFill>
                <a:cs typeface="Arial" pitchFamily="34" charset="0"/>
              </a:rPr>
              <a:t> 65).</a:t>
            </a:r>
          </a:p>
          <a:p>
            <a:pPr algn="just"/>
            <a:r>
              <a:rPr lang="nb-NO" sz="1700" b="1" dirty="0" smtClean="0">
                <a:solidFill>
                  <a:schemeClr val="bg2">
                    <a:lumMod val="75000"/>
                  </a:schemeClr>
                </a:solidFill>
                <a:cs typeface="Arial" pitchFamily="34" charset="0"/>
              </a:rPr>
              <a:t>Aset infrastruktur dan aset militer yang memenuhi syarat AT masuk AT (Paragraf 74 &amp;76).</a:t>
            </a:r>
            <a:endParaRPr lang="en-US" sz="1700" b="1" dirty="0" smtClean="0">
              <a:solidFill>
                <a:schemeClr val="bg2">
                  <a:lumMod val="75000"/>
                </a:schemeClr>
              </a:solidFill>
              <a:cs typeface="Arial" pitchFamily="34" charset="0"/>
            </a:endParaRPr>
          </a:p>
          <a:p>
            <a:pPr algn="just"/>
            <a:r>
              <a:rPr lang="nb-NO" sz="1700" b="1" dirty="0" smtClean="0">
                <a:solidFill>
                  <a:schemeClr val="bg2">
                    <a:lumMod val="75000"/>
                  </a:schemeClr>
                </a:solidFill>
                <a:cs typeface="Arial" pitchFamily="34" charset="0"/>
              </a:rPr>
              <a:t>AT disisihkan dari penggunaan, masuk ATUD (aset lain) sebesar nilai tercatat menunggu pelepasan.</a:t>
            </a:r>
            <a:r>
              <a:rPr lang="en-US" sz="1700" b="1" dirty="0" smtClean="0">
                <a:solidFill>
                  <a:schemeClr val="bg2">
                    <a:lumMod val="75000"/>
                  </a:schemeClr>
                </a:solidFill>
                <a:cs typeface="Arial" pitchFamily="34" charset="0"/>
              </a:rPr>
              <a:t> AT </a:t>
            </a:r>
            <a:r>
              <a:rPr lang="en-US" sz="1700" b="1" dirty="0" err="1" smtClean="0">
                <a:solidFill>
                  <a:schemeClr val="bg2">
                    <a:lumMod val="75000"/>
                  </a:schemeClr>
                </a:solidFill>
                <a:cs typeface="Arial" pitchFamily="34" charset="0"/>
              </a:rPr>
              <a:t>disingkirkan</a:t>
            </a:r>
            <a:r>
              <a:rPr lang="en-US" sz="1700" b="1" dirty="0" smtClean="0">
                <a:solidFill>
                  <a:schemeClr val="bg2">
                    <a:lumMod val="75000"/>
                  </a:schemeClr>
                </a:solidFill>
                <a:cs typeface="Arial" pitchFamily="34" charset="0"/>
              </a:rPr>
              <a:t>, </a:t>
            </a:r>
            <a:r>
              <a:rPr lang="en-US" sz="1700" b="1" dirty="0" err="1" smtClean="0">
                <a:solidFill>
                  <a:schemeClr val="bg2">
                    <a:lumMod val="75000"/>
                  </a:schemeClr>
                </a:solidFill>
                <a:cs typeface="Arial" pitchFamily="34" charset="0"/>
              </a:rPr>
              <a:t>dimusnahkan</a:t>
            </a:r>
            <a:r>
              <a:rPr lang="en-US" sz="1700" b="1" dirty="0" smtClean="0">
                <a:solidFill>
                  <a:schemeClr val="bg2">
                    <a:lumMod val="75000"/>
                  </a:schemeClr>
                </a:solidFill>
                <a:cs typeface="Arial" pitchFamily="34" charset="0"/>
              </a:rPr>
              <a:t>, </a:t>
            </a:r>
            <a:r>
              <a:rPr lang="en-US" sz="1700" b="1" dirty="0" err="1" smtClean="0">
                <a:solidFill>
                  <a:schemeClr val="bg2">
                    <a:lumMod val="75000"/>
                  </a:schemeClr>
                </a:solidFill>
                <a:cs typeface="Arial" pitchFamily="34" charset="0"/>
              </a:rPr>
              <a:t>dikeluarkan</a:t>
            </a:r>
            <a:r>
              <a:rPr lang="en-US" sz="1700" b="1" dirty="0" smtClean="0">
                <a:solidFill>
                  <a:schemeClr val="bg2">
                    <a:lumMod val="75000"/>
                  </a:schemeClr>
                </a:solidFill>
                <a:cs typeface="Arial" pitchFamily="34" charset="0"/>
              </a:rPr>
              <a:t> </a:t>
            </a:r>
            <a:r>
              <a:rPr lang="en-US" sz="1700" b="1" dirty="0" err="1" smtClean="0">
                <a:solidFill>
                  <a:schemeClr val="bg2">
                    <a:lumMod val="75000"/>
                  </a:schemeClr>
                </a:solidFill>
                <a:cs typeface="Arial" pitchFamily="34" charset="0"/>
              </a:rPr>
              <a:t>dari</a:t>
            </a:r>
            <a:r>
              <a:rPr lang="en-US" sz="1700" b="1" dirty="0" smtClean="0">
                <a:solidFill>
                  <a:schemeClr val="bg2">
                    <a:lumMod val="75000"/>
                  </a:schemeClr>
                </a:solidFill>
                <a:cs typeface="Arial" pitchFamily="34" charset="0"/>
              </a:rPr>
              <a:t> </a:t>
            </a:r>
            <a:r>
              <a:rPr lang="en-US" sz="1700" b="1" dirty="0" err="1" smtClean="0">
                <a:solidFill>
                  <a:schemeClr val="bg2">
                    <a:lumMod val="75000"/>
                  </a:schemeClr>
                </a:solidFill>
                <a:cs typeface="Arial" pitchFamily="34" charset="0"/>
              </a:rPr>
              <a:t>neraca</a:t>
            </a:r>
            <a:r>
              <a:rPr lang="en-US" sz="1700" b="1" dirty="0" smtClean="0">
                <a:solidFill>
                  <a:schemeClr val="bg2">
                    <a:lumMod val="75000"/>
                  </a:schemeClr>
                </a:solidFill>
                <a:cs typeface="Arial" pitchFamily="34" charset="0"/>
              </a:rPr>
              <a:t> (paragraph 77 </a:t>
            </a:r>
            <a:r>
              <a:rPr lang="en-US" sz="1700" b="1" dirty="0" err="1" smtClean="0">
                <a:solidFill>
                  <a:schemeClr val="bg2">
                    <a:lumMod val="75000"/>
                  </a:schemeClr>
                </a:solidFill>
                <a:cs typeface="Arial" pitchFamily="34" charset="0"/>
              </a:rPr>
              <a:t>dan</a:t>
            </a:r>
            <a:r>
              <a:rPr lang="en-US" sz="1700" b="1" dirty="0" smtClean="0">
                <a:solidFill>
                  <a:schemeClr val="bg2">
                    <a:lumMod val="75000"/>
                  </a:schemeClr>
                </a:solidFill>
                <a:cs typeface="Arial" pitchFamily="34" charset="0"/>
              </a:rPr>
              <a:t> 78)</a:t>
            </a:r>
          </a:p>
        </p:txBody>
      </p:sp>
      <p:sp>
        <p:nvSpPr>
          <p:cNvPr id="4" name="Title 2"/>
          <p:cNvSpPr txBox="1">
            <a:spLocks/>
          </p:cNvSpPr>
          <p:nvPr/>
        </p:nvSpPr>
        <p:spPr>
          <a:xfrm>
            <a:off x="152400" y="0"/>
            <a:ext cx="8915400" cy="1163395"/>
          </a:xfrm>
          <a:prstGeom prst="rect">
            <a:avLst/>
          </a:prstGeom>
        </p:spPr>
        <p:txBody>
          <a:bodyPr vert="horz" wrap="square" lIns="0" tIns="0" rIns="0" bIns="0" rtlCol="0" anchor="t">
            <a:spAutoFit/>
          </a:bodyPr>
          <a:lstStyle/>
          <a:p>
            <a:pPr marL="0" marR="0" lvl="0" indent="0" algn="ctr" defTabSz="914363" rtl="0" eaLnBrk="1" fontAlgn="auto" latinLnBrk="0" hangingPunct="1">
              <a:lnSpc>
                <a:spcPct val="90000"/>
              </a:lnSpc>
              <a:spcBef>
                <a:spcPct val="0"/>
              </a:spcBef>
              <a:spcAft>
                <a:spcPts val="0"/>
              </a:spcAft>
              <a:buClrTx/>
              <a:buSzTx/>
              <a:buFontTx/>
              <a:buNone/>
              <a:tabLst/>
              <a:defRPr/>
            </a:pPr>
            <a:r>
              <a:rPr lang="en-US" sz="4200" b="1" spc="-150" dirty="0" smtClean="0">
                <a:ln w="3175">
                  <a:noFill/>
                </a:ln>
                <a:effectLst>
                  <a:outerShdw blurRad="38100" dist="38100" dir="2700000" algn="tl">
                    <a:srgbClr val="000000">
                      <a:alpha val="43137"/>
                    </a:srgbClr>
                  </a:outerShdw>
                </a:effectLst>
                <a:latin typeface="+mj-lt"/>
                <a:cs typeface="Arial" charset="0"/>
              </a:rPr>
              <a:t>PSAP 07 </a:t>
            </a:r>
          </a:p>
          <a:p>
            <a:pPr marL="0" marR="0" lvl="0" indent="0" algn="ctr" defTabSz="914363" rtl="0" eaLnBrk="1" fontAlgn="auto" latinLnBrk="0" hangingPunct="1">
              <a:lnSpc>
                <a:spcPct val="90000"/>
              </a:lnSpc>
              <a:spcBef>
                <a:spcPct val="0"/>
              </a:spcBef>
              <a:spcAft>
                <a:spcPts val="0"/>
              </a:spcAft>
              <a:buClrTx/>
              <a:buSzTx/>
              <a:buFontTx/>
              <a:buNone/>
              <a:tabLst/>
              <a:defRPr/>
            </a:pPr>
            <a:r>
              <a:rPr lang="en-US" sz="4200" b="1" spc="-150" dirty="0" smtClean="0">
                <a:ln w="3175">
                  <a:noFill/>
                </a:ln>
                <a:effectLst>
                  <a:outerShdw blurRad="38100" dist="38100" dir="2700000" algn="tl">
                    <a:srgbClr val="000000">
                      <a:alpha val="43137"/>
                    </a:srgbClr>
                  </a:outerShdw>
                </a:effectLst>
                <a:latin typeface="+mj-lt"/>
                <a:cs typeface="Arial" charset="0"/>
              </a:rPr>
              <a:t>AKUNTANSI ASET TETAP</a:t>
            </a:r>
            <a:endParaRPr kumimoji="0" lang="en-US" sz="4200" b="1" i="0" u="none" strike="noStrike" kern="1200" cap="none" spc="-150" normalizeH="0" baseline="0" noProof="0" dirty="0">
              <a:ln w="3175">
                <a:noFill/>
              </a:ln>
              <a:effectLst>
                <a:outerShdw blurRad="38100" dist="38100" dir="2700000" algn="tl">
                  <a:srgbClr val="000000">
                    <a:alpha val="43137"/>
                  </a:srgbClr>
                </a:outerShdw>
              </a:effectLst>
              <a:uLnTx/>
              <a:uFillTx/>
              <a:latin typeface="+mj-lt"/>
              <a:ea typeface="+mn-ea"/>
              <a:cs typeface="Arial" charset="0"/>
            </a:endParaRPr>
          </a:p>
        </p:txBody>
      </p:sp>
      <p:sp>
        <p:nvSpPr>
          <p:cNvPr id="5" name="Slide Number Placeholder 17"/>
          <p:cNvSpPr txBox="1">
            <a:spLocks/>
          </p:cNvSpPr>
          <p:nvPr/>
        </p:nvSpPr>
        <p:spPr>
          <a:xfrm>
            <a:off x="7924800" y="6492875"/>
            <a:ext cx="7620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9E2C3-3120-4CDB-861A-B0B65478931D}" type="slidenum">
              <a:rPr kumimoji="0" lang="ja-JP" altLang="en-US" sz="1800" b="0" i="0" u="none" strike="noStrike" kern="1200" cap="none" spc="0" normalizeH="0" baseline="0" noProof="0" smtClean="0">
                <a:ln>
                  <a:noFill/>
                </a:ln>
                <a:solidFill>
                  <a:schemeClr val="bg1"/>
                </a:solidFill>
                <a:effectLst/>
                <a:uLnTx/>
                <a:uFillTx/>
                <a:latin typeface="+mn-lt"/>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altLang="ja-JP" sz="1800" b="0" i="0" u="none" strike="noStrike" kern="1200" cap="none" spc="0" normalizeH="0" baseline="0" noProof="0" dirty="0">
              <a:ln>
                <a:noFill/>
              </a:ln>
              <a:solidFill>
                <a:schemeClr val="bg1"/>
              </a:solidFill>
              <a:effectLst/>
              <a:uLnTx/>
              <a:uFillTx/>
              <a:latin typeface="+mn-lt"/>
              <a:ea typeface="ＭＳ Ｐゴシック" charset="-128"/>
              <a:cs typeface="+mn-cs"/>
            </a:endParaRPr>
          </a:p>
        </p:txBody>
      </p:sp>
    </p:spTree>
  </p:cSld>
  <p:clrMapOvr>
    <a:masterClrMapping/>
  </p:clrMapOvr>
  <p:transition spd="med">
    <p:comb/>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Grp="1" noChangeArrowheads="1"/>
          </p:cNvSpPr>
          <p:nvPr>
            <p:ph idx="1"/>
          </p:nvPr>
        </p:nvSpPr>
        <p:spPr>
          <a:xfrm>
            <a:off x="304800" y="1447800"/>
            <a:ext cx="8534400" cy="1957459"/>
          </a:xfrm>
        </p:spPr>
        <p:txBody>
          <a:bodyPr/>
          <a:lstStyle/>
          <a:p>
            <a:pPr>
              <a:buNone/>
            </a:pPr>
            <a:r>
              <a:rPr lang="en-US" sz="2400" b="1" dirty="0" smtClean="0"/>
              <a:t>5. PERBEDAAN PENGUNGKAPAN</a:t>
            </a:r>
          </a:p>
          <a:p>
            <a:pPr indent="-165100">
              <a:buNone/>
            </a:pPr>
            <a:r>
              <a:rPr lang="en-US" sz="2400" b="1" dirty="0" err="1" smtClean="0">
                <a:solidFill>
                  <a:schemeClr val="bg2">
                    <a:lumMod val="75000"/>
                  </a:schemeClr>
                </a:solidFill>
              </a:rPr>
              <a:t>Tidak</a:t>
            </a:r>
            <a:r>
              <a:rPr lang="en-US" sz="2400" b="1" dirty="0" smtClean="0">
                <a:solidFill>
                  <a:schemeClr val="bg2">
                    <a:lumMod val="75000"/>
                  </a:schemeClr>
                </a:solidFill>
              </a:rPr>
              <a:t> </a:t>
            </a:r>
            <a:r>
              <a:rPr lang="en-US" sz="2400" b="1" dirty="0" err="1" smtClean="0">
                <a:solidFill>
                  <a:schemeClr val="bg2">
                    <a:lumMod val="75000"/>
                  </a:schemeClr>
                </a:solidFill>
              </a:rPr>
              <a:t>ada</a:t>
            </a:r>
            <a:endParaRPr lang="en-US" sz="2400" b="1" dirty="0" smtClean="0">
              <a:solidFill>
                <a:schemeClr val="bg2">
                  <a:lumMod val="75000"/>
                </a:schemeClr>
              </a:solidFill>
            </a:endParaRPr>
          </a:p>
          <a:p>
            <a:pPr>
              <a:buNone/>
            </a:pPr>
            <a:endParaRPr lang="en-US" sz="2400" b="1" dirty="0" smtClean="0">
              <a:solidFill>
                <a:srgbClr val="0067AC"/>
              </a:solidFill>
            </a:endParaRPr>
          </a:p>
          <a:p>
            <a:pPr>
              <a:buNone/>
            </a:pPr>
            <a:r>
              <a:rPr lang="en-US" sz="2400" b="1" dirty="0" smtClean="0"/>
              <a:t>6. PERBEDAAN MENDASAR AKRUAL</a:t>
            </a:r>
          </a:p>
          <a:p>
            <a:pPr indent="-222250">
              <a:buNone/>
            </a:pPr>
            <a:r>
              <a:rPr lang="en-US" sz="2400" b="1" dirty="0" err="1" smtClean="0">
                <a:solidFill>
                  <a:schemeClr val="bg2">
                    <a:lumMod val="75000"/>
                  </a:schemeClr>
                </a:solidFill>
              </a:rPr>
              <a:t>Tidak</a:t>
            </a:r>
            <a:r>
              <a:rPr lang="en-US" sz="2400" b="1" dirty="0" smtClean="0">
                <a:solidFill>
                  <a:schemeClr val="bg2">
                    <a:lumMod val="75000"/>
                  </a:schemeClr>
                </a:solidFill>
              </a:rPr>
              <a:t> </a:t>
            </a:r>
            <a:r>
              <a:rPr lang="en-US" sz="2400" b="1" dirty="0" err="1" smtClean="0">
                <a:solidFill>
                  <a:schemeClr val="bg2">
                    <a:lumMod val="75000"/>
                  </a:schemeClr>
                </a:solidFill>
              </a:rPr>
              <a:t>ada</a:t>
            </a:r>
            <a:endParaRPr lang="en-US" sz="2400" b="1" dirty="0" smtClean="0">
              <a:solidFill>
                <a:schemeClr val="bg2">
                  <a:lumMod val="75000"/>
                </a:schemeClr>
              </a:solidFill>
            </a:endParaRPr>
          </a:p>
        </p:txBody>
      </p:sp>
      <p:sp>
        <p:nvSpPr>
          <p:cNvPr id="5" name="Title 2"/>
          <p:cNvSpPr txBox="1">
            <a:spLocks/>
          </p:cNvSpPr>
          <p:nvPr/>
        </p:nvSpPr>
        <p:spPr>
          <a:xfrm>
            <a:off x="152400" y="0"/>
            <a:ext cx="8915400" cy="1163395"/>
          </a:xfrm>
          <a:prstGeom prst="rect">
            <a:avLst/>
          </a:prstGeom>
        </p:spPr>
        <p:txBody>
          <a:bodyPr vert="horz" wrap="square" lIns="0" tIns="0" rIns="0" bIns="0" rtlCol="0" anchor="t">
            <a:spAutoFit/>
          </a:bodyPr>
          <a:lstStyle/>
          <a:p>
            <a:pPr marL="0" marR="0" lvl="0" indent="0" algn="ctr" defTabSz="914363" rtl="0" eaLnBrk="1" fontAlgn="auto" latinLnBrk="0" hangingPunct="1">
              <a:lnSpc>
                <a:spcPct val="90000"/>
              </a:lnSpc>
              <a:spcBef>
                <a:spcPct val="0"/>
              </a:spcBef>
              <a:spcAft>
                <a:spcPts val="0"/>
              </a:spcAft>
              <a:buClrTx/>
              <a:buSzTx/>
              <a:buFontTx/>
              <a:buNone/>
              <a:tabLst/>
              <a:defRPr/>
            </a:pPr>
            <a:r>
              <a:rPr lang="en-US" sz="4200" b="1" spc="-150" dirty="0" smtClean="0">
                <a:ln w="3175">
                  <a:noFill/>
                </a:ln>
                <a:effectLst>
                  <a:outerShdw blurRad="38100" dist="38100" dir="2700000" algn="tl">
                    <a:srgbClr val="000000">
                      <a:alpha val="43137"/>
                    </a:srgbClr>
                  </a:outerShdw>
                </a:effectLst>
                <a:latin typeface="+mj-lt"/>
                <a:cs typeface="Arial" charset="0"/>
              </a:rPr>
              <a:t>PSAP 07 </a:t>
            </a:r>
          </a:p>
          <a:p>
            <a:pPr marL="0" marR="0" lvl="0" indent="0" algn="ctr" defTabSz="914363" rtl="0" eaLnBrk="1" fontAlgn="auto" latinLnBrk="0" hangingPunct="1">
              <a:lnSpc>
                <a:spcPct val="90000"/>
              </a:lnSpc>
              <a:spcBef>
                <a:spcPct val="0"/>
              </a:spcBef>
              <a:spcAft>
                <a:spcPts val="0"/>
              </a:spcAft>
              <a:buClrTx/>
              <a:buSzTx/>
              <a:buFontTx/>
              <a:buNone/>
              <a:tabLst/>
              <a:defRPr/>
            </a:pPr>
            <a:r>
              <a:rPr lang="en-US" sz="4200" b="1" spc="-150" dirty="0" smtClean="0">
                <a:ln w="3175">
                  <a:noFill/>
                </a:ln>
                <a:effectLst>
                  <a:outerShdw blurRad="38100" dist="38100" dir="2700000" algn="tl">
                    <a:srgbClr val="000000">
                      <a:alpha val="43137"/>
                    </a:srgbClr>
                  </a:outerShdw>
                </a:effectLst>
                <a:latin typeface="+mj-lt"/>
                <a:cs typeface="Arial" charset="0"/>
              </a:rPr>
              <a:t>AKUNTANSI ASET TETAP</a:t>
            </a:r>
            <a:endParaRPr kumimoji="0" lang="en-US" sz="4200" b="1" i="0" u="none" strike="noStrike" kern="1200" cap="none" spc="-150" normalizeH="0" baseline="0" noProof="0" dirty="0">
              <a:ln w="3175">
                <a:noFill/>
              </a:ln>
              <a:effectLst>
                <a:outerShdw blurRad="38100" dist="38100" dir="2700000" algn="tl">
                  <a:srgbClr val="000000">
                    <a:alpha val="43137"/>
                  </a:srgbClr>
                </a:outerShdw>
              </a:effectLst>
              <a:uLnTx/>
              <a:uFillTx/>
              <a:latin typeface="+mj-lt"/>
              <a:ea typeface="+mn-ea"/>
              <a:cs typeface="Arial" charset="0"/>
            </a:endParaRPr>
          </a:p>
        </p:txBody>
      </p:sp>
      <p:sp>
        <p:nvSpPr>
          <p:cNvPr id="6" name="Slide Number Placeholder 17"/>
          <p:cNvSpPr txBox="1">
            <a:spLocks/>
          </p:cNvSpPr>
          <p:nvPr/>
        </p:nvSpPr>
        <p:spPr>
          <a:xfrm>
            <a:off x="7924800" y="6416675"/>
            <a:ext cx="7620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9E2C3-3120-4CDB-861A-B0B65478931D}" type="slidenum">
              <a:rPr kumimoji="0" lang="ja-JP" altLang="en-US" sz="1800" b="0" i="0" u="none" strike="noStrike" kern="1200" cap="none" spc="0" normalizeH="0" baseline="0" noProof="0" smtClean="0">
                <a:ln>
                  <a:noFill/>
                </a:ln>
                <a:solidFill>
                  <a:schemeClr val="bg1"/>
                </a:solidFill>
                <a:effectLst/>
                <a:uLnTx/>
                <a:uFillTx/>
                <a:latin typeface="+mn-lt"/>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altLang="ja-JP" sz="1800" b="0" i="0" u="none" strike="noStrike" kern="1200" cap="none" spc="0" normalizeH="0" baseline="0" noProof="0" dirty="0">
              <a:ln>
                <a:noFill/>
              </a:ln>
              <a:solidFill>
                <a:schemeClr val="bg1"/>
              </a:solidFill>
              <a:effectLst/>
              <a:uLnTx/>
              <a:uFillTx/>
              <a:latin typeface="+mn-lt"/>
              <a:ea typeface="ＭＳ Ｐゴシック" charset="-128"/>
              <a:cs typeface="+mn-cs"/>
            </a:endParaRPr>
          </a:p>
        </p:txBody>
      </p:sp>
    </p:spTree>
  </p:cSld>
  <p:clrMapOvr>
    <a:masterClrMapping/>
  </p:clrMapOvr>
  <p:transition spd="med">
    <p:checke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p:cNvSpPr>
            <a:spLocks noGrp="1" noChangeArrowheads="1"/>
          </p:cNvSpPr>
          <p:nvPr>
            <p:ph idx="1"/>
          </p:nvPr>
        </p:nvSpPr>
        <p:spPr>
          <a:xfrm>
            <a:off x="457200" y="1447800"/>
            <a:ext cx="8229600" cy="861774"/>
          </a:xfrm>
        </p:spPr>
        <p:txBody>
          <a:bodyPr/>
          <a:lstStyle/>
          <a:p>
            <a:pPr marL="295275" indent="-4763" eaLnBrk="1" hangingPunct="1">
              <a:lnSpc>
                <a:spcPct val="100000"/>
              </a:lnSpc>
              <a:buNone/>
            </a:pPr>
            <a:r>
              <a:rPr lang="fi-FI" sz="2800" b="1" dirty="0" smtClean="0"/>
              <a:t>Tidak ada Perbedaan pengakuan, pengukuran, pengungkapan, perbedaan mendasar akrual</a:t>
            </a:r>
            <a:endParaRPr lang="en-US" sz="2800" b="1" dirty="0" smtClean="0"/>
          </a:p>
        </p:txBody>
      </p:sp>
      <p:sp>
        <p:nvSpPr>
          <p:cNvPr id="4" name="Title 2"/>
          <p:cNvSpPr txBox="1">
            <a:spLocks/>
          </p:cNvSpPr>
          <p:nvPr/>
        </p:nvSpPr>
        <p:spPr>
          <a:xfrm>
            <a:off x="76200" y="69604"/>
            <a:ext cx="8915400" cy="997196"/>
          </a:xfrm>
          <a:prstGeom prst="rect">
            <a:avLst/>
          </a:prstGeom>
        </p:spPr>
        <p:txBody>
          <a:bodyPr vert="horz" wrap="square" lIns="0" tIns="0" rIns="0" bIns="0" rtlCol="0" anchor="t">
            <a:spAutoFit/>
          </a:bodyPr>
          <a:lstStyle/>
          <a:p>
            <a:pPr marL="0" marR="0" lvl="0" indent="0" algn="ctr" defTabSz="914363" rtl="0" eaLnBrk="1" fontAlgn="auto" latinLnBrk="0" hangingPunct="1">
              <a:lnSpc>
                <a:spcPct val="90000"/>
              </a:lnSpc>
              <a:spcBef>
                <a:spcPct val="0"/>
              </a:spcBef>
              <a:spcAft>
                <a:spcPts val="0"/>
              </a:spcAft>
              <a:buClrTx/>
              <a:buSzTx/>
              <a:buFontTx/>
              <a:buNone/>
              <a:tabLst/>
              <a:defRPr/>
            </a:pPr>
            <a:r>
              <a:rPr lang="en-US" sz="3600" b="1" spc="-150" dirty="0" smtClean="0">
                <a:ln w="3175">
                  <a:noFill/>
                </a:ln>
                <a:effectLst>
                  <a:outerShdw blurRad="38100" dist="38100" dir="2700000" algn="tl">
                    <a:srgbClr val="000000">
                      <a:alpha val="43137"/>
                    </a:srgbClr>
                  </a:outerShdw>
                </a:effectLst>
                <a:latin typeface="+mj-lt"/>
                <a:cs typeface="Arial" charset="0"/>
              </a:rPr>
              <a:t>PSAP 08 </a:t>
            </a:r>
          </a:p>
          <a:p>
            <a:pPr marL="0" marR="0" lvl="0" indent="0" algn="ctr" defTabSz="914363" rtl="0" eaLnBrk="1" fontAlgn="auto" latinLnBrk="0" hangingPunct="1">
              <a:lnSpc>
                <a:spcPct val="90000"/>
              </a:lnSpc>
              <a:spcBef>
                <a:spcPct val="0"/>
              </a:spcBef>
              <a:spcAft>
                <a:spcPts val="0"/>
              </a:spcAft>
              <a:buClrTx/>
              <a:buSzTx/>
              <a:buFontTx/>
              <a:buNone/>
              <a:tabLst/>
              <a:defRPr/>
            </a:pPr>
            <a:r>
              <a:rPr lang="en-US" sz="3600" b="1" spc="-150" dirty="0" smtClean="0">
                <a:ln w="3175">
                  <a:noFill/>
                </a:ln>
                <a:effectLst>
                  <a:outerShdw blurRad="38100" dist="38100" dir="2700000" algn="tl">
                    <a:srgbClr val="000000">
                      <a:alpha val="43137"/>
                    </a:srgbClr>
                  </a:outerShdw>
                </a:effectLst>
                <a:latin typeface="+mj-lt"/>
                <a:cs typeface="Arial" charset="0"/>
              </a:rPr>
              <a:t>AKUNTANSI KONTRUKSI DALAM PENGERJAAN</a:t>
            </a:r>
            <a:endParaRPr kumimoji="0" lang="en-US" sz="3600" b="1" i="0" u="none" strike="noStrike" kern="1200" cap="none" spc="-150" normalizeH="0" baseline="0" noProof="0" dirty="0">
              <a:ln w="3175">
                <a:noFill/>
              </a:ln>
              <a:effectLst>
                <a:outerShdw blurRad="38100" dist="38100" dir="2700000" algn="tl">
                  <a:srgbClr val="000000">
                    <a:alpha val="43137"/>
                  </a:srgbClr>
                </a:outerShdw>
              </a:effectLst>
              <a:uLnTx/>
              <a:uFillTx/>
              <a:latin typeface="+mj-lt"/>
              <a:ea typeface="+mn-ea"/>
              <a:cs typeface="Arial" charset="0"/>
            </a:endParaRPr>
          </a:p>
        </p:txBody>
      </p:sp>
      <p:sp>
        <p:nvSpPr>
          <p:cNvPr id="5" name="Slide Number Placeholder 17"/>
          <p:cNvSpPr txBox="1">
            <a:spLocks/>
          </p:cNvSpPr>
          <p:nvPr/>
        </p:nvSpPr>
        <p:spPr>
          <a:xfrm>
            <a:off x="7924800" y="6416675"/>
            <a:ext cx="7620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9E2C3-3120-4CDB-861A-B0B65478931D}" type="slidenum">
              <a:rPr kumimoji="0" lang="ja-JP" altLang="en-US" sz="1800" b="0" i="0" u="none" strike="noStrike" kern="1200" cap="none" spc="0" normalizeH="0" baseline="0" noProof="0" smtClean="0">
                <a:ln>
                  <a:noFill/>
                </a:ln>
                <a:solidFill>
                  <a:schemeClr val="bg1"/>
                </a:solidFill>
                <a:effectLst/>
                <a:uLnTx/>
                <a:uFillTx/>
                <a:latin typeface="+mn-lt"/>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altLang="ja-JP" sz="1800" b="0" i="0" u="none" strike="noStrike" kern="1200" cap="none" spc="0" normalizeH="0" baseline="0" noProof="0" dirty="0">
              <a:ln>
                <a:noFill/>
              </a:ln>
              <a:solidFill>
                <a:schemeClr val="bg1"/>
              </a:solidFill>
              <a:effectLst/>
              <a:uLnTx/>
              <a:uFillTx/>
              <a:latin typeface="+mn-lt"/>
              <a:ea typeface="ＭＳ Ｐゴシック" charset="-128"/>
              <a:cs typeface="+mn-cs"/>
            </a:endParaRPr>
          </a:p>
        </p:txBody>
      </p:sp>
    </p:spTree>
  </p:cSld>
  <p:clrMapOvr>
    <a:masterClrMapping/>
  </p:clrMapOvr>
  <p:transition spd="med">
    <p:blinds dir="ver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4" name="Rectangle 6"/>
          <p:cNvSpPr>
            <a:spLocks noGrp="1" noChangeArrowheads="1"/>
          </p:cNvSpPr>
          <p:nvPr>
            <p:ph idx="1"/>
          </p:nvPr>
        </p:nvSpPr>
        <p:spPr>
          <a:xfrm>
            <a:off x="304800" y="1447801"/>
            <a:ext cx="8610600" cy="4992136"/>
          </a:xfrm>
        </p:spPr>
        <p:txBody>
          <a:bodyPr/>
          <a:lstStyle/>
          <a:p>
            <a:pPr algn="just" eaLnBrk="1" hangingPunct="1">
              <a:lnSpc>
                <a:spcPct val="80000"/>
              </a:lnSpc>
              <a:defRPr/>
            </a:pPr>
            <a:r>
              <a:rPr lang="it-IT" sz="2000" b="1" dirty="0" smtClean="0"/>
              <a:t>Para 9    Uraian 12 bulan dihapus</a:t>
            </a:r>
          </a:p>
          <a:p>
            <a:pPr algn="just" eaLnBrk="1" hangingPunct="1">
              <a:lnSpc>
                <a:spcPct val="80000"/>
              </a:lnSpc>
              <a:defRPr/>
            </a:pPr>
            <a:r>
              <a:rPr lang="it-IT" sz="2000" b="1" dirty="0" smtClean="0"/>
              <a:t>Para 18  Pengakuan Kewajiban Lebih ringkas</a:t>
            </a:r>
          </a:p>
          <a:p>
            <a:pPr marL="854075" lvl="1" indent="-396875" algn="just" eaLnBrk="1" hangingPunct="1">
              <a:lnSpc>
                <a:spcPct val="80000"/>
              </a:lnSpc>
              <a:buClr>
                <a:schemeClr val="bg2"/>
              </a:buClr>
              <a:buFont typeface="Wingdings" pitchFamily="2" charset="2"/>
              <a:buChar char="Ø"/>
              <a:defRPr/>
            </a:pPr>
            <a:r>
              <a:rPr lang="it-IT" sz="2000" b="1" dirty="0" smtClean="0">
                <a:solidFill>
                  <a:schemeClr val="bg2">
                    <a:lumMod val="75000"/>
                  </a:schemeClr>
                </a:solidFill>
              </a:rPr>
              <a:t>Kewajiban diakui jika besar kemungkinan bahwa pengeluaran sumber daya ekonomi akan dilakukan untuk menyelesaikan kewajiban yang ada sampai saat pelaporan, dan perubahan atas kewajiban tersebut mempunyai nilai penyelesaian yang dapat diukur dengan andal.</a:t>
            </a:r>
          </a:p>
          <a:p>
            <a:pPr marL="854075" lvl="1" indent="-396875" algn="just" eaLnBrk="1" hangingPunct="1">
              <a:lnSpc>
                <a:spcPct val="80000"/>
              </a:lnSpc>
              <a:buClr>
                <a:schemeClr val="bg2"/>
              </a:buClr>
              <a:buFont typeface="Wingdings" pitchFamily="2" charset="2"/>
              <a:buChar char="Ø"/>
              <a:defRPr/>
            </a:pPr>
            <a:r>
              <a:rPr lang="it-IT" sz="2000" b="1" dirty="0" smtClean="0">
                <a:solidFill>
                  <a:schemeClr val="bg2">
                    <a:lumMod val="75000"/>
                  </a:schemeClr>
                </a:solidFill>
              </a:rPr>
              <a:t>Tak ada perubahan</a:t>
            </a:r>
          </a:p>
          <a:p>
            <a:pPr algn="just">
              <a:lnSpc>
                <a:spcPct val="80000"/>
              </a:lnSpc>
              <a:defRPr/>
            </a:pPr>
            <a:r>
              <a:rPr lang="it-IT" sz="2000" b="1" dirty="0" smtClean="0"/>
              <a:t>Para 32  Pengukuran Kewajiban</a:t>
            </a:r>
            <a:endParaRPr lang="it-IT" sz="2000" dirty="0" smtClean="0"/>
          </a:p>
          <a:p>
            <a:pPr marL="854075" lvl="1" algn="just">
              <a:lnSpc>
                <a:spcPct val="80000"/>
              </a:lnSpc>
              <a:buClr>
                <a:schemeClr val="bg2"/>
              </a:buClr>
              <a:buSzPct val="110000"/>
              <a:buFont typeface="Wingdings" pitchFamily="2" charset="2"/>
              <a:buChar char="Ø"/>
              <a:defRPr/>
            </a:pPr>
            <a:r>
              <a:rPr lang="it-IT" sz="2000" b="1" dirty="0" smtClean="0">
                <a:solidFill>
                  <a:schemeClr val="bg2">
                    <a:lumMod val="75000"/>
                  </a:schemeClr>
                </a:solidFill>
              </a:rPr>
              <a:t>Tidak ada perubahan kalimat</a:t>
            </a:r>
          </a:p>
          <a:p>
            <a:pPr marL="854075" lvl="1" algn="just">
              <a:lnSpc>
                <a:spcPct val="80000"/>
              </a:lnSpc>
              <a:buClr>
                <a:schemeClr val="bg2"/>
              </a:buClr>
              <a:buSzPct val="110000"/>
              <a:buFont typeface="Wingdings" pitchFamily="2" charset="2"/>
              <a:buChar char="Ø"/>
              <a:defRPr/>
            </a:pPr>
            <a:r>
              <a:rPr lang="it-IT" sz="2000" b="1" dirty="0" smtClean="0">
                <a:solidFill>
                  <a:schemeClr val="bg2">
                    <a:lumMod val="75000"/>
                  </a:schemeClr>
                </a:solidFill>
              </a:rPr>
              <a:t>Kewajiban dicatat sebesar nilai nominal. Kewajiban dalam mata uang asing dijabarkan dan dinyatakan dalam mata uang rupiah. Penjabaran mata uang asing menggunakan kurs tengah bank sentral pada tanggal neraca.</a:t>
            </a:r>
            <a:endParaRPr lang="it-IT" sz="2000" dirty="0" smtClean="0">
              <a:solidFill>
                <a:schemeClr val="bg2">
                  <a:lumMod val="75000"/>
                </a:schemeClr>
              </a:solidFill>
            </a:endParaRPr>
          </a:p>
          <a:p>
            <a:pPr algn="just">
              <a:lnSpc>
                <a:spcPct val="80000"/>
              </a:lnSpc>
              <a:defRPr/>
            </a:pPr>
            <a:r>
              <a:rPr lang="it-IT" sz="2000" b="1" dirty="0" smtClean="0"/>
              <a:t>Para 38/39  Utang Transfer-Tambahan baru</a:t>
            </a:r>
            <a:endParaRPr lang="id-ID" sz="2000" b="1" i="1" dirty="0" smtClean="0"/>
          </a:p>
          <a:p>
            <a:pPr marL="854075" lvl="1" algn="just">
              <a:lnSpc>
                <a:spcPct val="80000"/>
              </a:lnSpc>
              <a:buClr>
                <a:schemeClr val="bg2"/>
              </a:buClr>
              <a:buSzPct val="115000"/>
              <a:buFont typeface="Wingdings" pitchFamily="2" charset="2"/>
              <a:buChar char="Ø"/>
              <a:defRPr/>
            </a:pPr>
            <a:r>
              <a:rPr lang="id-ID" sz="2000" b="1" dirty="0" smtClean="0">
                <a:solidFill>
                  <a:schemeClr val="bg2">
                    <a:lumMod val="75000"/>
                  </a:schemeClr>
                </a:solidFill>
              </a:rPr>
              <a:t>Utang transfer adalah kewajiban suatu entitas pelaporan untuk melakukan pembayaran kepada entitas lain sebagai akibat ketentuan perundang-undangan.</a:t>
            </a:r>
          </a:p>
          <a:p>
            <a:pPr marL="854075" lvl="1" algn="just">
              <a:lnSpc>
                <a:spcPct val="80000"/>
              </a:lnSpc>
              <a:buClr>
                <a:schemeClr val="bg2"/>
              </a:buClr>
              <a:buSzPct val="115000"/>
              <a:buFont typeface="Wingdings" pitchFamily="2" charset="2"/>
              <a:buChar char="Ø"/>
              <a:defRPr/>
            </a:pPr>
            <a:r>
              <a:rPr lang="id-ID" sz="2000" b="1" dirty="0" smtClean="0">
                <a:solidFill>
                  <a:schemeClr val="bg2">
                    <a:lumMod val="75000"/>
                  </a:schemeClr>
                </a:solidFill>
              </a:rPr>
              <a:t>Utang transfer diakui dan dinilai sesuai dengan peraturan yang berlaku.</a:t>
            </a:r>
            <a:endParaRPr lang="en-US" sz="2000" b="1" dirty="0" smtClean="0">
              <a:solidFill>
                <a:schemeClr val="bg2">
                  <a:lumMod val="75000"/>
                </a:schemeClr>
              </a:solidFill>
            </a:endParaRPr>
          </a:p>
        </p:txBody>
      </p:sp>
      <p:sp>
        <p:nvSpPr>
          <p:cNvPr id="4" name="Title 2"/>
          <p:cNvSpPr txBox="1">
            <a:spLocks/>
          </p:cNvSpPr>
          <p:nvPr/>
        </p:nvSpPr>
        <p:spPr>
          <a:xfrm>
            <a:off x="152400" y="55805"/>
            <a:ext cx="8915400" cy="1163395"/>
          </a:xfrm>
          <a:prstGeom prst="rect">
            <a:avLst/>
          </a:prstGeom>
        </p:spPr>
        <p:txBody>
          <a:bodyPr vert="horz" wrap="square" lIns="0" tIns="0" rIns="0" bIns="0" rtlCol="0" anchor="t">
            <a:spAutoFit/>
          </a:bodyPr>
          <a:lstStyle/>
          <a:p>
            <a:pPr marL="0" marR="0" lvl="0" indent="0" algn="ctr" defTabSz="914363" rtl="0" eaLnBrk="1" fontAlgn="auto" latinLnBrk="0" hangingPunct="1">
              <a:lnSpc>
                <a:spcPct val="90000"/>
              </a:lnSpc>
              <a:spcBef>
                <a:spcPct val="0"/>
              </a:spcBef>
              <a:spcAft>
                <a:spcPts val="0"/>
              </a:spcAft>
              <a:buClrTx/>
              <a:buSzTx/>
              <a:buFontTx/>
              <a:buNone/>
              <a:tabLst/>
              <a:defRPr/>
            </a:pPr>
            <a:r>
              <a:rPr lang="en-US" sz="4200" b="1" spc="-150" dirty="0" smtClean="0">
                <a:ln w="3175">
                  <a:noFill/>
                </a:ln>
                <a:effectLst>
                  <a:outerShdw blurRad="38100" dist="38100" dir="2700000" algn="tl">
                    <a:srgbClr val="000000">
                      <a:alpha val="43137"/>
                    </a:srgbClr>
                  </a:outerShdw>
                </a:effectLst>
                <a:latin typeface="+mj-lt"/>
                <a:cs typeface="Arial" charset="0"/>
              </a:rPr>
              <a:t>PSAP 09 </a:t>
            </a:r>
          </a:p>
          <a:p>
            <a:pPr marL="0" marR="0" lvl="0" indent="0" algn="ctr" defTabSz="914363" rtl="0" eaLnBrk="1" fontAlgn="auto" latinLnBrk="0" hangingPunct="1">
              <a:lnSpc>
                <a:spcPct val="90000"/>
              </a:lnSpc>
              <a:spcBef>
                <a:spcPct val="0"/>
              </a:spcBef>
              <a:spcAft>
                <a:spcPts val="0"/>
              </a:spcAft>
              <a:buClrTx/>
              <a:buSzTx/>
              <a:buFontTx/>
              <a:buNone/>
              <a:tabLst/>
              <a:defRPr/>
            </a:pPr>
            <a:r>
              <a:rPr lang="en-US" sz="4200" b="1" spc="-150" dirty="0" smtClean="0">
                <a:ln w="3175">
                  <a:noFill/>
                </a:ln>
                <a:effectLst>
                  <a:outerShdw blurRad="38100" dist="38100" dir="2700000" algn="tl">
                    <a:srgbClr val="000000">
                      <a:alpha val="43137"/>
                    </a:srgbClr>
                  </a:outerShdw>
                </a:effectLst>
                <a:latin typeface="+mj-lt"/>
                <a:cs typeface="Arial" charset="0"/>
              </a:rPr>
              <a:t>AKUNTANSI KEWAJIBAN</a:t>
            </a:r>
            <a:endParaRPr kumimoji="0" lang="en-US" sz="4200" b="1" i="0" u="none" strike="noStrike" kern="1200" cap="none" spc="-150" normalizeH="0" baseline="0" noProof="0" dirty="0">
              <a:ln w="3175">
                <a:noFill/>
              </a:ln>
              <a:effectLst>
                <a:outerShdw blurRad="38100" dist="38100" dir="2700000" algn="tl">
                  <a:srgbClr val="000000">
                    <a:alpha val="43137"/>
                  </a:srgbClr>
                </a:outerShdw>
              </a:effectLst>
              <a:uLnTx/>
              <a:uFillTx/>
              <a:latin typeface="+mj-lt"/>
              <a:ea typeface="+mn-ea"/>
              <a:cs typeface="Arial" charset="0"/>
            </a:endParaRPr>
          </a:p>
        </p:txBody>
      </p:sp>
      <p:sp>
        <p:nvSpPr>
          <p:cNvPr id="5" name="Slide Number Placeholder 17"/>
          <p:cNvSpPr txBox="1">
            <a:spLocks/>
          </p:cNvSpPr>
          <p:nvPr/>
        </p:nvSpPr>
        <p:spPr>
          <a:xfrm>
            <a:off x="7924800" y="6416675"/>
            <a:ext cx="7620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9E2C3-3120-4CDB-861A-B0B65478931D}" type="slidenum">
              <a:rPr kumimoji="0" lang="ja-JP" altLang="en-US" sz="1800" b="0" i="0" u="none" strike="noStrike" kern="1200" cap="none" spc="0" normalizeH="0" baseline="0" noProof="0" smtClean="0">
                <a:ln>
                  <a:noFill/>
                </a:ln>
                <a:solidFill>
                  <a:schemeClr val="bg1"/>
                </a:solidFill>
                <a:effectLst/>
                <a:uLnTx/>
                <a:uFillTx/>
                <a:latin typeface="+mn-lt"/>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altLang="ja-JP" sz="1800" b="0" i="0" u="none" strike="noStrike" kern="1200" cap="none" spc="0" normalizeH="0" baseline="0" noProof="0" dirty="0">
              <a:ln>
                <a:noFill/>
              </a:ln>
              <a:solidFill>
                <a:schemeClr val="bg1"/>
              </a:solidFill>
              <a:effectLst/>
              <a:uLnTx/>
              <a:uFillTx/>
              <a:latin typeface="+mn-lt"/>
              <a:ea typeface="ＭＳ Ｐゴシック" charset="-128"/>
              <a:cs typeface="+mn-cs"/>
            </a:endParaRPr>
          </a:p>
        </p:txBody>
      </p:sp>
    </p:spTree>
  </p:cSld>
  <p:clrMapOvr>
    <a:masterClrMapping/>
  </p:clrMapOvr>
  <p:transition spd="med">
    <p:blinds/>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Grp="1" noChangeArrowheads="1"/>
          </p:cNvSpPr>
          <p:nvPr>
            <p:ph idx="1"/>
          </p:nvPr>
        </p:nvSpPr>
        <p:spPr>
          <a:xfrm>
            <a:off x="228600" y="1371600"/>
            <a:ext cx="8686800" cy="5124480"/>
          </a:xfrm>
        </p:spPr>
        <p:txBody>
          <a:bodyPr/>
          <a:lstStyle/>
          <a:p>
            <a:pPr marL="296863" indent="-282575" algn="just" eaLnBrk="1" hangingPunct="1">
              <a:lnSpc>
                <a:spcPct val="100000"/>
              </a:lnSpc>
              <a:spcBef>
                <a:spcPts val="0"/>
              </a:spcBef>
              <a:spcAft>
                <a:spcPts val="600"/>
              </a:spcAft>
              <a:buFont typeface="Wingdings" pitchFamily="2" charset="2"/>
              <a:buAutoNum type="arabicPeriod"/>
              <a:defRPr/>
            </a:pPr>
            <a:r>
              <a:rPr lang="id-ID" sz="2200" b="1" dirty="0" smtClean="0">
                <a:effectLst>
                  <a:outerShdw blurRad="38100" dist="38100" dir="2700000" algn="tl">
                    <a:srgbClr val="FFFFFF"/>
                  </a:outerShdw>
                </a:effectLst>
              </a:rPr>
              <a:t>Definisi peristiwa luar biasa dihapus</a:t>
            </a:r>
            <a:endParaRPr lang="en-US" sz="2200" b="1" dirty="0" smtClean="0">
              <a:effectLst>
                <a:outerShdw blurRad="38100" dist="38100" dir="2700000" algn="tl">
                  <a:srgbClr val="FFFFFF"/>
                </a:outerShdw>
              </a:effectLst>
            </a:endParaRPr>
          </a:p>
          <a:p>
            <a:pPr marL="457200" lvl="2" indent="-166688" algn="just">
              <a:lnSpc>
                <a:spcPct val="100000"/>
              </a:lnSpc>
              <a:spcBef>
                <a:spcPts val="0"/>
              </a:spcBef>
              <a:spcAft>
                <a:spcPts val="600"/>
              </a:spcAft>
              <a:buNone/>
              <a:defRPr/>
            </a:pPr>
            <a:r>
              <a:rPr lang="sv-SE" sz="2200" b="1" dirty="0" smtClean="0">
                <a:solidFill>
                  <a:schemeClr val="bg2">
                    <a:lumMod val="75000"/>
                  </a:schemeClr>
                </a:solidFill>
              </a:rPr>
              <a:t>Peristiwa Luar Biasa tidak ada lagi dalam PP 71/2010</a:t>
            </a:r>
          </a:p>
          <a:p>
            <a:pPr marL="457200" indent="-457200" algn="just" eaLnBrk="1" hangingPunct="1">
              <a:lnSpc>
                <a:spcPct val="100000"/>
              </a:lnSpc>
              <a:spcBef>
                <a:spcPts val="0"/>
              </a:spcBef>
              <a:spcAft>
                <a:spcPts val="600"/>
              </a:spcAft>
              <a:buFont typeface="Wingdings" pitchFamily="2" charset="2"/>
              <a:buNone/>
              <a:defRPr/>
            </a:pPr>
            <a:r>
              <a:rPr lang="en-US" sz="2200" b="1" dirty="0" smtClean="0">
                <a:effectLst>
                  <a:outerShdw blurRad="38100" dist="38100" dir="2700000" algn="tl">
                    <a:srgbClr val="FFFFFF"/>
                  </a:outerShdw>
                </a:effectLst>
              </a:rPr>
              <a:t>2. </a:t>
            </a:r>
            <a:r>
              <a:rPr lang="id-ID" sz="2200" b="1" dirty="0" smtClean="0">
                <a:effectLst>
                  <a:outerShdw blurRad="38100" dist="38100" dir="2700000" algn="tl">
                    <a:srgbClr val="FFFFFF"/>
                  </a:outerShdw>
                </a:effectLst>
              </a:rPr>
              <a:t>Definisi baru :</a:t>
            </a:r>
            <a:endParaRPr lang="en-US" sz="2200" b="1" dirty="0" smtClean="0">
              <a:effectLst>
                <a:outerShdw blurRad="38100" dist="38100" dir="2700000" algn="tl">
                  <a:srgbClr val="FFFFFF"/>
                </a:outerShdw>
              </a:effectLst>
            </a:endParaRPr>
          </a:p>
          <a:p>
            <a:pPr marL="563563" lvl="1" indent="-374650" algn="just" eaLnBrk="1" hangingPunct="1">
              <a:lnSpc>
                <a:spcPct val="100000"/>
              </a:lnSpc>
              <a:spcBef>
                <a:spcPts val="0"/>
              </a:spcBef>
              <a:spcAft>
                <a:spcPts val="600"/>
              </a:spcAft>
              <a:buClr>
                <a:schemeClr val="bg2"/>
              </a:buClr>
              <a:buSzPct val="110000"/>
              <a:buFont typeface="Wingdings" pitchFamily="2" charset="2"/>
              <a:buChar char="Ø"/>
              <a:defRPr/>
            </a:pPr>
            <a:r>
              <a:rPr lang="id-ID" sz="2200" b="1" u="sng" dirty="0" smtClean="0">
                <a:solidFill>
                  <a:schemeClr val="bg2">
                    <a:lumMod val="75000"/>
                  </a:schemeClr>
                </a:solidFill>
                <a:effectLst>
                  <a:outerShdw blurRad="38100" dist="38100" dir="2700000" algn="tl">
                    <a:srgbClr val="FFFFFF"/>
                  </a:outerShdw>
                </a:effectLst>
              </a:rPr>
              <a:t>Operasi tidak dilanjutkan</a:t>
            </a:r>
            <a:r>
              <a:rPr lang="id-ID" sz="2200" b="1" dirty="0" smtClean="0">
                <a:solidFill>
                  <a:schemeClr val="bg2">
                    <a:lumMod val="75000"/>
                  </a:schemeClr>
                </a:solidFill>
              </a:rPr>
              <a:t> adalah penghentian suatu misi atau tupoksi tertentu yang berakibat pelepasan atau penghentian suatu fungsi, program, atau kegiatan, sehingga aset, kewajiban, dan operasi dapat dihentikan tanpa mengganggu fungsi, program, atau kegiatan yang lain.</a:t>
            </a:r>
            <a:endParaRPr lang="id-ID" sz="2200" b="1" u="sng" dirty="0" smtClean="0">
              <a:solidFill>
                <a:schemeClr val="bg2">
                  <a:lumMod val="75000"/>
                </a:schemeClr>
              </a:solidFill>
            </a:endParaRPr>
          </a:p>
          <a:p>
            <a:pPr marL="563563" lvl="1" indent="-374650" algn="just" eaLnBrk="1" hangingPunct="1">
              <a:lnSpc>
                <a:spcPct val="100000"/>
              </a:lnSpc>
              <a:spcBef>
                <a:spcPts val="0"/>
              </a:spcBef>
              <a:spcAft>
                <a:spcPts val="600"/>
              </a:spcAft>
              <a:buClr>
                <a:schemeClr val="bg2"/>
              </a:buClr>
              <a:buSzPct val="110000"/>
              <a:buFont typeface="Wingdings" pitchFamily="2" charset="2"/>
              <a:buChar char="Ø"/>
              <a:defRPr/>
            </a:pPr>
            <a:r>
              <a:rPr lang="id-ID" sz="2200" b="1" u="sng" dirty="0" smtClean="0">
                <a:solidFill>
                  <a:schemeClr val="bg2">
                    <a:lumMod val="75000"/>
                  </a:schemeClr>
                </a:solidFill>
                <a:effectLst>
                  <a:outerShdw blurRad="38100" dist="38100" dir="2700000" algn="tl">
                    <a:srgbClr val="FFFFFF"/>
                  </a:outerShdw>
                </a:effectLst>
              </a:rPr>
              <a:t>Perubahan estimasi</a:t>
            </a:r>
            <a:r>
              <a:rPr lang="id-ID" sz="2200" b="1" dirty="0" smtClean="0">
                <a:solidFill>
                  <a:schemeClr val="bg2">
                    <a:lumMod val="75000"/>
                  </a:schemeClr>
                </a:solidFill>
              </a:rPr>
              <a:t> adalah revisi estimasi karena perubahan kondisi yang mendasari estimasi tersebut, atau karena terdapat informasi baru, pertambahan pengalaman dalam mengestimasi,atau perkembangan lain.</a:t>
            </a:r>
            <a:endParaRPr lang="id-ID" sz="2200" b="1" u="sng" dirty="0" smtClean="0">
              <a:solidFill>
                <a:schemeClr val="bg2">
                  <a:lumMod val="75000"/>
                </a:schemeClr>
              </a:solidFill>
            </a:endParaRPr>
          </a:p>
          <a:p>
            <a:pPr marL="563563" lvl="1" indent="-374650" algn="just" eaLnBrk="1" hangingPunct="1">
              <a:lnSpc>
                <a:spcPct val="100000"/>
              </a:lnSpc>
              <a:spcBef>
                <a:spcPts val="0"/>
              </a:spcBef>
              <a:spcAft>
                <a:spcPts val="600"/>
              </a:spcAft>
              <a:buClr>
                <a:schemeClr val="bg2"/>
              </a:buClr>
              <a:buSzPct val="110000"/>
              <a:buFont typeface="Wingdings" pitchFamily="2" charset="2"/>
              <a:buChar char="Ø"/>
              <a:defRPr/>
            </a:pPr>
            <a:r>
              <a:rPr lang="id-ID" sz="2200" b="1" u="sng" dirty="0" smtClean="0">
                <a:solidFill>
                  <a:schemeClr val="bg2">
                    <a:lumMod val="75000"/>
                  </a:schemeClr>
                </a:solidFill>
                <a:effectLst>
                  <a:outerShdw blurRad="38100" dist="38100" dir="2700000" algn="tl">
                    <a:srgbClr val="FFFFFF"/>
                  </a:outerShdw>
                </a:effectLst>
              </a:rPr>
              <a:t>Pos</a:t>
            </a:r>
            <a:r>
              <a:rPr lang="id-ID" sz="2200" b="1" dirty="0" smtClean="0">
                <a:solidFill>
                  <a:schemeClr val="bg2">
                    <a:lumMod val="75000"/>
                  </a:schemeClr>
                </a:solidFill>
              </a:rPr>
              <a:t> adalah kumpulan akun sejenis yang ditampilkan pada lembar muka laporan keuangan.</a:t>
            </a:r>
            <a:endParaRPr lang="en-US" sz="2200" b="1" dirty="0" smtClean="0">
              <a:solidFill>
                <a:schemeClr val="bg2">
                  <a:lumMod val="75000"/>
                </a:schemeClr>
              </a:solidFill>
            </a:endParaRPr>
          </a:p>
        </p:txBody>
      </p:sp>
      <p:sp>
        <p:nvSpPr>
          <p:cNvPr id="82947" name="Rectangle 4"/>
          <p:cNvSpPr>
            <a:spLocks noChangeArrowheads="1"/>
          </p:cNvSpPr>
          <p:nvPr/>
        </p:nvSpPr>
        <p:spPr bwMode="auto">
          <a:xfrm>
            <a:off x="228600" y="18871"/>
            <a:ext cx="8686800" cy="1107996"/>
          </a:xfrm>
          <a:prstGeom prst="rect">
            <a:avLst/>
          </a:prstGeom>
          <a:noFill/>
          <a:ln w="9525">
            <a:noFill/>
            <a:miter lim="800000"/>
            <a:headEnd/>
            <a:tailEnd/>
          </a:ln>
        </p:spPr>
        <p:txBody>
          <a:bodyPr wrap="square" anchor="ctr">
            <a:spAutoFit/>
          </a:bodyPr>
          <a:lstStyle/>
          <a:p>
            <a:pPr algn="ctr">
              <a:tabLst>
                <a:tab pos="3632200" algn="l"/>
              </a:tabLst>
            </a:pPr>
            <a:r>
              <a:rPr lang="id-ID" sz="2200" b="1" dirty="0">
                <a:latin typeface="+mj-lt"/>
              </a:rPr>
              <a:t>PSAP 10</a:t>
            </a:r>
            <a:r>
              <a:rPr lang="en-US" sz="2200" b="1" dirty="0">
                <a:latin typeface="+mj-lt"/>
              </a:rPr>
              <a:t> </a:t>
            </a:r>
          </a:p>
          <a:p>
            <a:pPr algn="ctr">
              <a:tabLst>
                <a:tab pos="3632200" algn="l"/>
              </a:tabLst>
            </a:pPr>
            <a:r>
              <a:rPr lang="fi-FI" sz="2200" b="1" dirty="0">
                <a:latin typeface="+mj-lt"/>
              </a:rPr>
              <a:t>KOREKSI </a:t>
            </a:r>
            <a:r>
              <a:rPr lang="fi-FI" sz="2200" b="1" dirty="0" smtClean="0">
                <a:latin typeface="+mj-lt"/>
              </a:rPr>
              <a:t>KESALAHAN,</a:t>
            </a:r>
            <a:r>
              <a:rPr lang="en-US" sz="2200" b="1" dirty="0" smtClean="0">
                <a:latin typeface="+mj-lt"/>
              </a:rPr>
              <a:t> </a:t>
            </a:r>
            <a:r>
              <a:rPr lang="fi-FI" sz="2200" b="1" dirty="0" smtClean="0">
                <a:latin typeface="+mj-lt"/>
              </a:rPr>
              <a:t>PERUBAHAN </a:t>
            </a:r>
            <a:r>
              <a:rPr lang="fi-FI" sz="2200" b="1" dirty="0">
                <a:latin typeface="+mj-lt"/>
              </a:rPr>
              <a:t>KEBIJAKAN </a:t>
            </a:r>
            <a:r>
              <a:rPr lang="fi-FI" sz="2200" b="1" dirty="0" smtClean="0">
                <a:latin typeface="+mj-lt"/>
              </a:rPr>
              <a:t>AKUNTANSI,</a:t>
            </a:r>
            <a:r>
              <a:rPr lang="en-US" sz="2200" b="1" dirty="0" smtClean="0">
                <a:latin typeface="+mj-lt"/>
              </a:rPr>
              <a:t> </a:t>
            </a:r>
            <a:r>
              <a:rPr lang="fi-FI" sz="2200" b="1" dirty="0" smtClean="0">
                <a:latin typeface="+mj-lt"/>
              </a:rPr>
              <a:t>PERUBAHAN </a:t>
            </a:r>
            <a:r>
              <a:rPr lang="fi-FI" sz="2200" b="1" dirty="0">
                <a:latin typeface="+mj-lt"/>
              </a:rPr>
              <a:t>ESTIMASI AKUNTANSI, </a:t>
            </a:r>
            <a:r>
              <a:rPr lang="fi-FI" sz="2200" b="1" dirty="0" smtClean="0">
                <a:latin typeface="+mj-lt"/>
              </a:rPr>
              <a:t>DAN</a:t>
            </a:r>
            <a:r>
              <a:rPr lang="en-US" sz="2200" b="1" dirty="0" smtClean="0">
                <a:latin typeface="+mj-lt"/>
              </a:rPr>
              <a:t> </a:t>
            </a:r>
            <a:r>
              <a:rPr lang="fi-FI" sz="2200" b="1" dirty="0" smtClean="0">
                <a:latin typeface="+mj-lt"/>
              </a:rPr>
              <a:t>OPERASI </a:t>
            </a:r>
            <a:r>
              <a:rPr lang="fi-FI" sz="2200" b="1" dirty="0">
                <a:latin typeface="+mj-lt"/>
              </a:rPr>
              <a:t>YANG TIDAK DILANJUTKAN</a:t>
            </a:r>
          </a:p>
        </p:txBody>
      </p:sp>
      <p:sp>
        <p:nvSpPr>
          <p:cNvPr id="4" name="Slide Number Placeholder 17"/>
          <p:cNvSpPr txBox="1">
            <a:spLocks/>
          </p:cNvSpPr>
          <p:nvPr/>
        </p:nvSpPr>
        <p:spPr>
          <a:xfrm>
            <a:off x="7924800" y="6416675"/>
            <a:ext cx="7620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9E2C3-3120-4CDB-861A-B0B65478931D}" type="slidenum">
              <a:rPr kumimoji="0" lang="ja-JP" altLang="en-US" sz="1800" b="0" i="0" u="none" strike="noStrike" kern="1200" cap="none" spc="0" normalizeH="0" baseline="0" noProof="0" smtClean="0">
                <a:ln>
                  <a:noFill/>
                </a:ln>
                <a:solidFill>
                  <a:schemeClr val="bg1"/>
                </a:solidFill>
                <a:effectLst/>
                <a:uLnTx/>
                <a:uFillTx/>
                <a:latin typeface="+mn-lt"/>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altLang="ja-JP" sz="1800" b="0" i="0" u="none" strike="noStrike" kern="1200" cap="none" spc="0" normalizeH="0" baseline="0" noProof="0" dirty="0">
              <a:ln>
                <a:noFill/>
              </a:ln>
              <a:solidFill>
                <a:schemeClr val="bg1"/>
              </a:solidFill>
              <a:effectLst/>
              <a:uLnTx/>
              <a:uFillTx/>
              <a:latin typeface="+mn-lt"/>
              <a:ea typeface="ＭＳ Ｐゴシック" charset="-128"/>
              <a:cs typeface="+mn-cs"/>
            </a:endParaRPr>
          </a:p>
        </p:txBody>
      </p:sp>
    </p:spTree>
  </p:cSld>
  <p:clrMapOvr>
    <a:masterClrMapping/>
  </p:clrMapOvr>
  <p:transition spd="med">
    <p:checker dir="ver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Grp="1" noChangeArrowheads="1"/>
          </p:cNvSpPr>
          <p:nvPr>
            <p:ph idx="1"/>
          </p:nvPr>
        </p:nvSpPr>
        <p:spPr>
          <a:xfrm>
            <a:off x="228600" y="1466195"/>
            <a:ext cx="8686800" cy="4708981"/>
          </a:xfrm>
        </p:spPr>
        <p:txBody>
          <a:bodyPr/>
          <a:lstStyle/>
          <a:p>
            <a:pPr>
              <a:lnSpc>
                <a:spcPct val="100000"/>
              </a:lnSpc>
              <a:spcBef>
                <a:spcPts val="0"/>
              </a:spcBef>
              <a:buNone/>
              <a:defRPr/>
            </a:pPr>
            <a:r>
              <a:rPr lang="en-US" sz="2200" b="1" dirty="0" smtClean="0">
                <a:effectLst>
                  <a:outerShdw blurRad="38100" dist="38100" dir="2700000" algn="tl">
                    <a:srgbClr val="FFFFFF"/>
                  </a:outerShdw>
                </a:effectLst>
              </a:rPr>
              <a:t>3.   </a:t>
            </a:r>
            <a:r>
              <a:rPr lang="id-ID" sz="2200" b="1" dirty="0" smtClean="0">
                <a:effectLst>
                  <a:outerShdw blurRad="38100" dist="38100" dir="2700000" algn="tl">
                    <a:srgbClr val="FFFFFF"/>
                  </a:outerShdw>
                </a:effectLst>
              </a:rPr>
              <a:t>PP 24- Para 13 &amp; Para 15 dihapus</a:t>
            </a:r>
          </a:p>
          <a:p>
            <a:pPr>
              <a:lnSpc>
                <a:spcPct val="100000"/>
              </a:lnSpc>
              <a:spcBef>
                <a:spcPts val="0"/>
              </a:spcBef>
              <a:spcAft>
                <a:spcPts val="1200"/>
              </a:spcAft>
              <a:buNone/>
              <a:defRPr/>
            </a:pPr>
            <a:r>
              <a:rPr lang="en-US" sz="2200" b="1" dirty="0" smtClean="0">
                <a:effectLst>
                  <a:outerShdw blurRad="38100" dist="38100" dir="2700000" algn="tl">
                    <a:srgbClr val="FFFFFF"/>
                  </a:outerShdw>
                </a:effectLst>
              </a:rPr>
              <a:t>      </a:t>
            </a:r>
            <a:r>
              <a:rPr lang="id-ID" sz="2200" b="1" dirty="0" smtClean="0">
                <a:effectLst>
                  <a:outerShdw blurRad="38100" dist="38100" dir="2700000" algn="tl">
                    <a:srgbClr val="FFFFFF"/>
                  </a:outerShdw>
                </a:effectLst>
              </a:rPr>
              <a:t>PP 71- Para 14 sama dengan PP 24 – Para 14</a:t>
            </a:r>
            <a:endParaRPr lang="en-US" sz="2200" b="1" dirty="0" smtClean="0">
              <a:effectLst>
                <a:outerShdw blurRad="38100" dist="38100" dir="2700000" algn="tl">
                  <a:srgbClr val="FFFFFF"/>
                </a:outerShdw>
              </a:effectLst>
            </a:endParaRPr>
          </a:p>
          <a:p>
            <a:pPr marL="290513" lvl="1" indent="276225" algn="just">
              <a:lnSpc>
                <a:spcPct val="100000"/>
              </a:lnSpc>
              <a:spcBef>
                <a:spcPts val="0"/>
              </a:spcBef>
              <a:spcAft>
                <a:spcPts val="600"/>
              </a:spcAft>
              <a:buNone/>
              <a:defRPr/>
            </a:pPr>
            <a:r>
              <a:rPr lang="id-ID" sz="2200" b="1" dirty="0" smtClean="0">
                <a:solidFill>
                  <a:schemeClr val="bg2">
                    <a:lumMod val="75000"/>
                  </a:schemeClr>
                </a:solidFill>
                <a:effectLst>
                  <a:outerShdw blurRad="38100" dist="38100" dir="2700000" algn="tl">
                    <a:srgbClr val="FFFFFF"/>
                  </a:outerShdw>
                </a:effectLst>
              </a:rPr>
              <a:t>10.</a:t>
            </a:r>
            <a:r>
              <a:rPr lang="id-ID" sz="2200" b="1" dirty="0" smtClean="0">
                <a:solidFill>
                  <a:schemeClr val="bg2">
                    <a:lumMod val="75000"/>
                  </a:schemeClr>
                </a:solidFill>
              </a:rPr>
              <a:t> Kesalahan berulang dan sistemik adalah kesalahan yang disebabkan  sifat alamiah (normal) dari jenis-jenis transaksi tertentu yang diperkirakan akan terjadi secara berulang. Contohnya adalah penerimaan pajak dari wajib pajak yang memerlukan koreksi sehingga perlu dilakukan restitusi atau tambahan pembayaran dari wajib pajak.</a:t>
            </a:r>
            <a:endParaRPr lang="en-US" sz="2200" b="1" dirty="0" smtClean="0">
              <a:solidFill>
                <a:schemeClr val="bg2">
                  <a:lumMod val="75000"/>
                </a:schemeClr>
              </a:solidFill>
            </a:endParaRPr>
          </a:p>
          <a:p>
            <a:pPr marL="290513" lvl="1" indent="276225" algn="just">
              <a:lnSpc>
                <a:spcPct val="100000"/>
              </a:lnSpc>
              <a:spcBef>
                <a:spcPts val="0"/>
              </a:spcBef>
              <a:spcAft>
                <a:spcPts val="600"/>
              </a:spcAft>
              <a:buNone/>
              <a:defRPr/>
            </a:pPr>
            <a:r>
              <a:rPr lang="id-ID" sz="2200" b="1" dirty="0" smtClean="0">
                <a:solidFill>
                  <a:schemeClr val="bg2">
                    <a:lumMod val="75000"/>
                  </a:schemeClr>
                </a:solidFill>
                <a:effectLst>
                  <a:outerShdw blurRad="38100" dist="38100" dir="2700000" algn="tl">
                    <a:srgbClr val="FFFFFF"/>
                  </a:outerShdw>
                </a:effectLst>
              </a:rPr>
              <a:t>11.</a:t>
            </a:r>
            <a:r>
              <a:rPr lang="id-ID" sz="2200" b="1" dirty="0" smtClean="0">
                <a:solidFill>
                  <a:schemeClr val="bg2">
                    <a:lumMod val="75000"/>
                  </a:schemeClr>
                </a:solidFill>
              </a:rPr>
              <a:t> Setiap kesalahan harus dikoreksi segera setelah diketahui.</a:t>
            </a:r>
            <a:endParaRPr lang="en-US" sz="2200" b="1" dirty="0" smtClean="0">
              <a:solidFill>
                <a:schemeClr val="bg2">
                  <a:lumMod val="75000"/>
                </a:schemeClr>
              </a:solidFill>
            </a:endParaRPr>
          </a:p>
          <a:p>
            <a:pPr marL="290513" lvl="1" indent="276225" algn="just">
              <a:lnSpc>
                <a:spcPct val="100000"/>
              </a:lnSpc>
              <a:spcBef>
                <a:spcPts val="0"/>
              </a:spcBef>
              <a:spcAft>
                <a:spcPts val="600"/>
              </a:spcAft>
              <a:buNone/>
              <a:defRPr/>
            </a:pPr>
            <a:r>
              <a:rPr lang="id-ID" sz="2200" b="1" dirty="0" smtClean="0">
                <a:solidFill>
                  <a:schemeClr val="bg2">
                    <a:lumMod val="75000"/>
                  </a:schemeClr>
                </a:solidFill>
                <a:effectLst>
                  <a:outerShdw blurRad="38100" dist="38100" dir="2700000" algn="tl">
                    <a:srgbClr val="FFFFFF"/>
                  </a:outerShdw>
                </a:effectLst>
              </a:rPr>
              <a:t>12.</a:t>
            </a:r>
            <a:r>
              <a:rPr lang="id-ID" sz="2200" b="1" dirty="0" smtClean="0">
                <a:solidFill>
                  <a:schemeClr val="bg2">
                    <a:lumMod val="75000"/>
                  </a:schemeClr>
                </a:solidFill>
              </a:rPr>
              <a:t> Koreksi kesalahan yang tidak berulang yang terjadi pada periode berjalan, baik yang mempengaruhi posisi kas maupun yang tidak, dilakukan dengan pembetulan pada akun yang bersangkutan dalam periode berjalan, baik pada akun pendapatan-LRA atau akun belanja, maupun akun pendapatan-LO atau akun beban.</a:t>
            </a:r>
            <a:endParaRPr lang="en-US" sz="2200" b="1" dirty="0" smtClean="0">
              <a:solidFill>
                <a:schemeClr val="bg2">
                  <a:lumMod val="75000"/>
                </a:schemeClr>
              </a:solidFill>
            </a:endParaRPr>
          </a:p>
        </p:txBody>
      </p:sp>
      <p:sp>
        <p:nvSpPr>
          <p:cNvPr id="82947" name="Rectangle 4"/>
          <p:cNvSpPr>
            <a:spLocks noChangeArrowheads="1"/>
          </p:cNvSpPr>
          <p:nvPr/>
        </p:nvSpPr>
        <p:spPr bwMode="auto">
          <a:xfrm>
            <a:off x="228600" y="18871"/>
            <a:ext cx="8686800" cy="1107996"/>
          </a:xfrm>
          <a:prstGeom prst="rect">
            <a:avLst/>
          </a:prstGeom>
          <a:noFill/>
          <a:ln w="9525">
            <a:noFill/>
            <a:miter lim="800000"/>
            <a:headEnd/>
            <a:tailEnd/>
          </a:ln>
        </p:spPr>
        <p:txBody>
          <a:bodyPr wrap="square" anchor="ctr">
            <a:spAutoFit/>
          </a:bodyPr>
          <a:lstStyle/>
          <a:p>
            <a:pPr algn="ctr">
              <a:tabLst>
                <a:tab pos="3632200" algn="l"/>
              </a:tabLst>
            </a:pPr>
            <a:r>
              <a:rPr lang="id-ID" sz="2200" b="1" dirty="0">
                <a:latin typeface="+mj-lt"/>
              </a:rPr>
              <a:t>PSAP 10</a:t>
            </a:r>
            <a:r>
              <a:rPr lang="en-US" sz="2200" b="1" dirty="0">
                <a:latin typeface="+mj-lt"/>
              </a:rPr>
              <a:t> </a:t>
            </a:r>
          </a:p>
          <a:p>
            <a:pPr algn="ctr">
              <a:tabLst>
                <a:tab pos="3632200" algn="l"/>
              </a:tabLst>
            </a:pPr>
            <a:r>
              <a:rPr lang="fi-FI" sz="2200" b="1" dirty="0">
                <a:latin typeface="+mj-lt"/>
              </a:rPr>
              <a:t>KOREKSI </a:t>
            </a:r>
            <a:r>
              <a:rPr lang="fi-FI" sz="2200" b="1" dirty="0" smtClean="0">
                <a:latin typeface="+mj-lt"/>
              </a:rPr>
              <a:t>KESALAHAN,</a:t>
            </a:r>
            <a:r>
              <a:rPr lang="en-US" sz="2200" b="1" dirty="0" smtClean="0">
                <a:latin typeface="+mj-lt"/>
              </a:rPr>
              <a:t> </a:t>
            </a:r>
            <a:r>
              <a:rPr lang="fi-FI" sz="2200" b="1" dirty="0" smtClean="0">
                <a:latin typeface="+mj-lt"/>
              </a:rPr>
              <a:t>PERUBAHAN </a:t>
            </a:r>
            <a:r>
              <a:rPr lang="fi-FI" sz="2200" b="1" dirty="0">
                <a:latin typeface="+mj-lt"/>
              </a:rPr>
              <a:t>KEBIJAKAN </a:t>
            </a:r>
            <a:r>
              <a:rPr lang="fi-FI" sz="2200" b="1" dirty="0" smtClean="0">
                <a:latin typeface="+mj-lt"/>
              </a:rPr>
              <a:t>AKUNTANSI,</a:t>
            </a:r>
            <a:r>
              <a:rPr lang="en-US" sz="2200" b="1" dirty="0" smtClean="0">
                <a:latin typeface="+mj-lt"/>
              </a:rPr>
              <a:t> </a:t>
            </a:r>
            <a:r>
              <a:rPr lang="fi-FI" sz="2200" b="1" dirty="0" smtClean="0">
                <a:latin typeface="+mj-lt"/>
              </a:rPr>
              <a:t>PERUBAHAN </a:t>
            </a:r>
            <a:r>
              <a:rPr lang="fi-FI" sz="2200" b="1" dirty="0">
                <a:latin typeface="+mj-lt"/>
              </a:rPr>
              <a:t>ESTIMASI AKUNTANSI, </a:t>
            </a:r>
            <a:r>
              <a:rPr lang="fi-FI" sz="2200" b="1" dirty="0" smtClean="0">
                <a:latin typeface="+mj-lt"/>
              </a:rPr>
              <a:t>DAN</a:t>
            </a:r>
            <a:r>
              <a:rPr lang="en-US" sz="2200" b="1" dirty="0" smtClean="0">
                <a:latin typeface="+mj-lt"/>
              </a:rPr>
              <a:t> </a:t>
            </a:r>
            <a:r>
              <a:rPr lang="fi-FI" sz="2200" b="1" dirty="0" smtClean="0">
                <a:latin typeface="+mj-lt"/>
              </a:rPr>
              <a:t>OPERASI </a:t>
            </a:r>
            <a:r>
              <a:rPr lang="fi-FI" sz="2200" b="1" dirty="0">
                <a:latin typeface="+mj-lt"/>
              </a:rPr>
              <a:t>YANG TIDAK DILANJUTKAN</a:t>
            </a:r>
          </a:p>
        </p:txBody>
      </p:sp>
      <p:sp>
        <p:nvSpPr>
          <p:cNvPr id="4" name="Slide Number Placeholder 17"/>
          <p:cNvSpPr txBox="1">
            <a:spLocks/>
          </p:cNvSpPr>
          <p:nvPr/>
        </p:nvSpPr>
        <p:spPr>
          <a:xfrm>
            <a:off x="7924800" y="6416675"/>
            <a:ext cx="7620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9E2C3-3120-4CDB-861A-B0B65478931D}" type="slidenum">
              <a:rPr kumimoji="0" lang="ja-JP" altLang="en-US" sz="1800" b="0" i="0" u="none" strike="noStrike" kern="1200" cap="none" spc="0" normalizeH="0" baseline="0" noProof="0" smtClean="0">
                <a:ln>
                  <a:noFill/>
                </a:ln>
                <a:solidFill>
                  <a:schemeClr val="bg1"/>
                </a:solidFill>
                <a:effectLst/>
                <a:uLnTx/>
                <a:uFillTx/>
                <a:latin typeface="+mn-lt"/>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altLang="ja-JP" sz="1800" b="0" i="0" u="none" strike="noStrike" kern="1200" cap="none" spc="0" normalizeH="0" baseline="0" noProof="0" dirty="0">
              <a:ln>
                <a:noFill/>
              </a:ln>
              <a:solidFill>
                <a:schemeClr val="bg1"/>
              </a:solidFill>
              <a:effectLst/>
              <a:uLnTx/>
              <a:uFillTx/>
              <a:latin typeface="+mn-lt"/>
              <a:ea typeface="ＭＳ Ｐゴシック" charset="-128"/>
              <a:cs typeface="+mn-cs"/>
            </a:endParaRPr>
          </a:p>
        </p:txBody>
      </p:sp>
    </p:spTree>
  </p:cSld>
  <p:clrMapOvr>
    <a:masterClrMapping/>
  </p:clrMapOvr>
  <p:transition spd="med">
    <p:checker dir="ver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4294967295"/>
          </p:nvPr>
        </p:nvSpPr>
        <p:spPr>
          <a:xfrm>
            <a:off x="8534400" y="6400800"/>
            <a:ext cx="457200" cy="333375"/>
          </a:xfrm>
          <a:prstGeom prst="rect">
            <a:avLst/>
          </a:prstGeom>
        </p:spPr>
        <p:txBody>
          <a:bodyPr/>
          <a:lstStyle/>
          <a:p>
            <a:pPr>
              <a:defRPr/>
            </a:pPr>
            <a:fld id="{23391208-3D49-459D-8E24-03D545D5CA29}" type="slidenum">
              <a:rPr lang="en-US">
                <a:solidFill>
                  <a:schemeClr val="bg1"/>
                </a:solidFill>
              </a:rPr>
              <a:pPr>
                <a:defRPr/>
              </a:pPr>
              <a:t>57</a:t>
            </a:fld>
            <a:endParaRPr lang="en-US" dirty="0">
              <a:solidFill>
                <a:schemeClr val="bg1"/>
              </a:solidFill>
            </a:endParaRPr>
          </a:p>
        </p:txBody>
      </p:sp>
      <p:sp>
        <p:nvSpPr>
          <p:cNvPr id="1025026" name="Rectangle 2"/>
          <p:cNvSpPr>
            <a:spLocks noGrp="1" noChangeArrowheads="1"/>
          </p:cNvSpPr>
          <p:nvPr>
            <p:ph type="title"/>
          </p:nvPr>
        </p:nvSpPr>
        <p:spPr>
          <a:xfrm>
            <a:off x="381000" y="139700"/>
            <a:ext cx="8567738" cy="664797"/>
          </a:xfrm>
        </p:spPr>
        <p:txBody>
          <a:bodyPr/>
          <a:lstStyle/>
          <a:p>
            <a:pPr eaLnBrk="1" hangingPunct="1">
              <a:defRPr/>
            </a:pPr>
            <a:r>
              <a:rPr lang="en-US" b="1" dirty="0" smtClean="0">
                <a:solidFill>
                  <a:schemeClr val="tx1"/>
                </a:solidFill>
              </a:rPr>
              <a:t>KOREKSI KESALAHAN</a:t>
            </a:r>
          </a:p>
        </p:txBody>
      </p:sp>
      <p:sp>
        <p:nvSpPr>
          <p:cNvPr id="1025027" name="Rectangle 3"/>
          <p:cNvSpPr>
            <a:spLocks noGrp="1" noChangeArrowheads="1"/>
          </p:cNvSpPr>
          <p:nvPr>
            <p:ph type="body" idx="1"/>
          </p:nvPr>
        </p:nvSpPr>
        <p:spPr>
          <a:xfrm>
            <a:off x="228600" y="1600200"/>
            <a:ext cx="8610600" cy="4204228"/>
          </a:xfrm>
        </p:spPr>
        <p:txBody>
          <a:bodyPr/>
          <a:lstStyle/>
          <a:p>
            <a:pPr marL="914400" lvl="3" indent="-406400" algn="just" eaLnBrk="1" hangingPunct="1">
              <a:lnSpc>
                <a:spcPct val="90000"/>
              </a:lnSpc>
              <a:spcAft>
                <a:spcPts val="600"/>
              </a:spcAft>
              <a:buFont typeface="Wingdings" pitchFamily="2" charset="2"/>
              <a:buChar char="ü"/>
              <a:defRPr/>
            </a:pPr>
            <a:r>
              <a:rPr lang="en-US" sz="2800" dirty="0" err="1" smtClean="0"/>
              <a:t>Kesalahan</a:t>
            </a:r>
            <a:r>
              <a:rPr lang="en-US" sz="2800" dirty="0" smtClean="0"/>
              <a:t> </a:t>
            </a:r>
            <a:r>
              <a:rPr lang="en-US" sz="2800" dirty="0" err="1" smtClean="0"/>
              <a:t>berulang</a:t>
            </a:r>
            <a:r>
              <a:rPr lang="en-US" sz="2800" dirty="0" smtClean="0"/>
              <a:t> </a:t>
            </a:r>
            <a:r>
              <a:rPr lang="en-US" sz="2800" dirty="0" err="1" smtClean="0"/>
              <a:t>dan</a:t>
            </a:r>
            <a:r>
              <a:rPr lang="en-US" sz="2800" dirty="0" smtClean="0"/>
              <a:t> </a:t>
            </a:r>
            <a:r>
              <a:rPr lang="en-US" sz="2800" dirty="0" err="1" smtClean="0"/>
              <a:t>sistemik</a:t>
            </a:r>
            <a:r>
              <a:rPr lang="en-US" sz="2800" dirty="0" smtClean="0"/>
              <a:t> </a:t>
            </a:r>
            <a:r>
              <a:rPr lang="en-US" sz="2800" dirty="0" err="1" smtClean="0"/>
              <a:t>tidak</a:t>
            </a:r>
            <a:r>
              <a:rPr lang="en-US" sz="2800" dirty="0" smtClean="0"/>
              <a:t> </a:t>
            </a:r>
            <a:r>
              <a:rPr lang="en-US" sz="2800" dirty="0" err="1" smtClean="0"/>
              <a:t>perlu</a:t>
            </a:r>
            <a:r>
              <a:rPr lang="en-US" sz="2800" dirty="0" smtClean="0"/>
              <a:t> </a:t>
            </a:r>
            <a:r>
              <a:rPr lang="en-US" sz="2800" dirty="0" err="1" smtClean="0"/>
              <a:t>koreksi</a:t>
            </a:r>
            <a:r>
              <a:rPr lang="en-US" sz="2800" dirty="0" smtClean="0"/>
              <a:t> </a:t>
            </a:r>
            <a:r>
              <a:rPr lang="en-US" sz="2800" dirty="0" err="1" smtClean="0"/>
              <a:t>hanya</a:t>
            </a:r>
            <a:r>
              <a:rPr lang="en-US" sz="2800" dirty="0" smtClean="0"/>
              <a:t> </a:t>
            </a:r>
            <a:r>
              <a:rPr lang="en-US" sz="2800" dirty="0" err="1" smtClean="0"/>
              <a:t>dicatat</a:t>
            </a:r>
            <a:r>
              <a:rPr lang="en-US" sz="2800" dirty="0" smtClean="0"/>
              <a:t> </a:t>
            </a:r>
            <a:r>
              <a:rPr lang="en-US" sz="2800" dirty="0" err="1" smtClean="0"/>
              <a:t>pada</a:t>
            </a:r>
            <a:r>
              <a:rPr lang="en-US" sz="2800" dirty="0" smtClean="0"/>
              <a:t> </a:t>
            </a:r>
            <a:r>
              <a:rPr lang="en-US" sz="2800" dirty="0" err="1" smtClean="0"/>
              <a:t>saat</a:t>
            </a:r>
            <a:r>
              <a:rPr lang="en-US" sz="2800" dirty="0" smtClean="0"/>
              <a:t> </a:t>
            </a:r>
            <a:r>
              <a:rPr lang="en-US" sz="2800" dirty="0" err="1" smtClean="0"/>
              <a:t>terjadi</a:t>
            </a:r>
            <a:r>
              <a:rPr lang="en-US" sz="2800" dirty="0" smtClean="0"/>
              <a:t> </a:t>
            </a:r>
            <a:r>
              <a:rPr lang="en-US" sz="2800" dirty="0" err="1" smtClean="0"/>
              <a:t>pengeluaran</a:t>
            </a:r>
            <a:r>
              <a:rPr lang="en-US" sz="2800" dirty="0" smtClean="0"/>
              <a:t> </a:t>
            </a:r>
            <a:r>
              <a:rPr lang="en-US" sz="2800" dirty="0" err="1" smtClean="0"/>
              <a:t>kas</a:t>
            </a:r>
            <a:r>
              <a:rPr lang="en-US" sz="2800" dirty="0" smtClean="0"/>
              <a:t> </a:t>
            </a:r>
            <a:r>
              <a:rPr lang="en-US" sz="2800" dirty="0" err="1" smtClean="0"/>
              <a:t>untuk</a:t>
            </a:r>
            <a:r>
              <a:rPr lang="en-US" sz="2800" dirty="0" smtClean="0"/>
              <a:t> </a:t>
            </a:r>
            <a:r>
              <a:rPr lang="en-US" sz="2800" dirty="0" err="1" smtClean="0"/>
              <a:t>mengembalikan</a:t>
            </a:r>
            <a:r>
              <a:rPr lang="en-US" sz="2800" dirty="0" smtClean="0"/>
              <a:t> </a:t>
            </a:r>
            <a:r>
              <a:rPr lang="en-US" sz="2800" dirty="0" err="1" smtClean="0"/>
              <a:t>kelebihan</a:t>
            </a:r>
            <a:r>
              <a:rPr lang="en-US" sz="2800" dirty="0" smtClean="0"/>
              <a:t> </a:t>
            </a:r>
            <a:r>
              <a:rPr lang="en-US" sz="2800" dirty="0" err="1" smtClean="0"/>
              <a:t>pendapatan</a:t>
            </a:r>
            <a:r>
              <a:rPr lang="en-US" sz="2800" dirty="0" smtClean="0"/>
              <a:t> </a:t>
            </a:r>
            <a:r>
              <a:rPr lang="en-US" sz="2800" dirty="0" err="1" smtClean="0"/>
              <a:t>dengan</a:t>
            </a:r>
            <a:r>
              <a:rPr lang="en-US" sz="2800" dirty="0" smtClean="0"/>
              <a:t> </a:t>
            </a:r>
            <a:r>
              <a:rPr lang="en-US" sz="2800" dirty="0" err="1" smtClean="0"/>
              <a:t>mengurangi</a:t>
            </a:r>
            <a:r>
              <a:rPr lang="en-US" sz="2800" dirty="0" smtClean="0"/>
              <a:t> </a:t>
            </a:r>
            <a:r>
              <a:rPr lang="en-US" sz="2800" dirty="0" err="1" smtClean="0"/>
              <a:t>pendapatan</a:t>
            </a:r>
            <a:r>
              <a:rPr lang="en-US" sz="2800" dirty="0" smtClean="0"/>
              <a:t>-LRA  </a:t>
            </a:r>
            <a:r>
              <a:rPr lang="en-US" sz="2800" dirty="0" err="1" smtClean="0"/>
              <a:t>maupun</a:t>
            </a:r>
            <a:r>
              <a:rPr lang="en-US" sz="2800" dirty="0" smtClean="0"/>
              <a:t> </a:t>
            </a:r>
            <a:r>
              <a:rPr lang="en-US" sz="2800" dirty="0" err="1" smtClean="0"/>
              <a:t>pendapatan</a:t>
            </a:r>
            <a:r>
              <a:rPr lang="en-US" sz="2800" dirty="0" smtClean="0"/>
              <a:t>-LO yang </a:t>
            </a:r>
            <a:r>
              <a:rPr lang="en-US" sz="2800" dirty="0" err="1" smtClean="0"/>
              <a:t>bersangkutan</a:t>
            </a:r>
            <a:endParaRPr lang="en-US" sz="2800" dirty="0" smtClean="0"/>
          </a:p>
          <a:p>
            <a:pPr marL="914400" lvl="3" indent="-406400" algn="just" eaLnBrk="1" hangingPunct="1">
              <a:lnSpc>
                <a:spcPct val="90000"/>
              </a:lnSpc>
              <a:spcAft>
                <a:spcPts val="600"/>
              </a:spcAft>
              <a:buFont typeface="Wingdings" pitchFamily="2" charset="2"/>
              <a:buChar char="ü"/>
              <a:defRPr/>
            </a:pPr>
            <a:r>
              <a:rPr lang="en-US" sz="2800" dirty="0" err="1" smtClean="0"/>
              <a:t>Koreksi</a:t>
            </a:r>
            <a:r>
              <a:rPr lang="en-US" sz="2800" dirty="0" smtClean="0"/>
              <a:t> </a:t>
            </a:r>
            <a:r>
              <a:rPr lang="en-US" sz="2800" dirty="0" err="1" smtClean="0"/>
              <a:t>kesalahan</a:t>
            </a:r>
            <a:r>
              <a:rPr lang="en-US" sz="2800" dirty="0" smtClean="0"/>
              <a:t> </a:t>
            </a:r>
            <a:r>
              <a:rPr lang="en-US" sz="2800" dirty="0" err="1" smtClean="0"/>
              <a:t>periode-periode</a:t>
            </a:r>
            <a:r>
              <a:rPr lang="en-US" sz="2800" dirty="0" smtClean="0"/>
              <a:t> yang </a:t>
            </a:r>
            <a:r>
              <a:rPr lang="en-US" sz="2800" dirty="0" err="1" smtClean="0"/>
              <a:t>lalu</a:t>
            </a:r>
            <a:r>
              <a:rPr lang="en-US" sz="2800" dirty="0" smtClean="0"/>
              <a:t> yang </a:t>
            </a:r>
            <a:r>
              <a:rPr lang="en-US" sz="2800" dirty="0" err="1" smtClean="0"/>
              <a:t>mempengaruhi</a:t>
            </a:r>
            <a:r>
              <a:rPr lang="en-US" sz="2800" dirty="0" smtClean="0"/>
              <a:t> </a:t>
            </a:r>
            <a:r>
              <a:rPr lang="en-US" sz="2800" dirty="0" err="1" smtClean="0"/>
              <a:t>posisi</a:t>
            </a:r>
            <a:r>
              <a:rPr lang="en-US" sz="2800" dirty="0" smtClean="0"/>
              <a:t> </a:t>
            </a:r>
            <a:r>
              <a:rPr lang="en-US" sz="2800" dirty="0" err="1" smtClean="0"/>
              <a:t>kas</a:t>
            </a:r>
            <a:r>
              <a:rPr lang="en-US" sz="2800" dirty="0" smtClean="0"/>
              <a:t> </a:t>
            </a:r>
            <a:r>
              <a:rPr lang="en-US" sz="2800" dirty="0" err="1" smtClean="0"/>
              <a:t>dilaporkan</a:t>
            </a:r>
            <a:r>
              <a:rPr lang="en-US" sz="2800" dirty="0" smtClean="0"/>
              <a:t> </a:t>
            </a:r>
            <a:r>
              <a:rPr lang="en-US" sz="2800" dirty="0" err="1" smtClean="0"/>
              <a:t>dalam</a:t>
            </a:r>
            <a:r>
              <a:rPr lang="en-US" sz="2800" dirty="0" smtClean="0"/>
              <a:t> </a:t>
            </a:r>
            <a:r>
              <a:rPr lang="en-US" sz="2800" dirty="0" err="1" smtClean="0"/>
              <a:t>Laporan</a:t>
            </a:r>
            <a:r>
              <a:rPr lang="en-US" sz="2800" dirty="0" smtClean="0"/>
              <a:t> </a:t>
            </a:r>
            <a:r>
              <a:rPr lang="en-US" sz="2800" dirty="0" err="1" smtClean="0"/>
              <a:t>Arus</a:t>
            </a:r>
            <a:r>
              <a:rPr lang="en-US" sz="2800" dirty="0" smtClean="0"/>
              <a:t> </a:t>
            </a:r>
            <a:r>
              <a:rPr lang="en-US" sz="2800" dirty="0" err="1" smtClean="0"/>
              <a:t>Kas</a:t>
            </a:r>
            <a:r>
              <a:rPr lang="en-US" sz="2800" dirty="0" smtClean="0"/>
              <a:t> </a:t>
            </a:r>
            <a:r>
              <a:rPr lang="en-US" sz="2800" dirty="0" err="1" smtClean="0"/>
              <a:t>tahun</a:t>
            </a:r>
            <a:r>
              <a:rPr lang="en-US" sz="2800" dirty="0" smtClean="0"/>
              <a:t> </a:t>
            </a:r>
            <a:r>
              <a:rPr lang="en-US" sz="2800" dirty="0" err="1" smtClean="0"/>
              <a:t>berjalan</a:t>
            </a:r>
            <a:r>
              <a:rPr lang="en-US" sz="2800" dirty="0" smtClean="0"/>
              <a:t> </a:t>
            </a:r>
            <a:r>
              <a:rPr lang="en-US" sz="2800" dirty="0" err="1" smtClean="0"/>
              <a:t>pada</a:t>
            </a:r>
            <a:r>
              <a:rPr lang="en-US" sz="2800" dirty="0" smtClean="0"/>
              <a:t> </a:t>
            </a:r>
            <a:r>
              <a:rPr lang="en-US" sz="2800" dirty="0" err="1" smtClean="0"/>
              <a:t>aktivitas</a:t>
            </a:r>
            <a:r>
              <a:rPr lang="en-US" sz="2800" dirty="0" smtClean="0"/>
              <a:t> yang </a:t>
            </a:r>
            <a:r>
              <a:rPr lang="en-US" sz="2800" dirty="0" err="1" smtClean="0"/>
              <a:t>bersangkutan</a:t>
            </a:r>
            <a:endParaRPr lang="en-US" sz="2800" dirty="0" smtClean="0"/>
          </a:p>
          <a:p>
            <a:pPr marL="914400" lvl="3" indent="-406400" algn="just" eaLnBrk="1" hangingPunct="1">
              <a:lnSpc>
                <a:spcPct val="90000"/>
              </a:lnSpc>
              <a:buFont typeface="Wingdings" pitchFamily="2" charset="2"/>
              <a:buChar char="ü"/>
              <a:defRPr/>
            </a:pPr>
            <a:r>
              <a:rPr lang="en-US" sz="2800" dirty="0" err="1" smtClean="0"/>
              <a:t>Koreksi</a:t>
            </a:r>
            <a:r>
              <a:rPr lang="en-US" sz="2800" dirty="0" smtClean="0"/>
              <a:t> </a:t>
            </a:r>
            <a:r>
              <a:rPr lang="en-US" sz="2800" dirty="0" err="1" smtClean="0"/>
              <a:t>kesalahan</a:t>
            </a:r>
            <a:r>
              <a:rPr lang="en-US" sz="2800" dirty="0" smtClean="0"/>
              <a:t> </a:t>
            </a:r>
            <a:r>
              <a:rPr lang="en-US" sz="2800" dirty="0" err="1" smtClean="0"/>
              <a:t>diungkapkan</a:t>
            </a:r>
            <a:r>
              <a:rPr lang="en-US" sz="2800" dirty="0" smtClean="0"/>
              <a:t> </a:t>
            </a:r>
            <a:r>
              <a:rPr lang="en-US" sz="2800" dirty="0" err="1" smtClean="0"/>
              <a:t>pada</a:t>
            </a:r>
            <a:r>
              <a:rPr lang="en-US" sz="2800" dirty="0" smtClean="0"/>
              <a:t> CALK</a:t>
            </a:r>
            <a:r>
              <a:rPr lang="en-US" sz="2600" b="1" dirty="0" smtClean="0"/>
              <a:t>	</a:t>
            </a:r>
            <a:endParaRPr lang="en-US" sz="2600" dirty="0" smtClean="0">
              <a:effectLst/>
            </a:endParaRPr>
          </a:p>
        </p:txBody>
      </p:sp>
      <p:sp>
        <p:nvSpPr>
          <p:cNvPr id="1025028" name="Rectangle 4"/>
          <p:cNvSpPr>
            <a:spLocks noChangeArrowheads="1"/>
          </p:cNvSpPr>
          <p:nvPr/>
        </p:nvSpPr>
        <p:spPr bwMode="auto">
          <a:xfrm>
            <a:off x="533400" y="4495800"/>
            <a:ext cx="8229600" cy="1905000"/>
          </a:xfrm>
          <a:prstGeom prst="rect">
            <a:avLst/>
          </a:prstGeom>
          <a:noFill/>
          <a:ln w="9525">
            <a:noFill/>
            <a:miter lim="800000"/>
            <a:headEnd/>
            <a:tailEnd/>
          </a:ln>
          <a:effectLst/>
        </p:spPr>
        <p:txBody>
          <a:bodyPr/>
          <a:lstStyle/>
          <a:p>
            <a:pPr marL="1600200" lvl="3" indent="-228600">
              <a:spcBef>
                <a:spcPct val="20000"/>
              </a:spcBef>
              <a:buClr>
                <a:schemeClr val="tx2"/>
              </a:buClr>
              <a:defRPr/>
            </a:pPr>
            <a:endParaRPr lang="en-GB" sz="2000">
              <a:effectLst>
                <a:outerShdw blurRad="38100" dist="38100" dir="2700000" algn="tl">
                  <a:srgbClr val="000000"/>
                </a:outerShdw>
              </a:effectLst>
              <a:latin typeface="Arial Narrow" pitchFamily="34" charset="0"/>
            </a:endParaRPr>
          </a:p>
        </p:txBody>
      </p:sp>
      <p:sp>
        <p:nvSpPr>
          <p:cNvPr id="30726" name="TextBox 5"/>
          <p:cNvSpPr txBox="1">
            <a:spLocks noChangeArrowheads="1"/>
          </p:cNvSpPr>
          <p:nvPr/>
        </p:nvSpPr>
        <p:spPr bwMode="auto">
          <a:xfrm>
            <a:off x="533400" y="5867400"/>
            <a:ext cx="4191000" cy="369888"/>
          </a:xfrm>
          <a:prstGeom prst="rect">
            <a:avLst/>
          </a:prstGeom>
          <a:noFill/>
          <a:ln w="9525">
            <a:noFill/>
            <a:miter lim="800000"/>
            <a:headEnd/>
            <a:tailEnd/>
          </a:ln>
        </p:spPr>
        <p:txBody>
          <a:bodyPr>
            <a:spAutoFit/>
          </a:bodyPr>
          <a:lstStyle/>
          <a:p>
            <a:r>
              <a:rPr lang="en-US"/>
              <a:t>Tidak ada dalam PP 24</a:t>
            </a:r>
          </a:p>
        </p:txBody>
      </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4294967295"/>
          </p:nvPr>
        </p:nvSpPr>
        <p:spPr>
          <a:xfrm>
            <a:off x="8458200" y="6400800"/>
            <a:ext cx="533400" cy="333375"/>
          </a:xfrm>
          <a:prstGeom prst="rect">
            <a:avLst/>
          </a:prstGeom>
        </p:spPr>
        <p:txBody>
          <a:bodyPr/>
          <a:lstStyle/>
          <a:p>
            <a:pPr>
              <a:defRPr/>
            </a:pPr>
            <a:fld id="{3C448486-F5A6-4C7E-A633-7CD0BF0C61DF}" type="slidenum">
              <a:rPr lang="en-US">
                <a:solidFill>
                  <a:schemeClr val="bg1"/>
                </a:solidFill>
              </a:rPr>
              <a:pPr>
                <a:defRPr/>
              </a:pPr>
              <a:t>58</a:t>
            </a:fld>
            <a:endParaRPr lang="en-US" dirty="0">
              <a:solidFill>
                <a:schemeClr val="bg1"/>
              </a:solidFill>
            </a:endParaRPr>
          </a:p>
        </p:txBody>
      </p:sp>
      <p:sp>
        <p:nvSpPr>
          <p:cNvPr id="1022978" name="Rectangle 2"/>
          <p:cNvSpPr>
            <a:spLocks noGrp="1" noChangeArrowheads="1"/>
          </p:cNvSpPr>
          <p:nvPr>
            <p:ph type="title"/>
          </p:nvPr>
        </p:nvSpPr>
        <p:spPr>
          <a:xfrm>
            <a:off x="685800" y="228600"/>
            <a:ext cx="8153400" cy="443198"/>
          </a:xfrm>
        </p:spPr>
        <p:txBody>
          <a:bodyPr/>
          <a:lstStyle/>
          <a:p>
            <a:pPr eaLnBrk="1" hangingPunct="1">
              <a:defRPr/>
            </a:pPr>
            <a:r>
              <a:rPr lang="en-US" sz="3200" b="1" dirty="0" smtClean="0">
                <a:solidFill>
                  <a:schemeClr val="tx1"/>
                </a:solidFill>
              </a:rPr>
              <a:t>KOREKSI KESALAHAN ATAS PENDAPATAN-LRA</a:t>
            </a:r>
          </a:p>
        </p:txBody>
      </p:sp>
      <p:sp>
        <p:nvSpPr>
          <p:cNvPr id="1022979" name="Rectangle 3"/>
          <p:cNvSpPr>
            <a:spLocks noGrp="1" noChangeArrowheads="1"/>
          </p:cNvSpPr>
          <p:nvPr>
            <p:ph type="body" idx="1"/>
          </p:nvPr>
        </p:nvSpPr>
        <p:spPr>
          <a:xfrm>
            <a:off x="0" y="1371600"/>
            <a:ext cx="9144000" cy="2590800"/>
          </a:xfrm>
        </p:spPr>
        <p:txBody>
          <a:bodyPr/>
          <a:lstStyle/>
          <a:p>
            <a:pPr marL="1262063" lvl="3" indent="-638175" eaLnBrk="1" hangingPunct="1">
              <a:buFont typeface="Wingdings" pitchFamily="2" charset="2"/>
              <a:buChar char="ü"/>
              <a:defRPr/>
            </a:pPr>
            <a:r>
              <a:rPr lang="en-US" sz="2600" dirty="0" err="1" smtClean="0">
                <a:effectLst/>
              </a:rPr>
              <a:t>Tidak</a:t>
            </a:r>
            <a:r>
              <a:rPr lang="en-US" sz="2600" dirty="0" smtClean="0">
                <a:effectLst/>
              </a:rPr>
              <a:t> </a:t>
            </a:r>
            <a:r>
              <a:rPr lang="en-US" sz="2600" dirty="0" err="1" smtClean="0">
                <a:effectLst/>
              </a:rPr>
              <a:t>berulang</a:t>
            </a:r>
            <a:endParaRPr lang="en-US" sz="2600" dirty="0" smtClean="0">
              <a:effectLst/>
            </a:endParaRPr>
          </a:p>
          <a:p>
            <a:pPr marL="1262063" lvl="3" indent="-638175" eaLnBrk="1" hangingPunct="1">
              <a:buFont typeface="Wingdings" pitchFamily="2" charset="2"/>
              <a:buChar char="ü"/>
              <a:defRPr/>
            </a:pPr>
            <a:r>
              <a:rPr lang="en-US" sz="2600" dirty="0" err="1" smtClean="0">
                <a:effectLst/>
              </a:rPr>
              <a:t>Terjadi</a:t>
            </a:r>
            <a:r>
              <a:rPr lang="en-US" sz="2600" dirty="0" smtClean="0">
                <a:effectLst/>
              </a:rPr>
              <a:t> </a:t>
            </a:r>
            <a:r>
              <a:rPr lang="en-US" sz="2600" dirty="0" err="1" smtClean="0">
                <a:effectLst/>
              </a:rPr>
              <a:t>pada</a:t>
            </a:r>
            <a:r>
              <a:rPr lang="en-US" sz="2600" dirty="0" smtClean="0">
                <a:effectLst/>
              </a:rPr>
              <a:t> </a:t>
            </a:r>
            <a:r>
              <a:rPr lang="en-US" sz="2600" dirty="0" err="1" smtClean="0">
                <a:effectLst/>
              </a:rPr>
              <a:t>periode</a:t>
            </a:r>
            <a:r>
              <a:rPr lang="en-US" sz="2600" dirty="0" smtClean="0">
                <a:effectLst/>
              </a:rPr>
              <a:t> </a:t>
            </a:r>
            <a:r>
              <a:rPr lang="en-US" sz="2600" dirty="0" err="1" smtClean="0">
                <a:effectLst/>
              </a:rPr>
              <a:t>sebelumnya</a:t>
            </a:r>
            <a:endParaRPr lang="en-US" sz="2600" dirty="0" smtClean="0">
              <a:effectLst/>
            </a:endParaRPr>
          </a:p>
          <a:p>
            <a:pPr marL="1262063" lvl="3" indent="-638175" eaLnBrk="1" hangingPunct="1">
              <a:buFont typeface="Wingdings" pitchFamily="2" charset="2"/>
              <a:buChar char="ü"/>
              <a:defRPr/>
            </a:pPr>
            <a:r>
              <a:rPr lang="en-US" sz="2600" dirty="0" err="1" smtClean="0">
                <a:effectLst/>
              </a:rPr>
              <a:t>Mempengaruhi</a:t>
            </a:r>
            <a:r>
              <a:rPr lang="en-US" sz="2600" dirty="0" smtClean="0">
                <a:effectLst/>
              </a:rPr>
              <a:t> </a:t>
            </a:r>
            <a:r>
              <a:rPr lang="en-US" sz="2600" dirty="0" err="1" smtClean="0">
                <a:effectLst/>
              </a:rPr>
              <a:t>posisi</a:t>
            </a:r>
            <a:r>
              <a:rPr lang="en-US" sz="2600" dirty="0" smtClean="0">
                <a:effectLst/>
              </a:rPr>
              <a:t> </a:t>
            </a:r>
            <a:r>
              <a:rPr lang="en-US" sz="2600" dirty="0" err="1" smtClean="0">
                <a:effectLst/>
              </a:rPr>
              <a:t>kas</a:t>
            </a:r>
            <a:r>
              <a:rPr lang="en-US" sz="2600" dirty="0" smtClean="0">
                <a:effectLst/>
              </a:rPr>
              <a:t>(</a:t>
            </a:r>
            <a:r>
              <a:rPr lang="en-US" sz="2600" dirty="0" err="1" smtClean="0">
                <a:effectLst/>
              </a:rPr>
              <a:t>menambah</a:t>
            </a:r>
            <a:r>
              <a:rPr lang="en-US" sz="2600" dirty="0" smtClean="0">
                <a:effectLst/>
              </a:rPr>
              <a:t>/</a:t>
            </a:r>
            <a:r>
              <a:rPr lang="en-US" sz="2600" dirty="0" err="1" smtClean="0">
                <a:effectLst/>
              </a:rPr>
              <a:t>mengurang</a:t>
            </a:r>
            <a:r>
              <a:rPr lang="en-US" sz="2600" dirty="0" smtClean="0">
                <a:effectLst/>
              </a:rPr>
              <a:t> </a:t>
            </a:r>
            <a:r>
              <a:rPr lang="en-US" sz="2600" dirty="0" err="1" smtClean="0">
                <a:effectLst/>
              </a:rPr>
              <a:t>saldo</a:t>
            </a:r>
            <a:r>
              <a:rPr lang="en-US" sz="2600" dirty="0" smtClean="0">
                <a:effectLst/>
              </a:rPr>
              <a:t> </a:t>
            </a:r>
            <a:r>
              <a:rPr lang="en-US" sz="2600" dirty="0" err="1" smtClean="0">
                <a:effectLst/>
              </a:rPr>
              <a:t>kas</a:t>
            </a:r>
            <a:r>
              <a:rPr lang="en-US" sz="2600" dirty="0" smtClean="0">
                <a:effectLst/>
              </a:rPr>
              <a:t>)</a:t>
            </a:r>
          </a:p>
          <a:p>
            <a:pPr marL="1262063" lvl="3" indent="-638175" eaLnBrk="1" hangingPunct="1">
              <a:buFont typeface="Wingdings" pitchFamily="2" charset="2"/>
              <a:buChar char="ü"/>
              <a:defRPr/>
            </a:pPr>
            <a:r>
              <a:rPr lang="en-US" sz="2600" dirty="0" err="1" smtClean="0">
                <a:effectLst/>
              </a:rPr>
              <a:t>Laporan</a:t>
            </a:r>
            <a:r>
              <a:rPr lang="en-US" sz="2600" dirty="0" smtClean="0">
                <a:effectLst/>
              </a:rPr>
              <a:t> </a:t>
            </a:r>
            <a:r>
              <a:rPr lang="en-US" sz="2600" dirty="0" err="1" smtClean="0">
                <a:effectLst/>
              </a:rPr>
              <a:t>keuangan</a:t>
            </a:r>
            <a:r>
              <a:rPr lang="en-US" sz="2600" dirty="0" smtClean="0">
                <a:effectLst/>
              </a:rPr>
              <a:t> </a:t>
            </a:r>
            <a:r>
              <a:rPr lang="en-US" sz="2600" dirty="0" err="1" smtClean="0">
                <a:effectLst/>
              </a:rPr>
              <a:t>sudah</a:t>
            </a:r>
            <a:r>
              <a:rPr lang="en-US" sz="2600" dirty="0" smtClean="0">
                <a:effectLst/>
              </a:rPr>
              <a:t> </a:t>
            </a:r>
            <a:r>
              <a:rPr lang="en-US" sz="2600" dirty="0" err="1" smtClean="0">
                <a:effectLst/>
              </a:rPr>
              <a:t>terbit</a:t>
            </a:r>
            <a:r>
              <a:rPr lang="en-US" sz="2600" dirty="0" smtClean="0">
                <a:effectLst/>
              </a:rPr>
              <a:t>.</a:t>
            </a:r>
          </a:p>
          <a:p>
            <a:pPr marL="1262063" lvl="3" indent="-638175" eaLnBrk="1" hangingPunct="1">
              <a:buFontTx/>
              <a:buNone/>
              <a:defRPr/>
            </a:pPr>
            <a:r>
              <a:rPr lang="en-US" sz="2200" b="1" dirty="0" smtClean="0"/>
              <a:t>		</a:t>
            </a:r>
            <a:endParaRPr lang="en-US" sz="2600" dirty="0" smtClean="0">
              <a:effectLst/>
            </a:endParaRPr>
          </a:p>
        </p:txBody>
      </p:sp>
      <p:sp>
        <p:nvSpPr>
          <p:cNvPr id="1022980" name="Rectangle 4"/>
          <p:cNvSpPr>
            <a:spLocks noChangeArrowheads="1"/>
          </p:cNvSpPr>
          <p:nvPr/>
        </p:nvSpPr>
        <p:spPr bwMode="auto">
          <a:xfrm>
            <a:off x="533400" y="4495800"/>
            <a:ext cx="8229600" cy="1905000"/>
          </a:xfrm>
          <a:prstGeom prst="rect">
            <a:avLst/>
          </a:prstGeom>
          <a:noFill/>
          <a:ln w="9525">
            <a:noFill/>
            <a:miter lim="800000"/>
            <a:headEnd/>
            <a:tailEnd/>
          </a:ln>
          <a:effectLst/>
        </p:spPr>
        <p:txBody>
          <a:bodyPr/>
          <a:lstStyle/>
          <a:p>
            <a:pPr marL="1600200" lvl="3" indent="-228600">
              <a:spcBef>
                <a:spcPct val="20000"/>
              </a:spcBef>
              <a:buClr>
                <a:schemeClr val="tx2"/>
              </a:buClr>
              <a:defRPr/>
            </a:pPr>
            <a:endParaRPr lang="en-GB" sz="2000">
              <a:effectLst>
                <a:outerShdw blurRad="38100" dist="38100" dir="2700000" algn="tl">
                  <a:srgbClr val="000000"/>
                </a:outerShdw>
              </a:effectLst>
              <a:latin typeface="Arial Narrow" pitchFamily="34" charset="0"/>
            </a:endParaRPr>
          </a:p>
        </p:txBody>
      </p:sp>
      <p:sp>
        <p:nvSpPr>
          <p:cNvPr id="25606" name="AutoShape 5"/>
          <p:cNvSpPr>
            <a:spLocks noChangeArrowheads="1"/>
          </p:cNvSpPr>
          <p:nvPr/>
        </p:nvSpPr>
        <p:spPr bwMode="auto">
          <a:xfrm>
            <a:off x="1143000" y="3429000"/>
            <a:ext cx="2057400" cy="9144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pPr algn="ctr"/>
            <a:r>
              <a:rPr lang="en-US" b="1"/>
              <a:t>PP 24</a:t>
            </a:r>
          </a:p>
        </p:txBody>
      </p:sp>
      <p:sp>
        <p:nvSpPr>
          <p:cNvPr id="25607" name="Text Box 6"/>
          <p:cNvSpPr txBox="1">
            <a:spLocks noChangeArrowheads="1"/>
          </p:cNvSpPr>
          <p:nvPr/>
        </p:nvSpPr>
        <p:spPr bwMode="auto">
          <a:xfrm>
            <a:off x="4267200" y="4572000"/>
            <a:ext cx="4724400" cy="1015663"/>
          </a:xfrm>
          <a:prstGeom prst="rect">
            <a:avLst/>
          </a:prstGeom>
          <a:solidFill>
            <a:schemeClr val="accent1"/>
          </a:solidFill>
          <a:ln w="9525">
            <a:noFill/>
            <a:miter lim="800000"/>
            <a:headEnd/>
            <a:tailEnd/>
          </a:ln>
        </p:spPr>
        <p:txBody>
          <a:bodyPr wrap="square">
            <a:spAutoFit/>
          </a:bodyPr>
          <a:lstStyle/>
          <a:p>
            <a:pPr algn="ctr" eaLnBrk="0" hangingPunct="0"/>
            <a:r>
              <a:rPr lang="en-US" sz="3000" dirty="0" err="1">
                <a:solidFill>
                  <a:srgbClr val="FFFF99"/>
                </a:solidFill>
                <a:latin typeface="Arial Narrow" pitchFamily="34" charset="0"/>
              </a:rPr>
              <a:t>Pembetulan</a:t>
            </a:r>
            <a:r>
              <a:rPr lang="en-US" sz="3000" dirty="0">
                <a:solidFill>
                  <a:srgbClr val="FFFF99"/>
                </a:solidFill>
                <a:latin typeface="Arial Narrow" pitchFamily="34" charset="0"/>
              </a:rPr>
              <a:t> </a:t>
            </a:r>
            <a:r>
              <a:rPr lang="en-US" sz="3000" dirty="0" err="1">
                <a:solidFill>
                  <a:srgbClr val="FFFF99"/>
                </a:solidFill>
                <a:latin typeface="Arial Narrow" pitchFamily="34" charset="0"/>
              </a:rPr>
              <a:t>pada</a:t>
            </a:r>
            <a:r>
              <a:rPr lang="en-US" sz="3000" dirty="0">
                <a:solidFill>
                  <a:srgbClr val="FFFF99"/>
                </a:solidFill>
                <a:latin typeface="Arial Narrow" pitchFamily="34" charset="0"/>
              </a:rPr>
              <a:t> </a:t>
            </a:r>
            <a:r>
              <a:rPr lang="en-US" sz="3000" b="1" dirty="0" err="1">
                <a:latin typeface="Arial Narrow" pitchFamily="34" charset="0"/>
              </a:rPr>
              <a:t>akun</a:t>
            </a:r>
            <a:r>
              <a:rPr lang="en-US" sz="3000" b="1" dirty="0">
                <a:latin typeface="Arial Narrow" pitchFamily="34" charset="0"/>
              </a:rPr>
              <a:t> </a:t>
            </a:r>
            <a:r>
              <a:rPr lang="en-US" sz="3000" b="1" dirty="0" err="1">
                <a:latin typeface="Arial Narrow" pitchFamily="34" charset="0"/>
              </a:rPr>
              <a:t>kas</a:t>
            </a:r>
            <a:r>
              <a:rPr lang="en-US" sz="3000" b="1" dirty="0">
                <a:latin typeface="Arial Narrow" pitchFamily="34" charset="0"/>
              </a:rPr>
              <a:t> </a:t>
            </a:r>
            <a:r>
              <a:rPr lang="en-US" sz="3000" b="1" dirty="0" err="1">
                <a:latin typeface="Arial Narrow" pitchFamily="34" charset="0"/>
              </a:rPr>
              <a:t>dan</a:t>
            </a:r>
            <a:r>
              <a:rPr lang="en-US" sz="3000" b="1" dirty="0">
                <a:latin typeface="Arial Narrow" pitchFamily="34" charset="0"/>
              </a:rPr>
              <a:t> </a:t>
            </a:r>
            <a:r>
              <a:rPr lang="en-US" sz="3000" b="1" dirty="0" err="1">
                <a:latin typeface="Arial Narrow" pitchFamily="34" charset="0"/>
              </a:rPr>
              <a:t>akun</a:t>
            </a:r>
            <a:r>
              <a:rPr lang="en-US" sz="3000" b="1" dirty="0">
                <a:latin typeface="Arial Narrow" pitchFamily="34" charset="0"/>
              </a:rPr>
              <a:t> </a:t>
            </a:r>
            <a:r>
              <a:rPr lang="en-US" sz="3000" b="1" dirty="0" err="1">
                <a:latin typeface="Arial Narrow" pitchFamily="34" charset="0"/>
              </a:rPr>
              <a:t>Saldo</a:t>
            </a:r>
            <a:r>
              <a:rPr lang="en-US" sz="3000" b="1" dirty="0">
                <a:latin typeface="Arial Narrow" pitchFamily="34" charset="0"/>
              </a:rPr>
              <a:t> </a:t>
            </a:r>
            <a:r>
              <a:rPr lang="en-US" sz="3000" b="1" dirty="0" err="1">
                <a:latin typeface="Arial Narrow" pitchFamily="34" charset="0"/>
              </a:rPr>
              <a:t>Anggaran</a:t>
            </a:r>
            <a:r>
              <a:rPr lang="en-US" sz="3000" b="1" dirty="0">
                <a:latin typeface="Arial Narrow" pitchFamily="34" charset="0"/>
              </a:rPr>
              <a:t> </a:t>
            </a:r>
            <a:r>
              <a:rPr lang="en-US" sz="3000" b="1" dirty="0" err="1">
                <a:latin typeface="Arial Narrow" pitchFamily="34" charset="0"/>
              </a:rPr>
              <a:t>Lebih</a:t>
            </a:r>
            <a:endParaRPr lang="en-US" sz="3000" b="1" dirty="0">
              <a:latin typeface="Arial Narrow" pitchFamily="34" charset="0"/>
            </a:endParaRPr>
          </a:p>
        </p:txBody>
      </p:sp>
      <p:sp>
        <p:nvSpPr>
          <p:cNvPr id="25608" name="AutoShape 5"/>
          <p:cNvSpPr>
            <a:spLocks noChangeArrowheads="1"/>
          </p:cNvSpPr>
          <p:nvPr/>
        </p:nvSpPr>
        <p:spPr bwMode="auto">
          <a:xfrm>
            <a:off x="5486400" y="3429000"/>
            <a:ext cx="2057400" cy="9144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pPr algn="ctr"/>
            <a:r>
              <a:rPr lang="en-US" b="1"/>
              <a:t>PP 71</a:t>
            </a:r>
          </a:p>
        </p:txBody>
      </p:sp>
      <p:sp>
        <p:nvSpPr>
          <p:cNvPr id="25609" name="Text Box 6"/>
          <p:cNvSpPr txBox="1">
            <a:spLocks noChangeArrowheads="1"/>
          </p:cNvSpPr>
          <p:nvPr/>
        </p:nvSpPr>
        <p:spPr bwMode="auto">
          <a:xfrm>
            <a:off x="152400" y="4572000"/>
            <a:ext cx="3886200" cy="1016000"/>
          </a:xfrm>
          <a:prstGeom prst="rect">
            <a:avLst/>
          </a:prstGeom>
          <a:solidFill>
            <a:schemeClr val="accent1"/>
          </a:solidFill>
          <a:ln w="9525">
            <a:noFill/>
            <a:miter lim="800000"/>
            <a:headEnd/>
            <a:tailEnd/>
          </a:ln>
        </p:spPr>
        <p:txBody>
          <a:bodyPr>
            <a:spAutoFit/>
          </a:bodyPr>
          <a:lstStyle/>
          <a:p>
            <a:pPr algn="ctr" eaLnBrk="0" hangingPunct="0"/>
            <a:r>
              <a:rPr lang="en-US" sz="3000" dirty="0" err="1">
                <a:solidFill>
                  <a:srgbClr val="FFFF99"/>
                </a:solidFill>
                <a:latin typeface="Arial Narrow" pitchFamily="34" charset="0"/>
              </a:rPr>
              <a:t>Pembetulan</a:t>
            </a:r>
            <a:r>
              <a:rPr lang="en-US" sz="3000" dirty="0">
                <a:solidFill>
                  <a:srgbClr val="FFFF99"/>
                </a:solidFill>
                <a:latin typeface="Arial Narrow" pitchFamily="34" charset="0"/>
              </a:rPr>
              <a:t> </a:t>
            </a:r>
            <a:r>
              <a:rPr lang="en-US" sz="3000" dirty="0" err="1">
                <a:solidFill>
                  <a:srgbClr val="FFFF99"/>
                </a:solidFill>
                <a:latin typeface="Arial Narrow" pitchFamily="34" charset="0"/>
              </a:rPr>
              <a:t>pada</a:t>
            </a:r>
            <a:r>
              <a:rPr lang="en-US" sz="3000" dirty="0">
                <a:solidFill>
                  <a:srgbClr val="FFFF99"/>
                </a:solidFill>
                <a:latin typeface="Arial Narrow" pitchFamily="34" charset="0"/>
              </a:rPr>
              <a:t> </a:t>
            </a:r>
            <a:r>
              <a:rPr lang="en-US" sz="3000" b="1" dirty="0" err="1">
                <a:latin typeface="Arial Narrow" pitchFamily="34" charset="0"/>
              </a:rPr>
              <a:t>akun</a:t>
            </a:r>
            <a:r>
              <a:rPr lang="en-US" sz="3000" b="1" dirty="0">
                <a:latin typeface="Arial Narrow" pitchFamily="34" charset="0"/>
              </a:rPr>
              <a:t> </a:t>
            </a:r>
            <a:r>
              <a:rPr lang="en-US" sz="3000" b="1" dirty="0" err="1">
                <a:latin typeface="Arial Narrow" pitchFamily="34" charset="0"/>
              </a:rPr>
              <a:t>Ekuitas</a:t>
            </a:r>
            <a:r>
              <a:rPr lang="en-US" sz="3000" b="1" dirty="0">
                <a:latin typeface="Arial Narrow" pitchFamily="34" charset="0"/>
              </a:rPr>
              <a:t> Dana </a:t>
            </a:r>
            <a:r>
              <a:rPr lang="en-US" sz="3000" b="1" dirty="0" err="1">
                <a:latin typeface="Arial Narrow" pitchFamily="34" charset="0"/>
              </a:rPr>
              <a:t>Lancar</a:t>
            </a:r>
            <a:endParaRPr lang="en-US" sz="3000" b="1" dirty="0">
              <a:latin typeface="Arial Narrow" pitchFamily="34" charset="0"/>
            </a:endParaRPr>
          </a:p>
        </p:txBody>
      </p:sp>
      <p:sp>
        <p:nvSpPr>
          <p:cNvPr id="25610" name="TextBox 10"/>
          <p:cNvSpPr txBox="1">
            <a:spLocks noChangeArrowheads="1"/>
          </p:cNvSpPr>
          <p:nvPr/>
        </p:nvSpPr>
        <p:spPr bwMode="auto">
          <a:xfrm>
            <a:off x="838200" y="6172200"/>
            <a:ext cx="7696200" cy="369332"/>
          </a:xfrm>
          <a:prstGeom prst="rect">
            <a:avLst/>
          </a:prstGeom>
          <a:noFill/>
          <a:ln w="9525">
            <a:noFill/>
            <a:miter lim="800000"/>
            <a:headEnd/>
            <a:tailEnd/>
          </a:ln>
        </p:spPr>
        <p:txBody>
          <a:bodyPr>
            <a:spAutoFit/>
          </a:bodyPr>
          <a:lstStyle/>
          <a:p>
            <a:r>
              <a:rPr lang="en-US" dirty="0" err="1">
                <a:solidFill>
                  <a:schemeClr val="bg1"/>
                </a:solidFill>
              </a:rPr>
              <a:t>Dalam</a:t>
            </a:r>
            <a:r>
              <a:rPr lang="en-US" dirty="0">
                <a:solidFill>
                  <a:schemeClr val="bg1"/>
                </a:solidFill>
              </a:rPr>
              <a:t> PP 24 </a:t>
            </a:r>
            <a:r>
              <a:rPr lang="en-US" dirty="0" err="1">
                <a:solidFill>
                  <a:schemeClr val="bg1"/>
                </a:solidFill>
              </a:rPr>
              <a:t>tidak</a:t>
            </a:r>
            <a:r>
              <a:rPr lang="en-US" dirty="0">
                <a:solidFill>
                  <a:schemeClr val="bg1"/>
                </a:solidFill>
              </a:rPr>
              <a:t> </a:t>
            </a:r>
            <a:r>
              <a:rPr lang="en-US" dirty="0" err="1">
                <a:solidFill>
                  <a:schemeClr val="bg1"/>
                </a:solidFill>
              </a:rPr>
              <a:t>dibedakan</a:t>
            </a:r>
            <a:r>
              <a:rPr lang="en-US" dirty="0">
                <a:solidFill>
                  <a:schemeClr val="bg1"/>
                </a:solidFill>
              </a:rPr>
              <a:t> </a:t>
            </a:r>
            <a:r>
              <a:rPr lang="en-US" dirty="0" err="1">
                <a:solidFill>
                  <a:schemeClr val="bg1"/>
                </a:solidFill>
              </a:rPr>
              <a:t>penerimaan</a:t>
            </a:r>
            <a:r>
              <a:rPr lang="en-US" dirty="0">
                <a:solidFill>
                  <a:schemeClr val="bg1"/>
                </a:solidFill>
              </a:rPr>
              <a:t> </a:t>
            </a:r>
            <a:r>
              <a:rPr lang="en-US" dirty="0" err="1">
                <a:solidFill>
                  <a:schemeClr val="bg1"/>
                </a:solidFill>
              </a:rPr>
              <a:t>pendapatan</a:t>
            </a:r>
            <a:r>
              <a:rPr lang="en-US" dirty="0">
                <a:solidFill>
                  <a:schemeClr val="bg1"/>
                </a:solidFill>
              </a:rPr>
              <a:t>-LRA </a:t>
            </a:r>
            <a:r>
              <a:rPr lang="en-US" dirty="0" err="1">
                <a:solidFill>
                  <a:schemeClr val="bg1"/>
                </a:solidFill>
              </a:rPr>
              <a:t>dan</a:t>
            </a:r>
            <a:r>
              <a:rPr lang="en-US" dirty="0">
                <a:solidFill>
                  <a:schemeClr val="bg1"/>
                </a:solidFill>
              </a:rPr>
              <a:t> </a:t>
            </a:r>
            <a:r>
              <a:rPr lang="en-US" dirty="0" err="1">
                <a:solidFill>
                  <a:schemeClr val="bg1"/>
                </a:solidFill>
              </a:rPr>
              <a:t>pendapatan</a:t>
            </a:r>
            <a:r>
              <a:rPr lang="en-US" dirty="0">
                <a:solidFill>
                  <a:schemeClr val="bg1"/>
                </a:solidFill>
              </a:rPr>
              <a:t>-LO</a:t>
            </a:r>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4294967295"/>
          </p:nvPr>
        </p:nvSpPr>
        <p:spPr>
          <a:xfrm>
            <a:off x="8382000" y="6324600"/>
            <a:ext cx="609600" cy="381000"/>
          </a:xfrm>
          <a:prstGeom prst="rect">
            <a:avLst/>
          </a:prstGeom>
        </p:spPr>
        <p:txBody>
          <a:bodyPr/>
          <a:lstStyle/>
          <a:p>
            <a:pPr>
              <a:defRPr/>
            </a:pPr>
            <a:fld id="{302B9856-22C9-4707-9A75-8D932A8F0DC0}" type="slidenum">
              <a:rPr lang="en-US">
                <a:solidFill>
                  <a:schemeClr val="bg1"/>
                </a:solidFill>
              </a:rPr>
              <a:pPr>
                <a:defRPr/>
              </a:pPr>
              <a:t>59</a:t>
            </a:fld>
            <a:endParaRPr lang="en-US" dirty="0">
              <a:solidFill>
                <a:schemeClr val="bg1"/>
              </a:solidFill>
            </a:endParaRPr>
          </a:p>
        </p:txBody>
      </p:sp>
      <p:sp>
        <p:nvSpPr>
          <p:cNvPr id="1022978" name="Rectangle 2"/>
          <p:cNvSpPr>
            <a:spLocks noGrp="1" noChangeArrowheads="1"/>
          </p:cNvSpPr>
          <p:nvPr>
            <p:ph type="title"/>
          </p:nvPr>
        </p:nvSpPr>
        <p:spPr>
          <a:xfrm>
            <a:off x="304800" y="228600"/>
            <a:ext cx="8458200" cy="387798"/>
          </a:xfrm>
        </p:spPr>
        <p:txBody>
          <a:bodyPr/>
          <a:lstStyle/>
          <a:p>
            <a:pPr eaLnBrk="1" hangingPunct="1">
              <a:defRPr/>
            </a:pPr>
            <a:r>
              <a:rPr lang="en-US" sz="2800" b="1" dirty="0" smtClean="0">
                <a:solidFill>
                  <a:schemeClr val="tx1"/>
                </a:solidFill>
              </a:rPr>
              <a:t>KOREKSI KESALAHAN ATAS PENERIMAAN PENDAPATAN-LO</a:t>
            </a:r>
          </a:p>
        </p:txBody>
      </p:sp>
      <p:sp>
        <p:nvSpPr>
          <p:cNvPr id="1022979" name="Rectangle 3"/>
          <p:cNvSpPr>
            <a:spLocks noGrp="1" noChangeArrowheads="1"/>
          </p:cNvSpPr>
          <p:nvPr>
            <p:ph type="body" idx="1"/>
          </p:nvPr>
        </p:nvSpPr>
        <p:spPr>
          <a:xfrm>
            <a:off x="0" y="1371600"/>
            <a:ext cx="9144000" cy="2590800"/>
          </a:xfrm>
        </p:spPr>
        <p:txBody>
          <a:bodyPr/>
          <a:lstStyle/>
          <a:p>
            <a:pPr marL="1262063" lvl="3" indent="-638175" eaLnBrk="1" hangingPunct="1">
              <a:buFont typeface="Wingdings" pitchFamily="2" charset="2"/>
              <a:buChar char="ü"/>
              <a:defRPr/>
            </a:pPr>
            <a:r>
              <a:rPr lang="en-US" sz="2600" dirty="0" err="1" smtClean="0">
                <a:effectLst/>
              </a:rPr>
              <a:t>Tidak</a:t>
            </a:r>
            <a:r>
              <a:rPr lang="en-US" sz="2600" dirty="0" smtClean="0">
                <a:effectLst/>
              </a:rPr>
              <a:t> </a:t>
            </a:r>
            <a:r>
              <a:rPr lang="en-US" sz="2600" dirty="0" err="1" smtClean="0">
                <a:effectLst/>
              </a:rPr>
              <a:t>berulang</a:t>
            </a:r>
            <a:endParaRPr lang="en-US" sz="2600" dirty="0" smtClean="0">
              <a:effectLst/>
            </a:endParaRPr>
          </a:p>
          <a:p>
            <a:pPr marL="1262063" lvl="3" indent="-638175" eaLnBrk="1" hangingPunct="1">
              <a:buFont typeface="Wingdings" pitchFamily="2" charset="2"/>
              <a:buChar char="ü"/>
              <a:defRPr/>
            </a:pPr>
            <a:r>
              <a:rPr lang="en-US" sz="2600" dirty="0" err="1" smtClean="0">
                <a:effectLst/>
              </a:rPr>
              <a:t>Terjadi</a:t>
            </a:r>
            <a:r>
              <a:rPr lang="en-US" sz="2600" dirty="0" smtClean="0">
                <a:effectLst/>
              </a:rPr>
              <a:t> </a:t>
            </a:r>
            <a:r>
              <a:rPr lang="en-US" sz="2600" dirty="0" err="1" smtClean="0">
                <a:effectLst/>
              </a:rPr>
              <a:t>pada</a:t>
            </a:r>
            <a:r>
              <a:rPr lang="en-US" sz="2600" dirty="0" smtClean="0">
                <a:effectLst/>
              </a:rPr>
              <a:t> </a:t>
            </a:r>
            <a:r>
              <a:rPr lang="en-US" sz="2600" dirty="0" err="1" smtClean="0">
                <a:effectLst/>
              </a:rPr>
              <a:t>periode</a:t>
            </a:r>
            <a:r>
              <a:rPr lang="en-US" sz="2600" dirty="0" smtClean="0">
                <a:effectLst/>
              </a:rPr>
              <a:t> </a:t>
            </a:r>
            <a:r>
              <a:rPr lang="en-US" sz="2600" dirty="0" err="1" smtClean="0">
                <a:effectLst/>
              </a:rPr>
              <a:t>sebelumnya</a:t>
            </a:r>
            <a:endParaRPr lang="en-US" sz="2600" dirty="0" smtClean="0">
              <a:effectLst/>
            </a:endParaRPr>
          </a:p>
          <a:p>
            <a:pPr marL="1262063" lvl="3" indent="-638175" eaLnBrk="1" hangingPunct="1">
              <a:buFont typeface="Wingdings" pitchFamily="2" charset="2"/>
              <a:buChar char="ü"/>
              <a:defRPr/>
            </a:pPr>
            <a:r>
              <a:rPr lang="en-US" sz="2600" dirty="0" err="1" smtClean="0">
                <a:effectLst/>
              </a:rPr>
              <a:t>Mempengaruhi</a:t>
            </a:r>
            <a:r>
              <a:rPr lang="en-US" sz="2600" dirty="0" smtClean="0">
                <a:effectLst/>
              </a:rPr>
              <a:t> </a:t>
            </a:r>
            <a:r>
              <a:rPr lang="en-US" sz="2600" dirty="0" err="1" smtClean="0">
                <a:effectLst/>
              </a:rPr>
              <a:t>posisi</a:t>
            </a:r>
            <a:r>
              <a:rPr lang="en-US" sz="2600" dirty="0" smtClean="0">
                <a:effectLst/>
              </a:rPr>
              <a:t> </a:t>
            </a:r>
            <a:r>
              <a:rPr lang="en-US" sz="2600" dirty="0" err="1" smtClean="0">
                <a:effectLst/>
              </a:rPr>
              <a:t>kas</a:t>
            </a:r>
            <a:r>
              <a:rPr lang="en-US" sz="2600" dirty="0" smtClean="0">
                <a:effectLst/>
              </a:rPr>
              <a:t>(</a:t>
            </a:r>
            <a:r>
              <a:rPr lang="en-US" sz="2600" dirty="0" err="1" smtClean="0">
                <a:effectLst/>
              </a:rPr>
              <a:t>menambah</a:t>
            </a:r>
            <a:r>
              <a:rPr lang="en-US" sz="2600" dirty="0" smtClean="0">
                <a:effectLst/>
              </a:rPr>
              <a:t>/</a:t>
            </a:r>
            <a:r>
              <a:rPr lang="en-US" sz="2600" dirty="0" err="1" smtClean="0">
                <a:effectLst/>
              </a:rPr>
              <a:t>mengurang</a:t>
            </a:r>
            <a:r>
              <a:rPr lang="en-US" sz="2600" dirty="0" smtClean="0">
                <a:effectLst/>
              </a:rPr>
              <a:t> </a:t>
            </a:r>
            <a:r>
              <a:rPr lang="en-US" sz="2600" dirty="0" err="1" smtClean="0">
                <a:effectLst/>
              </a:rPr>
              <a:t>saldo</a:t>
            </a:r>
            <a:r>
              <a:rPr lang="en-US" sz="2600" dirty="0" smtClean="0">
                <a:effectLst/>
              </a:rPr>
              <a:t> </a:t>
            </a:r>
            <a:r>
              <a:rPr lang="en-US" sz="2600" dirty="0" err="1" smtClean="0">
                <a:effectLst/>
              </a:rPr>
              <a:t>kas</a:t>
            </a:r>
            <a:r>
              <a:rPr lang="en-US" sz="2600" dirty="0" smtClean="0">
                <a:effectLst/>
              </a:rPr>
              <a:t>)</a:t>
            </a:r>
          </a:p>
          <a:p>
            <a:pPr marL="1262063" lvl="3" indent="-638175" eaLnBrk="1" hangingPunct="1">
              <a:buFont typeface="Wingdings" pitchFamily="2" charset="2"/>
              <a:buChar char="ü"/>
              <a:defRPr/>
            </a:pPr>
            <a:r>
              <a:rPr lang="en-US" sz="2600" dirty="0" err="1" smtClean="0">
                <a:effectLst/>
              </a:rPr>
              <a:t>Laporan</a:t>
            </a:r>
            <a:r>
              <a:rPr lang="en-US" sz="2600" dirty="0" smtClean="0">
                <a:effectLst/>
              </a:rPr>
              <a:t> </a:t>
            </a:r>
            <a:r>
              <a:rPr lang="en-US" sz="2600" dirty="0" err="1" smtClean="0">
                <a:effectLst/>
              </a:rPr>
              <a:t>keuangan</a:t>
            </a:r>
            <a:r>
              <a:rPr lang="en-US" sz="2600" dirty="0" smtClean="0">
                <a:effectLst/>
              </a:rPr>
              <a:t> </a:t>
            </a:r>
            <a:r>
              <a:rPr lang="en-US" sz="2600" dirty="0" err="1" smtClean="0">
                <a:effectLst/>
              </a:rPr>
              <a:t>sudah</a:t>
            </a:r>
            <a:r>
              <a:rPr lang="en-US" sz="2600" dirty="0" smtClean="0">
                <a:effectLst/>
              </a:rPr>
              <a:t> </a:t>
            </a:r>
            <a:r>
              <a:rPr lang="en-US" sz="2600" dirty="0" err="1" smtClean="0">
                <a:effectLst/>
              </a:rPr>
              <a:t>terbit</a:t>
            </a:r>
            <a:r>
              <a:rPr lang="en-US" sz="2600" dirty="0" smtClean="0">
                <a:effectLst/>
              </a:rPr>
              <a:t>.</a:t>
            </a:r>
          </a:p>
          <a:p>
            <a:pPr marL="1262063" lvl="3" indent="-638175" eaLnBrk="1" hangingPunct="1">
              <a:buFontTx/>
              <a:buNone/>
              <a:defRPr/>
            </a:pPr>
            <a:r>
              <a:rPr lang="en-US" sz="2200" b="1" dirty="0" smtClean="0"/>
              <a:t>		</a:t>
            </a:r>
            <a:endParaRPr lang="en-US" sz="2600" dirty="0" smtClean="0">
              <a:effectLst/>
            </a:endParaRPr>
          </a:p>
        </p:txBody>
      </p:sp>
      <p:sp>
        <p:nvSpPr>
          <p:cNvPr id="1022980" name="Rectangle 4"/>
          <p:cNvSpPr>
            <a:spLocks noChangeArrowheads="1"/>
          </p:cNvSpPr>
          <p:nvPr/>
        </p:nvSpPr>
        <p:spPr bwMode="auto">
          <a:xfrm>
            <a:off x="533400" y="4495800"/>
            <a:ext cx="8229600" cy="1905000"/>
          </a:xfrm>
          <a:prstGeom prst="rect">
            <a:avLst/>
          </a:prstGeom>
          <a:noFill/>
          <a:ln w="9525">
            <a:noFill/>
            <a:miter lim="800000"/>
            <a:headEnd/>
            <a:tailEnd/>
          </a:ln>
          <a:effectLst/>
        </p:spPr>
        <p:txBody>
          <a:bodyPr/>
          <a:lstStyle/>
          <a:p>
            <a:pPr marL="1600200" lvl="3" indent="-228600">
              <a:spcBef>
                <a:spcPct val="20000"/>
              </a:spcBef>
              <a:buClr>
                <a:schemeClr val="tx2"/>
              </a:buClr>
              <a:defRPr/>
            </a:pPr>
            <a:endParaRPr lang="en-GB" sz="2000">
              <a:effectLst>
                <a:outerShdw blurRad="38100" dist="38100" dir="2700000" algn="tl">
                  <a:srgbClr val="000000"/>
                </a:outerShdw>
              </a:effectLst>
              <a:latin typeface="Arial Narrow" pitchFamily="34" charset="0"/>
            </a:endParaRPr>
          </a:p>
        </p:txBody>
      </p:sp>
      <p:sp>
        <p:nvSpPr>
          <p:cNvPr id="26630" name="Text Box 6"/>
          <p:cNvSpPr txBox="1">
            <a:spLocks noChangeArrowheads="1"/>
          </p:cNvSpPr>
          <p:nvPr/>
        </p:nvSpPr>
        <p:spPr bwMode="auto">
          <a:xfrm>
            <a:off x="5105400" y="4648200"/>
            <a:ext cx="3810000" cy="1016000"/>
          </a:xfrm>
          <a:prstGeom prst="rect">
            <a:avLst/>
          </a:prstGeom>
          <a:solidFill>
            <a:schemeClr val="accent1"/>
          </a:solidFill>
          <a:ln w="9525">
            <a:noFill/>
            <a:miter lim="800000"/>
            <a:headEnd/>
            <a:tailEnd/>
          </a:ln>
        </p:spPr>
        <p:txBody>
          <a:bodyPr>
            <a:spAutoFit/>
          </a:bodyPr>
          <a:lstStyle/>
          <a:p>
            <a:pPr algn="ctr" eaLnBrk="0" hangingPunct="0"/>
            <a:r>
              <a:rPr lang="en-US" sz="3000" dirty="0" err="1">
                <a:solidFill>
                  <a:srgbClr val="FFFF99"/>
                </a:solidFill>
                <a:latin typeface="Arial Narrow" pitchFamily="34" charset="0"/>
              </a:rPr>
              <a:t>Pembetulan</a:t>
            </a:r>
            <a:r>
              <a:rPr lang="en-US" sz="3000" dirty="0">
                <a:solidFill>
                  <a:srgbClr val="FFFF99"/>
                </a:solidFill>
                <a:latin typeface="Arial Narrow" pitchFamily="34" charset="0"/>
              </a:rPr>
              <a:t> </a:t>
            </a:r>
            <a:r>
              <a:rPr lang="en-US" sz="3000" dirty="0" err="1">
                <a:solidFill>
                  <a:srgbClr val="FFFF99"/>
                </a:solidFill>
                <a:latin typeface="Arial Narrow" pitchFamily="34" charset="0"/>
              </a:rPr>
              <a:t>pada</a:t>
            </a:r>
            <a:r>
              <a:rPr lang="en-US" sz="3000" dirty="0">
                <a:solidFill>
                  <a:srgbClr val="FFFF99"/>
                </a:solidFill>
                <a:latin typeface="Arial Narrow" pitchFamily="34" charset="0"/>
              </a:rPr>
              <a:t> </a:t>
            </a:r>
            <a:r>
              <a:rPr lang="en-US" sz="3000" b="1" dirty="0" err="1">
                <a:latin typeface="Arial Narrow" pitchFamily="34" charset="0"/>
              </a:rPr>
              <a:t>akun</a:t>
            </a:r>
            <a:r>
              <a:rPr lang="en-US" sz="3000" b="1" dirty="0">
                <a:latin typeface="Arial Narrow" pitchFamily="34" charset="0"/>
              </a:rPr>
              <a:t> </a:t>
            </a:r>
            <a:r>
              <a:rPr lang="en-US" sz="3000" b="1" dirty="0" err="1">
                <a:latin typeface="Arial Narrow" pitchFamily="34" charset="0"/>
              </a:rPr>
              <a:t>Kas</a:t>
            </a:r>
            <a:r>
              <a:rPr lang="en-US" sz="3000" b="1" dirty="0">
                <a:latin typeface="Arial Narrow" pitchFamily="34" charset="0"/>
              </a:rPr>
              <a:t> </a:t>
            </a:r>
            <a:r>
              <a:rPr lang="en-US" sz="3000" b="1" dirty="0" err="1">
                <a:latin typeface="Arial Narrow" pitchFamily="34" charset="0"/>
              </a:rPr>
              <a:t>dan</a:t>
            </a:r>
            <a:r>
              <a:rPr lang="en-US" sz="3000" b="1" dirty="0">
                <a:latin typeface="Arial Narrow" pitchFamily="34" charset="0"/>
              </a:rPr>
              <a:t> </a:t>
            </a:r>
            <a:r>
              <a:rPr lang="en-US" sz="3000" b="1" dirty="0" err="1">
                <a:latin typeface="Arial Narrow" pitchFamily="34" charset="0"/>
              </a:rPr>
              <a:t>akun</a:t>
            </a:r>
            <a:r>
              <a:rPr lang="en-US" sz="3000" b="1" dirty="0">
                <a:latin typeface="Arial Narrow" pitchFamily="34" charset="0"/>
              </a:rPr>
              <a:t> </a:t>
            </a:r>
            <a:r>
              <a:rPr lang="en-US" sz="3000" b="1" dirty="0" err="1">
                <a:latin typeface="Arial Narrow" pitchFamily="34" charset="0"/>
              </a:rPr>
              <a:t>Ekuitas</a:t>
            </a:r>
            <a:endParaRPr lang="en-US" sz="3000" b="1" dirty="0">
              <a:latin typeface="Arial Narrow" pitchFamily="34" charset="0"/>
            </a:endParaRPr>
          </a:p>
        </p:txBody>
      </p:sp>
      <p:sp>
        <p:nvSpPr>
          <p:cNvPr id="26631" name="AutoShape 5"/>
          <p:cNvSpPr>
            <a:spLocks noChangeArrowheads="1"/>
          </p:cNvSpPr>
          <p:nvPr/>
        </p:nvSpPr>
        <p:spPr bwMode="auto">
          <a:xfrm>
            <a:off x="1524000" y="3505200"/>
            <a:ext cx="2057400" cy="9144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r>
              <a:rPr lang="en-US" b="1"/>
              <a:t>PP 24</a:t>
            </a:r>
          </a:p>
        </p:txBody>
      </p:sp>
      <p:sp>
        <p:nvSpPr>
          <p:cNvPr id="26632" name="AutoShape 5"/>
          <p:cNvSpPr>
            <a:spLocks noChangeArrowheads="1"/>
          </p:cNvSpPr>
          <p:nvPr/>
        </p:nvSpPr>
        <p:spPr bwMode="auto">
          <a:xfrm>
            <a:off x="5867400" y="3505200"/>
            <a:ext cx="2057400" cy="9144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pPr algn="ctr"/>
            <a:r>
              <a:rPr lang="en-US" b="1"/>
              <a:t>PP 71</a:t>
            </a:r>
          </a:p>
        </p:txBody>
      </p:sp>
      <p:sp>
        <p:nvSpPr>
          <p:cNvPr id="26633" name="Text Box 6"/>
          <p:cNvSpPr txBox="1">
            <a:spLocks noChangeArrowheads="1"/>
          </p:cNvSpPr>
          <p:nvPr/>
        </p:nvSpPr>
        <p:spPr bwMode="auto">
          <a:xfrm>
            <a:off x="609600" y="4724400"/>
            <a:ext cx="3886200" cy="1016000"/>
          </a:xfrm>
          <a:prstGeom prst="rect">
            <a:avLst/>
          </a:prstGeom>
          <a:solidFill>
            <a:schemeClr val="accent1"/>
          </a:solidFill>
          <a:ln w="9525">
            <a:noFill/>
            <a:miter lim="800000"/>
            <a:headEnd/>
            <a:tailEnd/>
          </a:ln>
        </p:spPr>
        <p:txBody>
          <a:bodyPr>
            <a:spAutoFit/>
          </a:bodyPr>
          <a:lstStyle/>
          <a:p>
            <a:pPr algn="ctr" eaLnBrk="0" hangingPunct="0"/>
            <a:r>
              <a:rPr lang="en-US" sz="3000" dirty="0" err="1">
                <a:solidFill>
                  <a:srgbClr val="FFFF99"/>
                </a:solidFill>
                <a:latin typeface="Arial Narrow" pitchFamily="34" charset="0"/>
              </a:rPr>
              <a:t>Pembetulan</a:t>
            </a:r>
            <a:r>
              <a:rPr lang="en-US" sz="3000" dirty="0">
                <a:solidFill>
                  <a:srgbClr val="FFFF99"/>
                </a:solidFill>
                <a:latin typeface="Arial Narrow" pitchFamily="34" charset="0"/>
              </a:rPr>
              <a:t> </a:t>
            </a:r>
            <a:r>
              <a:rPr lang="en-US" sz="3000" dirty="0" err="1">
                <a:solidFill>
                  <a:srgbClr val="FFFF99"/>
                </a:solidFill>
                <a:latin typeface="Arial Narrow" pitchFamily="34" charset="0"/>
              </a:rPr>
              <a:t>pada</a:t>
            </a:r>
            <a:r>
              <a:rPr lang="en-US" sz="3000" dirty="0">
                <a:solidFill>
                  <a:srgbClr val="FFFF99"/>
                </a:solidFill>
                <a:latin typeface="Arial Narrow" pitchFamily="34" charset="0"/>
              </a:rPr>
              <a:t> </a:t>
            </a:r>
            <a:r>
              <a:rPr lang="en-US" sz="3000" b="1" dirty="0" err="1">
                <a:latin typeface="Arial Narrow" pitchFamily="34" charset="0"/>
              </a:rPr>
              <a:t>akun</a:t>
            </a:r>
            <a:r>
              <a:rPr lang="en-US" sz="3000" b="1" dirty="0">
                <a:latin typeface="Arial Narrow" pitchFamily="34" charset="0"/>
              </a:rPr>
              <a:t> </a:t>
            </a:r>
            <a:r>
              <a:rPr lang="en-US" sz="3000" b="1" dirty="0" err="1">
                <a:latin typeface="Arial Narrow" pitchFamily="34" charset="0"/>
              </a:rPr>
              <a:t>Ekuitas</a:t>
            </a:r>
            <a:r>
              <a:rPr lang="en-US" sz="3000" b="1" dirty="0">
                <a:latin typeface="Arial Narrow" pitchFamily="34" charset="0"/>
              </a:rPr>
              <a:t> Dana </a:t>
            </a:r>
            <a:r>
              <a:rPr lang="en-US" sz="3000" b="1" dirty="0" err="1">
                <a:latin typeface="Arial Narrow" pitchFamily="34" charset="0"/>
              </a:rPr>
              <a:t>Lancar</a:t>
            </a:r>
            <a:endParaRPr lang="en-US" sz="3000" b="1" dirty="0">
              <a:latin typeface="Arial Narrow" pitchFamily="34" charset="0"/>
            </a:endParaRPr>
          </a:p>
        </p:txBody>
      </p:sp>
      <p:sp>
        <p:nvSpPr>
          <p:cNvPr id="26634" name="TextBox 10"/>
          <p:cNvSpPr txBox="1">
            <a:spLocks noChangeArrowheads="1"/>
          </p:cNvSpPr>
          <p:nvPr/>
        </p:nvSpPr>
        <p:spPr bwMode="auto">
          <a:xfrm>
            <a:off x="838200" y="6019800"/>
            <a:ext cx="7696200" cy="646113"/>
          </a:xfrm>
          <a:prstGeom prst="rect">
            <a:avLst/>
          </a:prstGeom>
          <a:noFill/>
          <a:ln w="9525">
            <a:noFill/>
            <a:miter lim="800000"/>
            <a:headEnd/>
            <a:tailEnd/>
          </a:ln>
        </p:spPr>
        <p:txBody>
          <a:bodyPr>
            <a:spAutoFit/>
          </a:bodyPr>
          <a:lstStyle/>
          <a:p>
            <a:r>
              <a:rPr lang="en-US"/>
              <a:t>Dalam PP 24 tidak dibedakan penerimaan pendapatan-LRA dan pendapatan-LO</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p:cNvGraphicFramePr>
          <p:nvPr/>
        </p:nvGraphicFramePr>
        <p:xfrm>
          <a:off x="228600" y="1371600"/>
          <a:ext cx="8763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2"/>
          <p:cNvSpPr txBox="1">
            <a:spLocks/>
          </p:cNvSpPr>
          <p:nvPr/>
        </p:nvSpPr>
        <p:spPr>
          <a:xfrm>
            <a:off x="76200" y="152400"/>
            <a:ext cx="8991600" cy="914400"/>
          </a:xfrm>
          <a:prstGeom prst="rect">
            <a:avLst/>
          </a:prstGeom>
        </p:spPr>
        <p:txBody>
          <a:bodyPr/>
          <a:lstStyle/>
          <a:p>
            <a:pPr marL="0" marR="0" lvl="0" indent="0" defTabSz="914363" rtl="0" eaLnBrk="1" fontAlgn="auto" latinLnBrk="0" hangingPunct="1">
              <a:spcBef>
                <a:spcPct val="0"/>
              </a:spcBef>
              <a:spcAft>
                <a:spcPts val="0"/>
              </a:spcAft>
              <a:buClrTx/>
              <a:buSzTx/>
              <a:buFontTx/>
              <a:buNone/>
              <a:tabLst/>
              <a:defRPr/>
            </a:pPr>
            <a:r>
              <a:rPr lang="en-US" sz="4400" b="1" spc="-150" dirty="0" smtClean="0">
                <a:ln w="3175">
                  <a:noFill/>
                </a:ln>
                <a:effectLst>
                  <a:outerShdw blurRad="50800" dist="38100" dir="2700000" algn="tl" rotWithShape="0">
                    <a:prstClr val="black">
                      <a:alpha val="40000"/>
                    </a:prstClr>
                  </a:outerShdw>
                </a:effectLst>
                <a:latin typeface="+mj-lt"/>
                <a:cs typeface="Arial" pitchFamily="34" charset="0"/>
              </a:rPr>
              <a:t>DASAR HUKUM BASIS AKRUAL</a:t>
            </a:r>
            <a:endParaRPr kumimoji="0" lang="en-US" sz="4400" b="1" i="0" u="none" strike="noStrike" kern="1200" cap="none" spc="-150" normalizeH="0" baseline="0" noProof="0" dirty="0">
              <a:ln w="3175">
                <a:noFill/>
              </a:ln>
              <a:effectLst>
                <a:outerShdw blurRad="50800" dist="38100" dir="2700000" algn="tl" rotWithShape="0">
                  <a:prstClr val="black">
                    <a:alpha val="40000"/>
                  </a:prstClr>
                </a:outerShdw>
              </a:effectLst>
              <a:uLnTx/>
              <a:uFillTx/>
              <a:latin typeface="+mj-lt"/>
              <a:ea typeface="+mn-ea"/>
              <a:cs typeface="Arial" charset="0"/>
            </a:endParaRPr>
          </a:p>
        </p:txBody>
      </p:sp>
      <p:sp>
        <p:nvSpPr>
          <p:cNvPr id="6" name="Slide Number Placeholder 17"/>
          <p:cNvSpPr txBox="1">
            <a:spLocks/>
          </p:cNvSpPr>
          <p:nvPr/>
        </p:nvSpPr>
        <p:spPr>
          <a:xfrm>
            <a:off x="7924800" y="6416675"/>
            <a:ext cx="7620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9E2C3-3120-4CDB-861A-B0B65478931D}" type="slidenum">
              <a:rPr kumimoji="0" lang="ja-JP" altLang="en-US" sz="1800" b="0" i="0" u="none" strike="noStrike" kern="1200" cap="none" spc="0" normalizeH="0" baseline="0" noProof="0" smtClean="0">
                <a:ln>
                  <a:noFill/>
                </a:ln>
                <a:solidFill>
                  <a:schemeClr val="bg1"/>
                </a:solidFill>
                <a:effectLst/>
                <a:uLnTx/>
                <a:uFillTx/>
                <a:latin typeface="+mn-lt"/>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altLang="ja-JP" sz="1800" b="0" i="0" u="none" strike="noStrike" kern="1200" cap="none" spc="0" normalizeH="0" baseline="0" noProof="0" dirty="0">
              <a:ln>
                <a:noFill/>
              </a:ln>
              <a:solidFill>
                <a:schemeClr val="bg1"/>
              </a:solidFill>
              <a:effectLst/>
              <a:uLnTx/>
              <a:uFillTx/>
              <a:latin typeface="+mn-lt"/>
              <a:ea typeface="ＭＳ Ｐゴシック" charset="-128"/>
              <a:cs typeface="+mn-cs"/>
            </a:endParaRPr>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4294967295"/>
          </p:nvPr>
        </p:nvSpPr>
        <p:spPr>
          <a:xfrm>
            <a:off x="8534400" y="6400800"/>
            <a:ext cx="457200" cy="333375"/>
          </a:xfrm>
          <a:prstGeom prst="rect">
            <a:avLst/>
          </a:prstGeom>
        </p:spPr>
        <p:txBody>
          <a:bodyPr/>
          <a:lstStyle/>
          <a:p>
            <a:pPr>
              <a:defRPr/>
            </a:pPr>
            <a:fld id="{39151612-4018-4619-B92E-7EEAFDF84463}" type="slidenum">
              <a:rPr lang="en-US">
                <a:solidFill>
                  <a:schemeClr val="bg1"/>
                </a:solidFill>
              </a:rPr>
              <a:pPr>
                <a:defRPr/>
              </a:pPr>
              <a:t>60</a:t>
            </a:fld>
            <a:endParaRPr lang="en-US" dirty="0">
              <a:solidFill>
                <a:schemeClr val="bg1"/>
              </a:solidFill>
            </a:endParaRPr>
          </a:p>
        </p:txBody>
      </p:sp>
      <p:sp>
        <p:nvSpPr>
          <p:cNvPr id="1022978" name="Rectangle 2"/>
          <p:cNvSpPr>
            <a:spLocks noGrp="1" noChangeArrowheads="1"/>
          </p:cNvSpPr>
          <p:nvPr>
            <p:ph type="title"/>
          </p:nvPr>
        </p:nvSpPr>
        <p:spPr>
          <a:xfrm>
            <a:off x="152400" y="228600"/>
            <a:ext cx="8839200" cy="775597"/>
          </a:xfrm>
        </p:spPr>
        <p:txBody>
          <a:bodyPr/>
          <a:lstStyle/>
          <a:p>
            <a:pPr eaLnBrk="1" hangingPunct="1">
              <a:defRPr/>
            </a:pPr>
            <a:r>
              <a:rPr lang="en-US" sz="2800" b="1" dirty="0" smtClean="0">
                <a:solidFill>
                  <a:schemeClr val="tx1"/>
                </a:solidFill>
              </a:rPr>
              <a:t>KOREKSI KESALAHAN ATAS PENERIMAAN &amp; PENGELUARAN PEMBIAYAAN</a:t>
            </a:r>
          </a:p>
        </p:txBody>
      </p:sp>
      <p:sp>
        <p:nvSpPr>
          <p:cNvPr id="1022979" name="Rectangle 3"/>
          <p:cNvSpPr>
            <a:spLocks noGrp="1" noChangeArrowheads="1"/>
          </p:cNvSpPr>
          <p:nvPr>
            <p:ph type="body" idx="1"/>
          </p:nvPr>
        </p:nvSpPr>
        <p:spPr>
          <a:xfrm>
            <a:off x="0" y="1371600"/>
            <a:ext cx="9144000" cy="2590800"/>
          </a:xfrm>
        </p:spPr>
        <p:txBody>
          <a:bodyPr/>
          <a:lstStyle/>
          <a:p>
            <a:pPr marL="1262063" lvl="3" indent="-638175" eaLnBrk="1" hangingPunct="1">
              <a:buFont typeface="Wingdings" pitchFamily="2" charset="2"/>
              <a:buChar char="ü"/>
              <a:defRPr/>
            </a:pPr>
            <a:r>
              <a:rPr lang="en-US" sz="2600" dirty="0" err="1" smtClean="0">
                <a:effectLst/>
              </a:rPr>
              <a:t>Tidak</a:t>
            </a:r>
            <a:r>
              <a:rPr lang="en-US" sz="2600" dirty="0" smtClean="0">
                <a:effectLst/>
              </a:rPr>
              <a:t> </a:t>
            </a:r>
            <a:r>
              <a:rPr lang="en-US" sz="2600" dirty="0" err="1" smtClean="0">
                <a:effectLst/>
              </a:rPr>
              <a:t>berulang</a:t>
            </a:r>
            <a:endParaRPr lang="en-US" sz="2600" dirty="0" smtClean="0">
              <a:effectLst/>
            </a:endParaRPr>
          </a:p>
          <a:p>
            <a:pPr marL="1262063" lvl="3" indent="-638175" eaLnBrk="1" hangingPunct="1">
              <a:buFont typeface="Wingdings" pitchFamily="2" charset="2"/>
              <a:buChar char="ü"/>
              <a:defRPr/>
            </a:pPr>
            <a:r>
              <a:rPr lang="en-US" sz="2600" dirty="0" err="1" smtClean="0">
                <a:effectLst/>
              </a:rPr>
              <a:t>Terjadi</a:t>
            </a:r>
            <a:r>
              <a:rPr lang="en-US" sz="2600" dirty="0" smtClean="0">
                <a:effectLst/>
              </a:rPr>
              <a:t> </a:t>
            </a:r>
            <a:r>
              <a:rPr lang="en-US" sz="2600" dirty="0" err="1" smtClean="0">
                <a:effectLst/>
              </a:rPr>
              <a:t>pada</a:t>
            </a:r>
            <a:r>
              <a:rPr lang="en-US" sz="2600" dirty="0" smtClean="0">
                <a:effectLst/>
              </a:rPr>
              <a:t> </a:t>
            </a:r>
            <a:r>
              <a:rPr lang="en-US" sz="2600" dirty="0" err="1" smtClean="0">
                <a:effectLst/>
              </a:rPr>
              <a:t>periode</a:t>
            </a:r>
            <a:r>
              <a:rPr lang="en-US" sz="2600" dirty="0" smtClean="0">
                <a:effectLst/>
              </a:rPr>
              <a:t> </a:t>
            </a:r>
            <a:r>
              <a:rPr lang="en-US" sz="2600" dirty="0" err="1" smtClean="0">
                <a:effectLst/>
              </a:rPr>
              <a:t>sebelumnya</a:t>
            </a:r>
            <a:endParaRPr lang="en-US" sz="2600" dirty="0" smtClean="0">
              <a:effectLst/>
            </a:endParaRPr>
          </a:p>
          <a:p>
            <a:pPr marL="1262063" lvl="3" indent="-638175" eaLnBrk="1" hangingPunct="1">
              <a:buFont typeface="Wingdings" pitchFamily="2" charset="2"/>
              <a:buChar char="ü"/>
              <a:defRPr/>
            </a:pPr>
            <a:r>
              <a:rPr lang="en-US" sz="2600" dirty="0" err="1" smtClean="0">
                <a:effectLst/>
              </a:rPr>
              <a:t>Mempengaruhi</a:t>
            </a:r>
            <a:r>
              <a:rPr lang="en-US" sz="2600" dirty="0" smtClean="0">
                <a:effectLst/>
              </a:rPr>
              <a:t> </a:t>
            </a:r>
            <a:r>
              <a:rPr lang="en-US" sz="2600" dirty="0" err="1" smtClean="0">
                <a:effectLst/>
              </a:rPr>
              <a:t>posisi</a:t>
            </a:r>
            <a:r>
              <a:rPr lang="en-US" sz="2600" dirty="0" smtClean="0">
                <a:effectLst/>
              </a:rPr>
              <a:t> </a:t>
            </a:r>
            <a:r>
              <a:rPr lang="en-US" sz="2600" dirty="0" err="1" smtClean="0">
                <a:effectLst/>
              </a:rPr>
              <a:t>kas</a:t>
            </a:r>
            <a:r>
              <a:rPr lang="en-US" sz="2600" dirty="0" smtClean="0">
                <a:effectLst/>
              </a:rPr>
              <a:t>(</a:t>
            </a:r>
            <a:r>
              <a:rPr lang="en-US" sz="2600" dirty="0" err="1" smtClean="0">
                <a:effectLst/>
              </a:rPr>
              <a:t>menambah</a:t>
            </a:r>
            <a:r>
              <a:rPr lang="en-US" sz="2600" dirty="0" smtClean="0">
                <a:effectLst/>
              </a:rPr>
              <a:t>/</a:t>
            </a:r>
            <a:r>
              <a:rPr lang="en-US" sz="2600" dirty="0" err="1" smtClean="0">
                <a:effectLst/>
              </a:rPr>
              <a:t>mengurang</a:t>
            </a:r>
            <a:r>
              <a:rPr lang="en-US" sz="2600" dirty="0" smtClean="0">
                <a:effectLst/>
              </a:rPr>
              <a:t> </a:t>
            </a:r>
            <a:r>
              <a:rPr lang="en-US" sz="2600" dirty="0" err="1" smtClean="0">
                <a:effectLst/>
              </a:rPr>
              <a:t>saldo</a:t>
            </a:r>
            <a:r>
              <a:rPr lang="en-US" sz="2600" dirty="0" smtClean="0">
                <a:effectLst/>
              </a:rPr>
              <a:t> </a:t>
            </a:r>
            <a:r>
              <a:rPr lang="en-US" sz="2600" dirty="0" err="1" smtClean="0">
                <a:effectLst/>
              </a:rPr>
              <a:t>kas</a:t>
            </a:r>
            <a:r>
              <a:rPr lang="en-US" sz="2600" dirty="0" smtClean="0">
                <a:effectLst/>
              </a:rPr>
              <a:t>)</a:t>
            </a:r>
          </a:p>
          <a:p>
            <a:pPr marL="1262063" lvl="3" indent="-638175" eaLnBrk="1" hangingPunct="1">
              <a:buFont typeface="Wingdings" pitchFamily="2" charset="2"/>
              <a:buChar char="ü"/>
              <a:defRPr/>
            </a:pPr>
            <a:r>
              <a:rPr lang="en-US" sz="2600" dirty="0" err="1" smtClean="0">
                <a:effectLst/>
              </a:rPr>
              <a:t>Laporan</a:t>
            </a:r>
            <a:r>
              <a:rPr lang="en-US" sz="2600" dirty="0" smtClean="0">
                <a:effectLst/>
              </a:rPr>
              <a:t> </a:t>
            </a:r>
            <a:r>
              <a:rPr lang="en-US" sz="2600" dirty="0" err="1" smtClean="0">
                <a:effectLst/>
              </a:rPr>
              <a:t>keuangan</a:t>
            </a:r>
            <a:r>
              <a:rPr lang="en-US" sz="2600" dirty="0" smtClean="0">
                <a:effectLst/>
              </a:rPr>
              <a:t> </a:t>
            </a:r>
            <a:r>
              <a:rPr lang="en-US" sz="2600" dirty="0" err="1" smtClean="0">
                <a:effectLst/>
              </a:rPr>
              <a:t>sudah</a:t>
            </a:r>
            <a:r>
              <a:rPr lang="en-US" sz="2600" dirty="0" smtClean="0">
                <a:effectLst/>
              </a:rPr>
              <a:t> </a:t>
            </a:r>
            <a:r>
              <a:rPr lang="en-US" sz="2600" dirty="0" err="1" smtClean="0">
                <a:effectLst/>
              </a:rPr>
              <a:t>terbit</a:t>
            </a:r>
            <a:r>
              <a:rPr lang="en-US" sz="2600" dirty="0" smtClean="0">
                <a:effectLst/>
              </a:rPr>
              <a:t>.</a:t>
            </a:r>
          </a:p>
          <a:p>
            <a:pPr marL="1262063" lvl="3" indent="-638175" eaLnBrk="1" hangingPunct="1">
              <a:buFontTx/>
              <a:buNone/>
              <a:defRPr/>
            </a:pPr>
            <a:r>
              <a:rPr lang="en-US" sz="2200" b="1" dirty="0" smtClean="0"/>
              <a:t>		</a:t>
            </a:r>
            <a:endParaRPr lang="en-US" sz="2600" dirty="0" smtClean="0">
              <a:effectLst/>
            </a:endParaRPr>
          </a:p>
        </p:txBody>
      </p:sp>
      <p:sp>
        <p:nvSpPr>
          <p:cNvPr id="1022980" name="Rectangle 4"/>
          <p:cNvSpPr>
            <a:spLocks noChangeArrowheads="1"/>
          </p:cNvSpPr>
          <p:nvPr/>
        </p:nvSpPr>
        <p:spPr bwMode="auto">
          <a:xfrm>
            <a:off x="533400" y="4495800"/>
            <a:ext cx="8229600" cy="1905000"/>
          </a:xfrm>
          <a:prstGeom prst="rect">
            <a:avLst/>
          </a:prstGeom>
          <a:noFill/>
          <a:ln w="9525">
            <a:noFill/>
            <a:miter lim="800000"/>
            <a:headEnd/>
            <a:tailEnd/>
          </a:ln>
          <a:effectLst/>
        </p:spPr>
        <p:txBody>
          <a:bodyPr/>
          <a:lstStyle/>
          <a:p>
            <a:pPr marL="1600200" lvl="3" indent="-228600">
              <a:spcBef>
                <a:spcPct val="20000"/>
              </a:spcBef>
              <a:buClr>
                <a:schemeClr val="tx2"/>
              </a:buClr>
              <a:defRPr/>
            </a:pPr>
            <a:endParaRPr lang="en-GB" sz="2000">
              <a:effectLst>
                <a:outerShdw blurRad="38100" dist="38100" dir="2700000" algn="tl">
                  <a:srgbClr val="000000"/>
                </a:outerShdw>
              </a:effectLst>
              <a:latin typeface="Arial Narrow" pitchFamily="34" charset="0"/>
            </a:endParaRPr>
          </a:p>
        </p:txBody>
      </p:sp>
      <p:sp>
        <p:nvSpPr>
          <p:cNvPr id="27654" name="AutoShape 5"/>
          <p:cNvSpPr>
            <a:spLocks noChangeArrowheads="1"/>
          </p:cNvSpPr>
          <p:nvPr/>
        </p:nvSpPr>
        <p:spPr bwMode="auto">
          <a:xfrm>
            <a:off x="5410200" y="3505200"/>
            <a:ext cx="2057400" cy="12954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pPr algn="ctr"/>
            <a:r>
              <a:rPr lang="en-US" b="1"/>
              <a:t>PP 71</a:t>
            </a:r>
          </a:p>
        </p:txBody>
      </p:sp>
      <p:sp>
        <p:nvSpPr>
          <p:cNvPr id="27655" name="Text Box 6"/>
          <p:cNvSpPr txBox="1">
            <a:spLocks noChangeArrowheads="1"/>
          </p:cNvSpPr>
          <p:nvPr/>
        </p:nvSpPr>
        <p:spPr bwMode="auto">
          <a:xfrm>
            <a:off x="4191000" y="5029200"/>
            <a:ext cx="4724400" cy="1016000"/>
          </a:xfrm>
          <a:prstGeom prst="rect">
            <a:avLst/>
          </a:prstGeom>
          <a:solidFill>
            <a:schemeClr val="accent1"/>
          </a:solidFill>
          <a:ln w="9525">
            <a:noFill/>
            <a:miter lim="800000"/>
            <a:headEnd/>
            <a:tailEnd/>
          </a:ln>
        </p:spPr>
        <p:txBody>
          <a:bodyPr wrap="square">
            <a:spAutoFit/>
          </a:bodyPr>
          <a:lstStyle/>
          <a:p>
            <a:pPr algn="ctr" eaLnBrk="0" hangingPunct="0"/>
            <a:r>
              <a:rPr lang="en-US" sz="3000" dirty="0" err="1">
                <a:solidFill>
                  <a:srgbClr val="FFFF99"/>
                </a:solidFill>
                <a:latin typeface="Arial Narrow" pitchFamily="34" charset="0"/>
              </a:rPr>
              <a:t>Pembetulan</a:t>
            </a:r>
            <a:r>
              <a:rPr lang="en-US" sz="3000" dirty="0">
                <a:solidFill>
                  <a:srgbClr val="FFFF99"/>
                </a:solidFill>
                <a:latin typeface="Arial Narrow" pitchFamily="34" charset="0"/>
              </a:rPr>
              <a:t> </a:t>
            </a:r>
            <a:r>
              <a:rPr lang="en-US" sz="3000" dirty="0" err="1">
                <a:solidFill>
                  <a:srgbClr val="FFFF99"/>
                </a:solidFill>
                <a:latin typeface="Arial Narrow" pitchFamily="34" charset="0"/>
              </a:rPr>
              <a:t>pada</a:t>
            </a:r>
            <a:r>
              <a:rPr lang="en-US" sz="3000" dirty="0">
                <a:solidFill>
                  <a:srgbClr val="FFFF99"/>
                </a:solidFill>
                <a:latin typeface="Arial Narrow" pitchFamily="34" charset="0"/>
              </a:rPr>
              <a:t> </a:t>
            </a:r>
            <a:r>
              <a:rPr lang="en-US" sz="3000" b="1" dirty="0" err="1">
                <a:latin typeface="Arial Narrow" pitchFamily="34" charset="0"/>
              </a:rPr>
              <a:t>akun</a:t>
            </a:r>
            <a:r>
              <a:rPr lang="en-US" sz="3000" b="1" dirty="0">
                <a:latin typeface="Arial Narrow" pitchFamily="34" charset="0"/>
              </a:rPr>
              <a:t> </a:t>
            </a:r>
            <a:r>
              <a:rPr lang="en-US" sz="3000" b="1" dirty="0" err="1">
                <a:latin typeface="Arial Narrow" pitchFamily="34" charset="0"/>
              </a:rPr>
              <a:t>kas</a:t>
            </a:r>
            <a:r>
              <a:rPr lang="en-US" sz="3000" b="1" dirty="0">
                <a:latin typeface="Arial Narrow" pitchFamily="34" charset="0"/>
              </a:rPr>
              <a:t> </a:t>
            </a:r>
            <a:r>
              <a:rPr lang="en-US" sz="3000" b="1" dirty="0" err="1">
                <a:latin typeface="Arial Narrow" pitchFamily="34" charset="0"/>
              </a:rPr>
              <a:t>dan</a:t>
            </a:r>
            <a:r>
              <a:rPr lang="en-US" sz="3000" b="1" dirty="0">
                <a:latin typeface="Arial Narrow" pitchFamily="34" charset="0"/>
              </a:rPr>
              <a:t> </a:t>
            </a:r>
            <a:r>
              <a:rPr lang="en-US" sz="3000" b="1" dirty="0" err="1">
                <a:latin typeface="Arial Narrow" pitchFamily="34" charset="0"/>
              </a:rPr>
              <a:t>akun</a:t>
            </a:r>
            <a:r>
              <a:rPr lang="en-US" sz="3000" b="1" dirty="0">
                <a:latin typeface="Arial Narrow" pitchFamily="34" charset="0"/>
              </a:rPr>
              <a:t> </a:t>
            </a:r>
            <a:r>
              <a:rPr lang="en-US" sz="3000" b="1" dirty="0" err="1">
                <a:latin typeface="Arial Narrow" pitchFamily="34" charset="0"/>
              </a:rPr>
              <a:t>Saldo</a:t>
            </a:r>
            <a:r>
              <a:rPr lang="en-US" sz="3000" b="1" dirty="0">
                <a:latin typeface="Arial Narrow" pitchFamily="34" charset="0"/>
              </a:rPr>
              <a:t> </a:t>
            </a:r>
            <a:r>
              <a:rPr lang="en-US" sz="3000" b="1" dirty="0" err="1">
                <a:latin typeface="Arial Narrow" pitchFamily="34" charset="0"/>
              </a:rPr>
              <a:t>Anggaran</a:t>
            </a:r>
            <a:r>
              <a:rPr lang="en-US" sz="3000" b="1" dirty="0">
                <a:latin typeface="Arial Narrow" pitchFamily="34" charset="0"/>
              </a:rPr>
              <a:t> </a:t>
            </a:r>
            <a:r>
              <a:rPr lang="en-US" sz="3000" b="1" dirty="0" err="1">
                <a:latin typeface="Arial Narrow" pitchFamily="34" charset="0"/>
              </a:rPr>
              <a:t>Lebih</a:t>
            </a:r>
            <a:endParaRPr lang="en-US" sz="3000" b="1" dirty="0">
              <a:latin typeface="Arial Narrow" pitchFamily="34" charset="0"/>
            </a:endParaRPr>
          </a:p>
        </p:txBody>
      </p:sp>
      <p:sp>
        <p:nvSpPr>
          <p:cNvPr id="27656" name="AutoShape 5"/>
          <p:cNvSpPr>
            <a:spLocks noChangeArrowheads="1"/>
          </p:cNvSpPr>
          <p:nvPr/>
        </p:nvSpPr>
        <p:spPr bwMode="auto">
          <a:xfrm>
            <a:off x="914400" y="3505200"/>
            <a:ext cx="2057400" cy="12954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pPr algn="ctr"/>
            <a:r>
              <a:rPr lang="en-US" b="1"/>
              <a:t>PP 24</a:t>
            </a:r>
          </a:p>
        </p:txBody>
      </p:sp>
      <p:sp>
        <p:nvSpPr>
          <p:cNvPr id="27657" name="Text Box 6"/>
          <p:cNvSpPr txBox="1">
            <a:spLocks noChangeArrowheads="1"/>
          </p:cNvSpPr>
          <p:nvPr/>
        </p:nvSpPr>
        <p:spPr bwMode="auto">
          <a:xfrm>
            <a:off x="381000" y="5029200"/>
            <a:ext cx="3124200" cy="554038"/>
          </a:xfrm>
          <a:prstGeom prst="rect">
            <a:avLst/>
          </a:prstGeom>
          <a:solidFill>
            <a:schemeClr val="accent1"/>
          </a:solidFill>
          <a:ln w="9525">
            <a:noFill/>
            <a:miter lim="800000"/>
            <a:headEnd/>
            <a:tailEnd/>
          </a:ln>
        </p:spPr>
        <p:txBody>
          <a:bodyPr>
            <a:spAutoFit/>
          </a:bodyPr>
          <a:lstStyle/>
          <a:p>
            <a:pPr algn="ctr" eaLnBrk="0" hangingPunct="0">
              <a:spcBef>
                <a:spcPct val="50000"/>
              </a:spcBef>
            </a:pPr>
            <a:r>
              <a:rPr lang="en-US" sz="3000">
                <a:solidFill>
                  <a:srgbClr val="FFFF99"/>
                </a:solidFill>
                <a:latin typeface="Arial Narrow" pitchFamily="34" charset="0"/>
              </a:rPr>
              <a:t>Belum diatur</a:t>
            </a:r>
          </a:p>
        </p:txBody>
      </p:sp>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4294967295"/>
          </p:nvPr>
        </p:nvSpPr>
        <p:spPr>
          <a:xfrm>
            <a:off x="8534400" y="6400800"/>
            <a:ext cx="457200" cy="333375"/>
          </a:xfrm>
          <a:prstGeom prst="rect">
            <a:avLst/>
          </a:prstGeom>
        </p:spPr>
        <p:txBody>
          <a:bodyPr/>
          <a:lstStyle/>
          <a:p>
            <a:pPr>
              <a:defRPr/>
            </a:pPr>
            <a:fld id="{EA3BD7EF-EE61-4EA0-B611-5D2E405C09E0}" type="slidenum">
              <a:rPr lang="en-US">
                <a:solidFill>
                  <a:schemeClr val="bg1"/>
                </a:solidFill>
              </a:rPr>
              <a:pPr>
                <a:defRPr/>
              </a:pPr>
              <a:t>61</a:t>
            </a:fld>
            <a:endParaRPr lang="en-US">
              <a:solidFill>
                <a:schemeClr val="bg1"/>
              </a:solidFill>
            </a:endParaRPr>
          </a:p>
        </p:txBody>
      </p:sp>
      <p:sp>
        <p:nvSpPr>
          <p:cNvPr id="1022978" name="Rectangle 2"/>
          <p:cNvSpPr>
            <a:spLocks noGrp="1" noChangeArrowheads="1"/>
          </p:cNvSpPr>
          <p:nvPr>
            <p:ph type="title"/>
          </p:nvPr>
        </p:nvSpPr>
        <p:spPr>
          <a:xfrm>
            <a:off x="304800" y="304800"/>
            <a:ext cx="8839200" cy="443198"/>
          </a:xfrm>
        </p:spPr>
        <p:txBody>
          <a:bodyPr/>
          <a:lstStyle/>
          <a:p>
            <a:pPr eaLnBrk="1" hangingPunct="1">
              <a:defRPr/>
            </a:pPr>
            <a:r>
              <a:rPr lang="en-US" sz="3200" b="1" dirty="0" smtClean="0">
                <a:solidFill>
                  <a:schemeClr val="tx1"/>
                </a:solidFill>
              </a:rPr>
              <a:t>KOREKSI KESALAHAN ATAS PENCATATAN KEWAJIBAN</a:t>
            </a:r>
          </a:p>
        </p:txBody>
      </p:sp>
      <p:sp>
        <p:nvSpPr>
          <p:cNvPr id="1022979" name="Rectangle 3"/>
          <p:cNvSpPr>
            <a:spLocks noGrp="1" noChangeArrowheads="1"/>
          </p:cNvSpPr>
          <p:nvPr>
            <p:ph type="body" idx="1"/>
          </p:nvPr>
        </p:nvSpPr>
        <p:spPr>
          <a:xfrm>
            <a:off x="0" y="1371600"/>
            <a:ext cx="9144000" cy="2590800"/>
          </a:xfrm>
        </p:spPr>
        <p:txBody>
          <a:bodyPr/>
          <a:lstStyle/>
          <a:p>
            <a:pPr marL="1262063" lvl="3" indent="-638175" eaLnBrk="1" hangingPunct="1">
              <a:buFont typeface="Wingdings" pitchFamily="2" charset="2"/>
              <a:buChar char="ü"/>
              <a:defRPr/>
            </a:pPr>
            <a:r>
              <a:rPr lang="en-US" sz="2600" dirty="0" err="1" smtClean="0">
                <a:effectLst/>
              </a:rPr>
              <a:t>Tidak</a:t>
            </a:r>
            <a:r>
              <a:rPr lang="en-US" sz="2600" dirty="0" smtClean="0">
                <a:effectLst/>
              </a:rPr>
              <a:t> </a:t>
            </a:r>
            <a:r>
              <a:rPr lang="en-US" sz="2600" dirty="0" err="1" smtClean="0">
                <a:effectLst/>
              </a:rPr>
              <a:t>berulang</a:t>
            </a:r>
            <a:endParaRPr lang="en-US" sz="2600" dirty="0" smtClean="0">
              <a:effectLst/>
            </a:endParaRPr>
          </a:p>
          <a:p>
            <a:pPr marL="1262063" lvl="3" indent="-638175" eaLnBrk="1" hangingPunct="1">
              <a:buFont typeface="Wingdings" pitchFamily="2" charset="2"/>
              <a:buChar char="ü"/>
              <a:defRPr/>
            </a:pPr>
            <a:r>
              <a:rPr lang="en-US" sz="2600" dirty="0" err="1" smtClean="0">
                <a:effectLst/>
              </a:rPr>
              <a:t>Terjadi</a:t>
            </a:r>
            <a:r>
              <a:rPr lang="en-US" sz="2600" dirty="0" smtClean="0">
                <a:effectLst/>
              </a:rPr>
              <a:t> </a:t>
            </a:r>
            <a:r>
              <a:rPr lang="en-US" sz="2600" dirty="0" err="1" smtClean="0">
                <a:effectLst/>
              </a:rPr>
              <a:t>pada</a:t>
            </a:r>
            <a:r>
              <a:rPr lang="en-US" sz="2600" dirty="0" smtClean="0">
                <a:effectLst/>
              </a:rPr>
              <a:t> </a:t>
            </a:r>
            <a:r>
              <a:rPr lang="en-US" sz="2600" dirty="0" err="1" smtClean="0">
                <a:effectLst/>
              </a:rPr>
              <a:t>periode</a:t>
            </a:r>
            <a:r>
              <a:rPr lang="en-US" sz="2600" dirty="0" smtClean="0">
                <a:effectLst/>
              </a:rPr>
              <a:t> </a:t>
            </a:r>
            <a:r>
              <a:rPr lang="en-US" sz="2600" dirty="0" err="1" smtClean="0">
                <a:effectLst/>
              </a:rPr>
              <a:t>sebelumnya</a:t>
            </a:r>
            <a:endParaRPr lang="en-US" sz="2600" dirty="0" smtClean="0">
              <a:effectLst/>
            </a:endParaRPr>
          </a:p>
          <a:p>
            <a:pPr marL="1262063" lvl="3" indent="-638175" eaLnBrk="1" hangingPunct="1">
              <a:buFont typeface="Wingdings" pitchFamily="2" charset="2"/>
              <a:buChar char="ü"/>
              <a:defRPr/>
            </a:pPr>
            <a:r>
              <a:rPr lang="en-US" sz="2600" dirty="0" err="1" smtClean="0">
                <a:effectLst/>
              </a:rPr>
              <a:t>Mempengaruhi</a:t>
            </a:r>
            <a:r>
              <a:rPr lang="en-US" sz="2600" dirty="0" smtClean="0">
                <a:effectLst/>
              </a:rPr>
              <a:t> </a:t>
            </a:r>
            <a:r>
              <a:rPr lang="en-US" sz="2600" dirty="0" err="1" smtClean="0">
                <a:effectLst/>
              </a:rPr>
              <a:t>posisi</a:t>
            </a:r>
            <a:r>
              <a:rPr lang="en-US" sz="2600" dirty="0" smtClean="0">
                <a:effectLst/>
              </a:rPr>
              <a:t> </a:t>
            </a:r>
            <a:r>
              <a:rPr lang="en-US" sz="2600" dirty="0" err="1" smtClean="0">
                <a:effectLst/>
              </a:rPr>
              <a:t>kas</a:t>
            </a:r>
            <a:r>
              <a:rPr lang="en-US" sz="2600" dirty="0" smtClean="0">
                <a:effectLst/>
              </a:rPr>
              <a:t>(</a:t>
            </a:r>
            <a:r>
              <a:rPr lang="en-US" sz="2600" dirty="0" err="1" smtClean="0">
                <a:effectLst/>
              </a:rPr>
              <a:t>menambah</a:t>
            </a:r>
            <a:r>
              <a:rPr lang="en-US" sz="2600" dirty="0" smtClean="0">
                <a:effectLst/>
              </a:rPr>
              <a:t>/</a:t>
            </a:r>
            <a:r>
              <a:rPr lang="en-US" sz="2600" dirty="0" err="1" smtClean="0">
                <a:effectLst/>
              </a:rPr>
              <a:t>mengurang</a:t>
            </a:r>
            <a:r>
              <a:rPr lang="en-US" sz="2600" dirty="0" smtClean="0">
                <a:effectLst/>
              </a:rPr>
              <a:t> </a:t>
            </a:r>
            <a:r>
              <a:rPr lang="en-US" sz="2600" dirty="0" err="1" smtClean="0">
                <a:effectLst/>
              </a:rPr>
              <a:t>saldo</a:t>
            </a:r>
            <a:r>
              <a:rPr lang="en-US" sz="2600" dirty="0" smtClean="0">
                <a:effectLst/>
              </a:rPr>
              <a:t> </a:t>
            </a:r>
            <a:r>
              <a:rPr lang="en-US" sz="2600" dirty="0" err="1" smtClean="0">
                <a:effectLst/>
              </a:rPr>
              <a:t>kas</a:t>
            </a:r>
            <a:r>
              <a:rPr lang="en-US" sz="2600" dirty="0" smtClean="0">
                <a:effectLst/>
              </a:rPr>
              <a:t>)</a:t>
            </a:r>
          </a:p>
          <a:p>
            <a:pPr marL="1262063" lvl="3" indent="-638175" eaLnBrk="1" hangingPunct="1">
              <a:buFont typeface="Wingdings" pitchFamily="2" charset="2"/>
              <a:buChar char="ü"/>
              <a:defRPr/>
            </a:pPr>
            <a:r>
              <a:rPr lang="en-US" sz="2600" dirty="0" err="1" smtClean="0">
                <a:effectLst/>
              </a:rPr>
              <a:t>Laporan</a:t>
            </a:r>
            <a:r>
              <a:rPr lang="en-US" sz="2600" dirty="0" smtClean="0">
                <a:effectLst/>
              </a:rPr>
              <a:t> </a:t>
            </a:r>
            <a:r>
              <a:rPr lang="en-US" sz="2600" dirty="0" err="1" smtClean="0">
                <a:effectLst/>
              </a:rPr>
              <a:t>keuangan</a:t>
            </a:r>
            <a:r>
              <a:rPr lang="en-US" sz="2600" dirty="0" smtClean="0">
                <a:effectLst/>
              </a:rPr>
              <a:t> </a:t>
            </a:r>
            <a:r>
              <a:rPr lang="en-US" sz="2600" dirty="0" err="1" smtClean="0">
                <a:effectLst/>
              </a:rPr>
              <a:t>sudah</a:t>
            </a:r>
            <a:r>
              <a:rPr lang="en-US" sz="2600" dirty="0" smtClean="0">
                <a:effectLst/>
              </a:rPr>
              <a:t> </a:t>
            </a:r>
            <a:r>
              <a:rPr lang="en-US" sz="2600" dirty="0" err="1" smtClean="0">
                <a:effectLst/>
              </a:rPr>
              <a:t>terbit</a:t>
            </a:r>
            <a:r>
              <a:rPr lang="en-US" sz="2600" dirty="0" smtClean="0">
                <a:effectLst/>
              </a:rPr>
              <a:t>.</a:t>
            </a:r>
          </a:p>
          <a:p>
            <a:pPr marL="1262063" lvl="3" indent="-638175" eaLnBrk="1" hangingPunct="1">
              <a:buFontTx/>
              <a:buNone/>
              <a:defRPr/>
            </a:pPr>
            <a:r>
              <a:rPr lang="en-US" sz="2200" b="1" dirty="0" smtClean="0"/>
              <a:t>		</a:t>
            </a:r>
            <a:endParaRPr lang="en-US" sz="2600" dirty="0" smtClean="0">
              <a:effectLst/>
            </a:endParaRPr>
          </a:p>
        </p:txBody>
      </p:sp>
      <p:sp>
        <p:nvSpPr>
          <p:cNvPr id="1022980" name="Rectangle 4"/>
          <p:cNvSpPr>
            <a:spLocks noChangeArrowheads="1"/>
          </p:cNvSpPr>
          <p:nvPr/>
        </p:nvSpPr>
        <p:spPr bwMode="auto">
          <a:xfrm>
            <a:off x="533400" y="4495800"/>
            <a:ext cx="8229600" cy="1905000"/>
          </a:xfrm>
          <a:prstGeom prst="rect">
            <a:avLst/>
          </a:prstGeom>
          <a:noFill/>
          <a:ln w="9525">
            <a:noFill/>
            <a:miter lim="800000"/>
            <a:headEnd/>
            <a:tailEnd/>
          </a:ln>
          <a:effectLst/>
        </p:spPr>
        <p:txBody>
          <a:bodyPr/>
          <a:lstStyle/>
          <a:p>
            <a:pPr marL="1600200" lvl="3" indent="-228600">
              <a:spcBef>
                <a:spcPct val="20000"/>
              </a:spcBef>
              <a:buClr>
                <a:schemeClr val="tx2"/>
              </a:buClr>
              <a:defRPr/>
            </a:pPr>
            <a:endParaRPr lang="en-GB" sz="2000">
              <a:effectLst>
                <a:outerShdw blurRad="38100" dist="38100" dir="2700000" algn="tl">
                  <a:srgbClr val="000000"/>
                </a:outerShdw>
              </a:effectLst>
              <a:latin typeface="Arial Narrow" pitchFamily="34" charset="0"/>
            </a:endParaRPr>
          </a:p>
        </p:txBody>
      </p:sp>
      <p:sp>
        <p:nvSpPr>
          <p:cNvPr id="28678" name="AutoShape 5"/>
          <p:cNvSpPr>
            <a:spLocks noChangeArrowheads="1"/>
          </p:cNvSpPr>
          <p:nvPr/>
        </p:nvSpPr>
        <p:spPr bwMode="auto">
          <a:xfrm>
            <a:off x="5257800" y="3581400"/>
            <a:ext cx="2057400" cy="12954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pPr algn="ctr"/>
            <a:r>
              <a:rPr lang="en-US" b="1"/>
              <a:t>PP 71</a:t>
            </a:r>
          </a:p>
        </p:txBody>
      </p:sp>
      <p:sp>
        <p:nvSpPr>
          <p:cNvPr id="28679" name="Text Box 6"/>
          <p:cNvSpPr txBox="1">
            <a:spLocks noChangeArrowheads="1"/>
          </p:cNvSpPr>
          <p:nvPr/>
        </p:nvSpPr>
        <p:spPr bwMode="auto">
          <a:xfrm>
            <a:off x="3886200" y="5029200"/>
            <a:ext cx="4953000" cy="1016000"/>
          </a:xfrm>
          <a:prstGeom prst="rect">
            <a:avLst/>
          </a:prstGeom>
          <a:solidFill>
            <a:schemeClr val="accent1"/>
          </a:solidFill>
          <a:ln w="9525">
            <a:noFill/>
            <a:miter lim="800000"/>
            <a:headEnd/>
            <a:tailEnd/>
          </a:ln>
        </p:spPr>
        <p:txBody>
          <a:bodyPr wrap="square">
            <a:spAutoFit/>
          </a:bodyPr>
          <a:lstStyle/>
          <a:p>
            <a:pPr algn="ctr" eaLnBrk="0" hangingPunct="0"/>
            <a:r>
              <a:rPr lang="en-US" sz="3000" dirty="0" err="1">
                <a:solidFill>
                  <a:srgbClr val="FFFF99"/>
                </a:solidFill>
                <a:latin typeface="Arial Narrow" pitchFamily="34" charset="0"/>
              </a:rPr>
              <a:t>Pembetulan</a:t>
            </a:r>
            <a:r>
              <a:rPr lang="en-US" sz="3000" dirty="0">
                <a:solidFill>
                  <a:srgbClr val="FFFF99"/>
                </a:solidFill>
                <a:latin typeface="Arial Narrow" pitchFamily="34" charset="0"/>
              </a:rPr>
              <a:t> </a:t>
            </a:r>
            <a:r>
              <a:rPr lang="en-US" sz="3000" dirty="0" err="1">
                <a:solidFill>
                  <a:srgbClr val="FFFF99"/>
                </a:solidFill>
                <a:latin typeface="Arial Narrow" pitchFamily="34" charset="0"/>
              </a:rPr>
              <a:t>pada</a:t>
            </a:r>
            <a:r>
              <a:rPr lang="en-US" sz="3000" dirty="0">
                <a:solidFill>
                  <a:srgbClr val="FFFF99"/>
                </a:solidFill>
                <a:latin typeface="Arial Narrow" pitchFamily="34" charset="0"/>
              </a:rPr>
              <a:t> </a:t>
            </a:r>
            <a:r>
              <a:rPr lang="en-US" sz="3000" b="1" dirty="0" err="1">
                <a:latin typeface="Arial Narrow" pitchFamily="34" charset="0"/>
              </a:rPr>
              <a:t>akun</a:t>
            </a:r>
            <a:r>
              <a:rPr lang="en-US" sz="3000" b="1" dirty="0">
                <a:latin typeface="Arial Narrow" pitchFamily="34" charset="0"/>
              </a:rPr>
              <a:t> </a:t>
            </a:r>
            <a:r>
              <a:rPr lang="en-US" sz="3000" b="1" dirty="0" err="1">
                <a:latin typeface="Arial Narrow" pitchFamily="34" charset="0"/>
              </a:rPr>
              <a:t>kas</a:t>
            </a:r>
            <a:r>
              <a:rPr lang="en-US" sz="3000" b="1" dirty="0">
                <a:latin typeface="Arial Narrow" pitchFamily="34" charset="0"/>
              </a:rPr>
              <a:t> </a:t>
            </a:r>
            <a:r>
              <a:rPr lang="en-US" sz="3000" b="1" dirty="0" err="1">
                <a:latin typeface="Arial Narrow" pitchFamily="34" charset="0"/>
              </a:rPr>
              <a:t>dan</a:t>
            </a:r>
            <a:r>
              <a:rPr lang="en-US" sz="3000" b="1" dirty="0">
                <a:latin typeface="Arial Narrow" pitchFamily="34" charset="0"/>
              </a:rPr>
              <a:t> </a:t>
            </a:r>
            <a:r>
              <a:rPr lang="en-US" sz="3000" b="1" dirty="0" err="1">
                <a:latin typeface="Arial Narrow" pitchFamily="34" charset="0"/>
              </a:rPr>
              <a:t>kewajiban</a:t>
            </a:r>
            <a:r>
              <a:rPr lang="en-US" sz="3000" b="1" dirty="0">
                <a:solidFill>
                  <a:schemeClr val="bg1"/>
                </a:solidFill>
                <a:latin typeface="Arial Narrow" pitchFamily="34" charset="0"/>
              </a:rPr>
              <a:t> </a:t>
            </a:r>
            <a:r>
              <a:rPr lang="en-US" sz="3000" dirty="0">
                <a:solidFill>
                  <a:srgbClr val="FFFF99"/>
                </a:solidFill>
                <a:latin typeface="Arial Narrow" pitchFamily="34" charset="0"/>
              </a:rPr>
              <a:t>yang </a:t>
            </a:r>
            <a:r>
              <a:rPr lang="en-US" sz="3000" dirty="0" err="1">
                <a:solidFill>
                  <a:srgbClr val="FFFF99"/>
                </a:solidFill>
                <a:latin typeface="Arial Narrow" pitchFamily="34" charset="0"/>
              </a:rPr>
              <a:t>bersangkutan</a:t>
            </a:r>
            <a:endParaRPr lang="en-US" sz="3000" dirty="0">
              <a:solidFill>
                <a:srgbClr val="FFFF99"/>
              </a:solidFill>
              <a:latin typeface="Arial Narrow" pitchFamily="34" charset="0"/>
            </a:endParaRPr>
          </a:p>
        </p:txBody>
      </p:sp>
      <p:sp>
        <p:nvSpPr>
          <p:cNvPr id="28680" name="Text Box 6"/>
          <p:cNvSpPr txBox="1">
            <a:spLocks noChangeArrowheads="1"/>
          </p:cNvSpPr>
          <p:nvPr/>
        </p:nvSpPr>
        <p:spPr bwMode="auto">
          <a:xfrm>
            <a:off x="381000" y="5029200"/>
            <a:ext cx="2667000" cy="554038"/>
          </a:xfrm>
          <a:prstGeom prst="rect">
            <a:avLst/>
          </a:prstGeom>
          <a:solidFill>
            <a:schemeClr val="accent1"/>
          </a:solidFill>
          <a:ln w="9525">
            <a:noFill/>
            <a:miter lim="800000"/>
            <a:headEnd/>
            <a:tailEnd/>
          </a:ln>
        </p:spPr>
        <p:txBody>
          <a:bodyPr>
            <a:spAutoFit/>
          </a:bodyPr>
          <a:lstStyle/>
          <a:p>
            <a:pPr algn="ctr" eaLnBrk="0" hangingPunct="0">
              <a:spcBef>
                <a:spcPct val="50000"/>
              </a:spcBef>
            </a:pPr>
            <a:r>
              <a:rPr lang="en-US" sz="3000">
                <a:solidFill>
                  <a:srgbClr val="FFFF99"/>
                </a:solidFill>
                <a:latin typeface="Arial Narrow" pitchFamily="34" charset="0"/>
              </a:rPr>
              <a:t>Belum diatur</a:t>
            </a:r>
          </a:p>
        </p:txBody>
      </p:sp>
      <p:sp>
        <p:nvSpPr>
          <p:cNvPr id="28681" name="AutoShape 5"/>
          <p:cNvSpPr>
            <a:spLocks noChangeArrowheads="1"/>
          </p:cNvSpPr>
          <p:nvPr/>
        </p:nvSpPr>
        <p:spPr bwMode="auto">
          <a:xfrm>
            <a:off x="762000" y="3581400"/>
            <a:ext cx="2057400" cy="12954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pPr algn="ctr"/>
            <a:r>
              <a:rPr lang="en-US" b="1"/>
              <a:t>PP 24</a:t>
            </a:r>
          </a:p>
        </p:txBody>
      </p:sp>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4294967295"/>
          </p:nvPr>
        </p:nvSpPr>
        <p:spPr>
          <a:xfrm>
            <a:off x="8534400" y="6400800"/>
            <a:ext cx="457200" cy="333375"/>
          </a:xfrm>
          <a:prstGeom prst="rect">
            <a:avLst/>
          </a:prstGeom>
        </p:spPr>
        <p:txBody>
          <a:bodyPr/>
          <a:lstStyle/>
          <a:p>
            <a:pPr>
              <a:defRPr/>
            </a:pPr>
            <a:fld id="{A6AD0848-5668-4C56-9980-D42538E2E373}" type="slidenum">
              <a:rPr lang="en-US">
                <a:solidFill>
                  <a:schemeClr val="bg1"/>
                </a:solidFill>
              </a:rPr>
              <a:pPr>
                <a:defRPr/>
              </a:pPr>
              <a:t>62</a:t>
            </a:fld>
            <a:endParaRPr lang="en-US" dirty="0">
              <a:solidFill>
                <a:schemeClr val="bg1"/>
              </a:solidFill>
            </a:endParaRPr>
          </a:p>
        </p:txBody>
      </p:sp>
      <p:sp>
        <p:nvSpPr>
          <p:cNvPr id="1025026" name="Rectangle 2"/>
          <p:cNvSpPr>
            <a:spLocks noGrp="1" noChangeArrowheads="1"/>
          </p:cNvSpPr>
          <p:nvPr>
            <p:ph type="title"/>
          </p:nvPr>
        </p:nvSpPr>
        <p:spPr>
          <a:xfrm>
            <a:off x="304800" y="139700"/>
            <a:ext cx="8643938" cy="664797"/>
          </a:xfrm>
        </p:spPr>
        <p:txBody>
          <a:bodyPr/>
          <a:lstStyle/>
          <a:p>
            <a:pPr eaLnBrk="1" hangingPunct="1">
              <a:defRPr/>
            </a:pPr>
            <a:r>
              <a:rPr lang="en-US" dirty="0" smtClean="0">
                <a:solidFill>
                  <a:schemeClr val="tx1"/>
                </a:solidFill>
              </a:rPr>
              <a:t>KOREKSI KESALAHAN</a:t>
            </a:r>
          </a:p>
        </p:txBody>
      </p:sp>
      <p:sp>
        <p:nvSpPr>
          <p:cNvPr id="1025027" name="Rectangle 3"/>
          <p:cNvSpPr>
            <a:spLocks noGrp="1" noChangeArrowheads="1"/>
          </p:cNvSpPr>
          <p:nvPr>
            <p:ph type="body" idx="1"/>
          </p:nvPr>
        </p:nvSpPr>
        <p:spPr>
          <a:xfrm>
            <a:off x="228600" y="1447800"/>
            <a:ext cx="8534400" cy="2480679"/>
          </a:xfrm>
        </p:spPr>
        <p:txBody>
          <a:bodyPr/>
          <a:lstStyle/>
          <a:p>
            <a:pPr marL="2052638" lvl="3" indent="-511175" eaLnBrk="1" hangingPunct="1">
              <a:lnSpc>
                <a:spcPct val="90000"/>
              </a:lnSpc>
              <a:buFont typeface="Wingdings" pitchFamily="2" charset="2"/>
              <a:buChar char="ü"/>
              <a:defRPr/>
            </a:pPr>
            <a:r>
              <a:rPr lang="en-US" sz="2600" dirty="0" err="1" smtClean="0"/>
              <a:t>Tidak</a:t>
            </a:r>
            <a:r>
              <a:rPr lang="en-US" sz="2600" dirty="0" smtClean="0"/>
              <a:t> </a:t>
            </a:r>
            <a:r>
              <a:rPr lang="en-US" sz="2600" dirty="0" err="1" smtClean="0"/>
              <a:t>berulang</a:t>
            </a:r>
            <a:endParaRPr lang="en-US" sz="2600" dirty="0" smtClean="0"/>
          </a:p>
          <a:p>
            <a:pPr marL="2052638" lvl="3" indent="-511175" eaLnBrk="1" hangingPunct="1">
              <a:lnSpc>
                <a:spcPct val="90000"/>
              </a:lnSpc>
              <a:buFont typeface="Wingdings" pitchFamily="2" charset="2"/>
              <a:buChar char="ü"/>
              <a:defRPr/>
            </a:pPr>
            <a:r>
              <a:rPr lang="en-US" sz="2600" dirty="0" err="1" smtClean="0"/>
              <a:t>Terjadi</a:t>
            </a:r>
            <a:r>
              <a:rPr lang="en-US" sz="2600" dirty="0" smtClean="0"/>
              <a:t> </a:t>
            </a:r>
            <a:r>
              <a:rPr lang="en-US" sz="2600" dirty="0" err="1" smtClean="0"/>
              <a:t>pada</a:t>
            </a:r>
            <a:r>
              <a:rPr lang="en-US" sz="2600" dirty="0" smtClean="0"/>
              <a:t> </a:t>
            </a:r>
            <a:r>
              <a:rPr lang="en-US" sz="2600" dirty="0" err="1" smtClean="0"/>
              <a:t>periode-periode</a:t>
            </a:r>
            <a:r>
              <a:rPr lang="en-US" sz="2600" dirty="0" smtClean="0"/>
              <a:t> </a:t>
            </a:r>
            <a:r>
              <a:rPr lang="en-US" sz="2600" dirty="0" err="1" smtClean="0"/>
              <a:t>sebelumnya</a:t>
            </a:r>
            <a:endParaRPr lang="en-US" sz="2600" dirty="0" smtClean="0"/>
          </a:p>
          <a:p>
            <a:pPr marL="2052638" lvl="3" indent="-511175" eaLnBrk="1" hangingPunct="1">
              <a:lnSpc>
                <a:spcPct val="90000"/>
              </a:lnSpc>
              <a:buFont typeface="Wingdings" pitchFamily="2" charset="2"/>
              <a:buChar char="ü"/>
              <a:defRPr/>
            </a:pPr>
            <a:r>
              <a:rPr lang="en-US" sz="2600" dirty="0" err="1" smtClean="0"/>
              <a:t>Tidak</a:t>
            </a:r>
            <a:r>
              <a:rPr lang="en-US" sz="2600" dirty="0" smtClean="0">
                <a:solidFill>
                  <a:srgbClr val="0000FF"/>
                </a:solidFill>
              </a:rPr>
              <a:t> </a:t>
            </a:r>
            <a:r>
              <a:rPr lang="en-US" sz="2600" dirty="0" err="1" smtClean="0"/>
              <a:t>mempengaruhi</a:t>
            </a:r>
            <a:r>
              <a:rPr lang="en-US" sz="2600" dirty="0" smtClean="0"/>
              <a:t> </a:t>
            </a:r>
            <a:r>
              <a:rPr lang="en-US" sz="2600" dirty="0" err="1" smtClean="0"/>
              <a:t>posisi</a:t>
            </a:r>
            <a:r>
              <a:rPr lang="en-US" sz="2600" dirty="0" smtClean="0"/>
              <a:t> </a:t>
            </a:r>
            <a:r>
              <a:rPr lang="en-US" sz="2600" dirty="0" err="1" smtClean="0"/>
              <a:t>kas</a:t>
            </a:r>
            <a:endParaRPr lang="en-US" sz="2600" dirty="0" smtClean="0"/>
          </a:p>
          <a:p>
            <a:pPr marL="2052638" lvl="3" indent="-511175" eaLnBrk="1" hangingPunct="1">
              <a:lnSpc>
                <a:spcPct val="90000"/>
              </a:lnSpc>
              <a:buFont typeface="Wingdings" pitchFamily="2" charset="2"/>
              <a:buChar char="ü"/>
              <a:defRPr/>
            </a:pPr>
            <a:r>
              <a:rPr lang="en-US" sz="2600" dirty="0" err="1" smtClean="0"/>
              <a:t>Sebelum</a:t>
            </a:r>
            <a:r>
              <a:rPr lang="en-US" sz="2600" dirty="0" smtClean="0"/>
              <a:t> </a:t>
            </a:r>
            <a:r>
              <a:rPr lang="en-US" sz="2600" dirty="0" err="1" smtClean="0"/>
              <a:t>maupun</a:t>
            </a:r>
            <a:r>
              <a:rPr lang="en-US" sz="2600" dirty="0" smtClean="0"/>
              <a:t> </a:t>
            </a:r>
            <a:r>
              <a:rPr lang="en-US" sz="2600" dirty="0" err="1" smtClean="0"/>
              <a:t>setelah</a:t>
            </a:r>
            <a:r>
              <a:rPr lang="en-US" sz="2600" dirty="0" smtClean="0"/>
              <a:t> </a:t>
            </a:r>
            <a:r>
              <a:rPr lang="en-US" sz="2600" dirty="0" err="1" smtClean="0"/>
              <a:t>laporan</a:t>
            </a:r>
            <a:r>
              <a:rPr lang="en-US" sz="2600" dirty="0" smtClean="0"/>
              <a:t> </a:t>
            </a:r>
            <a:r>
              <a:rPr lang="en-US" sz="2600" dirty="0" err="1" smtClean="0"/>
              <a:t>keuangan</a:t>
            </a:r>
            <a:r>
              <a:rPr lang="en-US" sz="2600" dirty="0" smtClean="0"/>
              <a:t> </a:t>
            </a:r>
            <a:r>
              <a:rPr lang="en-US" sz="2600" dirty="0" err="1" smtClean="0"/>
              <a:t>terbit</a:t>
            </a:r>
            <a:endParaRPr lang="en-US" sz="2600" dirty="0" smtClean="0"/>
          </a:p>
          <a:p>
            <a:pPr marL="2052638" lvl="3" indent="-511175" eaLnBrk="1" hangingPunct="1">
              <a:lnSpc>
                <a:spcPct val="90000"/>
              </a:lnSpc>
              <a:buFontTx/>
              <a:buNone/>
              <a:defRPr/>
            </a:pPr>
            <a:r>
              <a:rPr lang="en-US" sz="2600" b="1" dirty="0" smtClean="0"/>
              <a:t>		</a:t>
            </a:r>
            <a:endParaRPr lang="en-US" sz="2600" dirty="0" smtClean="0">
              <a:effectLst/>
            </a:endParaRPr>
          </a:p>
        </p:txBody>
      </p:sp>
      <p:sp>
        <p:nvSpPr>
          <p:cNvPr id="1025028" name="Rectangle 4"/>
          <p:cNvSpPr>
            <a:spLocks noChangeArrowheads="1"/>
          </p:cNvSpPr>
          <p:nvPr/>
        </p:nvSpPr>
        <p:spPr bwMode="auto">
          <a:xfrm>
            <a:off x="533400" y="4495800"/>
            <a:ext cx="8229600" cy="1905000"/>
          </a:xfrm>
          <a:prstGeom prst="rect">
            <a:avLst/>
          </a:prstGeom>
          <a:noFill/>
          <a:ln w="9525">
            <a:noFill/>
            <a:miter lim="800000"/>
            <a:headEnd/>
            <a:tailEnd/>
          </a:ln>
          <a:effectLst/>
        </p:spPr>
        <p:txBody>
          <a:bodyPr/>
          <a:lstStyle/>
          <a:p>
            <a:pPr marL="1600200" lvl="3" indent="-228600">
              <a:spcBef>
                <a:spcPct val="20000"/>
              </a:spcBef>
              <a:buClr>
                <a:schemeClr val="tx2"/>
              </a:buClr>
              <a:defRPr/>
            </a:pPr>
            <a:endParaRPr lang="en-GB" sz="2000">
              <a:effectLst>
                <a:outerShdw blurRad="38100" dist="38100" dir="2700000" algn="tl">
                  <a:srgbClr val="000000"/>
                </a:outerShdw>
              </a:effectLst>
              <a:latin typeface="Arial Narrow" pitchFamily="34" charset="0"/>
            </a:endParaRPr>
          </a:p>
        </p:txBody>
      </p:sp>
      <p:sp>
        <p:nvSpPr>
          <p:cNvPr id="29702" name="AutoShape 5"/>
          <p:cNvSpPr>
            <a:spLocks noChangeArrowheads="1"/>
          </p:cNvSpPr>
          <p:nvPr/>
        </p:nvSpPr>
        <p:spPr bwMode="auto">
          <a:xfrm>
            <a:off x="3505200" y="3352800"/>
            <a:ext cx="2057400" cy="16002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pPr algn="ctr"/>
            <a:r>
              <a:rPr lang="en-US" b="1"/>
              <a:t>PP 24</a:t>
            </a:r>
          </a:p>
          <a:p>
            <a:pPr algn="ctr"/>
            <a:r>
              <a:rPr lang="en-US" b="1"/>
              <a:t>PP 71</a:t>
            </a:r>
          </a:p>
        </p:txBody>
      </p:sp>
      <p:sp>
        <p:nvSpPr>
          <p:cNvPr id="29703" name="Text Box 6"/>
          <p:cNvSpPr txBox="1">
            <a:spLocks noChangeArrowheads="1"/>
          </p:cNvSpPr>
          <p:nvPr/>
        </p:nvSpPr>
        <p:spPr bwMode="auto">
          <a:xfrm>
            <a:off x="990600" y="5181600"/>
            <a:ext cx="7315200" cy="1016000"/>
          </a:xfrm>
          <a:prstGeom prst="rect">
            <a:avLst/>
          </a:prstGeom>
          <a:solidFill>
            <a:schemeClr val="accent1"/>
          </a:solidFill>
          <a:ln w="9525">
            <a:noFill/>
            <a:miter lim="800000"/>
            <a:headEnd/>
            <a:tailEnd/>
          </a:ln>
        </p:spPr>
        <p:txBody>
          <a:bodyPr>
            <a:spAutoFit/>
          </a:bodyPr>
          <a:lstStyle/>
          <a:p>
            <a:pPr algn="ctr" eaLnBrk="0" hangingPunct="0">
              <a:spcBef>
                <a:spcPct val="50000"/>
              </a:spcBef>
            </a:pPr>
            <a:r>
              <a:rPr lang="en-US" sz="3000" b="1" dirty="0" err="1">
                <a:latin typeface="Arial Narrow" pitchFamily="34" charset="0"/>
              </a:rPr>
              <a:t>Pembetulan</a:t>
            </a:r>
            <a:r>
              <a:rPr lang="en-US" sz="3000" b="1" dirty="0">
                <a:latin typeface="Arial Narrow" pitchFamily="34" charset="0"/>
              </a:rPr>
              <a:t> </a:t>
            </a:r>
            <a:r>
              <a:rPr lang="en-US" sz="3000" b="1" dirty="0" err="1">
                <a:latin typeface="Arial Narrow" pitchFamily="34" charset="0"/>
              </a:rPr>
              <a:t>pada</a:t>
            </a:r>
            <a:r>
              <a:rPr lang="en-US" sz="3000" b="1" dirty="0">
                <a:latin typeface="Arial Narrow" pitchFamily="34" charset="0"/>
              </a:rPr>
              <a:t> </a:t>
            </a:r>
            <a:r>
              <a:rPr lang="en-US" sz="3000" b="1" dirty="0" err="1">
                <a:latin typeface="Arial Narrow" pitchFamily="34" charset="0"/>
              </a:rPr>
              <a:t>akun-akun</a:t>
            </a:r>
            <a:r>
              <a:rPr lang="en-US" sz="3000" b="1" dirty="0">
                <a:latin typeface="Arial Narrow" pitchFamily="34" charset="0"/>
              </a:rPr>
              <a:t> </a:t>
            </a:r>
            <a:r>
              <a:rPr lang="en-US" sz="3000" b="1" dirty="0" err="1">
                <a:latin typeface="Arial Narrow" pitchFamily="34" charset="0"/>
              </a:rPr>
              <a:t>neraca</a:t>
            </a:r>
            <a:r>
              <a:rPr lang="en-US" sz="3000" b="1" dirty="0">
                <a:latin typeface="Arial Narrow" pitchFamily="34" charset="0"/>
              </a:rPr>
              <a:t> </a:t>
            </a:r>
            <a:r>
              <a:rPr lang="en-US" sz="3000" b="1" dirty="0" err="1">
                <a:latin typeface="Arial Narrow" pitchFamily="34" charset="0"/>
              </a:rPr>
              <a:t>terkait</a:t>
            </a:r>
            <a:r>
              <a:rPr lang="en-US" sz="3000" b="1" dirty="0">
                <a:latin typeface="Arial Narrow" pitchFamily="34" charset="0"/>
              </a:rPr>
              <a:t> </a:t>
            </a:r>
            <a:r>
              <a:rPr lang="en-US" sz="3000" b="1" dirty="0" err="1">
                <a:latin typeface="Arial Narrow" pitchFamily="34" charset="0"/>
              </a:rPr>
              <a:t>pada</a:t>
            </a:r>
            <a:r>
              <a:rPr lang="en-US" sz="3000" b="1" dirty="0">
                <a:latin typeface="Arial Narrow" pitchFamily="34" charset="0"/>
              </a:rPr>
              <a:t> </a:t>
            </a:r>
            <a:r>
              <a:rPr lang="en-US" sz="3000" b="1" dirty="0" err="1">
                <a:latin typeface="Arial Narrow" pitchFamily="34" charset="0"/>
              </a:rPr>
              <a:t>periode</a:t>
            </a:r>
            <a:r>
              <a:rPr lang="en-US" sz="3000" b="1" dirty="0">
                <a:latin typeface="Arial Narrow" pitchFamily="34" charset="0"/>
              </a:rPr>
              <a:t> </a:t>
            </a:r>
            <a:r>
              <a:rPr lang="en-US" sz="3000" b="1" dirty="0" err="1">
                <a:latin typeface="Arial Narrow" pitchFamily="34" charset="0"/>
              </a:rPr>
              <a:t>kesalahan</a:t>
            </a:r>
            <a:r>
              <a:rPr lang="en-US" sz="3000" b="1" dirty="0">
                <a:latin typeface="Arial Narrow" pitchFamily="34" charset="0"/>
              </a:rPr>
              <a:t> </a:t>
            </a:r>
            <a:r>
              <a:rPr lang="en-US" sz="3000" b="1" dirty="0" err="1">
                <a:latin typeface="Arial Narrow" pitchFamily="34" charset="0"/>
              </a:rPr>
              <a:t>ditemukan</a:t>
            </a:r>
            <a:endParaRPr lang="en-US" sz="3000" b="1" dirty="0">
              <a:latin typeface="Arial Narrow" pitchFamily="34" charset="0"/>
            </a:endParaRPr>
          </a:p>
        </p:txBody>
      </p:sp>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294967295"/>
          </p:nvPr>
        </p:nvSpPr>
        <p:spPr>
          <a:xfrm>
            <a:off x="8534400" y="6400800"/>
            <a:ext cx="457200" cy="333375"/>
          </a:xfrm>
          <a:prstGeom prst="rect">
            <a:avLst/>
          </a:prstGeom>
        </p:spPr>
        <p:txBody>
          <a:bodyPr/>
          <a:lstStyle/>
          <a:p>
            <a:pPr>
              <a:defRPr/>
            </a:pPr>
            <a:fld id="{7DAE063C-6A43-40B4-9990-2C96C2734DFD}" type="slidenum">
              <a:rPr lang="en-US">
                <a:solidFill>
                  <a:schemeClr val="bg1"/>
                </a:solidFill>
              </a:rPr>
              <a:pPr>
                <a:defRPr/>
              </a:pPr>
              <a:t>63</a:t>
            </a:fld>
            <a:endParaRPr lang="en-US" dirty="0">
              <a:solidFill>
                <a:schemeClr val="bg1"/>
              </a:solidFill>
            </a:endParaRPr>
          </a:p>
        </p:txBody>
      </p:sp>
      <p:sp>
        <p:nvSpPr>
          <p:cNvPr id="1027074" name="Rectangle 2"/>
          <p:cNvSpPr>
            <a:spLocks noGrp="1" noChangeArrowheads="1"/>
          </p:cNvSpPr>
          <p:nvPr>
            <p:ph type="title"/>
          </p:nvPr>
        </p:nvSpPr>
        <p:spPr>
          <a:xfrm>
            <a:off x="381000" y="230188"/>
            <a:ext cx="8382000" cy="498598"/>
          </a:xfrm>
        </p:spPr>
        <p:txBody>
          <a:bodyPr/>
          <a:lstStyle/>
          <a:p>
            <a:pPr eaLnBrk="1" hangingPunct="1">
              <a:defRPr/>
            </a:pPr>
            <a:r>
              <a:rPr lang="en-US" sz="3600" b="1" dirty="0" smtClean="0">
                <a:solidFill>
                  <a:schemeClr val="tx1"/>
                </a:solidFill>
              </a:rPr>
              <a:t>PERUBAHAN KEBIJAKAN AKUNTANSI</a:t>
            </a:r>
          </a:p>
        </p:txBody>
      </p:sp>
      <p:sp>
        <p:nvSpPr>
          <p:cNvPr id="1027075" name="Rectangle 3"/>
          <p:cNvSpPr>
            <a:spLocks noGrp="1" noChangeArrowheads="1"/>
          </p:cNvSpPr>
          <p:nvPr>
            <p:ph type="body" idx="1"/>
          </p:nvPr>
        </p:nvSpPr>
        <p:spPr>
          <a:xfrm>
            <a:off x="304800" y="1524000"/>
            <a:ext cx="8534400" cy="3434786"/>
          </a:xfrm>
        </p:spPr>
        <p:txBody>
          <a:bodyPr/>
          <a:lstStyle/>
          <a:p>
            <a:pPr eaLnBrk="1" hangingPunct="1">
              <a:buClr>
                <a:schemeClr val="bg2">
                  <a:lumMod val="75000"/>
                </a:schemeClr>
              </a:buClr>
              <a:buSzPct val="80000"/>
              <a:buFont typeface="Wingdings" pitchFamily="2" charset="2"/>
              <a:buChar char="Ø"/>
              <a:defRPr/>
            </a:pPr>
            <a:r>
              <a:rPr lang="sv-SE" sz="2400" dirty="0" smtClean="0"/>
              <a:t>Kebijakan akuntansi adalah prinsip-prinsip, dasar-dasar, konvensi-konvensi, aturan-aturan, dan praktik-praktik spesifik yang dipilih oleh suatu entitas pelaporan dalam penyusunan dan penyajian laporan keuangan</a:t>
            </a:r>
          </a:p>
          <a:p>
            <a:pPr marL="457200" lvl="1" indent="228600" algn="just">
              <a:lnSpc>
                <a:spcPct val="80000"/>
              </a:lnSpc>
              <a:buNone/>
              <a:defRPr/>
            </a:pPr>
            <a:endParaRPr lang="en-US" sz="2400" b="1" i="1" dirty="0" smtClean="0">
              <a:solidFill>
                <a:srgbClr val="FFCC66"/>
              </a:solidFill>
              <a:effectLst>
                <a:outerShdw blurRad="38100" dist="38100" dir="2700000" algn="tl">
                  <a:srgbClr val="FFFFFF"/>
                </a:outerShdw>
              </a:effectLst>
            </a:endParaRPr>
          </a:p>
          <a:p>
            <a:pPr marL="238125" lvl="1" indent="228600" algn="just">
              <a:lnSpc>
                <a:spcPct val="80000"/>
              </a:lnSpc>
              <a:buNone/>
              <a:defRPr/>
            </a:pPr>
            <a:r>
              <a:rPr lang="en-US" sz="2400" b="1" dirty="0" smtClean="0">
                <a:effectLst>
                  <a:outerShdw blurRad="38100" dist="38100" dir="2700000" algn="tl">
                    <a:srgbClr val="FFFFFF"/>
                  </a:outerShdw>
                </a:effectLst>
              </a:rPr>
              <a:t>42.</a:t>
            </a:r>
            <a:r>
              <a:rPr lang="en-US" sz="2400" b="1" dirty="0" smtClean="0"/>
              <a:t> </a:t>
            </a:r>
            <a:r>
              <a:rPr lang="id-ID" sz="2400" b="1" dirty="0" smtClean="0"/>
              <a:t>Perubahan kebijakan akuntansi harus disajikan pada Laporan Perubahan Ekuitas dan diungkapkan dalam Catatan atas Laporan Keuangan.</a:t>
            </a:r>
            <a:endParaRPr lang="en-US" sz="2400" b="1" dirty="0" smtClean="0"/>
          </a:p>
          <a:p>
            <a:pPr marL="457200" lvl="1" indent="228600" algn="just">
              <a:lnSpc>
                <a:spcPct val="80000"/>
              </a:lnSpc>
              <a:buNone/>
              <a:defRPr/>
            </a:pPr>
            <a:endParaRPr lang="id-ID" sz="2400" b="1" dirty="0" smtClean="0"/>
          </a:p>
          <a:p>
            <a:pPr eaLnBrk="1" hangingPunct="1">
              <a:buClr>
                <a:srgbClr val="FFCC00"/>
              </a:buClr>
              <a:buSzPct val="80000"/>
              <a:buFont typeface="Wingdings" pitchFamily="2" charset="2"/>
              <a:buChar char="q"/>
              <a:defRPr/>
            </a:pPr>
            <a:endParaRPr lang="sv-SE" sz="2400" dirty="0" smtClean="0"/>
          </a:p>
        </p:txBody>
      </p: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294967295"/>
          </p:nvPr>
        </p:nvSpPr>
        <p:spPr>
          <a:xfrm>
            <a:off x="8534400" y="6400800"/>
            <a:ext cx="457200" cy="333375"/>
          </a:xfrm>
          <a:prstGeom prst="rect">
            <a:avLst/>
          </a:prstGeom>
        </p:spPr>
        <p:txBody>
          <a:bodyPr/>
          <a:lstStyle/>
          <a:p>
            <a:pPr>
              <a:defRPr/>
            </a:pPr>
            <a:fld id="{D41BCE40-AC75-4895-9770-AD6AF5506411}" type="slidenum">
              <a:rPr lang="en-US">
                <a:solidFill>
                  <a:schemeClr val="bg1"/>
                </a:solidFill>
              </a:rPr>
              <a:pPr>
                <a:defRPr/>
              </a:pPr>
              <a:t>64</a:t>
            </a:fld>
            <a:endParaRPr lang="en-US" dirty="0">
              <a:solidFill>
                <a:schemeClr val="bg1"/>
              </a:solidFill>
            </a:endParaRPr>
          </a:p>
        </p:txBody>
      </p:sp>
      <p:sp>
        <p:nvSpPr>
          <p:cNvPr id="1028098" name="Rectangle 2"/>
          <p:cNvSpPr>
            <a:spLocks noGrp="1" noChangeArrowheads="1"/>
          </p:cNvSpPr>
          <p:nvPr>
            <p:ph type="title"/>
          </p:nvPr>
        </p:nvSpPr>
        <p:spPr/>
        <p:txBody>
          <a:bodyPr/>
          <a:lstStyle/>
          <a:p>
            <a:pPr eaLnBrk="1" hangingPunct="1">
              <a:defRPr/>
            </a:pPr>
            <a:r>
              <a:rPr lang="en-US" dirty="0" smtClean="0">
                <a:solidFill>
                  <a:schemeClr val="tx1"/>
                </a:solidFill>
              </a:rPr>
              <a:t>PERUBAHAN ESTIMASI AKUNTANSI</a:t>
            </a:r>
          </a:p>
        </p:txBody>
      </p:sp>
      <p:sp>
        <p:nvSpPr>
          <p:cNvPr id="1028099" name="Rectangle 3"/>
          <p:cNvSpPr>
            <a:spLocks noGrp="1" noChangeArrowheads="1"/>
          </p:cNvSpPr>
          <p:nvPr>
            <p:ph type="body" idx="1"/>
          </p:nvPr>
        </p:nvSpPr>
        <p:spPr>
          <a:xfrm>
            <a:off x="304800" y="1359521"/>
            <a:ext cx="8534400" cy="4773614"/>
          </a:xfrm>
        </p:spPr>
        <p:txBody>
          <a:bodyPr/>
          <a:lstStyle/>
          <a:p>
            <a:pPr marL="347663" indent="-347663" eaLnBrk="1" hangingPunct="1">
              <a:buFont typeface="Wingdings" pitchFamily="2" charset="2"/>
              <a:buChar char="Ø"/>
              <a:defRPr/>
            </a:pPr>
            <a:r>
              <a:rPr lang="en-US" sz="2200" dirty="0" err="1" smtClean="0"/>
              <a:t>Perubahan</a:t>
            </a:r>
            <a:r>
              <a:rPr lang="en-US" sz="2200" dirty="0" smtClean="0"/>
              <a:t> </a:t>
            </a:r>
            <a:r>
              <a:rPr lang="en-US" sz="2200" dirty="0" err="1" smtClean="0"/>
              <a:t>Estimasi</a:t>
            </a:r>
            <a:r>
              <a:rPr lang="en-US" sz="2200" dirty="0" smtClean="0"/>
              <a:t> </a:t>
            </a:r>
            <a:r>
              <a:rPr lang="en-US" sz="2200" dirty="0" err="1" smtClean="0"/>
              <a:t>adalah</a:t>
            </a:r>
            <a:r>
              <a:rPr lang="en-US" sz="2200" dirty="0" smtClean="0"/>
              <a:t> </a:t>
            </a:r>
            <a:r>
              <a:rPr lang="en-US" sz="2200" dirty="0" err="1" smtClean="0"/>
              <a:t>revisi</a:t>
            </a:r>
            <a:r>
              <a:rPr lang="en-US" sz="2200" dirty="0" smtClean="0"/>
              <a:t> </a:t>
            </a:r>
            <a:r>
              <a:rPr lang="en-US" sz="2200" dirty="0" err="1" smtClean="0"/>
              <a:t>estimasi</a:t>
            </a:r>
            <a:r>
              <a:rPr lang="en-US" sz="2200" dirty="0" smtClean="0"/>
              <a:t> </a:t>
            </a:r>
            <a:r>
              <a:rPr lang="en-US" sz="2200" dirty="0" err="1" smtClean="0"/>
              <a:t>karena</a:t>
            </a:r>
            <a:r>
              <a:rPr lang="en-US" sz="2200" dirty="0" smtClean="0"/>
              <a:t> </a:t>
            </a:r>
            <a:r>
              <a:rPr lang="en-US" sz="2200" dirty="0" err="1" smtClean="0"/>
              <a:t>perubahan</a:t>
            </a:r>
            <a:r>
              <a:rPr lang="en-US" sz="2200" dirty="0" smtClean="0"/>
              <a:t> </a:t>
            </a:r>
            <a:r>
              <a:rPr lang="en-US" sz="2200" dirty="0" err="1" smtClean="0"/>
              <a:t>kondisi</a:t>
            </a:r>
            <a:r>
              <a:rPr lang="en-US" sz="2200" dirty="0" smtClean="0"/>
              <a:t> yang </a:t>
            </a:r>
            <a:r>
              <a:rPr lang="en-US" sz="2200" dirty="0" err="1" smtClean="0"/>
              <a:t>mendasari</a:t>
            </a:r>
            <a:r>
              <a:rPr lang="en-US" sz="2200" dirty="0" smtClean="0"/>
              <a:t> </a:t>
            </a:r>
            <a:r>
              <a:rPr lang="en-US" sz="2200" dirty="0" err="1" smtClean="0"/>
              <a:t>estimasi</a:t>
            </a:r>
            <a:r>
              <a:rPr lang="en-US" sz="2200" dirty="0" smtClean="0"/>
              <a:t> </a:t>
            </a:r>
            <a:r>
              <a:rPr lang="en-US" sz="2200" dirty="0" err="1" smtClean="0"/>
              <a:t>tersebut</a:t>
            </a:r>
            <a:r>
              <a:rPr lang="en-US" sz="2200" dirty="0" smtClean="0"/>
              <a:t>, </a:t>
            </a:r>
            <a:r>
              <a:rPr lang="en-US" sz="2200" dirty="0" err="1" smtClean="0"/>
              <a:t>atau</a:t>
            </a:r>
            <a:r>
              <a:rPr lang="en-US" sz="2200" dirty="0" smtClean="0"/>
              <a:t> </a:t>
            </a:r>
            <a:r>
              <a:rPr lang="en-US" sz="2200" dirty="0" err="1" smtClean="0"/>
              <a:t>karena</a:t>
            </a:r>
            <a:r>
              <a:rPr lang="en-US" sz="2200" dirty="0" smtClean="0"/>
              <a:t> </a:t>
            </a:r>
            <a:r>
              <a:rPr lang="en-US" sz="2200" dirty="0" err="1" smtClean="0"/>
              <a:t>terdapat</a:t>
            </a:r>
            <a:r>
              <a:rPr lang="en-US" sz="2200" dirty="0" smtClean="0"/>
              <a:t> </a:t>
            </a:r>
            <a:r>
              <a:rPr lang="en-US" sz="2200" dirty="0" err="1" smtClean="0"/>
              <a:t>informasi</a:t>
            </a:r>
            <a:r>
              <a:rPr lang="en-US" sz="2200" dirty="0" smtClean="0"/>
              <a:t> </a:t>
            </a:r>
            <a:r>
              <a:rPr lang="en-US" sz="2200" dirty="0" err="1" smtClean="0"/>
              <a:t>baru</a:t>
            </a:r>
            <a:r>
              <a:rPr lang="en-US" sz="2200" dirty="0" smtClean="0"/>
              <a:t>, </a:t>
            </a:r>
            <a:r>
              <a:rPr lang="en-US" sz="2200" dirty="0" err="1" smtClean="0"/>
              <a:t>pertambahan</a:t>
            </a:r>
            <a:r>
              <a:rPr lang="en-US" sz="2200" dirty="0" smtClean="0"/>
              <a:t> </a:t>
            </a:r>
            <a:r>
              <a:rPr lang="en-US" sz="2200" dirty="0" err="1" smtClean="0"/>
              <a:t>pengalaman</a:t>
            </a:r>
            <a:r>
              <a:rPr lang="en-US" sz="2200" dirty="0" smtClean="0"/>
              <a:t> </a:t>
            </a:r>
            <a:r>
              <a:rPr lang="en-US" sz="2200" dirty="0" err="1" smtClean="0"/>
              <a:t>dalam</a:t>
            </a:r>
            <a:r>
              <a:rPr lang="en-US" sz="2200" dirty="0" smtClean="0"/>
              <a:t> </a:t>
            </a:r>
            <a:r>
              <a:rPr lang="en-US" sz="2200" dirty="0" err="1" smtClean="0"/>
              <a:t>mengestimasi</a:t>
            </a:r>
            <a:r>
              <a:rPr lang="en-US" sz="2200" dirty="0" smtClean="0"/>
              <a:t>, </a:t>
            </a:r>
            <a:r>
              <a:rPr lang="en-US" sz="2200" dirty="0" err="1" smtClean="0"/>
              <a:t>atau</a:t>
            </a:r>
            <a:r>
              <a:rPr lang="en-US" sz="2200" dirty="0" smtClean="0"/>
              <a:t> </a:t>
            </a:r>
            <a:r>
              <a:rPr lang="en-US" sz="2200" dirty="0" err="1" smtClean="0"/>
              <a:t>perkembangan</a:t>
            </a:r>
            <a:r>
              <a:rPr lang="en-US" sz="2200" dirty="0" smtClean="0"/>
              <a:t> lain</a:t>
            </a:r>
          </a:p>
          <a:p>
            <a:pPr marL="381000" indent="185738" algn="just">
              <a:lnSpc>
                <a:spcPct val="80000"/>
              </a:lnSpc>
              <a:buNone/>
              <a:defRPr/>
            </a:pPr>
            <a:endParaRPr lang="en-US" sz="2200" b="1" i="1" dirty="0" smtClean="0">
              <a:solidFill>
                <a:srgbClr val="FFCC66"/>
              </a:solidFill>
              <a:effectLst>
                <a:outerShdw blurRad="38100" dist="38100" dir="2700000" algn="tl">
                  <a:srgbClr val="FFFFFF"/>
                </a:outerShdw>
              </a:effectLst>
            </a:endParaRPr>
          </a:p>
          <a:p>
            <a:pPr marL="381000" indent="185738" algn="just">
              <a:lnSpc>
                <a:spcPct val="80000"/>
              </a:lnSpc>
              <a:buNone/>
              <a:defRPr/>
            </a:pPr>
            <a:r>
              <a:rPr lang="en-US" sz="2200" b="1" dirty="0" smtClean="0">
                <a:effectLst>
                  <a:outerShdw blurRad="38100" dist="38100" dir="2700000" algn="tl">
                    <a:srgbClr val="FFFFFF"/>
                  </a:outerShdw>
                </a:effectLst>
              </a:rPr>
              <a:t>44.</a:t>
            </a:r>
            <a:r>
              <a:rPr lang="en-US" sz="2200" b="1" dirty="0" smtClean="0"/>
              <a:t> </a:t>
            </a:r>
            <a:r>
              <a:rPr lang="id-ID" sz="2200" b="1" dirty="0" smtClean="0"/>
              <a:t>Pengaruh atau dampak perubahan estimasi akuntansi disajikan pada Laporan Operasional pada periode perubahan dan periode selanjutnya sesuai sifat perubahan. Sebagai contoh, perubahan estimasi masa manfaat aset tetap berpengaruh pada LO tahun perubahan dan tahun-tahun selanjutnya selama masa manfaat aset tetap tersebut.</a:t>
            </a:r>
            <a:endParaRPr lang="en-US" sz="2200" b="1" dirty="0" smtClean="0"/>
          </a:p>
          <a:p>
            <a:pPr marL="354013" lvl="1" indent="228600" algn="just">
              <a:lnSpc>
                <a:spcPct val="80000"/>
              </a:lnSpc>
              <a:buNone/>
              <a:defRPr/>
            </a:pPr>
            <a:r>
              <a:rPr lang="en-US" sz="2200" b="1" dirty="0" smtClean="0">
                <a:effectLst>
                  <a:outerShdw blurRad="38100" dist="38100" dir="2700000" algn="tl">
                    <a:srgbClr val="FFFFFF"/>
                  </a:outerShdw>
                </a:effectLst>
              </a:rPr>
              <a:t>45.</a:t>
            </a:r>
            <a:r>
              <a:rPr lang="en-US" sz="2200" b="1" dirty="0" smtClean="0"/>
              <a:t> </a:t>
            </a:r>
            <a:r>
              <a:rPr lang="id-ID" sz="2200" b="1" dirty="0" smtClean="0"/>
              <a:t>Pengaruh perubahan terhadap LO periode berjalan dan yang akan datang diungkapkan dalam Catatan atas Laporan Keuangan. Apabila tidak memungkinkan, harus diungkapkan alasan tidak mengungkapkan pengaruh perubahan itu.</a:t>
            </a:r>
            <a:endParaRPr lang="en-US" sz="2200" b="1" dirty="0" smtClean="0"/>
          </a:p>
          <a:p>
            <a:pPr marL="347663" indent="-347663" eaLnBrk="1" hangingPunct="1">
              <a:buFont typeface="Wingdings" pitchFamily="2" charset="2"/>
              <a:buChar char="Ø"/>
              <a:defRPr/>
            </a:pPr>
            <a:endParaRPr lang="en-US" sz="2200" dirty="0" smtClean="0"/>
          </a:p>
        </p:txBody>
      </p:sp>
      <p:sp>
        <p:nvSpPr>
          <p:cNvPr id="32773" name="TextBox 5"/>
          <p:cNvSpPr txBox="1">
            <a:spLocks noChangeArrowheads="1"/>
          </p:cNvSpPr>
          <p:nvPr/>
        </p:nvSpPr>
        <p:spPr bwMode="auto">
          <a:xfrm>
            <a:off x="381000" y="6411912"/>
            <a:ext cx="4191000" cy="369888"/>
          </a:xfrm>
          <a:prstGeom prst="rect">
            <a:avLst/>
          </a:prstGeom>
          <a:noFill/>
          <a:ln w="9525">
            <a:noFill/>
            <a:miter lim="800000"/>
            <a:headEnd/>
            <a:tailEnd/>
          </a:ln>
        </p:spPr>
        <p:txBody>
          <a:bodyPr>
            <a:spAutoFit/>
          </a:bodyPr>
          <a:lstStyle/>
          <a:p>
            <a:r>
              <a:rPr lang="en-US" dirty="0" err="1">
                <a:solidFill>
                  <a:srgbClr val="FF0000"/>
                </a:solidFill>
              </a:rPr>
              <a:t>Tidak</a:t>
            </a:r>
            <a:r>
              <a:rPr lang="en-US" dirty="0">
                <a:solidFill>
                  <a:srgbClr val="FF0000"/>
                </a:solidFill>
              </a:rPr>
              <a:t> </a:t>
            </a:r>
            <a:r>
              <a:rPr lang="en-US" dirty="0" err="1">
                <a:solidFill>
                  <a:srgbClr val="FF0000"/>
                </a:solidFill>
              </a:rPr>
              <a:t>ada</a:t>
            </a:r>
            <a:r>
              <a:rPr lang="en-US" dirty="0">
                <a:solidFill>
                  <a:srgbClr val="FF0000"/>
                </a:solidFill>
              </a:rPr>
              <a:t> </a:t>
            </a:r>
            <a:r>
              <a:rPr lang="en-US" dirty="0" err="1">
                <a:solidFill>
                  <a:srgbClr val="FF0000"/>
                </a:solidFill>
              </a:rPr>
              <a:t>dalam</a:t>
            </a:r>
            <a:r>
              <a:rPr lang="en-US" dirty="0">
                <a:solidFill>
                  <a:srgbClr val="FF0000"/>
                </a:solidFill>
              </a:rPr>
              <a:t> PP 24</a:t>
            </a:r>
          </a:p>
        </p:txBody>
      </p:sp>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294967295"/>
          </p:nvPr>
        </p:nvSpPr>
        <p:spPr>
          <a:xfrm>
            <a:off x="8534400" y="6400800"/>
            <a:ext cx="457200" cy="333375"/>
          </a:xfrm>
          <a:prstGeom prst="rect">
            <a:avLst/>
          </a:prstGeom>
        </p:spPr>
        <p:txBody>
          <a:bodyPr/>
          <a:lstStyle/>
          <a:p>
            <a:pPr>
              <a:defRPr/>
            </a:pPr>
            <a:fld id="{947F6FA9-9682-4A89-B3F1-7ADA19C54A97}" type="slidenum">
              <a:rPr lang="en-US">
                <a:solidFill>
                  <a:schemeClr val="bg1"/>
                </a:solidFill>
              </a:rPr>
              <a:pPr>
                <a:defRPr/>
              </a:pPr>
              <a:t>65</a:t>
            </a:fld>
            <a:endParaRPr lang="en-US" dirty="0">
              <a:solidFill>
                <a:schemeClr val="bg1"/>
              </a:solidFill>
            </a:endParaRPr>
          </a:p>
        </p:txBody>
      </p:sp>
      <p:sp>
        <p:nvSpPr>
          <p:cNvPr id="1029122" name="Rectangle 2"/>
          <p:cNvSpPr>
            <a:spLocks noGrp="1" noChangeArrowheads="1"/>
          </p:cNvSpPr>
          <p:nvPr>
            <p:ph type="title"/>
          </p:nvPr>
        </p:nvSpPr>
        <p:spPr>
          <a:xfrm>
            <a:off x="381000" y="230188"/>
            <a:ext cx="8382000" cy="498598"/>
          </a:xfrm>
        </p:spPr>
        <p:txBody>
          <a:bodyPr/>
          <a:lstStyle/>
          <a:p>
            <a:pPr eaLnBrk="1" hangingPunct="1">
              <a:defRPr/>
            </a:pPr>
            <a:r>
              <a:rPr lang="en-US" sz="3600" b="1" dirty="0" smtClean="0">
                <a:solidFill>
                  <a:schemeClr val="tx1"/>
                </a:solidFill>
              </a:rPr>
              <a:t>OPERASI YANG TIDAK DILANJUTKAN</a:t>
            </a:r>
          </a:p>
        </p:txBody>
      </p:sp>
      <p:sp>
        <p:nvSpPr>
          <p:cNvPr id="33796" name="Rectangle 3"/>
          <p:cNvSpPr>
            <a:spLocks noGrp="1" noChangeArrowheads="1"/>
          </p:cNvSpPr>
          <p:nvPr>
            <p:ph type="body" idx="1"/>
          </p:nvPr>
        </p:nvSpPr>
        <p:spPr>
          <a:xfrm>
            <a:off x="304800" y="1371600"/>
            <a:ext cx="8534400" cy="3785652"/>
          </a:xfrm>
        </p:spPr>
        <p:txBody>
          <a:bodyPr/>
          <a:lstStyle/>
          <a:p>
            <a:pPr marL="798513" lvl="2" indent="-450850" eaLnBrk="1" hangingPunct="1">
              <a:buSzPct val="90000"/>
              <a:buFont typeface="Wingdings" pitchFamily="2" charset="2"/>
              <a:buChar char="Ø"/>
            </a:pPr>
            <a:r>
              <a:rPr lang="sv-SE" sz="2000" dirty="0" smtClean="0">
                <a:effectLst/>
              </a:rPr>
              <a:t>Adalah penghentian suatu misi atau tupoksi tertentu yang berakibat pelepasan atau penghentian suatu fungsi, program, atau kegiatan, sehingga aset, kewajiban, dan operasi dapat dihentikan tanpa mengganggu fungsi, program, atau kegiatan yang lain</a:t>
            </a:r>
          </a:p>
          <a:p>
            <a:pPr marL="285750" indent="-285750" algn="just">
              <a:buNone/>
              <a:defRPr/>
            </a:pPr>
            <a:endParaRPr lang="id-ID" sz="2000" b="1" i="1" dirty="0" smtClean="0">
              <a:solidFill>
                <a:srgbClr val="66FF33"/>
              </a:solidFill>
              <a:effectLst>
                <a:outerShdw blurRad="38100" dist="38100" dir="2700000" algn="tl">
                  <a:srgbClr val="FFFFFF"/>
                </a:outerShdw>
              </a:effectLst>
            </a:endParaRPr>
          </a:p>
          <a:p>
            <a:pPr marL="400050" lvl="1" indent="400050" algn="just">
              <a:buNone/>
              <a:defRPr/>
            </a:pPr>
            <a:r>
              <a:rPr lang="en-US" sz="2000" b="1" dirty="0" smtClean="0">
                <a:effectLst>
                  <a:outerShdw blurRad="38100" dist="38100" dir="2700000" algn="tl">
                    <a:srgbClr val="FFFFFF"/>
                  </a:outerShdw>
                </a:effectLst>
              </a:rPr>
              <a:t>47.</a:t>
            </a:r>
            <a:r>
              <a:rPr lang="en-US" sz="2000" b="1" dirty="0" smtClean="0"/>
              <a:t> </a:t>
            </a:r>
            <a:r>
              <a:rPr lang="id-ID" sz="2000" b="1" dirty="0" smtClean="0"/>
              <a:t>Informasi penting dalam operasi yang tidak dilanjutkan -</a:t>
            </a:r>
            <a:r>
              <a:rPr lang="en-US" sz="2000" b="1" dirty="0" smtClean="0"/>
              <a:t> </a:t>
            </a:r>
            <a:r>
              <a:rPr lang="id-ID" sz="2000" b="1" dirty="0" smtClean="0"/>
              <a:t>misalnya hakikat operasi, kegiatan, program, proyek yang dihentikan, tanggal efektif penghentian, cara penghentian, pendapatan dan beban tahun berjalan sampai tanggal penghentian apabila dimungkinkan, dampak sosial atau dampak pelayanan, pengeluaran aset atau kewajiban terkait pada penghentian apabila ada-harus diungkapkan pada Catatan atas Laporan Keuangan.</a:t>
            </a:r>
            <a:endParaRPr lang="en-US" sz="2000" b="1" dirty="0" smtClean="0"/>
          </a:p>
          <a:p>
            <a:pPr marL="798513" lvl="2" indent="-450850" eaLnBrk="1" hangingPunct="1">
              <a:buSzPct val="90000"/>
              <a:buFont typeface="Wingdings" pitchFamily="2" charset="2"/>
              <a:buChar char="q"/>
            </a:pPr>
            <a:endParaRPr lang="sv-SE" sz="2000" dirty="0" smtClean="0">
              <a:effectLst/>
            </a:endParaRPr>
          </a:p>
        </p:txBody>
      </p:sp>
      <p:sp>
        <p:nvSpPr>
          <p:cNvPr id="33797" name="TextBox 4"/>
          <p:cNvSpPr txBox="1">
            <a:spLocks noChangeArrowheads="1"/>
          </p:cNvSpPr>
          <p:nvPr/>
        </p:nvSpPr>
        <p:spPr bwMode="auto">
          <a:xfrm>
            <a:off x="152400" y="6488113"/>
            <a:ext cx="4191000" cy="339725"/>
          </a:xfrm>
          <a:prstGeom prst="rect">
            <a:avLst/>
          </a:prstGeom>
          <a:noFill/>
          <a:ln w="9525">
            <a:noFill/>
            <a:miter lim="800000"/>
            <a:headEnd/>
            <a:tailEnd/>
          </a:ln>
        </p:spPr>
        <p:txBody>
          <a:bodyPr>
            <a:spAutoFit/>
          </a:bodyPr>
          <a:lstStyle/>
          <a:p>
            <a:r>
              <a:rPr lang="en-US" sz="1600">
                <a:solidFill>
                  <a:srgbClr val="FF0000"/>
                </a:solidFill>
              </a:rPr>
              <a:t>Tidak ada dalam PP 24</a:t>
            </a:r>
          </a:p>
        </p:txBody>
      </p:sp>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294967295"/>
          </p:nvPr>
        </p:nvSpPr>
        <p:spPr>
          <a:xfrm>
            <a:off x="8534400" y="6400800"/>
            <a:ext cx="457200" cy="333375"/>
          </a:xfrm>
          <a:prstGeom prst="rect">
            <a:avLst/>
          </a:prstGeom>
        </p:spPr>
        <p:txBody>
          <a:bodyPr/>
          <a:lstStyle/>
          <a:p>
            <a:pPr>
              <a:defRPr/>
            </a:pPr>
            <a:fld id="{732A25AC-68D4-4931-B6F7-14A955DB474F}" type="slidenum">
              <a:rPr lang="en-US">
                <a:solidFill>
                  <a:schemeClr val="bg1"/>
                </a:solidFill>
              </a:rPr>
              <a:pPr>
                <a:defRPr/>
              </a:pPr>
              <a:t>66</a:t>
            </a:fld>
            <a:endParaRPr lang="en-US" dirty="0">
              <a:solidFill>
                <a:schemeClr val="bg1"/>
              </a:solidFill>
            </a:endParaRPr>
          </a:p>
        </p:txBody>
      </p:sp>
      <p:sp>
        <p:nvSpPr>
          <p:cNvPr id="1029122" name="Rectangle 2"/>
          <p:cNvSpPr>
            <a:spLocks noGrp="1" noChangeArrowheads="1"/>
          </p:cNvSpPr>
          <p:nvPr>
            <p:ph type="title"/>
          </p:nvPr>
        </p:nvSpPr>
        <p:spPr>
          <a:xfrm>
            <a:off x="381000" y="230188"/>
            <a:ext cx="8382000" cy="498598"/>
          </a:xfrm>
        </p:spPr>
        <p:txBody>
          <a:bodyPr/>
          <a:lstStyle/>
          <a:p>
            <a:pPr eaLnBrk="1" hangingPunct="1">
              <a:defRPr/>
            </a:pPr>
            <a:r>
              <a:rPr lang="en-US" sz="3600" b="1" dirty="0" smtClean="0">
                <a:solidFill>
                  <a:schemeClr val="tx1"/>
                </a:solidFill>
              </a:rPr>
              <a:t>OPERASI YANG TIDAK DILANJUTKAN</a:t>
            </a:r>
          </a:p>
        </p:txBody>
      </p:sp>
      <p:sp>
        <p:nvSpPr>
          <p:cNvPr id="34820" name="Rectangle 3"/>
          <p:cNvSpPr>
            <a:spLocks noGrp="1" noChangeArrowheads="1"/>
          </p:cNvSpPr>
          <p:nvPr>
            <p:ph type="body" idx="1"/>
          </p:nvPr>
        </p:nvSpPr>
        <p:spPr>
          <a:xfrm>
            <a:off x="304800" y="1524001"/>
            <a:ext cx="8534400" cy="5429179"/>
          </a:xfrm>
        </p:spPr>
        <p:txBody>
          <a:bodyPr/>
          <a:lstStyle/>
          <a:p>
            <a:pPr marL="0" indent="517525" algn="just">
              <a:buNone/>
              <a:defRPr/>
            </a:pPr>
            <a:r>
              <a:rPr lang="en-US" sz="1800" b="1" dirty="0" smtClean="0">
                <a:effectLst>
                  <a:outerShdw blurRad="38100" dist="38100" dir="2700000" algn="tl">
                    <a:srgbClr val="FFFFFF"/>
                  </a:outerShdw>
                </a:effectLst>
              </a:rPr>
              <a:t>48.</a:t>
            </a:r>
            <a:r>
              <a:rPr lang="en-US" sz="1800" b="1" dirty="0" smtClean="0"/>
              <a:t> </a:t>
            </a:r>
            <a:r>
              <a:rPr lang="id-ID" sz="1800" b="1" dirty="0" smtClean="0"/>
              <a:t>Agar  Laporan Keuangan disajikan secara komparatif, suatu segmen yang dihentikan itu harus dilaporkan dalam Laporan Keuangan walaupun berjumlah nol untuk tahun berjalan. Dengan demikian, operasi yang dihentikan tampak pada Laporan Keuangan.</a:t>
            </a:r>
            <a:endParaRPr lang="en-US" sz="1800" b="1" dirty="0" smtClean="0"/>
          </a:p>
          <a:p>
            <a:pPr marL="0" indent="517525" algn="just">
              <a:buNone/>
              <a:defRPr/>
            </a:pPr>
            <a:r>
              <a:rPr lang="en-US" sz="1800" b="1" dirty="0" smtClean="0">
                <a:effectLst>
                  <a:outerShdw blurRad="38100" dist="38100" dir="2700000" algn="tl">
                    <a:srgbClr val="FFFFFF"/>
                  </a:outerShdw>
                </a:effectLst>
              </a:rPr>
              <a:t>49.</a:t>
            </a:r>
            <a:r>
              <a:rPr lang="en-US" sz="1800" b="1" dirty="0" smtClean="0"/>
              <a:t> </a:t>
            </a:r>
            <a:r>
              <a:rPr lang="id-ID" sz="1800" b="1" dirty="0" smtClean="0"/>
              <a:t>Pendapatan dan beban operasi yang dihentikan pada suatu tahun berjalan, di akuntansikan dan dilaporkan seperti biasa, seolah-olah operasi itu berjalan sampai akhir tahun Laporan Keuangan. Pada umumnya entitas membuat rencana penghentian, meliputi jadwal penghentian bertahap atau sekaligus, resolusi masalah legal, lelang, penjualan, hibah dan lain-lain.</a:t>
            </a:r>
            <a:endParaRPr lang="en-US" sz="1800" b="1" dirty="0" smtClean="0"/>
          </a:p>
          <a:p>
            <a:pPr marL="798513" lvl="2" indent="-450850">
              <a:buSzPct val="90000"/>
              <a:buNone/>
              <a:defRPr/>
            </a:pPr>
            <a:r>
              <a:rPr lang="en-US" sz="1800" dirty="0" smtClean="0">
                <a:effectLst>
                  <a:outerShdw blurRad="38100" dist="38100" dir="2700000" algn="tl">
                    <a:srgbClr val="FFFFFF"/>
                  </a:outerShdw>
                </a:effectLst>
              </a:rPr>
              <a:t>50. </a:t>
            </a:r>
            <a:r>
              <a:rPr lang="sv-SE" sz="1800" dirty="0" smtClean="0"/>
              <a:t>Bukan Penghentian Operasi bila :</a:t>
            </a:r>
          </a:p>
          <a:p>
            <a:pPr marL="862013" lvl="2" indent="-514350">
              <a:buSzPct val="90000"/>
              <a:buFont typeface="+mj-lt"/>
              <a:buAutoNum type="alphaLcPeriod"/>
              <a:defRPr/>
            </a:pPr>
            <a:r>
              <a:rPr lang="sv-SE" sz="1800" dirty="0" smtClean="0"/>
              <a:t>Penghentian suatu program, kegiatan, proyek, segmen secara evolusioner/alamiah. Hal ini dapat diakibatkan oleh demand (permintaan publik yang dilayani) yang terus merosot, pergantian kebutuhan lain.</a:t>
            </a:r>
          </a:p>
          <a:p>
            <a:pPr marL="862013" lvl="2" indent="-514350">
              <a:buSzPct val="90000"/>
              <a:buFont typeface="+mj-lt"/>
              <a:buAutoNum type="alphaLcPeriod"/>
              <a:defRPr/>
            </a:pPr>
            <a:r>
              <a:rPr lang="sv-SE" sz="1800" dirty="0" smtClean="0"/>
              <a:t>Fungsi tersebut tetap ada</a:t>
            </a:r>
          </a:p>
          <a:p>
            <a:pPr marL="862013" lvl="2" indent="-514350">
              <a:buSzPct val="90000"/>
              <a:buFont typeface="+mj-lt"/>
              <a:buAutoNum type="alphaLcPeriod"/>
              <a:defRPr/>
            </a:pPr>
            <a:r>
              <a:rPr lang="sv-SE" sz="1800" dirty="0" smtClean="0"/>
              <a:t>Beberapa jenis subkegiatan dalam suatu fungsi pokok dihapus, selebihnya berjalan seperti biasa. Relokasi suatu program, proyek, kegiatan ke wilayah lain</a:t>
            </a:r>
          </a:p>
          <a:p>
            <a:pPr marL="862013" lvl="2" indent="-514350">
              <a:buSzPct val="90000"/>
              <a:buFont typeface="+mj-lt"/>
              <a:buAutoNum type="alphaLcPeriod"/>
              <a:defRPr/>
            </a:pPr>
            <a:r>
              <a:rPr lang="sv-SE" sz="1800" dirty="0" smtClean="0"/>
              <a:t>Menutup suatu fasilitas yang ber-utilisasi amat rendah, menghemat biaya, menjual sarana operasi tanpa mengganggu operasi tersebut.</a:t>
            </a:r>
          </a:p>
          <a:p>
            <a:pPr marL="0" indent="517525" algn="just">
              <a:buNone/>
              <a:defRPr/>
            </a:pPr>
            <a:endParaRPr lang="en-US" sz="1800" b="1" i="1" dirty="0" smtClean="0">
              <a:latin typeface="Times New Roman" pitchFamily="18" charset="0"/>
            </a:endParaRPr>
          </a:p>
          <a:p>
            <a:pPr marL="798513" lvl="2" indent="-450850" eaLnBrk="1" hangingPunct="1">
              <a:buSzPct val="90000"/>
              <a:buFont typeface="Wingdings" pitchFamily="2" charset="2"/>
              <a:buChar char="q"/>
            </a:pPr>
            <a:endParaRPr lang="sv-SE" sz="1800" dirty="0" smtClean="0">
              <a:effectLst/>
            </a:endParaRPr>
          </a:p>
        </p:txBody>
      </p:sp>
      <p:sp>
        <p:nvSpPr>
          <p:cNvPr id="34821" name="TextBox 4"/>
          <p:cNvSpPr txBox="1">
            <a:spLocks noChangeArrowheads="1"/>
          </p:cNvSpPr>
          <p:nvPr/>
        </p:nvSpPr>
        <p:spPr bwMode="auto">
          <a:xfrm>
            <a:off x="152400" y="6488113"/>
            <a:ext cx="4191000" cy="339725"/>
          </a:xfrm>
          <a:prstGeom prst="rect">
            <a:avLst/>
          </a:prstGeom>
          <a:noFill/>
          <a:ln w="9525">
            <a:noFill/>
            <a:miter lim="800000"/>
            <a:headEnd/>
            <a:tailEnd/>
          </a:ln>
        </p:spPr>
        <p:txBody>
          <a:bodyPr>
            <a:spAutoFit/>
          </a:bodyPr>
          <a:lstStyle/>
          <a:p>
            <a:r>
              <a:rPr lang="en-US" sz="1600">
                <a:solidFill>
                  <a:srgbClr val="FF0000"/>
                </a:solidFill>
              </a:rPr>
              <a:t>Tidak ada dalam PP 24</a:t>
            </a:r>
          </a:p>
        </p:txBody>
      </p:sp>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3"/>
          <p:cNvSpPr>
            <a:spLocks noGrp="1" noChangeArrowheads="1"/>
          </p:cNvSpPr>
          <p:nvPr>
            <p:ph idx="1"/>
          </p:nvPr>
        </p:nvSpPr>
        <p:spPr>
          <a:xfrm>
            <a:off x="228600" y="1371601"/>
            <a:ext cx="8686800" cy="5238357"/>
          </a:xfrm>
        </p:spPr>
        <p:txBody>
          <a:bodyPr/>
          <a:lstStyle/>
          <a:p>
            <a:pPr marL="457200" indent="-457200" eaLnBrk="1" hangingPunct="1">
              <a:lnSpc>
                <a:spcPct val="100000"/>
              </a:lnSpc>
              <a:spcBef>
                <a:spcPts val="0"/>
              </a:spcBef>
              <a:buFont typeface="Wingdings" pitchFamily="2" charset="2"/>
              <a:buNone/>
              <a:defRPr/>
            </a:pPr>
            <a:r>
              <a:rPr lang="en-US" sz="2000" b="1" dirty="0" smtClean="0"/>
              <a:t>1. </a:t>
            </a:r>
            <a:r>
              <a:rPr lang="id-ID" sz="2000" b="1" dirty="0" smtClean="0"/>
              <a:t>Penyajian Laporan Keuangan  Konsolidasian</a:t>
            </a:r>
            <a:endParaRPr lang="en-US" sz="2000" b="1" dirty="0" smtClean="0"/>
          </a:p>
          <a:p>
            <a:pPr marL="290513" lvl="1" indent="333375" algn="just" eaLnBrk="1" hangingPunct="1">
              <a:lnSpc>
                <a:spcPct val="100000"/>
              </a:lnSpc>
              <a:spcBef>
                <a:spcPts val="0"/>
              </a:spcBef>
              <a:buFont typeface="Wingdings" pitchFamily="2" charset="2"/>
              <a:buNone/>
              <a:defRPr/>
            </a:pPr>
            <a:r>
              <a:rPr lang="en-US" sz="2000" b="1" dirty="0" smtClean="0">
                <a:solidFill>
                  <a:schemeClr val="bg2">
                    <a:lumMod val="75000"/>
                  </a:schemeClr>
                </a:solidFill>
              </a:rPr>
              <a:t>7.  </a:t>
            </a:r>
            <a:r>
              <a:rPr lang="id-ID" sz="2000" b="1" dirty="0" smtClean="0">
                <a:solidFill>
                  <a:schemeClr val="bg2">
                    <a:lumMod val="75000"/>
                  </a:schemeClr>
                </a:solidFill>
              </a:rPr>
              <a:t>Laporan keuangan konsolidasian terdiri dari Laporan Realisasi Anggaran, Laporan Perubahan SAL, Neraca, Laporan Operasional, </a:t>
            </a:r>
            <a:r>
              <a:rPr lang="es-ES" sz="2000" b="1" dirty="0" err="1" smtClean="0">
                <a:solidFill>
                  <a:schemeClr val="bg2">
                    <a:lumMod val="75000"/>
                  </a:schemeClr>
                </a:solidFill>
              </a:rPr>
              <a:t>Laporan</a:t>
            </a:r>
            <a:r>
              <a:rPr lang="es-ES" sz="2000" b="1" dirty="0" smtClean="0">
                <a:solidFill>
                  <a:schemeClr val="bg2">
                    <a:lumMod val="75000"/>
                  </a:schemeClr>
                </a:solidFill>
              </a:rPr>
              <a:t> </a:t>
            </a:r>
            <a:r>
              <a:rPr lang="es-ES" sz="2000" b="1" dirty="0" err="1" smtClean="0">
                <a:solidFill>
                  <a:schemeClr val="bg2">
                    <a:lumMod val="75000"/>
                  </a:schemeClr>
                </a:solidFill>
              </a:rPr>
              <a:t>Perubahan</a:t>
            </a:r>
            <a:r>
              <a:rPr lang="es-ES" sz="2000" b="1" dirty="0" smtClean="0">
                <a:solidFill>
                  <a:schemeClr val="bg2">
                    <a:lumMod val="75000"/>
                  </a:schemeClr>
                </a:solidFill>
              </a:rPr>
              <a:t> </a:t>
            </a:r>
            <a:r>
              <a:rPr lang="es-ES" sz="2000" b="1" dirty="0" err="1" smtClean="0">
                <a:solidFill>
                  <a:schemeClr val="bg2">
                    <a:lumMod val="75000"/>
                  </a:schemeClr>
                </a:solidFill>
              </a:rPr>
              <a:t>Ekuitas</a:t>
            </a:r>
            <a:r>
              <a:rPr lang="es-ES" sz="2000" b="1" dirty="0" smtClean="0">
                <a:solidFill>
                  <a:schemeClr val="bg2">
                    <a:lumMod val="75000"/>
                  </a:schemeClr>
                </a:solidFill>
              </a:rPr>
              <a:t>, </a:t>
            </a:r>
            <a:r>
              <a:rPr lang="es-ES" sz="2000" b="1" dirty="0" err="1" smtClean="0">
                <a:solidFill>
                  <a:schemeClr val="bg2">
                    <a:lumMod val="75000"/>
                  </a:schemeClr>
                </a:solidFill>
              </a:rPr>
              <a:t>Laporan</a:t>
            </a:r>
            <a:r>
              <a:rPr lang="es-ES" sz="2000" b="1" dirty="0" smtClean="0">
                <a:solidFill>
                  <a:schemeClr val="bg2">
                    <a:lumMod val="75000"/>
                  </a:schemeClr>
                </a:solidFill>
              </a:rPr>
              <a:t> </a:t>
            </a:r>
            <a:r>
              <a:rPr lang="es-ES" sz="2000" b="1" dirty="0" err="1" smtClean="0">
                <a:solidFill>
                  <a:schemeClr val="bg2">
                    <a:lumMod val="75000"/>
                  </a:schemeClr>
                </a:solidFill>
              </a:rPr>
              <a:t>Arus</a:t>
            </a:r>
            <a:r>
              <a:rPr lang="es-ES" sz="2000" b="1" dirty="0" smtClean="0">
                <a:solidFill>
                  <a:schemeClr val="bg2">
                    <a:lumMod val="75000"/>
                  </a:schemeClr>
                </a:solidFill>
              </a:rPr>
              <a:t> </a:t>
            </a:r>
            <a:r>
              <a:rPr lang="es-ES" sz="2000" b="1" dirty="0" err="1" smtClean="0">
                <a:solidFill>
                  <a:schemeClr val="bg2">
                    <a:lumMod val="75000"/>
                  </a:schemeClr>
                </a:solidFill>
              </a:rPr>
              <a:t>Kas</a:t>
            </a:r>
            <a:r>
              <a:rPr lang="es-ES" sz="2000" b="1" dirty="0" smtClean="0">
                <a:solidFill>
                  <a:schemeClr val="bg2">
                    <a:lumMod val="75000"/>
                  </a:schemeClr>
                </a:solidFill>
              </a:rPr>
              <a:t>, dan Catatan atas </a:t>
            </a:r>
            <a:r>
              <a:rPr lang="es-ES" sz="2000" b="1" dirty="0" err="1" smtClean="0">
                <a:solidFill>
                  <a:schemeClr val="bg2">
                    <a:lumMod val="75000"/>
                  </a:schemeClr>
                </a:solidFill>
              </a:rPr>
              <a:t>Laporan</a:t>
            </a:r>
            <a:r>
              <a:rPr lang="es-ES" sz="2000" b="1" dirty="0" smtClean="0">
                <a:solidFill>
                  <a:schemeClr val="bg2">
                    <a:lumMod val="75000"/>
                  </a:schemeClr>
                </a:solidFill>
              </a:rPr>
              <a:t> </a:t>
            </a:r>
            <a:r>
              <a:rPr lang="es-ES" sz="2000" b="1" dirty="0" err="1" smtClean="0">
                <a:solidFill>
                  <a:schemeClr val="bg2">
                    <a:lumMod val="75000"/>
                  </a:schemeClr>
                </a:solidFill>
              </a:rPr>
              <a:t>Keuangan</a:t>
            </a:r>
            <a:r>
              <a:rPr lang="es-ES" sz="2000" b="1" dirty="0" smtClean="0">
                <a:solidFill>
                  <a:schemeClr val="bg2">
                    <a:lumMod val="75000"/>
                  </a:schemeClr>
                </a:solidFill>
              </a:rPr>
              <a:t>. </a:t>
            </a:r>
          </a:p>
          <a:p>
            <a:pPr marL="296863" lvl="1" indent="350838" algn="just" eaLnBrk="1" hangingPunct="1">
              <a:lnSpc>
                <a:spcPct val="100000"/>
              </a:lnSpc>
              <a:spcBef>
                <a:spcPts val="0"/>
              </a:spcBef>
              <a:buFont typeface="Wingdings" pitchFamily="2" charset="2"/>
              <a:buNone/>
              <a:defRPr/>
            </a:pPr>
            <a:r>
              <a:rPr lang="es-ES" sz="2000" b="1" dirty="0" smtClean="0">
                <a:solidFill>
                  <a:schemeClr val="bg2">
                    <a:lumMod val="75000"/>
                  </a:schemeClr>
                </a:solidFill>
              </a:rPr>
              <a:t>9. </a:t>
            </a:r>
            <a:r>
              <a:rPr lang="es-ES" sz="2000" b="1" dirty="0" err="1" smtClean="0">
                <a:solidFill>
                  <a:schemeClr val="bg2">
                    <a:lumMod val="75000"/>
                  </a:schemeClr>
                </a:solidFill>
              </a:rPr>
              <a:t>Laporan</a:t>
            </a:r>
            <a:r>
              <a:rPr lang="es-ES" sz="2000" b="1" dirty="0" smtClean="0">
                <a:solidFill>
                  <a:schemeClr val="bg2">
                    <a:lumMod val="75000"/>
                  </a:schemeClr>
                </a:solidFill>
              </a:rPr>
              <a:t> </a:t>
            </a:r>
            <a:r>
              <a:rPr lang="es-ES" sz="2000" b="1" dirty="0" err="1" smtClean="0">
                <a:solidFill>
                  <a:schemeClr val="bg2">
                    <a:lumMod val="75000"/>
                  </a:schemeClr>
                </a:solidFill>
              </a:rPr>
              <a:t>keuangan</a:t>
            </a:r>
            <a:r>
              <a:rPr lang="es-ES" sz="2000" b="1" dirty="0" smtClean="0">
                <a:solidFill>
                  <a:schemeClr val="bg2">
                    <a:lumMod val="75000"/>
                  </a:schemeClr>
                </a:solidFill>
              </a:rPr>
              <a:t> </a:t>
            </a:r>
            <a:r>
              <a:rPr lang="es-ES" sz="2000" b="1" dirty="0" err="1" smtClean="0">
                <a:solidFill>
                  <a:schemeClr val="bg2">
                    <a:lumMod val="75000"/>
                  </a:schemeClr>
                </a:solidFill>
              </a:rPr>
              <a:t>konsolidasian</a:t>
            </a:r>
            <a:r>
              <a:rPr lang="es-ES" sz="2000" b="1" dirty="0" smtClean="0">
                <a:solidFill>
                  <a:schemeClr val="bg2">
                    <a:lumMod val="75000"/>
                  </a:schemeClr>
                </a:solidFill>
              </a:rPr>
              <a:t> </a:t>
            </a:r>
            <a:r>
              <a:rPr lang="es-ES" sz="2000" b="1" dirty="0" err="1" smtClean="0">
                <a:solidFill>
                  <a:schemeClr val="bg2">
                    <a:lumMod val="75000"/>
                  </a:schemeClr>
                </a:solidFill>
              </a:rPr>
              <a:t>disajikan</a:t>
            </a:r>
            <a:r>
              <a:rPr lang="es-ES" sz="2000" b="1" dirty="0" smtClean="0">
                <a:solidFill>
                  <a:schemeClr val="bg2">
                    <a:lumMod val="75000"/>
                  </a:schemeClr>
                </a:solidFill>
              </a:rPr>
              <a:t> </a:t>
            </a:r>
            <a:r>
              <a:rPr lang="es-ES" sz="2000" b="1" dirty="0" err="1" smtClean="0">
                <a:solidFill>
                  <a:schemeClr val="bg2">
                    <a:lumMod val="75000"/>
                  </a:schemeClr>
                </a:solidFill>
              </a:rPr>
              <a:t>untuk</a:t>
            </a:r>
            <a:r>
              <a:rPr lang="es-ES" sz="2000" b="1" dirty="0" smtClean="0">
                <a:solidFill>
                  <a:schemeClr val="bg2">
                    <a:lumMod val="75000"/>
                  </a:schemeClr>
                </a:solidFill>
              </a:rPr>
              <a:t> </a:t>
            </a:r>
            <a:r>
              <a:rPr lang="es-ES" sz="2000" b="1" dirty="0" err="1" smtClean="0">
                <a:solidFill>
                  <a:schemeClr val="bg2">
                    <a:lumMod val="75000"/>
                  </a:schemeClr>
                </a:solidFill>
              </a:rPr>
              <a:t>periode</a:t>
            </a:r>
            <a:r>
              <a:rPr lang="es-ES" sz="2000" b="1" dirty="0" smtClean="0">
                <a:solidFill>
                  <a:schemeClr val="bg2">
                    <a:lumMod val="75000"/>
                  </a:schemeClr>
                </a:solidFill>
              </a:rPr>
              <a:t> </a:t>
            </a:r>
            <a:r>
              <a:rPr lang="es-ES" sz="2000" b="1" dirty="0" err="1" smtClean="0">
                <a:solidFill>
                  <a:schemeClr val="bg2">
                    <a:lumMod val="75000"/>
                  </a:schemeClr>
                </a:solidFill>
              </a:rPr>
              <a:t>pelaporan</a:t>
            </a:r>
            <a:r>
              <a:rPr lang="es-ES" sz="2000" b="1" dirty="0" smtClean="0">
                <a:solidFill>
                  <a:schemeClr val="bg2">
                    <a:lumMod val="75000"/>
                  </a:schemeClr>
                </a:solidFill>
              </a:rPr>
              <a:t> yang sama </a:t>
            </a:r>
            <a:r>
              <a:rPr lang="es-ES" sz="2000" b="1" dirty="0" err="1" smtClean="0">
                <a:solidFill>
                  <a:schemeClr val="bg2">
                    <a:lumMod val="75000"/>
                  </a:schemeClr>
                </a:solidFill>
              </a:rPr>
              <a:t>dengan</a:t>
            </a:r>
            <a:r>
              <a:rPr lang="es-ES" sz="2000" b="1" dirty="0" smtClean="0">
                <a:solidFill>
                  <a:schemeClr val="bg2">
                    <a:lumMod val="75000"/>
                  </a:schemeClr>
                </a:solidFill>
              </a:rPr>
              <a:t> </a:t>
            </a:r>
            <a:r>
              <a:rPr lang="es-ES" sz="2000" b="1" dirty="0" err="1" smtClean="0">
                <a:solidFill>
                  <a:schemeClr val="bg2">
                    <a:lumMod val="75000"/>
                  </a:schemeClr>
                </a:solidFill>
              </a:rPr>
              <a:t>periode</a:t>
            </a:r>
            <a:r>
              <a:rPr lang="es-ES" sz="2000" b="1" dirty="0" smtClean="0">
                <a:solidFill>
                  <a:schemeClr val="bg2">
                    <a:lumMod val="75000"/>
                  </a:schemeClr>
                </a:solidFill>
              </a:rPr>
              <a:t> </a:t>
            </a:r>
            <a:r>
              <a:rPr lang="es-ES" sz="2000" b="1" dirty="0" err="1" smtClean="0">
                <a:solidFill>
                  <a:schemeClr val="bg2">
                    <a:lumMod val="75000"/>
                  </a:schemeClr>
                </a:solidFill>
              </a:rPr>
              <a:t>pelaporan</a:t>
            </a:r>
            <a:r>
              <a:rPr lang="es-ES" sz="2000" b="1" dirty="0" smtClean="0">
                <a:solidFill>
                  <a:schemeClr val="bg2">
                    <a:lumMod val="75000"/>
                  </a:schemeClr>
                </a:solidFill>
              </a:rPr>
              <a:t> </a:t>
            </a:r>
            <a:r>
              <a:rPr lang="es-ES" sz="2000" b="1" dirty="0" err="1" smtClean="0">
                <a:solidFill>
                  <a:schemeClr val="bg2">
                    <a:lumMod val="75000"/>
                  </a:schemeClr>
                </a:solidFill>
              </a:rPr>
              <a:t>keuangan</a:t>
            </a:r>
            <a:r>
              <a:rPr lang="es-ES" sz="2000" b="1" dirty="0" smtClean="0">
                <a:solidFill>
                  <a:schemeClr val="bg2">
                    <a:lumMod val="75000"/>
                  </a:schemeClr>
                </a:solidFill>
              </a:rPr>
              <a:t> </a:t>
            </a:r>
            <a:r>
              <a:rPr lang="es-ES" sz="2000" b="1" dirty="0" err="1" smtClean="0">
                <a:solidFill>
                  <a:schemeClr val="bg2">
                    <a:lumMod val="75000"/>
                  </a:schemeClr>
                </a:solidFill>
              </a:rPr>
              <a:t>entitas</a:t>
            </a:r>
            <a:r>
              <a:rPr lang="es-ES" sz="2000" b="1" dirty="0" smtClean="0">
                <a:solidFill>
                  <a:schemeClr val="bg2">
                    <a:lumMod val="75000"/>
                  </a:schemeClr>
                </a:solidFill>
              </a:rPr>
              <a:t> </a:t>
            </a:r>
            <a:r>
              <a:rPr lang="es-ES" sz="2000" b="1" dirty="0" err="1" smtClean="0">
                <a:solidFill>
                  <a:schemeClr val="bg2">
                    <a:lumMod val="75000"/>
                  </a:schemeClr>
                </a:solidFill>
              </a:rPr>
              <a:t>pelaporan</a:t>
            </a:r>
            <a:r>
              <a:rPr lang="es-ES" sz="2000" b="1" dirty="0" smtClean="0">
                <a:solidFill>
                  <a:schemeClr val="bg2">
                    <a:lumMod val="75000"/>
                  </a:schemeClr>
                </a:solidFill>
              </a:rPr>
              <a:t> dan </a:t>
            </a:r>
            <a:r>
              <a:rPr lang="es-ES" sz="2000" b="1" dirty="0" err="1" smtClean="0">
                <a:solidFill>
                  <a:schemeClr val="bg2">
                    <a:lumMod val="75000"/>
                  </a:schemeClr>
                </a:solidFill>
              </a:rPr>
              <a:t>berisi</a:t>
            </a:r>
            <a:r>
              <a:rPr lang="es-ES" sz="2000" b="1" dirty="0" smtClean="0">
                <a:solidFill>
                  <a:schemeClr val="bg2">
                    <a:lumMod val="75000"/>
                  </a:schemeClr>
                </a:solidFill>
              </a:rPr>
              <a:t> </a:t>
            </a:r>
            <a:r>
              <a:rPr lang="es-ES" sz="2000" b="1" dirty="0" err="1" smtClean="0">
                <a:solidFill>
                  <a:schemeClr val="bg2">
                    <a:lumMod val="75000"/>
                  </a:schemeClr>
                </a:solidFill>
              </a:rPr>
              <a:t>jumlah</a:t>
            </a:r>
            <a:r>
              <a:rPr lang="es-ES" sz="2000" b="1" dirty="0" smtClean="0">
                <a:solidFill>
                  <a:schemeClr val="bg2">
                    <a:lumMod val="75000"/>
                  </a:schemeClr>
                </a:solidFill>
              </a:rPr>
              <a:t> </a:t>
            </a:r>
            <a:r>
              <a:rPr lang="es-ES" sz="2000" b="1" dirty="0" err="1" smtClean="0">
                <a:solidFill>
                  <a:schemeClr val="bg2">
                    <a:lumMod val="75000"/>
                  </a:schemeClr>
                </a:solidFill>
              </a:rPr>
              <a:t>komparatif</a:t>
            </a:r>
            <a:r>
              <a:rPr lang="es-ES" sz="2000" b="1" dirty="0" smtClean="0">
                <a:solidFill>
                  <a:schemeClr val="bg2">
                    <a:lumMod val="75000"/>
                  </a:schemeClr>
                </a:solidFill>
              </a:rPr>
              <a:t> </a:t>
            </a:r>
            <a:r>
              <a:rPr lang="es-ES" sz="2000" b="1" dirty="0" err="1" smtClean="0">
                <a:solidFill>
                  <a:schemeClr val="bg2">
                    <a:lumMod val="75000"/>
                  </a:schemeClr>
                </a:solidFill>
              </a:rPr>
              <a:t>dengan</a:t>
            </a:r>
            <a:r>
              <a:rPr lang="es-ES" sz="2000" b="1" dirty="0" smtClean="0">
                <a:solidFill>
                  <a:schemeClr val="bg2">
                    <a:lumMod val="75000"/>
                  </a:schemeClr>
                </a:solidFill>
              </a:rPr>
              <a:t> </a:t>
            </a:r>
            <a:r>
              <a:rPr lang="es-ES" sz="2000" b="1" dirty="0" err="1" smtClean="0">
                <a:solidFill>
                  <a:schemeClr val="bg2">
                    <a:lumMod val="75000"/>
                  </a:schemeClr>
                </a:solidFill>
              </a:rPr>
              <a:t>periode</a:t>
            </a:r>
            <a:r>
              <a:rPr lang="es-ES" sz="2000" b="1" dirty="0" smtClean="0">
                <a:solidFill>
                  <a:schemeClr val="bg2">
                    <a:lumMod val="75000"/>
                  </a:schemeClr>
                </a:solidFill>
              </a:rPr>
              <a:t> </a:t>
            </a:r>
            <a:r>
              <a:rPr lang="es-ES" sz="2000" b="1" dirty="0" err="1" smtClean="0">
                <a:solidFill>
                  <a:schemeClr val="bg2">
                    <a:lumMod val="75000"/>
                  </a:schemeClr>
                </a:solidFill>
              </a:rPr>
              <a:t>sebelumnya</a:t>
            </a:r>
            <a:r>
              <a:rPr lang="es-ES" sz="2000" b="1" dirty="0" smtClean="0">
                <a:solidFill>
                  <a:schemeClr val="bg2">
                    <a:lumMod val="75000"/>
                  </a:schemeClr>
                </a:solidFill>
              </a:rPr>
              <a:t>. </a:t>
            </a:r>
          </a:p>
          <a:p>
            <a:pPr marL="296863" lvl="1" indent="350838" algn="just" eaLnBrk="1" hangingPunct="1">
              <a:lnSpc>
                <a:spcPct val="100000"/>
              </a:lnSpc>
              <a:spcBef>
                <a:spcPts val="0"/>
              </a:spcBef>
              <a:buFont typeface="Wingdings" pitchFamily="2" charset="2"/>
              <a:buNone/>
              <a:defRPr/>
            </a:pPr>
            <a:r>
              <a:rPr lang="es-ES" sz="2000" b="1" dirty="0" smtClean="0">
                <a:solidFill>
                  <a:schemeClr val="bg2">
                    <a:lumMod val="75000"/>
                  </a:schemeClr>
                </a:solidFill>
              </a:rPr>
              <a:t>12.  </a:t>
            </a:r>
            <a:r>
              <a:rPr lang="es-ES" sz="2000" b="1" dirty="0" err="1" smtClean="0">
                <a:solidFill>
                  <a:schemeClr val="bg2">
                    <a:lumMod val="75000"/>
                  </a:schemeClr>
                </a:solidFill>
              </a:rPr>
              <a:t>Dalam</a:t>
            </a:r>
            <a:r>
              <a:rPr lang="es-ES" sz="2000" b="1" dirty="0" smtClean="0">
                <a:solidFill>
                  <a:schemeClr val="bg2">
                    <a:lumMod val="75000"/>
                  </a:schemeClr>
                </a:solidFill>
              </a:rPr>
              <a:t> </a:t>
            </a:r>
            <a:r>
              <a:rPr lang="es-ES" sz="2000" b="1" dirty="0" err="1" smtClean="0">
                <a:solidFill>
                  <a:schemeClr val="bg2">
                    <a:lumMod val="75000"/>
                  </a:schemeClr>
                </a:solidFill>
              </a:rPr>
              <a:t>standar</a:t>
            </a:r>
            <a:r>
              <a:rPr lang="es-ES" sz="2000" b="1" dirty="0" smtClean="0">
                <a:solidFill>
                  <a:schemeClr val="bg2">
                    <a:lumMod val="75000"/>
                  </a:schemeClr>
                </a:solidFill>
              </a:rPr>
              <a:t> </a:t>
            </a:r>
            <a:r>
              <a:rPr lang="es-ES" sz="2000" b="1" dirty="0" err="1" smtClean="0">
                <a:solidFill>
                  <a:schemeClr val="bg2">
                    <a:lumMod val="75000"/>
                  </a:schemeClr>
                </a:solidFill>
              </a:rPr>
              <a:t>ini</a:t>
            </a:r>
            <a:r>
              <a:rPr lang="es-ES" sz="2000" b="1" dirty="0" smtClean="0">
                <a:solidFill>
                  <a:schemeClr val="bg2">
                    <a:lumMod val="75000"/>
                  </a:schemeClr>
                </a:solidFill>
              </a:rPr>
              <a:t> </a:t>
            </a:r>
            <a:r>
              <a:rPr lang="es-ES" sz="2000" b="1" dirty="0" err="1" smtClean="0">
                <a:solidFill>
                  <a:schemeClr val="bg2">
                    <a:lumMod val="75000"/>
                  </a:schemeClr>
                </a:solidFill>
              </a:rPr>
              <a:t>proses</a:t>
            </a:r>
            <a:r>
              <a:rPr lang="es-ES" sz="2000" b="1" dirty="0" smtClean="0">
                <a:solidFill>
                  <a:schemeClr val="bg2">
                    <a:lumMod val="75000"/>
                  </a:schemeClr>
                </a:solidFill>
              </a:rPr>
              <a:t> </a:t>
            </a:r>
            <a:r>
              <a:rPr lang="es-ES" sz="2000" b="1" dirty="0" err="1" smtClean="0">
                <a:solidFill>
                  <a:schemeClr val="bg2">
                    <a:lumMod val="75000"/>
                  </a:schemeClr>
                </a:solidFill>
              </a:rPr>
              <a:t>konsolidasi</a:t>
            </a:r>
            <a:r>
              <a:rPr lang="es-ES" sz="2000" b="1" dirty="0" smtClean="0">
                <a:solidFill>
                  <a:schemeClr val="bg2">
                    <a:lumMod val="75000"/>
                  </a:schemeClr>
                </a:solidFill>
              </a:rPr>
              <a:t> </a:t>
            </a:r>
            <a:r>
              <a:rPr lang="es-ES" sz="2000" b="1" dirty="0" err="1" smtClean="0">
                <a:solidFill>
                  <a:schemeClr val="bg2">
                    <a:lumMod val="75000"/>
                  </a:schemeClr>
                </a:solidFill>
              </a:rPr>
              <a:t>diikuti</a:t>
            </a:r>
            <a:r>
              <a:rPr lang="es-ES" sz="2000" b="1" dirty="0" smtClean="0">
                <a:solidFill>
                  <a:schemeClr val="bg2">
                    <a:lumMod val="75000"/>
                  </a:schemeClr>
                </a:solidFill>
              </a:rPr>
              <a:t> </a:t>
            </a:r>
            <a:r>
              <a:rPr lang="es-ES" sz="2000" b="1" dirty="0" err="1" smtClean="0">
                <a:solidFill>
                  <a:schemeClr val="bg2">
                    <a:lumMod val="75000"/>
                  </a:schemeClr>
                </a:solidFill>
              </a:rPr>
              <a:t>dengan</a:t>
            </a:r>
            <a:r>
              <a:rPr lang="es-ES" sz="2000" b="1" dirty="0" smtClean="0">
                <a:solidFill>
                  <a:schemeClr val="bg2">
                    <a:lumMod val="75000"/>
                  </a:schemeClr>
                </a:solidFill>
              </a:rPr>
              <a:t> </a:t>
            </a:r>
            <a:r>
              <a:rPr lang="es-ES" sz="2000" b="1" dirty="0" err="1" smtClean="0">
                <a:solidFill>
                  <a:schemeClr val="bg2">
                    <a:lumMod val="75000"/>
                  </a:schemeClr>
                </a:solidFill>
              </a:rPr>
              <a:t>eliminasi</a:t>
            </a:r>
            <a:r>
              <a:rPr lang="es-ES" sz="2000" b="1" dirty="0" smtClean="0">
                <a:solidFill>
                  <a:schemeClr val="bg2">
                    <a:lumMod val="75000"/>
                  </a:schemeClr>
                </a:solidFill>
              </a:rPr>
              <a:t> </a:t>
            </a:r>
            <a:r>
              <a:rPr lang="es-ES" sz="2000" b="1" dirty="0" err="1" smtClean="0">
                <a:solidFill>
                  <a:schemeClr val="bg2">
                    <a:lumMod val="75000"/>
                  </a:schemeClr>
                </a:solidFill>
              </a:rPr>
              <a:t>akun-akun</a:t>
            </a:r>
            <a:r>
              <a:rPr lang="es-ES" sz="2000" b="1" dirty="0" smtClean="0">
                <a:solidFill>
                  <a:schemeClr val="bg2">
                    <a:lumMod val="75000"/>
                  </a:schemeClr>
                </a:solidFill>
              </a:rPr>
              <a:t> timbal </a:t>
            </a:r>
            <a:r>
              <a:rPr lang="es-ES" sz="2000" b="1" dirty="0" err="1" smtClean="0">
                <a:solidFill>
                  <a:schemeClr val="bg2">
                    <a:lumMod val="75000"/>
                  </a:schemeClr>
                </a:solidFill>
              </a:rPr>
              <a:t>balik</a:t>
            </a:r>
            <a:r>
              <a:rPr lang="es-ES" sz="2000" b="1" dirty="0" smtClean="0">
                <a:solidFill>
                  <a:schemeClr val="bg2">
                    <a:lumMod val="75000"/>
                  </a:schemeClr>
                </a:solidFill>
              </a:rPr>
              <a:t> (</a:t>
            </a:r>
            <a:r>
              <a:rPr lang="es-ES" sz="2000" b="1" dirty="0" err="1" smtClean="0">
                <a:solidFill>
                  <a:schemeClr val="bg2">
                    <a:lumMod val="75000"/>
                  </a:schemeClr>
                </a:solidFill>
              </a:rPr>
              <a:t>reciprocal</a:t>
            </a:r>
            <a:r>
              <a:rPr lang="es-ES" sz="2000" b="1" dirty="0" smtClean="0">
                <a:solidFill>
                  <a:schemeClr val="bg2">
                    <a:lumMod val="75000"/>
                  </a:schemeClr>
                </a:solidFill>
              </a:rPr>
              <a:t> </a:t>
            </a:r>
            <a:r>
              <a:rPr lang="es-ES" sz="2000" b="1" dirty="0" err="1" smtClean="0">
                <a:solidFill>
                  <a:schemeClr val="bg2">
                    <a:lumMod val="75000"/>
                  </a:schemeClr>
                </a:solidFill>
              </a:rPr>
              <a:t>accounts</a:t>
            </a:r>
            <a:r>
              <a:rPr lang="es-ES" sz="2000" b="1" dirty="0" smtClean="0">
                <a:solidFill>
                  <a:schemeClr val="bg2">
                    <a:lumMod val="75000"/>
                  </a:schemeClr>
                </a:solidFill>
              </a:rPr>
              <a:t>). </a:t>
            </a:r>
            <a:r>
              <a:rPr lang="es-ES" sz="2000" b="1" dirty="0" err="1" smtClean="0">
                <a:solidFill>
                  <a:schemeClr val="bg2">
                    <a:lumMod val="75000"/>
                  </a:schemeClr>
                </a:solidFill>
              </a:rPr>
              <a:t>Namun</a:t>
            </a:r>
            <a:r>
              <a:rPr lang="es-ES" sz="2000" b="1" dirty="0" smtClean="0">
                <a:solidFill>
                  <a:schemeClr val="bg2">
                    <a:lumMod val="75000"/>
                  </a:schemeClr>
                </a:solidFill>
              </a:rPr>
              <a:t> </a:t>
            </a:r>
            <a:r>
              <a:rPr lang="es-ES" sz="2000" b="1" dirty="0" err="1" smtClean="0">
                <a:solidFill>
                  <a:schemeClr val="bg2">
                    <a:lumMod val="75000"/>
                  </a:schemeClr>
                </a:solidFill>
              </a:rPr>
              <a:t>demikian</a:t>
            </a:r>
            <a:r>
              <a:rPr lang="es-ES" sz="2000" b="1" dirty="0" smtClean="0">
                <a:solidFill>
                  <a:schemeClr val="bg2">
                    <a:lumMod val="75000"/>
                  </a:schemeClr>
                </a:solidFill>
              </a:rPr>
              <a:t>, apabila </a:t>
            </a:r>
            <a:r>
              <a:rPr lang="es-ES" sz="2000" b="1" dirty="0" err="1" smtClean="0">
                <a:solidFill>
                  <a:schemeClr val="bg2">
                    <a:lumMod val="75000"/>
                  </a:schemeClr>
                </a:solidFill>
              </a:rPr>
              <a:t>eliminasi</a:t>
            </a:r>
            <a:r>
              <a:rPr lang="es-ES" sz="2000" b="1" dirty="0" smtClean="0">
                <a:solidFill>
                  <a:schemeClr val="bg2">
                    <a:lumMod val="75000"/>
                  </a:schemeClr>
                </a:solidFill>
              </a:rPr>
              <a:t> </a:t>
            </a:r>
            <a:r>
              <a:rPr lang="es-ES" sz="2000" b="1" dirty="0" err="1" smtClean="0">
                <a:solidFill>
                  <a:schemeClr val="bg2">
                    <a:lumMod val="75000"/>
                  </a:schemeClr>
                </a:solidFill>
              </a:rPr>
              <a:t>dimaksud</a:t>
            </a:r>
            <a:r>
              <a:rPr lang="es-ES" sz="2000" b="1" dirty="0" smtClean="0">
                <a:solidFill>
                  <a:schemeClr val="bg2">
                    <a:lumMod val="75000"/>
                  </a:schemeClr>
                </a:solidFill>
              </a:rPr>
              <a:t> </a:t>
            </a:r>
            <a:r>
              <a:rPr lang="es-ES" sz="2000" b="1" dirty="0" err="1" smtClean="0">
                <a:solidFill>
                  <a:schemeClr val="bg2">
                    <a:lumMod val="75000"/>
                  </a:schemeClr>
                </a:solidFill>
              </a:rPr>
              <a:t>belum</a:t>
            </a:r>
            <a:r>
              <a:rPr lang="es-ES" sz="2000" b="1" dirty="0" smtClean="0">
                <a:solidFill>
                  <a:schemeClr val="bg2">
                    <a:lumMod val="75000"/>
                  </a:schemeClr>
                </a:solidFill>
              </a:rPr>
              <a:t> </a:t>
            </a:r>
            <a:r>
              <a:rPr lang="es-ES" sz="2000" b="1" dirty="0" err="1" smtClean="0">
                <a:solidFill>
                  <a:schemeClr val="bg2">
                    <a:lumMod val="75000"/>
                  </a:schemeClr>
                </a:solidFill>
              </a:rPr>
              <a:t>dimungkinkan</a:t>
            </a:r>
            <a:r>
              <a:rPr lang="es-ES" sz="2000" b="1" dirty="0" smtClean="0">
                <a:solidFill>
                  <a:schemeClr val="bg2">
                    <a:lumMod val="75000"/>
                  </a:schemeClr>
                </a:solidFill>
              </a:rPr>
              <a:t>, </a:t>
            </a:r>
            <a:r>
              <a:rPr lang="es-ES" sz="2000" b="1" dirty="0" err="1" smtClean="0">
                <a:solidFill>
                  <a:schemeClr val="bg2">
                    <a:lumMod val="75000"/>
                  </a:schemeClr>
                </a:solidFill>
              </a:rPr>
              <a:t>maka</a:t>
            </a:r>
            <a:r>
              <a:rPr lang="es-ES" sz="2000" b="1" dirty="0" smtClean="0">
                <a:solidFill>
                  <a:schemeClr val="bg2">
                    <a:lumMod val="75000"/>
                  </a:schemeClr>
                </a:solidFill>
              </a:rPr>
              <a:t> </a:t>
            </a:r>
            <a:r>
              <a:rPr lang="es-ES" sz="2000" b="1" dirty="0" err="1" smtClean="0">
                <a:solidFill>
                  <a:schemeClr val="bg2">
                    <a:lumMod val="75000"/>
                  </a:schemeClr>
                </a:solidFill>
              </a:rPr>
              <a:t>hal</a:t>
            </a:r>
            <a:r>
              <a:rPr lang="es-ES" sz="2000" b="1" dirty="0" smtClean="0">
                <a:solidFill>
                  <a:schemeClr val="bg2">
                    <a:lumMod val="75000"/>
                  </a:schemeClr>
                </a:solidFill>
              </a:rPr>
              <a:t> </a:t>
            </a:r>
            <a:r>
              <a:rPr lang="es-ES" sz="2000" b="1" dirty="0" err="1" smtClean="0">
                <a:solidFill>
                  <a:schemeClr val="bg2">
                    <a:lumMod val="75000"/>
                  </a:schemeClr>
                </a:solidFill>
              </a:rPr>
              <a:t>tersebut</a:t>
            </a:r>
            <a:r>
              <a:rPr lang="es-ES" sz="2000" b="1" dirty="0" smtClean="0">
                <a:solidFill>
                  <a:schemeClr val="bg2">
                    <a:lumMod val="75000"/>
                  </a:schemeClr>
                </a:solidFill>
              </a:rPr>
              <a:t> </a:t>
            </a:r>
            <a:r>
              <a:rPr lang="es-ES" sz="2000" b="1" dirty="0" err="1" smtClean="0">
                <a:solidFill>
                  <a:schemeClr val="bg2">
                    <a:lumMod val="75000"/>
                  </a:schemeClr>
                </a:solidFill>
              </a:rPr>
              <a:t>diungkapkan</a:t>
            </a:r>
            <a:r>
              <a:rPr lang="es-ES" sz="2000" b="1" dirty="0" smtClean="0">
                <a:solidFill>
                  <a:schemeClr val="bg2">
                    <a:lumMod val="75000"/>
                  </a:schemeClr>
                </a:solidFill>
              </a:rPr>
              <a:t> </a:t>
            </a:r>
            <a:r>
              <a:rPr lang="es-ES" sz="2000" b="1" dirty="0" err="1" smtClean="0">
                <a:solidFill>
                  <a:schemeClr val="bg2">
                    <a:lumMod val="75000"/>
                  </a:schemeClr>
                </a:solidFill>
              </a:rPr>
              <a:t>dalam</a:t>
            </a:r>
            <a:r>
              <a:rPr lang="es-ES" sz="2000" b="1" dirty="0" smtClean="0">
                <a:solidFill>
                  <a:schemeClr val="bg2">
                    <a:lumMod val="75000"/>
                  </a:schemeClr>
                </a:solidFill>
              </a:rPr>
              <a:t> Catatan atas </a:t>
            </a:r>
            <a:r>
              <a:rPr lang="es-ES" sz="2000" b="1" dirty="0" err="1" smtClean="0">
                <a:solidFill>
                  <a:schemeClr val="bg2">
                    <a:lumMod val="75000"/>
                  </a:schemeClr>
                </a:solidFill>
              </a:rPr>
              <a:t>Laporan</a:t>
            </a:r>
            <a:r>
              <a:rPr lang="es-ES" sz="2000" b="1" dirty="0" smtClean="0">
                <a:solidFill>
                  <a:schemeClr val="bg2">
                    <a:lumMod val="75000"/>
                  </a:schemeClr>
                </a:solidFill>
              </a:rPr>
              <a:t> </a:t>
            </a:r>
            <a:r>
              <a:rPr lang="es-ES" sz="2000" b="1" dirty="0" err="1" smtClean="0">
                <a:solidFill>
                  <a:schemeClr val="bg2">
                    <a:lumMod val="75000"/>
                  </a:schemeClr>
                </a:solidFill>
              </a:rPr>
              <a:t>Keuangan</a:t>
            </a:r>
            <a:r>
              <a:rPr lang="es-ES" sz="2000" b="1" dirty="0" smtClean="0">
                <a:solidFill>
                  <a:schemeClr val="bg2">
                    <a:lumMod val="75000"/>
                  </a:schemeClr>
                </a:solidFill>
              </a:rPr>
              <a:t>.</a:t>
            </a:r>
          </a:p>
          <a:p>
            <a:pPr marL="457200" indent="-457200" algn="just">
              <a:lnSpc>
                <a:spcPct val="100000"/>
              </a:lnSpc>
              <a:spcBef>
                <a:spcPts val="0"/>
              </a:spcBef>
              <a:buAutoNum type="arabicPeriod" startAt="2"/>
              <a:defRPr/>
            </a:pPr>
            <a:endParaRPr lang="en-US" sz="2000" b="1" dirty="0" smtClean="0">
              <a:solidFill>
                <a:srgbClr val="66FF33"/>
              </a:solidFill>
            </a:endParaRPr>
          </a:p>
          <a:p>
            <a:pPr marL="347663" indent="-347663" algn="just">
              <a:lnSpc>
                <a:spcPct val="100000"/>
              </a:lnSpc>
              <a:spcBef>
                <a:spcPts val="0"/>
              </a:spcBef>
              <a:buAutoNum type="arabicPeriod" startAt="2"/>
              <a:defRPr/>
            </a:pPr>
            <a:r>
              <a:rPr lang="en-US" sz="2000" b="1" dirty="0" err="1" smtClean="0"/>
              <a:t>Entitas</a:t>
            </a:r>
            <a:r>
              <a:rPr lang="en-US" sz="2000" b="1" dirty="0" smtClean="0"/>
              <a:t> </a:t>
            </a:r>
            <a:r>
              <a:rPr lang="en-US" sz="2000" b="1" dirty="0" err="1" smtClean="0"/>
              <a:t>Akuntansi</a:t>
            </a:r>
            <a:endParaRPr lang="en-US" sz="2000" b="1" dirty="0" smtClean="0"/>
          </a:p>
          <a:p>
            <a:pPr marL="292100" lvl="1" indent="349250" algn="just">
              <a:lnSpc>
                <a:spcPct val="100000"/>
              </a:lnSpc>
              <a:spcBef>
                <a:spcPts val="0"/>
              </a:spcBef>
              <a:buNone/>
              <a:defRPr/>
            </a:pPr>
            <a:r>
              <a:rPr lang="en-US" sz="2000" b="1" dirty="0" smtClean="0">
                <a:solidFill>
                  <a:schemeClr val="bg2">
                    <a:lumMod val="75000"/>
                  </a:schemeClr>
                </a:solidFill>
              </a:rPr>
              <a:t>15. </a:t>
            </a:r>
            <a:r>
              <a:rPr lang="en-US" sz="2000" b="1" dirty="0" err="1" smtClean="0">
                <a:solidFill>
                  <a:schemeClr val="bg2">
                    <a:lumMod val="75000"/>
                  </a:schemeClr>
                </a:solidFill>
              </a:rPr>
              <a:t>Entitas</a:t>
            </a:r>
            <a:r>
              <a:rPr lang="en-US" sz="2000" b="1" dirty="0" smtClean="0">
                <a:solidFill>
                  <a:schemeClr val="bg2">
                    <a:lumMod val="75000"/>
                  </a:schemeClr>
                </a:solidFill>
              </a:rPr>
              <a:t> </a:t>
            </a:r>
            <a:r>
              <a:rPr lang="en-US" sz="2000" b="1" dirty="0" err="1" smtClean="0">
                <a:solidFill>
                  <a:schemeClr val="bg2">
                    <a:lumMod val="75000"/>
                  </a:schemeClr>
                </a:solidFill>
              </a:rPr>
              <a:t>akuntansi</a:t>
            </a:r>
            <a:r>
              <a:rPr lang="en-US" sz="2000" b="1" dirty="0" smtClean="0">
                <a:solidFill>
                  <a:schemeClr val="bg2">
                    <a:lumMod val="75000"/>
                  </a:schemeClr>
                </a:solidFill>
              </a:rPr>
              <a:t> </a:t>
            </a:r>
            <a:r>
              <a:rPr lang="en-US" sz="2000" b="1" dirty="0" err="1" smtClean="0">
                <a:solidFill>
                  <a:schemeClr val="bg2">
                    <a:lumMod val="75000"/>
                  </a:schemeClr>
                </a:solidFill>
              </a:rPr>
              <a:t>menyelenggarakan</a:t>
            </a:r>
            <a:r>
              <a:rPr lang="en-US" sz="2000" b="1" dirty="0" smtClean="0">
                <a:solidFill>
                  <a:schemeClr val="bg2">
                    <a:lumMod val="75000"/>
                  </a:schemeClr>
                </a:solidFill>
              </a:rPr>
              <a:t> </a:t>
            </a:r>
            <a:r>
              <a:rPr lang="en-US" sz="2000" b="1" dirty="0" err="1" smtClean="0">
                <a:solidFill>
                  <a:schemeClr val="bg2">
                    <a:lumMod val="75000"/>
                  </a:schemeClr>
                </a:solidFill>
              </a:rPr>
              <a:t>akuntansi</a:t>
            </a:r>
            <a:r>
              <a:rPr lang="en-US" sz="2000" b="1" dirty="0" smtClean="0">
                <a:solidFill>
                  <a:schemeClr val="bg2">
                    <a:lumMod val="75000"/>
                  </a:schemeClr>
                </a:solidFill>
              </a:rPr>
              <a:t> </a:t>
            </a:r>
            <a:r>
              <a:rPr lang="en-US" sz="2000" b="1" dirty="0" err="1" smtClean="0">
                <a:solidFill>
                  <a:schemeClr val="bg2">
                    <a:lumMod val="75000"/>
                  </a:schemeClr>
                </a:solidFill>
              </a:rPr>
              <a:t>dan</a:t>
            </a:r>
            <a:r>
              <a:rPr lang="en-US" sz="2000" b="1" dirty="0" smtClean="0">
                <a:solidFill>
                  <a:schemeClr val="bg2">
                    <a:lumMod val="75000"/>
                  </a:schemeClr>
                </a:solidFill>
              </a:rPr>
              <a:t> </a:t>
            </a:r>
            <a:r>
              <a:rPr lang="en-US" sz="2000" b="1" dirty="0" err="1" smtClean="0">
                <a:solidFill>
                  <a:schemeClr val="bg2">
                    <a:lumMod val="75000"/>
                  </a:schemeClr>
                </a:solidFill>
              </a:rPr>
              <a:t>menyampaikan</a:t>
            </a:r>
            <a:r>
              <a:rPr lang="en-US" sz="2000" b="1" dirty="0" smtClean="0">
                <a:solidFill>
                  <a:schemeClr val="bg2">
                    <a:lumMod val="75000"/>
                  </a:schemeClr>
                </a:solidFill>
              </a:rPr>
              <a:t> </a:t>
            </a:r>
            <a:r>
              <a:rPr lang="en-US" sz="2000" b="1" dirty="0" err="1" smtClean="0">
                <a:solidFill>
                  <a:schemeClr val="bg2">
                    <a:lumMod val="75000"/>
                  </a:schemeClr>
                </a:solidFill>
              </a:rPr>
              <a:t>laporan</a:t>
            </a:r>
            <a:r>
              <a:rPr lang="en-US" sz="2000" b="1" dirty="0" smtClean="0">
                <a:solidFill>
                  <a:schemeClr val="bg2">
                    <a:lumMod val="75000"/>
                  </a:schemeClr>
                </a:solidFill>
              </a:rPr>
              <a:t> </a:t>
            </a:r>
            <a:r>
              <a:rPr lang="en-US" sz="2000" b="1" dirty="0" err="1" smtClean="0">
                <a:solidFill>
                  <a:schemeClr val="bg2">
                    <a:lumMod val="75000"/>
                  </a:schemeClr>
                </a:solidFill>
              </a:rPr>
              <a:t>keuangan</a:t>
            </a:r>
            <a:r>
              <a:rPr lang="en-US" sz="2000" b="1" dirty="0" smtClean="0">
                <a:solidFill>
                  <a:schemeClr val="bg2">
                    <a:lumMod val="75000"/>
                  </a:schemeClr>
                </a:solidFill>
              </a:rPr>
              <a:t> </a:t>
            </a:r>
            <a:r>
              <a:rPr lang="en-US" sz="2000" b="1" dirty="0" err="1" smtClean="0">
                <a:solidFill>
                  <a:schemeClr val="bg2">
                    <a:lumMod val="75000"/>
                  </a:schemeClr>
                </a:solidFill>
              </a:rPr>
              <a:t>sehubungan</a:t>
            </a:r>
            <a:r>
              <a:rPr lang="en-US" sz="2000" b="1" dirty="0" smtClean="0">
                <a:solidFill>
                  <a:schemeClr val="bg2">
                    <a:lumMod val="75000"/>
                  </a:schemeClr>
                </a:solidFill>
              </a:rPr>
              <a:t> </a:t>
            </a:r>
            <a:r>
              <a:rPr lang="en-US" sz="2000" b="1" dirty="0" err="1" smtClean="0">
                <a:solidFill>
                  <a:schemeClr val="bg2">
                    <a:lumMod val="75000"/>
                  </a:schemeClr>
                </a:solidFill>
              </a:rPr>
              <a:t>dengan</a:t>
            </a:r>
            <a:r>
              <a:rPr lang="en-US" sz="2000" b="1" dirty="0" smtClean="0">
                <a:solidFill>
                  <a:schemeClr val="bg2">
                    <a:lumMod val="75000"/>
                  </a:schemeClr>
                </a:solidFill>
              </a:rPr>
              <a:t> </a:t>
            </a:r>
            <a:r>
              <a:rPr lang="en-US" sz="2000" b="1" dirty="0" err="1" smtClean="0">
                <a:solidFill>
                  <a:schemeClr val="bg2">
                    <a:lumMod val="75000"/>
                  </a:schemeClr>
                </a:solidFill>
              </a:rPr>
              <a:t>anggaran</a:t>
            </a:r>
            <a:r>
              <a:rPr lang="en-US" sz="2000" b="1" dirty="0" smtClean="0">
                <a:solidFill>
                  <a:schemeClr val="bg2">
                    <a:lumMod val="75000"/>
                  </a:schemeClr>
                </a:solidFill>
              </a:rPr>
              <a:t>/</a:t>
            </a:r>
            <a:r>
              <a:rPr lang="en-US" sz="2000" b="1" dirty="0" err="1" smtClean="0">
                <a:solidFill>
                  <a:schemeClr val="bg2">
                    <a:lumMod val="75000"/>
                  </a:schemeClr>
                </a:solidFill>
              </a:rPr>
              <a:t>barang</a:t>
            </a:r>
            <a:r>
              <a:rPr lang="en-US" sz="2000" b="1" dirty="0" smtClean="0">
                <a:solidFill>
                  <a:schemeClr val="bg2">
                    <a:lumMod val="75000"/>
                  </a:schemeClr>
                </a:solidFill>
              </a:rPr>
              <a:t> yang </a:t>
            </a:r>
            <a:r>
              <a:rPr lang="en-US" sz="2000" b="1" dirty="0" err="1" smtClean="0">
                <a:solidFill>
                  <a:schemeClr val="bg2">
                    <a:lumMod val="75000"/>
                  </a:schemeClr>
                </a:solidFill>
              </a:rPr>
              <a:t>dikelolanya</a:t>
            </a:r>
            <a:r>
              <a:rPr lang="en-US" sz="2000" b="1" dirty="0" smtClean="0">
                <a:solidFill>
                  <a:schemeClr val="bg2">
                    <a:lumMod val="75000"/>
                  </a:schemeClr>
                </a:solidFill>
              </a:rPr>
              <a:t> yang </a:t>
            </a:r>
            <a:r>
              <a:rPr lang="en-US" sz="2000" b="1" dirty="0" err="1" smtClean="0">
                <a:solidFill>
                  <a:schemeClr val="bg2">
                    <a:lumMod val="75000"/>
                  </a:schemeClr>
                </a:solidFill>
              </a:rPr>
              <a:t>ditujukan</a:t>
            </a:r>
            <a:r>
              <a:rPr lang="en-US" sz="2000" b="1" dirty="0" smtClean="0">
                <a:solidFill>
                  <a:schemeClr val="bg2">
                    <a:lumMod val="75000"/>
                  </a:schemeClr>
                </a:solidFill>
              </a:rPr>
              <a:t> </a:t>
            </a:r>
            <a:r>
              <a:rPr lang="en-US" sz="2000" b="1" dirty="0" err="1" smtClean="0">
                <a:solidFill>
                  <a:schemeClr val="bg2">
                    <a:lumMod val="75000"/>
                  </a:schemeClr>
                </a:solidFill>
              </a:rPr>
              <a:t>kepada</a:t>
            </a:r>
            <a:r>
              <a:rPr lang="en-US" sz="2000" b="1" dirty="0" smtClean="0">
                <a:solidFill>
                  <a:schemeClr val="bg2">
                    <a:lumMod val="75000"/>
                  </a:schemeClr>
                </a:solidFill>
              </a:rPr>
              <a:t> </a:t>
            </a:r>
            <a:r>
              <a:rPr lang="en-US" sz="2000" b="1" dirty="0" err="1" smtClean="0">
                <a:solidFill>
                  <a:schemeClr val="bg2">
                    <a:lumMod val="75000"/>
                  </a:schemeClr>
                </a:solidFill>
              </a:rPr>
              <a:t>entitas</a:t>
            </a:r>
            <a:r>
              <a:rPr lang="en-US" sz="2000" b="1" dirty="0" smtClean="0">
                <a:solidFill>
                  <a:schemeClr val="bg2">
                    <a:lumMod val="75000"/>
                  </a:schemeClr>
                </a:solidFill>
              </a:rPr>
              <a:t> </a:t>
            </a:r>
            <a:r>
              <a:rPr lang="en-US" sz="2000" b="1" dirty="0" err="1" smtClean="0">
                <a:solidFill>
                  <a:schemeClr val="bg2">
                    <a:lumMod val="75000"/>
                  </a:schemeClr>
                </a:solidFill>
              </a:rPr>
              <a:t>pelaporan</a:t>
            </a:r>
            <a:r>
              <a:rPr lang="en-US" sz="2000" b="1" dirty="0" smtClean="0">
                <a:solidFill>
                  <a:schemeClr val="bg2">
                    <a:lumMod val="75000"/>
                  </a:schemeClr>
                </a:solidFill>
              </a:rPr>
              <a:t>.</a:t>
            </a:r>
          </a:p>
          <a:p>
            <a:pPr marL="457200" indent="-457200" algn="just">
              <a:lnSpc>
                <a:spcPct val="80000"/>
              </a:lnSpc>
              <a:buNone/>
              <a:defRPr/>
            </a:pPr>
            <a:endParaRPr lang="en-US" sz="2000" b="1" dirty="0" smtClean="0"/>
          </a:p>
        </p:txBody>
      </p:sp>
      <p:sp>
        <p:nvSpPr>
          <p:cNvPr id="5" name="Title 2"/>
          <p:cNvSpPr txBox="1">
            <a:spLocks/>
          </p:cNvSpPr>
          <p:nvPr/>
        </p:nvSpPr>
        <p:spPr>
          <a:xfrm>
            <a:off x="76200" y="55805"/>
            <a:ext cx="8915400" cy="1163395"/>
          </a:xfrm>
          <a:prstGeom prst="rect">
            <a:avLst/>
          </a:prstGeom>
        </p:spPr>
        <p:txBody>
          <a:bodyPr vert="horz" wrap="square" lIns="0" tIns="0" rIns="0" bIns="0" rtlCol="0" anchor="t">
            <a:spAutoFit/>
          </a:bodyPr>
          <a:lstStyle/>
          <a:p>
            <a:pPr marL="0" marR="0" lvl="0" indent="0" algn="ctr" defTabSz="914363" rtl="0" eaLnBrk="1" fontAlgn="auto" latinLnBrk="0" hangingPunct="1">
              <a:lnSpc>
                <a:spcPct val="90000"/>
              </a:lnSpc>
              <a:spcBef>
                <a:spcPct val="0"/>
              </a:spcBef>
              <a:spcAft>
                <a:spcPts val="0"/>
              </a:spcAft>
              <a:buClrTx/>
              <a:buSzTx/>
              <a:buFontTx/>
              <a:buNone/>
              <a:tabLst/>
              <a:defRPr/>
            </a:pPr>
            <a:r>
              <a:rPr lang="en-US" sz="4200" b="1" spc="-150" dirty="0" smtClean="0">
                <a:ln w="3175">
                  <a:noFill/>
                </a:ln>
                <a:effectLst>
                  <a:outerShdw blurRad="38100" dist="38100" dir="2700000" algn="tl">
                    <a:srgbClr val="000000">
                      <a:alpha val="43137"/>
                    </a:srgbClr>
                  </a:outerShdw>
                </a:effectLst>
                <a:latin typeface="+mj-lt"/>
                <a:cs typeface="Arial" charset="0"/>
              </a:rPr>
              <a:t>PSAP 11 AKRUAL </a:t>
            </a:r>
          </a:p>
          <a:p>
            <a:pPr marL="0" marR="0" lvl="0" indent="0" algn="ctr" defTabSz="914363" rtl="0" eaLnBrk="1" fontAlgn="auto" latinLnBrk="0" hangingPunct="1">
              <a:lnSpc>
                <a:spcPct val="90000"/>
              </a:lnSpc>
              <a:spcBef>
                <a:spcPct val="0"/>
              </a:spcBef>
              <a:spcAft>
                <a:spcPts val="0"/>
              </a:spcAft>
              <a:buClrTx/>
              <a:buSzTx/>
              <a:buFontTx/>
              <a:buNone/>
              <a:tabLst/>
              <a:defRPr/>
            </a:pPr>
            <a:r>
              <a:rPr lang="en-US" sz="4200" b="1" spc="-150" dirty="0" smtClean="0">
                <a:ln w="3175">
                  <a:noFill/>
                </a:ln>
                <a:effectLst>
                  <a:outerShdw blurRad="38100" dist="38100" dir="2700000" algn="tl">
                    <a:srgbClr val="000000">
                      <a:alpha val="43137"/>
                    </a:srgbClr>
                  </a:outerShdw>
                </a:effectLst>
                <a:latin typeface="+mj-lt"/>
                <a:cs typeface="Arial" charset="0"/>
              </a:rPr>
              <a:t>LAPORAN  KEUANGAN KONSOLIDASIAN</a:t>
            </a:r>
          </a:p>
        </p:txBody>
      </p:sp>
      <p:sp>
        <p:nvSpPr>
          <p:cNvPr id="4" name="Slide Number Placeholder 17"/>
          <p:cNvSpPr txBox="1">
            <a:spLocks/>
          </p:cNvSpPr>
          <p:nvPr/>
        </p:nvSpPr>
        <p:spPr>
          <a:xfrm>
            <a:off x="7924800" y="6416675"/>
            <a:ext cx="7620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9E2C3-3120-4CDB-861A-B0B65478931D}" type="slidenum">
              <a:rPr kumimoji="0" lang="ja-JP" altLang="en-US" sz="1800" b="0" i="0" u="none" strike="noStrike" kern="1200" cap="none" spc="0" normalizeH="0" baseline="0" noProof="0" smtClean="0">
                <a:ln>
                  <a:noFill/>
                </a:ln>
                <a:solidFill>
                  <a:schemeClr val="bg1"/>
                </a:solidFill>
                <a:effectLst/>
                <a:uLnTx/>
                <a:uFillTx/>
                <a:latin typeface="+mn-lt"/>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altLang="ja-JP" sz="1800" b="0" i="0" u="none" strike="noStrike" kern="1200" cap="none" spc="0" normalizeH="0" baseline="0" noProof="0" dirty="0">
              <a:ln>
                <a:noFill/>
              </a:ln>
              <a:solidFill>
                <a:schemeClr val="bg1"/>
              </a:solidFill>
              <a:effectLst/>
              <a:uLnTx/>
              <a:uFillTx/>
              <a:latin typeface="+mn-lt"/>
              <a:ea typeface="ＭＳ Ｐゴシック" charset="-128"/>
              <a:cs typeface="+mn-cs"/>
            </a:endParaRPr>
          </a:p>
        </p:txBody>
      </p:sp>
    </p:spTree>
  </p:cSld>
  <p:clrMapOvr>
    <a:masterClrMapping/>
  </p:clrMapOvr>
  <p:transition spd="med">
    <p:split/>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3"/>
          <p:cNvSpPr>
            <a:spLocks noGrp="1" noChangeArrowheads="1"/>
          </p:cNvSpPr>
          <p:nvPr>
            <p:ph idx="1"/>
          </p:nvPr>
        </p:nvSpPr>
        <p:spPr>
          <a:xfrm>
            <a:off x="228600" y="1371601"/>
            <a:ext cx="8686800" cy="4616648"/>
          </a:xfrm>
        </p:spPr>
        <p:txBody>
          <a:bodyPr/>
          <a:lstStyle/>
          <a:p>
            <a:pPr marL="341313" indent="-341313" algn="just">
              <a:lnSpc>
                <a:spcPct val="100000"/>
              </a:lnSpc>
              <a:spcBef>
                <a:spcPts val="0"/>
              </a:spcBef>
              <a:buAutoNum type="arabicPeriod" startAt="3"/>
              <a:defRPr/>
            </a:pPr>
            <a:r>
              <a:rPr lang="en-US" sz="2000" b="1" dirty="0" err="1" smtClean="0"/>
              <a:t>Badan</a:t>
            </a:r>
            <a:r>
              <a:rPr lang="en-US" sz="2000" b="1" dirty="0" smtClean="0"/>
              <a:t> </a:t>
            </a:r>
            <a:r>
              <a:rPr lang="en-US" sz="2000" b="1" dirty="0" err="1" smtClean="0"/>
              <a:t>Layanan</a:t>
            </a:r>
            <a:r>
              <a:rPr lang="en-US" sz="2000" b="1" dirty="0" smtClean="0"/>
              <a:t> </a:t>
            </a:r>
            <a:r>
              <a:rPr lang="en-US" sz="2000" b="1" dirty="0" err="1" smtClean="0"/>
              <a:t>Umum</a:t>
            </a:r>
            <a:r>
              <a:rPr lang="en-US" sz="2000" b="1" dirty="0" smtClean="0"/>
              <a:t>/</a:t>
            </a:r>
            <a:r>
              <a:rPr lang="en-US" sz="2000" b="1" dirty="0" err="1" smtClean="0"/>
              <a:t>Badan</a:t>
            </a:r>
            <a:r>
              <a:rPr lang="en-US" sz="2000" b="1" dirty="0" smtClean="0"/>
              <a:t> </a:t>
            </a:r>
            <a:r>
              <a:rPr lang="en-US" sz="2000" b="1" dirty="0" err="1" smtClean="0"/>
              <a:t>Layanan</a:t>
            </a:r>
            <a:r>
              <a:rPr lang="en-US" sz="2000" b="1" dirty="0" smtClean="0"/>
              <a:t> </a:t>
            </a:r>
            <a:r>
              <a:rPr lang="en-US" sz="2000" b="1" dirty="0" err="1" smtClean="0"/>
              <a:t>Umum</a:t>
            </a:r>
            <a:r>
              <a:rPr lang="en-US" sz="2000" b="1" dirty="0" smtClean="0"/>
              <a:t> Daerah</a:t>
            </a:r>
          </a:p>
          <a:p>
            <a:pPr marL="292100" lvl="1" indent="349250" algn="just">
              <a:lnSpc>
                <a:spcPct val="100000"/>
              </a:lnSpc>
              <a:spcBef>
                <a:spcPts val="0"/>
              </a:spcBef>
              <a:buNone/>
              <a:defRPr/>
            </a:pPr>
            <a:r>
              <a:rPr lang="it-IT" sz="2000" b="1" dirty="0" smtClean="0">
                <a:solidFill>
                  <a:schemeClr val="bg2">
                    <a:lumMod val="75000"/>
                  </a:schemeClr>
                </a:solidFill>
              </a:rPr>
              <a:t>19. Selaku penerima anggaran belanja pemerintah (APBN/APBD) BLU</a:t>
            </a:r>
            <a:r>
              <a:rPr lang="id-ID" sz="2000" b="1" dirty="0" smtClean="0">
                <a:solidFill>
                  <a:schemeClr val="bg2">
                    <a:lumMod val="75000"/>
                  </a:schemeClr>
                </a:solidFill>
              </a:rPr>
              <a:t>/</a:t>
            </a:r>
            <a:r>
              <a:rPr lang="it-IT" sz="2000" b="1" dirty="0" smtClean="0">
                <a:solidFill>
                  <a:schemeClr val="bg2">
                    <a:lumMod val="75000"/>
                  </a:schemeClr>
                </a:solidFill>
              </a:rPr>
              <a:t>BLU</a:t>
            </a:r>
            <a:r>
              <a:rPr lang="id-ID" sz="2000" b="1" dirty="0" smtClean="0">
                <a:solidFill>
                  <a:schemeClr val="bg2">
                    <a:lumMod val="75000"/>
                  </a:schemeClr>
                </a:solidFill>
              </a:rPr>
              <a:t>D</a:t>
            </a:r>
            <a:r>
              <a:rPr lang="it-IT" sz="2000" b="1" dirty="0" smtClean="0">
                <a:solidFill>
                  <a:schemeClr val="bg2">
                    <a:lumMod val="75000"/>
                  </a:schemeClr>
                </a:solidFill>
              </a:rPr>
              <a:t> adalah ent</a:t>
            </a:r>
            <a:r>
              <a:rPr lang="id-ID" sz="2000" b="1" dirty="0" smtClean="0">
                <a:solidFill>
                  <a:schemeClr val="bg2">
                    <a:lumMod val="75000"/>
                  </a:schemeClr>
                </a:solidFill>
              </a:rPr>
              <a:t>i</a:t>
            </a:r>
            <a:r>
              <a:rPr lang="it-IT" sz="2000" b="1" dirty="0" smtClean="0">
                <a:solidFill>
                  <a:schemeClr val="bg2">
                    <a:lumMod val="75000"/>
                  </a:schemeClr>
                </a:solidFill>
              </a:rPr>
              <a:t>tas akuntansi, yang laporan keuangannya dikonsolidasikan pada entitas pelaporan yang secara organisatoris membawahinya.</a:t>
            </a:r>
          </a:p>
          <a:p>
            <a:pPr marL="292100" lvl="1" indent="349250" algn="just">
              <a:lnSpc>
                <a:spcPct val="100000"/>
              </a:lnSpc>
              <a:spcBef>
                <a:spcPts val="0"/>
              </a:spcBef>
              <a:buNone/>
              <a:defRPr/>
            </a:pPr>
            <a:r>
              <a:rPr lang="it-IT" sz="2000" b="1" dirty="0" smtClean="0">
                <a:solidFill>
                  <a:schemeClr val="bg2">
                    <a:lumMod val="75000"/>
                  </a:schemeClr>
                </a:solidFill>
              </a:rPr>
              <a:t>20. Selaku satuan kerja pelayanan berupa Badan, walaupun bukan berbentuk badan hukum yang mengelola kekayaan Negara yang dipisahkan, BLU</a:t>
            </a:r>
            <a:r>
              <a:rPr lang="id-ID" sz="2000" b="1" dirty="0" smtClean="0">
                <a:solidFill>
                  <a:schemeClr val="bg2">
                    <a:lumMod val="75000"/>
                  </a:schemeClr>
                </a:solidFill>
              </a:rPr>
              <a:t>/</a:t>
            </a:r>
            <a:r>
              <a:rPr lang="it-IT" sz="2000" b="1" dirty="0" smtClean="0">
                <a:solidFill>
                  <a:schemeClr val="bg2">
                    <a:lumMod val="75000"/>
                  </a:schemeClr>
                </a:solidFill>
              </a:rPr>
              <a:t>BLU</a:t>
            </a:r>
            <a:r>
              <a:rPr lang="id-ID" sz="2000" b="1" dirty="0" smtClean="0">
                <a:solidFill>
                  <a:schemeClr val="bg2">
                    <a:lumMod val="75000"/>
                  </a:schemeClr>
                </a:solidFill>
              </a:rPr>
              <a:t>D</a:t>
            </a:r>
            <a:r>
              <a:rPr lang="it-IT" sz="2000" b="1" dirty="0" smtClean="0">
                <a:solidFill>
                  <a:schemeClr val="bg2">
                    <a:lumMod val="75000"/>
                  </a:schemeClr>
                </a:solidFill>
              </a:rPr>
              <a:t> adalah entitas pelaporan.</a:t>
            </a:r>
          </a:p>
          <a:p>
            <a:pPr marL="292100" lvl="1" indent="349250" algn="just">
              <a:lnSpc>
                <a:spcPct val="100000"/>
              </a:lnSpc>
              <a:spcBef>
                <a:spcPts val="0"/>
              </a:spcBef>
              <a:buNone/>
              <a:defRPr/>
            </a:pPr>
            <a:endParaRPr lang="it-IT" sz="2000" b="1" i="1" dirty="0" smtClean="0"/>
          </a:p>
          <a:p>
            <a:pPr algn="just">
              <a:lnSpc>
                <a:spcPct val="100000"/>
              </a:lnSpc>
              <a:spcBef>
                <a:spcPts val="0"/>
              </a:spcBef>
              <a:buNone/>
              <a:defRPr/>
            </a:pPr>
            <a:r>
              <a:rPr lang="en-US" sz="2000" b="1" dirty="0" smtClean="0"/>
              <a:t>4. </a:t>
            </a:r>
            <a:r>
              <a:rPr lang="en-US" sz="2000" b="1" dirty="0" err="1" smtClean="0"/>
              <a:t>Prosedur</a:t>
            </a:r>
            <a:r>
              <a:rPr lang="en-US" sz="2000" b="1" dirty="0" smtClean="0"/>
              <a:t> </a:t>
            </a:r>
            <a:r>
              <a:rPr lang="en-US" sz="2000" b="1" dirty="0" err="1" smtClean="0"/>
              <a:t>Konsolidasi</a:t>
            </a:r>
            <a:r>
              <a:rPr lang="en-US" sz="2000" b="1" dirty="0" smtClean="0"/>
              <a:t> (</a:t>
            </a:r>
            <a:r>
              <a:rPr lang="en-US" sz="2000" b="1" dirty="0" err="1" smtClean="0"/>
              <a:t>Sama</a:t>
            </a:r>
            <a:r>
              <a:rPr lang="en-US" sz="2000" b="1" dirty="0" smtClean="0"/>
              <a:t> </a:t>
            </a:r>
            <a:r>
              <a:rPr lang="en-US" sz="2000" b="1" dirty="0" err="1" smtClean="0"/>
              <a:t>dengan</a:t>
            </a:r>
            <a:r>
              <a:rPr lang="en-US" sz="2000" b="1" dirty="0" smtClean="0"/>
              <a:t> PP 24-Para 22 </a:t>
            </a:r>
            <a:r>
              <a:rPr lang="en-US" sz="2000" b="1" dirty="0" err="1" smtClean="0"/>
              <a:t>Berubah</a:t>
            </a:r>
            <a:r>
              <a:rPr lang="en-US" sz="2000" b="1" dirty="0" smtClean="0"/>
              <a:t> </a:t>
            </a:r>
            <a:r>
              <a:rPr lang="en-US" sz="2000" b="1" dirty="0" err="1" smtClean="0"/>
              <a:t>Sedikit</a:t>
            </a:r>
            <a:r>
              <a:rPr lang="en-US" sz="2000" b="1" dirty="0" smtClean="0"/>
              <a:t>)</a:t>
            </a:r>
          </a:p>
          <a:p>
            <a:pPr marL="290513" lvl="1" indent="333375" algn="just">
              <a:lnSpc>
                <a:spcPct val="100000"/>
              </a:lnSpc>
              <a:spcBef>
                <a:spcPts val="0"/>
              </a:spcBef>
              <a:buNone/>
              <a:defRPr/>
            </a:pPr>
            <a:r>
              <a:rPr lang="en-US" sz="2000" b="1" dirty="0" smtClean="0">
                <a:solidFill>
                  <a:schemeClr val="bg2">
                    <a:lumMod val="75000"/>
                  </a:schemeClr>
                </a:solidFill>
              </a:rPr>
              <a:t>22. </a:t>
            </a:r>
            <a:r>
              <a:rPr lang="en-US" sz="2000" b="1" dirty="0" err="1" smtClean="0">
                <a:solidFill>
                  <a:schemeClr val="bg2">
                    <a:lumMod val="75000"/>
                  </a:schemeClr>
                </a:solidFill>
              </a:rPr>
              <a:t>Konsolidasi</a:t>
            </a:r>
            <a:r>
              <a:rPr lang="en-US" sz="2000" b="1" dirty="0" smtClean="0">
                <a:solidFill>
                  <a:schemeClr val="bg2">
                    <a:lumMod val="75000"/>
                  </a:schemeClr>
                </a:solidFill>
              </a:rPr>
              <a:t> yang </a:t>
            </a:r>
            <a:r>
              <a:rPr lang="en-US" sz="2000" b="1" dirty="0" err="1" smtClean="0">
                <a:solidFill>
                  <a:schemeClr val="bg2">
                    <a:lumMod val="75000"/>
                  </a:schemeClr>
                </a:solidFill>
              </a:rPr>
              <a:t>dimaksud</a:t>
            </a:r>
            <a:r>
              <a:rPr lang="en-US" sz="2000" b="1" dirty="0" smtClean="0">
                <a:solidFill>
                  <a:schemeClr val="bg2">
                    <a:lumMod val="75000"/>
                  </a:schemeClr>
                </a:solidFill>
              </a:rPr>
              <a:t> </a:t>
            </a:r>
            <a:r>
              <a:rPr lang="en-US" sz="2000" b="1" dirty="0" err="1" smtClean="0">
                <a:solidFill>
                  <a:schemeClr val="bg2">
                    <a:lumMod val="75000"/>
                  </a:schemeClr>
                </a:solidFill>
              </a:rPr>
              <a:t>oleh</a:t>
            </a:r>
            <a:r>
              <a:rPr lang="en-US" sz="2000" b="1" dirty="0" smtClean="0">
                <a:solidFill>
                  <a:schemeClr val="bg2">
                    <a:lumMod val="75000"/>
                  </a:schemeClr>
                </a:solidFill>
              </a:rPr>
              <a:t> </a:t>
            </a:r>
            <a:r>
              <a:rPr lang="en-US" sz="2000" b="1" dirty="0" err="1" smtClean="0">
                <a:solidFill>
                  <a:schemeClr val="bg2">
                    <a:lumMod val="75000"/>
                  </a:schemeClr>
                </a:solidFill>
              </a:rPr>
              <a:t>Pernyataan</a:t>
            </a:r>
            <a:r>
              <a:rPr lang="en-US" sz="2000" b="1" dirty="0" smtClean="0">
                <a:solidFill>
                  <a:schemeClr val="bg2">
                    <a:lumMod val="75000"/>
                  </a:schemeClr>
                </a:solidFill>
              </a:rPr>
              <a:t> </a:t>
            </a:r>
            <a:r>
              <a:rPr lang="en-US" sz="2000" b="1" dirty="0" err="1" smtClean="0">
                <a:solidFill>
                  <a:schemeClr val="bg2">
                    <a:lumMod val="75000"/>
                  </a:schemeClr>
                </a:solidFill>
              </a:rPr>
              <a:t>Standar</a:t>
            </a:r>
            <a:r>
              <a:rPr lang="en-US" sz="2000" b="1" dirty="0" smtClean="0">
                <a:solidFill>
                  <a:schemeClr val="bg2">
                    <a:lumMod val="75000"/>
                  </a:schemeClr>
                </a:solidFill>
              </a:rPr>
              <a:t> </a:t>
            </a:r>
            <a:r>
              <a:rPr lang="en-US" sz="2000" b="1" dirty="0" err="1" smtClean="0">
                <a:solidFill>
                  <a:schemeClr val="bg2">
                    <a:lumMod val="75000"/>
                  </a:schemeClr>
                </a:solidFill>
              </a:rPr>
              <a:t>ini</a:t>
            </a:r>
            <a:r>
              <a:rPr lang="en-US" sz="2000" b="1" dirty="0" smtClean="0">
                <a:solidFill>
                  <a:schemeClr val="bg2">
                    <a:lumMod val="75000"/>
                  </a:schemeClr>
                </a:solidFill>
              </a:rPr>
              <a:t> </a:t>
            </a:r>
            <a:r>
              <a:rPr lang="en-US" sz="2000" b="1" dirty="0" err="1" smtClean="0">
                <a:solidFill>
                  <a:schemeClr val="bg2">
                    <a:lumMod val="75000"/>
                  </a:schemeClr>
                </a:solidFill>
              </a:rPr>
              <a:t>dilaksanakan</a:t>
            </a:r>
            <a:r>
              <a:rPr lang="en-US" sz="2000" b="1" dirty="0" smtClean="0">
                <a:solidFill>
                  <a:schemeClr val="bg2">
                    <a:lumMod val="75000"/>
                  </a:schemeClr>
                </a:solidFill>
              </a:rPr>
              <a:t> </a:t>
            </a:r>
            <a:r>
              <a:rPr lang="en-US" sz="2000" b="1" dirty="0" err="1" smtClean="0">
                <a:solidFill>
                  <a:schemeClr val="bg2">
                    <a:lumMod val="75000"/>
                  </a:schemeClr>
                </a:solidFill>
              </a:rPr>
              <a:t>dengan</a:t>
            </a:r>
            <a:r>
              <a:rPr lang="en-US" sz="2000" b="1" dirty="0" smtClean="0">
                <a:solidFill>
                  <a:schemeClr val="bg2">
                    <a:lumMod val="75000"/>
                  </a:schemeClr>
                </a:solidFill>
              </a:rPr>
              <a:t> </a:t>
            </a:r>
            <a:r>
              <a:rPr lang="en-US" sz="2000" b="1" dirty="0" err="1" smtClean="0">
                <a:solidFill>
                  <a:schemeClr val="bg2">
                    <a:lumMod val="75000"/>
                  </a:schemeClr>
                </a:solidFill>
              </a:rPr>
              <a:t>cara</a:t>
            </a:r>
            <a:r>
              <a:rPr lang="en-US" sz="2000" b="1" dirty="0" smtClean="0">
                <a:solidFill>
                  <a:schemeClr val="bg2">
                    <a:lumMod val="75000"/>
                  </a:schemeClr>
                </a:solidFill>
              </a:rPr>
              <a:t> </a:t>
            </a:r>
            <a:r>
              <a:rPr lang="en-US" sz="2000" b="1" dirty="0" err="1" smtClean="0">
                <a:solidFill>
                  <a:schemeClr val="bg2">
                    <a:lumMod val="75000"/>
                  </a:schemeClr>
                </a:solidFill>
              </a:rPr>
              <a:t>menggabungkan</a:t>
            </a:r>
            <a:r>
              <a:rPr lang="en-US" sz="2000" b="1" dirty="0" smtClean="0">
                <a:solidFill>
                  <a:schemeClr val="bg2">
                    <a:lumMod val="75000"/>
                  </a:schemeClr>
                </a:solidFill>
              </a:rPr>
              <a:t> </a:t>
            </a:r>
            <a:r>
              <a:rPr lang="en-US" sz="2000" b="1" dirty="0" err="1" smtClean="0">
                <a:solidFill>
                  <a:schemeClr val="bg2">
                    <a:lumMod val="75000"/>
                  </a:schemeClr>
                </a:solidFill>
              </a:rPr>
              <a:t>dan</a:t>
            </a:r>
            <a:r>
              <a:rPr lang="en-US" sz="2000" b="1" dirty="0" smtClean="0">
                <a:solidFill>
                  <a:schemeClr val="bg2">
                    <a:lumMod val="75000"/>
                  </a:schemeClr>
                </a:solidFill>
              </a:rPr>
              <a:t> </a:t>
            </a:r>
            <a:r>
              <a:rPr lang="en-US" sz="2000" b="1" dirty="0" err="1" smtClean="0">
                <a:solidFill>
                  <a:schemeClr val="bg2">
                    <a:lumMod val="75000"/>
                  </a:schemeClr>
                </a:solidFill>
              </a:rPr>
              <a:t>menjumlahkan</a:t>
            </a:r>
            <a:r>
              <a:rPr lang="en-US" sz="2000" b="1" dirty="0" smtClean="0">
                <a:solidFill>
                  <a:schemeClr val="bg2">
                    <a:lumMod val="75000"/>
                  </a:schemeClr>
                </a:solidFill>
              </a:rPr>
              <a:t> </a:t>
            </a:r>
            <a:r>
              <a:rPr lang="en-US" sz="2000" b="1" dirty="0" err="1" smtClean="0">
                <a:solidFill>
                  <a:schemeClr val="bg2">
                    <a:lumMod val="75000"/>
                  </a:schemeClr>
                </a:solidFill>
              </a:rPr>
              <a:t>akun</a:t>
            </a:r>
            <a:r>
              <a:rPr lang="en-US" sz="2000" b="1" dirty="0" smtClean="0">
                <a:solidFill>
                  <a:schemeClr val="bg2">
                    <a:lumMod val="75000"/>
                  </a:schemeClr>
                </a:solidFill>
              </a:rPr>
              <a:t> yang </a:t>
            </a:r>
            <a:r>
              <a:rPr lang="en-US" sz="2000" b="1" dirty="0" err="1" smtClean="0">
                <a:solidFill>
                  <a:schemeClr val="bg2">
                    <a:lumMod val="75000"/>
                  </a:schemeClr>
                </a:solidFill>
              </a:rPr>
              <a:t>diselenggarakan</a:t>
            </a:r>
            <a:r>
              <a:rPr lang="en-US" sz="2000" b="1" dirty="0" smtClean="0">
                <a:solidFill>
                  <a:schemeClr val="bg2">
                    <a:lumMod val="75000"/>
                  </a:schemeClr>
                </a:solidFill>
              </a:rPr>
              <a:t> </a:t>
            </a:r>
            <a:r>
              <a:rPr lang="en-US" sz="2000" b="1" dirty="0" err="1" smtClean="0">
                <a:solidFill>
                  <a:schemeClr val="bg2">
                    <a:lumMod val="75000"/>
                  </a:schemeClr>
                </a:solidFill>
              </a:rPr>
              <a:t>oleh</a:t>
            </a:r>
            <a:r>
              <a:rPr lang="en-US" sz="2000" b="1" dirty="0" smtClean="0">
                <a:solidFill>
                  <a:schemeClr val="bg2">
                    <a:lumMod val="75000"/>
                  </a:schemeClr>
                </a:solidFill>
              </a:rPr>
              <a:t> </a:t>
            </a:r>
            <a:r>
              <a:rPr lang="en-US" sz="2000" b="1" dirty="0" err="1" smtClean="0">
                <a:solidFill>
                  <a:schemeClr val="bg2">
                    <a:lumMod val="75000"/>
                  </a:schemeClr>
                </a:solidFill>
              </a:rPr>
              <a:t>entitas</a:t>
            </a:r>
            <a:r>
              <a:rPr lang="en-US" sz="2000" b="1" dirty="0" smtClean="0">
                <a:solidFill>
                  <a:schemeClr val="bg2">
                    <a:lumMod val="75000"/>
                  </a:schemeClr>
                </a:solidFill>
              </a:rPr>
              <a:t> </a:t>
            </a:r>
            <a:r>
              <a:rPr lang="en-US" sz="2000" b="1" dirty="0" err="1" smtClean="0">
                <a:solidFill>
                  <a:schemeClr val="bg2">
                    <a:lumMod val="75000"/>
                  </a:schemeClr>
                </a:solidFill>
              </a:rPr>
              <a:t>pelaporan</a:t>
            </a:r>
            <a:r>
              <a:rPr lang="en-US" sz="2000" b="1" dirty="0" smtClean="0">
                <a:solidFill>
                  <a:schemeClr val="bg2">
                    <a:lumMod val="75000"/>
                  </a:schemeClr>
                </a:solidFill>
              </a:rPr>
              <a:t> </a:t>
            </a:r>
            <a:r>
              <a:rPr lang="en-US" sz="2000" b="1" dirty="0" err="1" smtClean="0">
                <a:solidFill>
                  <a:schemeClr val="bg2">
                    <a:lumMod val="75000"/>
                  </a:schemeClr>
                </a:solidFill>
              </a:rPr>
              <a:t>dengan</a:t>
            </a:r>
            <a:r>
              <a:rPr lang="en-US" sz="2000" b="1" dirty="0" smtClean="0">
                <a:solidFill>
                  <a:schemeClr val="bg2">
                    <a:lumMod val="75000"/>
                  </a:schemeClr>
                </a:solidFill>
              </a:rPr>
              <a:t> </a:t>
            </a:r>
            <a:r>
              <a:rPr lang="en-US" sz="2000" b="1" dirty="0" err="1" smtClean="0">
                <a:solidFill>
                  <a:schemeClr val="bg2">
                    <a:lumMod val="75000"/>
                  </a:schemeClr>
                </a:solidFill>
              </a:rPr>
              <a:t>entitas</a:t>
            </a:r>
            <a:r>
              <a:rPr lang="en-US" sz="2000" b="1" dirty="0" smtClean="0">
                <a:solidFill>
                  <a:schemeClr val="bg2">
                    <a:lumMod val="75000"/>
                  </a:schemeClr>
                </a:solidFill>
              </a:rPr>
              <a:t> </a:t>
            </a:r>
            <a:r>
              <a:rPr lang="en-US" sz="2000" b="1" dirty="0" err="1" smtClean="0">
                <a:solidFill>
                  <a:schemeClr val="bg2">
                    <a:lumMod val="75000"/>
                  </a:schemeClr>
                </a:solidFill>
              </a:rPr>
              <a:t>pelaporan</a:t>
            </a:r>
            <a:r>
              <a:rPr lang="en-US" sz="2000" b="1" dirty="0" smtClean="0">
                <a:solidFill>
                  <a:schemeClr val="bg2">
                    <a:lumMod val="75000"/>
                  </a:schemeClr>
                </a:solidFill>
              </a:rPr>
              <a:t> </a:t>
            </a:r>
            <a:r>
              <a:rPr lang="en-US" sz="2000" b="1" dirty="0" err="1" smtClean="0">
                <a:solidFill>
                  <a:schemeClr val="bg2">
                    <a:lumMod val="75000"/>
                  </a:schemeClr>
                </a:solidFill>
              </a:rPr>
              <a:t>lainnya</a:t>
            </a:r>
            <a:r>
              <a:rPr lang="en-US" sz="2000" b="1" dirty="0" smtClean="0">
                <a:solidFill>
                  <a:schemeClr val="bg2">
                    <a:lumMod val="75000"/>
                  </a:schemeClr>
                </a:solidFill>
              </a:rPr>
              <a:t>, </a:t>
            </a:r>
            <a:r>
              <a:rPr lang="en-US" sz="2000" b="1" dirty="0" err="1" smtClean="0">
                <a:solidFill>
                  <a:schemeClr val="bg2">
                    <a:lumMod val="75000"/>
                  </a:schemeClr>
                </a:solidFill>
              </a:rPr>
              <a:t>atau</a:t>
            </a:r>
            <a:r>
              <a:rPr lang="en-US" sz="2000" b="1" dirty="0" smtClean="0">
                <a:solidFill>
                  <a:schemeClr val="bg2">
                    <a:lumMod val="75000"/>
                  </a:schemeClr>
                </a:solidFill>
              </a:rPr>
              <a:t> yang </a:t>
            </a:r>
            <a:r>
              <a:rPr lang="en-US" sz="2000" b="1" dirty="0" err="1" smtClean="0">
                <a:solidFill>
                  <a:schemeClr val="bg2">
                    <a:lumMod val="75000"/>
                  </a:schemeClr>
                </a:solidFill>
              </a:rPr>
              <a:t>diselenggarakan</a:t>
            </a:r>
            <a:r>
              <a:rPr lang="en-US" sz="2000" b="1" dirty="0" smtClean="0">
                <a:solidFill>
                  <a:schemeClr val="bg2">
                    <a:lumMod val="75000"/>
                  </a:schemeClr>
                </a:solidFill>
              </a:rPr>
              <a:t> </a:t>
            </a:r>
            <a:r>
              <a:rPr lang="en-US" sz="2000" b="1" dirty="0" err="1" smtClean="0">
                <a:solidFill>
                  <a:schemeClr val="bg2">
                    <a:lumMod val="75000"/>
                  </a:schemeClr>
                </a:solidFill>
              </a:rPr>
              <a:t>oleh</a:t>
            </a:r>
            <a:r>
              <a:rPr lang="en-US" sz="2000" b="1" dirty="0" smtClean="0">
                <a:solidFill>
                  <a:schemeClr val="bg2">
                    <a:lumMod val="75000"/>
                  </a:schemeClr>
                </a:solidFill>
              </a:rPr>
              <a:t> </a:t>
            </a:r>
            <a:r>
              <a:rPr lang="en-US" sz="2000" b="1" dirty="0" err="1" smtClean="0">
                <a:solidFill>
                  <a:schemeClr val="bg2">
                    <a:lumMod val="75000"/>
                  </a:schemeClr>
                </a:solidFill>
              </a:rPr>
              <a:t>entitas</a:t>
            </a:r>
            <a:r>
              <a:rPr lang="en-US" sz="2000" b="1" dirty="0" smtClean="0">
                <a:solidFill>
                  <a:schemeClr val="bg2">
                    <a:lumMod val="75000"/>
                  </a:schemeClr>
                </a:solidFill>
              </a:rPr>
              <a:t> </a:t>
            </a:r>
            <a:r>
              <a:rPr lang="en-US" sz="2000" b="1" dirty="0" err="1" smtClean="0">
                <a:solidFill>
                  <a:schemeClr val="bg2">
                    <a:lumMod val="75000"/>
                  </a:schemeClr>
                </a:solidFill>
              </a:rPr>
              <a:t>akuntansi</a:t>
            </a:r>
            <a:r>
              <a:rPr lang="en-US" sz="2000" b="1" dirty="0" smtClean="0">
                <a:solidFill>
                  <a:schemeClr val="bg2">
                    <a:lumMod val="75000"/>
                  </a:schemeClr>
                </a:solidFill>
              </a:rPr>
              <a:t> </a:t>
            </a:r>
            <a:r>
              <a:rPr lang="en-US" sz="2000" b="1" dirty="0" err="1" smtClean="0">
                <a:solidFill>
                  <a:schemeClr val="bg2">
                    <a:lumMod val="75000"/>
                  </a:schemeClr>
                </a:solidFill>
              </a:rPr>
              <a:t>dengan</a:t>
            </a:r>
            <a:r>
              <a:rPr lang="en-US" sz="2000" b="1" dirty="0" smtClean="0">
                <a:solidFill>
                  <a:schemeClr val="bg2">
                    <a:lumMod val="75000"/>
                  </a:schemeClr>
                </a:solidFill>
              </a:rPr>
              <a:t> </a:t>
            </a:r>
            <a:r>
              <a:rPr lang="en-US" sz="2000" b="1" dirty="0" err="1" smtClean="0">
                <a:solidFill>
                  <a:schemeClr val="bg2">
                    <a:lumMod val="75000"/>
                  </a:schemeClr>
                </a:solidFill>
              </a:rPr>
              <a:t>entitas</a:t>
            </a:r>
            <a:r>
              <a:rPr lang="en-US" sz="2000" b="1" dirty="0" smtClean="0">
                <a:solidFill>
                  <a:schemeClr val="bg2">
                    <a:lumMod val="75000"/>
                  </a:schemeClr>
                </a:solidFill>
              </a:rPr>
              <a:t> </a:t>
            </a:r>
            <a:r>
              <a:rPr lang="en-US" sz="2000" b="1" dirty="0" err="1" smtClean="0">
                <a:solidFill>
                  <a:schemeClr val="bg2">
                    <a:lumMod val="75000"/>
                  </a:schemeClr>
                </a:solidFill>
              </a:rPr>
              <a:t>akuntansi</a:t>
            </a:r>
            <a:r>
              <a:rPr lang="en-US" sz="2000" b="1" dirty="0" smtClean="0">
                <a:solidFill>
                  <a:schemeClr val="bg2">
                    <a:lumMod val="75000"/>
                  </a:schemeClr>
                </a:solidFill>
              </a:rPr>
              <a:t> </a:t>
            </a:r>
            <a:r>
              <a:rPr lang="en-US" sz="2000" b="1" dirty="0" err="1" smtClean="0">
                <a:solidFill>
                  <a:schemeClr val="bg2">
                    <a:lumMod val="75000"/>
                  </a:schemeClr>
                </a:solidFill>
              </a:rPr>
              <a:t>lainnya</a:t>
            </a:r>
            <a:r>
              <a:rPr lang="en-US" sz="2000" b="1" dirty="0" smtClean="0">
                <a:solidFill>
                  <a:schemeClr val="bg2">
                    <a:lumMod val="75000"/>
                  </a:schemeClr>
                </a:solidFill>
              </a:rPr>
              <a:t>, </a:t>
            </a:r>
            <a:r>
              <a:rPr lang="en-US" sz="2000" b="1" dirty="0" err="1" smtClean="0">
                <a:solidFill>
                  <a:schemeClr val="bg2">
                    <a:lumMod val="75000"/>
                  </a:schemeClr>
                </a:solidFill>
              </a:rPr>
              <a:t>dengan</a:t>
            </a:r>
            <a:r>
              <a:rPr lang="en-US" sz="2000" b="1" dirty="0" smtClean="0">
                <a:solidFill>
                  <a:schemeClr val="bg2">
                    <a:lumMod val="75000"/>
                  </a:schemeClr>
                </a:solidFill>
              </a:rPr>
              <a:t> </a:t>
            </a:r>
            <a:r>
              <a:rPr lang="en-US" sz="2000" b="1" dirty="0" err="1" smtClean="0">
                <a:solidFill>
                  <a:schemeClr val="bg2">
                    <a:lumMod val="75000"/>
                  </a:schemeClr>
                </a:solidFill>
              </a:rPr>
              <a:t>mengeliminasi</a:t>
            </a:r>
            <a:r>
              <a:rPr lang="en-US" sz="2000" b="1" dirty="0" smtClean="0">
                <a:solidFill>
                  <a:schemeClr val="bg2">
                    <a:lumMod val="75000"/>
                  </a:schemeClr>
                </a:solidFill>
              </a:rPr>
              <a:t> </a:t>
            </a:r>
            <a:r>
              <a:rPr lang="en-US" sz="2000" b="1" dirty="0" err="1" smtClean="0">
                <a:solidFill>
                  <a:schemeClr val="bg2">
                    <a:lumMod val="75000"/>
                  </a:schemeClr>
                </a:solidFill>
              </a:rPr>
              <a:t>akun</a:t>
            </a:r>
            <a:r>
              <a:rPr lang="en-US" sz="2000" b="1" dirty="0" smtClean="0">
                <a:solidFill>
                  <a:schemeClr val="bg2">
                    <a:lumMod val="75000"/>
                  </a:schemeClr>
                </a:solidFill>
              </a:rPr>
              <a:t>  </a:t>
            </a:r>
            <a:r>
              <a:rPr lang="en-US" sz="2000" b="1" dirty="0" err="1" smtClean="0">
                <a:solidFill>
                  <a:schemeClr val="bg2">
                    <a:lumMod val="75000"/>
                  </a:schemeClr>
                </a:solidFill>
              </a:rPr>
              <a:t>timbal</a:t>
            </a:r>
            <a:r>
              <a:rPr lang="en-US" sz="2000" b="1" dirty="0" smtClean="0">
                <a:solidFill>
                  <a:schemeClr val="bg2">
                    <a:lumMod val="75000"/>
                  </a:schemeClr>
                </a:solidFill>
              </a:rPr>
              <a:t> </a:t>
            </a:r>
            <a:r>
              <a:rPr lang="en-US" sz="2000" b="1" dirty="0" err="1" smtClean="0">
                <a:solidFill>
                  <a:schemeClr val="bg2">
                    <a:lumMod val="75000"/>
                  </a:schemeClr>
                </a:solidFill>
              </a:rPr>
              <a:t>balik</a:t>
            </a:r>
            <a:r>
              <a:rPr lang="en-US" sz="2000" b="1" dirty="0" smtClean="0">
                <a:solidFill>
                  <a:schemeClr val="bg2">
                    <a:lumMod val="75000"/>
                  </a:schemeClr>
                </a:solidFill>
              </a:rPr>
              <a:t>.</a:t>
            </a:r>
          </a:p>
          <a:p>
            <a:pPr marL="625475" lvl="1" indent="349250" algn="just">
              <a:lnSpc>
                <a:spcPct val="100000"/>
              </a:lnSpc>
              <a:spcBef>
                <a:spcPts val="0"/>
              </a:spcBef>
              <a:buNone/>
              <a:defRPr/>
            </a:pPr>
            <a:endParaRPr lang="en-US" sz="2000" b="1" i="1" dirty="0" smtClean="0">
              <a:latin typeface="Times New Roman" pitchFamily="18" charset="0"/>
            </a:endParaRPr>
          </a:p>
        </p:txBody>
      </p:sp>
      <p:sp>
        <p:nvSpPr>
          <p:cNvPr id="5" name="Title 2"/>
          <p:cNvSpPr txBox="1">
            <a:spLocks/>
          </p:cNvSpPr>
          <p:nvPr/>
        </p:nvSpPr>
        <p:spPr>
          <a:xfrm>
            <a:off x="76200" y="55805"/>
            <a:ext cx="8915400" cy="1163395"/>
          </a:xfrm>
          <a:prstGeom prst="rect">
            <a:avLst/>
          </a:prstGeom>
        </p:spPr>
        <p:txBody>
          <a:bodyPr vert="horz" wrap="square" lIns="0" tIns="0" rIns="0" bIns="0" rtlCol="0" anchor="t">
            <a:spAutoFit/>
          </a:bodyPr>
          <a:lstStyle/>
          <a:p>
            <a:pPr marL="0" marR="0" lvl="0" indent="0" algn="ctr" defTabSz="914363" rtl="0" eaLnBrk="1" fontAlgn="auto" latinLnBrk="0" hangingPunct="1">
              <a:lnSpc>
                <a:spcPct val="90000"/>
              </a:lnSpc>
              <a:spcBef>
                <a:spcPct val="0"/>
              </a:spcBef>
              <a:spcAft>
                <a:spcPts val="0"/>
              </a:spcAft>
              <a:buClrTx/>
              <a:buSzTx/>
              <a:buFontTx/>
              <a:buNone/>
              <a:tabLst/>
              <a:defRPr/>
            </a:pPr>
            <a:r>
              <a:rPr lang="en-US" sz="4200" b="1" spc="-150" dirty="0" smtClean="0">
                <a:ln w="3175">
                  <a:noFill/>
                </a:ln>
                <a:effectLst>
                  <a:outerShdw blurRad="38100" dist="38100" dir="2700000" algn="tl">
                    <a:srgbClr val="000000">
                      <a:alpha val="43137"/>
                    </a:srgbClr>
                  </a:outerShdw>
                </a:effectLst>
                <a:latin typeface="+mj-lt"/>
                <a:cs typeface="Arial" charset="0"/>
              </a:rPr>
              <a:t>PSAP 11 AKRUAL </a:t>
            </a:r>
          </a:p>
          <a:p>
            <a:pPr marL="0" marR="0" lvl="0" indent="0" algn="ctr" defTabSz="914363" rtl="0" eaLnBrk="1" fontAlgn="auto" latinLnBrk="0" hangingPunct="1">
              <a:lnSpc>
                <a:spcPct val="90000"/>
              </a:lnSpc>
              <a:spcBef>
                <a:spcPct val="0"/>
              </a:spcBef>
              <a:spcAft>
                <a:spcPts val="0"/>
              </a:spcAft>
              <a:buClrTx/>
              <a:buSzTx/>
              <a:buFontTx/>
              <a:buNone/>
              <a:tabLst/>
              <a:defRPr/>
            </a:pPr>
            <a:r>
              <a:rPr lang="en-US" sz="4200" b="1" spc="-150" dirty="0" smtClean="0">
                <a:ln w="3175">
                  <a:noFill/>
                </a:ln>
                <a:effectLst>
                  <a:outerShdw blurRad="38100" dist="38100" dir="2700000" algn="tl">
                    <a:srgbClr val="000000">
                      <a:alpha val="43137"/>
                    </a:srgbClr>
                  </a:outerShdw>
                </a:effectLst>
                <a:latin typeface="+mj-lt"/>
                <a:cs typeface="Arial" charset="0"/>
              </a:rPr>
              <a:t>LAPORAN  KEUANGAN KONSOLIDASIAN</a:t>
            </a:r>
          </a:p>
        </p:txBody>
      </p:sp>
      <p:sp>
        <p:nvSpPr>
          <p:cNvPr id="4" name="Slide Number Placeholder 17"/>
          <p:cNvSpPr txBox="1">
            <a:spLocks/>
          </p:cNvSpPr>
          <p:nvPr/>
        </p:nvSpPr>
        <p:spPr>
          <a:xfrm>
            <a:off x="7924800" y="6416675"/>
            <a:ext cx="7620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9E2C3-3120-4CDB-861A-B0B65478931D}" type="slidenum">
              <a:rPr kumimoji="0" lang="ja-JP" altLang="en-US" sz="1800" b="0" i="0" u="none" strike="noStrike" kern="1200" cap="none" spc="0" normalizeH="0" baseline="0" noProof="0" smtClean="0">
                <a:ln>
                  <a:noFill/>
                </a:ln>
                <a:solidFill>
                  <a:schemeClr val="bg1"/>
                </a:solidFill>
                <a:effectLst/>
                <a:uLnTx/>
                <a:uFillTx/>
                <a:latin typeface="+mn-lt"/>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altLang="ja-JP" sz="1800" b="0" i="0" u="none" strike="noStrike" kern="1200" cap="none" spc="0" normalizeH="0" baseline="0" noProof="0" dirty="0">
              <a:ln>
                <a:noFill/>
              </a:ln>
              <a:solidFill>
                <a:schemeClr val="bg1"/>
              </a:solidFill>
              <a:effectLst/>
              <a:uLnTx/>
              <a:uFillTx/>
              <a:latin typeface="+mn-lt"/>
              <a:ea typeface="ＭＳ Ｐゴシック" charset="-128"/>
              <a:cs typeface="+mn-cs"/>
            </a:endParaRPr>
          </a:p>
        </p:txBody>
      </p:sp>
    </p:spTree>
  </p:cSld>
  <p:clrMapOvr>
    <a:masterClrMapping/>
  </p:clrMapOvr>
  <p:transition spd="med">
    <p:split/>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3"/>
          <p:cNvSpPr>
            <a:spLocks noGrp="1" noChangeArrowheads="1"/>
          </p:cNvSpPr>
          <p:nvPr>
            <p:ph idx="1"/>
          </p:nvPr>
        </p:nvSpPr>
        <p:spPr>
          <a:xfrm>
            <a:off x="228600" y="1337977"/>
            <a:ext cx="8686800" cy="5266057"/>
          </a:xfrm>
        </p:spPr>
        <p:txBody>
          <a:bodyPr/>
          <a:lstStyle/>
          <a:p>
            <a:pPr marL="396875" indent="-396875" algn="just" eaLnBrk="1" hangingPunct="1">
              <a:lnSpc>
                <a:spcPct val="90000"/>
              </a:lnSpc>
              <a:buFont typeface="Wingdings" pitchFamily="2" charset="2"/>
              <a:buNone/>
              <a:defRPr/>
            </a:pPr>
            <a:r>
              <a:rPr lang="sv-SE" sz="1800" b="1" dirty="0" smtClean="0"/>
              <a:t>1.    PSAP BARU,  Lampiran II- PP  71- PP 24 TIDAK ADA</a:t>
            </a:r>
          </a:p>
          <a:p>
            <a:pPr marL="396875" indent="-396875" algn="just" eaLnBrk="1" hangingPunct="1">
              <a:lnSpc>
                <a:spcPct val="90000"/>
              </a:lnSpc>
              <a:buFont typeface="Wingdings" pitchFamily="2" charset="2"/>
              <a:buNone/>
              <a:defRPr/>
            </a:pPr>
            <a:r>
              <a:rPr lang="en-US" sz="1800" b="1" dirty="0" smtClean="0"/>
              <a:t>2.    RUANG LINGKUP</a:t>
            </a:r>
            <a:endParaRPr lang="en-US" sz="1800" b="1" i="1" dirty="0" smtClean="0"/>
          </a:p>
          <a:p>
            <a:pPr marL="466725" lvl="1" indent="228600" algn="just" eaLnBrk="1" hangingPunct="1">
              <a:lnSpc>
                <a:spcPct val="90000"/>
              </a:lnSpc>
              <a:spcBef>
                <a:spcPts val="0"/>
              </a:spcBef>
              <a:spcAft>
                <a:spcPts val="1200"/>
              </a:spcAft>
              <a:buFontTx/>
              <a:buNone/>
              <a:defRPr/>
            </a:pPr>
            <a:r>
              <a:rPr lang="en-US" sz="1800" b="1" dirty="0" smtClean="0">
                <a:solidFill>
                  <a:schemeClr val="bg2">
                    <a:lumMod val="75000"/>
                  </a:schemeClr>
                </a:solidFill>
              </a:rPr>
              <a:t>4. </a:t>
            </a:r>
            <a:r>
              <a:rPr lang="en-US" sz="1800" b="1" dirty="0" err="1" smtClean="0">
                <a:solidFill>
                  <a:schemeClr val="bg2">
                    <a:lumMod val="75000"/>
                  </a:schemeClr>
                </a:solidFill>
              </a:rPr>
              <a:t>Pernyataan</a:t>
            </a:r>
            <a:r>
              <a:rPr lang="en-US" sz="1800" b="1" dirty="0" smtClean="0">
                <a:solidFill>
                  <a:schemeClr val="bg2">
                    <a:lumMod val="75000"/>
                  </a:schemeClr>
                </a:solidFill>
              </a:rPr>
              <a:t> </a:t>
            </a:r>
            <a:r>
              <a:rPr lang="en-US" sz="1800" b="1" dirty="0" err="1" smtClean="0">
                <a:solidFill>
                  <a:schemeClr val="bg2">
                    <a:lumMod val="75000"/>
                  </a:schemeClr>
                </a:solidFill>
              </a:rPr>
              <a:t>Standar</a:t>
            </a:r>
            <a:r>
              <a:rPr lang="en-US" sz="1800" b="1" dirty="0" smtClean="0">
                <a:solidFill>
                  <a:schemeClr val="bg2">
                    <a:lumMod val="75000"/>
                  </a:schemeClr>
                </a:solidFill>
              </a:rPr>
              <a:t> </a:t>
            </a:r>
            <a:r>
              <a:rPr lang="en-US" sz="1800" b="1" dirty="0" err="1" smtClean="0">
                <a:solidFill>
                  <a:schemeClr val="bg2">
                    <a:lumMod val="75000"/>
                  </a:schemeClr>
                </a:solidFill>
              </a:rPr>
              <a:t>ini</a:t>
            </a:r>
            <a:r>
              <a:rPr lang="en-US" sz="1800" b="1" dirty="0" smtClean="0">
                <a:solidFill>
                  <a:schemeClr val="bg2">
                    <a:lumMod val="75000"/>
                  </a:schemeClr>
                </a:solidFill>
              </a:rPr>
              <a:t> </a:t>
            </a:r>
            <a:r>
              <a:rPr lang="en-US" sz="1800" b="1" dirty="0" err="1" smtClean="0">
                <a:solidFill>
                  <a:schemeClr val="bg2">
                    <a:lumMod val="75000"/>
                  </a:schemeClr>
                </a:solidFill>
              </a:rPr>
              <a:t>berlaku</a:t>
            </a:r>
            <a:r>
              <a:rPr lang="en-US" sz="1800" b="1" dirty="0" smtClean="0">
                <a:solidFill>
                  <a:schemeClr val="bg2">
                    <a:lumMod val="75000"/>
                  </a:schemeClr>
                </a:solidFill>
              </a:rPr>
              <a:t> </a:t>
            </a:r>
            <a:r>
              <a:rPr lang="en-US" sz="1800" b="1" dirty="0" err="1" smtClean="0">
                <a:solidFill>
                  <a:schemeClr val="bg2">
                    <a:lumMod val="75000"/>
                  </a:schemeClr>
                </a:solidFill>
              </a:rPr>
              <a:t>untuk</a:t>
            </a:r>
            <a:r>
              <a:rPr lang="en-US" sz="1800" b="1" dirty="0" smtClean="0">
                <a:solidFill>
                  <a:schemeClr val="bg2">
                    <a:lumMod val="75000"/>
                  </a:schemeClr>
                </a:solidFill>
              </a:rPr>
              <a:t> </a:t>
            </a:r>
            <a:r>
              <a:rPr lang="en-US" sz="1800" b="1" dirty="0" err="1" smtClean="0">
                <a:solidFill>
                  <a:schemeClr val="bg2">
                    <a:lumMod val="75000"/>
                  </a:schemeClr>
                </a:solidFill>
              </a:rPr>
              <a:t>setiap</a:t>
            </a:r>
            <a:r>
              <a:rPr lang="en-US" sz="1800" b="1" dirty="0" smtClean="0">
                <a:solidFill>
                  <a:schemeClr val="bg2">
                    <a:lumMod val="75000"/>
                  </a:schemeClr>
                </a:solidFill>
              </a:rPr>
              <a:t> </a:t>
            </a:r>
            <a:r>
              <a:rPr lang="en-US" sz="1800" b="1" dirty="0" err="1" smtClean="0">
                <a:solidFill>
                  <a:schemeClr val="bg2">
                    <a:lumMod val="75000"/>
                  </a:schemeClr>
                </a:solidFill>
              </a:rPr>
              <a:t>entitas</a:t>
            </a:r>
            <a:r>
              <a:rPr lang="en-US" sz="1800" b="1" dirty="0" smtClean="0">
                <a:solidFill>
                  <a:schemeClr val="bg2">
                    <a:lumMod val="75000"/>
                  </a:schemeClr>
                </a:solidFill>
              </a:rPr>
              <a:t> </a:t>
            </a:r>
            <a:r>
              <a:rPr lang="en-US" sz="1800" b="1" dirty="0" err="1" smtClean="0">
                <a:solidFill>
                  <a:schemeClr val="bg2">
                    <a:lumMod val="75000"/>
                  </a:schemeClr>
                </a:solidFill>
              </a:rPr>
              <a:t>pelaporan</a:t>
            </a:r>
            <a:r>
              <a:rPr lang="en-US" sz="1800" b="1" dirty="0" smtClean="0">
                <a:solidFill>
                  <a:schemeClr val="bg2">
                    <a:lumMod val="75000"/>
                  </a:schemeClr>
                </a:solidFill>
              </a:rPr>
              <a:t> </a:t>
            </a:r>
            <a:r>
              <a:rPr lang="en-US" sz="1800" b="1" dirty="0" err="1" smtClean="0">
                <a:solidFill>
                  <a:schemeClr val="bg2">
                    <a:lumMod val="75000"/>
                  </a:schemeClr>
                </a:solidFill>
              </a:rPr>
              <a:t>dan</a:t>
            </a:r>
            <a:r>
              <a:rPr lang="en-US" sz="1800" b="1" dirty="0" smtClean="0">
                <a:solidFill>
                  <a:schemeClr val="bg2">
                    <a:lumMod val="75000"/>
                  </a:schemeClr>
                </a:solidFill>
              </a:rPr>
              <a:t> </a:t>
            </a:r>
            <a:r>
              <a:rPr lang="en-US" sz="1800" b="1" dirty="0" err="1" smtClean="0">
                <a:solidFill>
                  <a:schemeClr val="bg2">
                    <a:lumMod val="75000"/>
                  </a:schemeClr>
                </a:solidFill>
              </a:rPr>
              <a:t>entitas</a:t>
            </a:r>
            <a:r>
              <a:rPr lang="en-US" sz="1800" b="1" dirty="0" smtClean="0">
                <a:solidFill>
                  <a:schemeClr val="bg2">
                    <a:lumMod val="75000"/>
                  </a:schemeClr>
                </a:solidFill>
              </a:rPr>
              <a:t> </a:t>
            </a:r>
            <a:r>
              <a:rPr lang="en-US" sz="1800" b="1" dirty="0" err="1" smtClean="0">
                <a:solidFill>
                  <a:schemeClr val="bg2">
                    <a:lumMod val="75000"/>
                  </a:schemeClr>
                </a:solidFill>
              </a:rPr>
              <a:t>akuntansi</a:t>
            </a:r>
            <a:r>
              <a:rPr lang="en-US" sz="1800" b="1" dirty="0" smtClean="0">
                <a:solidFill>
                  <a:schemeClr val="bg2">
                    <a:lumMod val="75000"/>
                  </a:schemeClr>
                </a:solidFill>
              </a:rPr>
              <a:t>, </a:t>
            </a:r>
            <a:r>
              <a:rPr lang="en-US" sz="1800" b="1" dirty="0" err="1" smtClean="0">
                <a:solidFill>
                  <a:schemeClr val="bg2">
                    <a:lumMod val="75000"/>
                  </a:schemeClr>
                </a:solidFill>
              </a:rPr>
              <a:t>baik</a:t>
            </a:r>
            <a:r>
              <a:rPr lang="en-US" sz="1800" b="1" dirty="0" smtClean="0">
                <a:solidFill>
                  <a:schemeClr val="bg2">
                    <a:lumMod val="75000"/>
                  </a:schemeClr>
                </a:solidFill>
              </a:rPr>
              <a:t> </a:t>
            </a:r>
            <a:r>
              <a:rPr lang="en-US" sz="1800" b="1" dirty="0" err="1" smtClean="0">
                <a:solidFill>
                  <a:schemeClr val="bg2">
                    <a:lumMod val="75000"/>
                  </a:schemeClr>
                </a:solidFill>
              </a:rPr>
              <a:t>pemerintah</a:t>
            </a:r>
            <a:r>
              <a:rPr lang="en-US" sz="1800" b="1" dirty="0" smtClean="0">
                <a:solidFill>
                  <a:schemeClr val="bg2">
                    <a:lumMod val="75000"/>
                  </a:schemeClr>
                </a:solidFill>
              </a:rPr>
              <a:t> </a:t>
            </a:r>
            <a:r>
              <a:rPr lang="en-US" sz="1800" b="1" dirty="0" err="1" smtClean="0">
                <a:solidFill>
                  <a:schemeClr val="bg2">
                    <a:lumMod val="75000"/>
                  </a:schemeClr>
                </a:solidFill>
              </a:rPr>
              <a:t>pusat</a:t>
            </a:r>
            <a:r>
              <a:rPr lang="en-US" sz="1800" b="1" dirty="0" smtClean="0">
                <a:solidFill>
                  <a:schemeClr val="bg2">
                    <a:lumMod val="75000"/>
                  </a:schemeClr>
                </a:solidFill>
              </a:rPr>
              <a:t> </a:t>
            </a:r>
            <a:r>
              <a:rPr lang="en-US" sz="1800" b="1" dirty="0" err="1" smtClean="0">
                <a:solidFill>
                  <a:schemeClr val="bg2">
                    <a:lumMod val="75000"/>
                  </a:schemeClr>
                </a:solidFill>
              </a:rPr>
              <a:t>maupun</a:t>
            </a:r>
            <a:r>
              <a:rPr lang="en-US" sz="1800" b="1" dirty="0" smtClean="0">
                <a:solidFill>
                  <a:schemeClr val="bg2">
                    <a:lumMod val="75000"/>
                  </a:schemeClr>
                </a:solidFill>
              </a:rPr>
              <a:t> </a:t>
            </a:r>
            <a:r>
              <a:rPr lang="en-US" sz="1800" b="1" dirty="0" err="1" smtClean="0">
                <a:solidFill>
                  <a:schemeClr val="bg2">
                    <a:lumMod val="75000"/>
                  </a:schemeClr>
                </a:solidFill>
              </a:rPr>
              <a:t>pemerintah</a:t>
            </a:r>
            <a:r>
              <a:rPr lang="en-US" sz="1800" b="1" dirty="0" smtClean="0">
                <a:solidFill>
                  <a:schemeClr val="bg2">
                    <a:lumMod val="75000"/>
                  </a:schemeClr>
                </a:solidFill>
              </a:rPr>
              <a:t> </a:t>
            </a:r>
            <a:r>
              <a:rPr lang="en-US" sz="1800" b="1" dirty="0" err="1" smtClean="0">
                <a:solidFill>
                  <a:schemeClr val="bg2">
                    <a:lumMod val="75000"/>
                  </a:schemeClr>
                </a:solidFill>
              </a:rPr>
              <a:t>daerah</a:t>
            </a:r>
            <a:r>
              <a:rPr lang="en-US" sz="1800" b="1" dirty="0" smtClean="0">
                <a:solidFill>
                  <a:schemeClr val="bg2">
                    <a:lumMod val="75000"/>
                  </a:schemeClr>
                </a:solidFill>
              </a:rPr>
              <a:t>,  </a:t>
            </a:r>
            <a:r>
              <a:rPr lang="en-US" sz="1800" b="1" dirty="0" err="1" smtClean="0">
                <a:solidFill>
                  <a:schemeClr val="bg2">
                    <a:lumMod val="75000"/>
                  </a:schemeClr>
                </a:solidFill>
              </a:rPr>
              <a:t>dalam</a:t>
            </a:r>
            <a:r>
              <a:rPr lang="en-US" sz="1800" b="1" dirty="0" smtClean="0">
                <a:solidFill>
                  <a:schemeClr val="bg2">
                    <a:lumMod val="75000"/>
                  </a:schemeClr>
                </a:solidFill>
              </a:rPr>
              <a:t> </a:t>
            </a:r>
            <a:r>
              <a:rPr lang="en-US" sz="1800" b="1" dirty="0" err="1" smtClean="0">
                <a:solidFill>
                  <a:schemeClr val="bg2">
                    <a:lumMod val="75000"/>
                  </a:schemeClr>
                </a:solidFill>
              </a:rPr>
              <a:t>menyusun</a:t>
            </a:r>
            <a:r>
              <a:rPr lang="en-US" sz="1800" b="1" dirty="0" smtClean="0">
                <a:solidFill>
                  <a:schemeClr val="bg2">
                    <a:lumMod val="75000"/>
                  </a:schemeClr>
                </a:solidFill>
              </a:rPr>
              <a:t> </a:t>
            </a:r>
            <a:r>
              <a:rPr lang="en-US" sz="1800" b="1" dirty="0" err="1" smtClean="0">
                <a:solidFill>
                  <a:schemeClr val="bg2">
                    <a:lumMod val="75000"/>
                  </a:schemeClr>
                </a:solidFill>
              </a:rPr>
              <a:t>laporan</a:t>
            </a:r>
            <a:r>
              <a:rPr lang="en-US" sz="1800" b="1" dirty="0" smtClean="0">
                <a:solidFill>
                  <a:schemeClr val="bg2">
                    <a:lumMod val="75000"/>
                  </a:schemeClr>
                </a:solidFill>
              </a:rPr>
              <a:t> </a:t>
            </a:r>
            <a:r>
              <a:rPr lang="en-US" sz="1800" b="1" dirty="0" err="1" smtClean="0">
                <a:solidFill>
                  <a:schemeClr val="bg2">
                    <a:lumMod val="75000"/>
                  </a:schemeClr>
                </a:solidFill>
              </a:rPr>
              <a:t>operasional</a:t>
            </a:r>
            <a:r>
              <a:rPr lang="en-US" sz="1800" b="1" dirty="0" smtClean="0">
                <a:solidFill>
                  <a:schemeClr val="bg2">
                    <a:lumMod val="75000"/>
                  </a:schemeClr>
                </a:solidFill>
              </a:rPr>
              <a:t> yang </a:t>
            </a:r>
            <a:r>
              <a:rPr lang="en-US" sz="1800" b="1" dirty="0" err="1" smtClean="0">
                <a:solidFill>
                  <a:schemeClr val="bg2">
                    <a:lumMod val="75000"/>
                  </a:schemeClr>
                </a:solidFill>
              </a:rPr>
              <a:t>menggambarkan</a:t>
            </a:r>
            <a:r>
              <a:rPr lang="en-US" sz="1800" b="1" dirty="0" smtClean="0">
                <a:solidFill>
                  <a:schemeClr val="bg2">
                    <a:lumMod val="75000"/>
                  </a:schemeClr>
                </a:solidFill>
              </a:rPr>
              <a:t> </a:t>
            </a:r>
            <a:r>
              <a:rPr lang="en-US" sz="1800" b="1" dirty="0" err="1" smtClean="0">
                <a:solidFill>
                  <a:schemeClr val="bg2">
                    <a:lumMod val="75000"/>
                  </a:schemeClr>
                </a:solidFill>
              </a:rPr>
              <a:t>pendapatan</a:t>
            </a:r>
            <a:r>
              <a:rPr lang="en-US" sz="1800" b="1" dirty="0" smtClean="0">
                <a:solidFill>
                  <a:schemeClr val="bg2">
                    <a:lumMod val="75000"/>
                  </a:schemeClr>
                </a:solidFill>
              </a:rPr>
              <a:t>-LO, </a:t>
            </a:r>
            <a:r>
              <a:rPr lang="en-US" sz="1800" b="1" dirty="0" err="1" smtClean="0">
                <a:solidFill>
                  <a:schemeClr val="bg2">
                    <a:lumMod val="75000"/>
                  </a:schemeClr>
                </a:solidFill>
              </a:rPr>
              <a:t>beban</a:t>
            </a:r>
            <a:r>
              <a:rPr lang="en-US" sz="1800" b="1" dirty="0" smtClean="0">
                <a:solidFill>
                  <a:schemeClr val="bg2">
                    <a:lumMod val="75000"/>
                  </a:schemeClr>
                </a:solidFill>
              </a:rPr>
              <a:t>, </a:t>
            </a:r>
            <a:r>
              <a:rPr lang="en-US" sz="1800" b="1" dirty="0" err="1" smtClean="0">
                <a:solidFill>
                  <a:schemeClr val="bg2">
                    <a:lumMod val="75000"/>
                  </a:schemeClr>
                </a:solidFill>
              </a:rPr>
              <a:t>dan</a:t>
            </a:r>
            <a:r>
              <a:rPr lang="en-US" sz="1800" b="1" dirty="0" smtClean="0">
                <a:solidFill>
                  <a:schemeClr val="bg2">
                    <a:lumMod val="75000"/>
                  </a:schemeClr>
                </a:solidFill>
              </a:rPr>
              <a:t> surplus/</a:t>
            </a:r>
            <a:r>
              <a:rPr lang="en-US" sz="1800" b="1" dirty="0" err="1" smtClean="0">
                <a:solidFill>
                  <a:schemeClr val="bg2">
                    <a:lumMod val="75000"/>
                  </a:schemeClr>
                </a:solidFill>
              </a:rPr>
              <a:t>defisit</a:t>
            </a:r>
            <a:r>
              <a:rPr lang="en-US" sz="1800" b="1" dirty="0" smtClean="0">
                <a:solidFill>
                  <a:schemeClr val="bg2">
                    <a:lumMod val="75000"/>
                  </a:schemeClr>
                </a:solidFill>
              </a:rPr>
              <a:t> </a:t>
            </a:r>
            <a:r>
              <a:rPr lang="en-US" sz="1800" b="1" dirty="0" err="1" smtClean="0">
                <a:solidFill>
                  <a:schemeClr val="bg2">
                    <a:lumMod val="75000"/>
                  </a:schemeClr>
                </a:solidFill>
              </a:rPr>
              <a:t>operasional</a:t>
            </a:r>
            <a:r>
              <a:rPr lang="en-US" sz="1800" b="1" dirty="0" smtClean="0">
                <a:solidFill>
                  <a:schemeClr val="bg2">
                    <a:lumMod val="75000"/>
                  </a:schemeClr>
                </a:solidFill>
              </a:rPr>
              <a:t> </a:t>
            </a:r>
            <a:r>
              <a:rPr lang="en-US" sz="1800" b="1" dirty="0" err="1" smtClean="0">
                <a:solidFill>
                  <a:schemeClr val="bg2">
                    <a:lumMod val="75000"/>
                  </a:schemeClr>
                </a:solidFill>
              </a:rPr>
              <a:t>dalam</a:t>
            </a:r>
            <a:r>
              <a:rPr lang="en-US" sz="1800" b="1" dirty="0" smtClean="0">
                <a:solidFill>
                  <a:schemeClr val="bg2">
                    <a:lumMod val="75000"/>
                  </a:schemeClr>
                </a:solidFill>
              </a:rPr>
              <a:t> </a:t>
            </a:r>
            <a:r>
              <a:rPr lang="en-US" sz="1800" b="1" dirty="0" err="1" smtClean="0">
                <a:solidFill>
                  <a:schemeClr val="bg2">
                    <a:lumMod val="75000"/>
                  </a:schemeClr>
                </a:solidFill>
              </a:rPr>
              <a:t>suatu</a:t>
            </a:r>
            <a:r>
              <a:rPr lang="en-US" sz="1800" b="1" dirty="0" smtClean="0">
                <a:solidFill>
                  <a:schemeClr val="bg2">
                    <a:lumMod val="75000"/>
                  </a:schemeClr>
                </a:solidFill>
              </a:rPr>
              <a:t> </a:t>
            </a:r>
            <a:r>
              <a:rPr lang="en-US" sz="1800" b="1" dirty="0" err="1" smtClean="0">
                <a:solidFill>
                  <a:schemeClr val="bg2">
                    <a:lumMod val="75000"/>
                  </a:schemeClr>
                </a:solidFill>
              </a:rPr>
              <a:t>periode</a:t>
            </a:r>
            <a:r>
              <a:rPr lang="en-US" sz="1800" b="1" dirty="0" smtClean="0">
                <a:solidFill>
                  <a:schemeClr val="bg2">
                    <a:lumMod val="75000"/>
                  </a:schemeClr>
                </a:solidFill>
              </a:rPr>
              <a:t> </a:t>
            </a:r>
            <a:r>
              <a:rPr lang="en-US" sz="1800" b="1" dirty="0" err="1" smtClean="0">
                <a:solidFill>
                  <a:schemeClr val="bg2">
                    <a:lumMod val="75000"/>
                  </a:schemeClr>
                </a:solidFill>
              </a:rPr>
              <a:t>pelaporan</a:t>
            </a:r>
            <a:r>
              <a:rPr lang="en-US" sz="1800" b="1" dirty="0" smtClean="0">
                <a:solidFill>
                  <a:schemeClr val="bg2">
                    <a:lumMod val="75000"/>
                  </a:schemeClr>
                </a:solidFill>
              </a:rPr>
              <a:t> </a:t>
            </a:r>
            <a:r>
              <a:rPr lang="en-US" sz="1800" b="1" dirty="0" err="1" smtClean="0">
                <a:solidFill>
                  <a:schemeClr val="bg2">
                    <a:lumMod val="75000"/>
                  </a:schemeClr>
                </a:solidFill>
              </a:rPr>
              <a:t>tertentu</a:t>
            </a:r>
            <a:r>
              <a:rPr lang="en-US" sz="1800" b="1" dirty="0" smtClean="0">
                <a:solidFill>
                  <a:schemeClr val="bg2">
                    <a:lumMod val="75000"/>
                  </a:schemeClr>
                </a:solidFill>
              </a:rPr>
              <a:t>, </a:t>
            </a:r>
            <a:r>
              <a:rPr lang="en-US" sz="1800" b="1" dirty="0" err="1" smtClean="0">
                <a:solidFill>
                  <a:schemeClr val="bg2">
                    <a:lumMod val="75000"/>
                  </a:schemeClr>
                </a:solidFill>
              </a:rPr>
              <a:t>tidak</a:t>
            </a:r>
            <a:r>
              <a:rPr lang="en-US" sz="1800" b="1" dirty="0" smtClean="0">
                <a:solidFill>
                  <a:schemeClr val="bg2">
                    <a:lumMod val="75000"/>
                  </a:schemeClr>
                </a:solidFill>
              </a:rPr>
              <a:t> </a:t>
            </a:r>
            <a:r>
              <a:rPr lang="en-US" sz="1800" b="1" dirty="0" err="1" smtClean="0">
                <a:solidFill>
                  <a:schemeClr val="bg2">
                    <a:lumMod val="75000"/>
                  </a:schemeClr>
                </a:solidFill>
              </a:rPr>
              <a:t>termasuk</a:t>
            </a:r>
            <a:r>
              <a:rPr lang="en-US" sz="1800" b="1" dirty="0" smtClean="0">
                <a:solidFill>
                  <a:schemeClr val="bg2">
                    <a:lumMod val="75000"/>
                  </a:schemeClr>
                </a:solidFill>
              </a:rPr>
              <a:t> </a:t>
            </a:r>
            <a:r>
              <a:rPr lang="en-US" sz="1800" b="1" dirty="0" err="1" smtClean="0">
                <a:solidFill>
                  <a:schemeClr val="bg2">
                    <a:lumMod val="75000"/>
                  </a:schemeClr>
                </a:solidFill>
              </a:rPr>
              <a:t>perusahaan</a:t>
            </a:r>
            <a:r>
              <a:rPr lang="en-US" sz="1800" b="1" dirty="0" smtClean="0">
                <a:solidFill>
                  <a:schemeClr val="bg2">
                    <a:lumMod val="75000"/>
                  </a:schemeClr>
                </a:solidFill>
              </a:rPr>
              <a:t> </a:t>
            </a:r>
            <a:r>
              <a:rPr lang="en-US" sz="1800" b="1" dirty="0" err="1" smtClean="0">
                <a:solidFill>
                  <a:schemeClr val="bg2">
                    <a:lumMod val="75000"/>
                  </a:schemeClr>
                </a:solidFill>
              </a:rPr>
              <a:t>negara</a:t>
            </a:r>
            <a:r>
              <a:rPr lang="en-US" sz="1800" b="1" dirty="0" smtClean="0">
                <a:solidFill>
                  <a:schemeClr val="bg2">
                    <a:lumMod val="75000"/>
                  </a:schemeClr>
                </a:solidFill>
              </a:rPr>
              <a:t>/</a:t>
            </a:r>
            <a:r>
              <a:rPr lang="en-US" sz="1800" b="1" dirty="0" err="1" smtClean="0">
                <a:solidFill>
                  <a:schemeClr val="bg2">
                    <a:lumMod val="75000"/>
                  </a:schemeClr>
                </a:solidFill>
              </a:rPr>
              <a:t>daerah</a:t>
            </a:r>
            <a:r>
              <a:rPr lang="en-US" sz="1800" b="1" dirty="0" smtClean="0">
                <a:solidFill>
                  <a:schemeClr val="bg2">
                    <a:lumMod val="75000"/>
                  </a:schemeClr>
                </a:solidFill>
              </a:rPr>
              <a:t>. </a:t>
            </a:r>
          </a:p>
          <a:p>
            <a:pPr marL="381000" indent="-381000" algn="just">
              <a:lnSpc>
                <a:spcPct val="80000"/>
              </a:lnSpc>
              <a:buNone/>
              <a:defRPr/>
            </a:pPr>
            <a:r>
              <a:rPr lang="en-US" sz="1800" b="1" dirty="0" smtClean="0"/>
              <a:t>3.   </a:t>
            </a:r>
            <a:r>
              <a:rPr lang="en-US" sz="1800" b="1" dirty="0" err="1" smtClean="0"/>
              <a:t>Manfaat</a:t>
            </a:r>
            <a:r>
              <a:rPr lang="en-US" sz="1800" b="1" dirty="0" smtClean="0"/>
              <a:t> </a:t>
            </a:r>
            <a:r>
              <a:rPr lang="en-US" sz="1800" b="1" dirty="0" err="1" smtClean="0"/>
              <a:t>Informasi</a:t>
            </a:r>
            <a:r>
              <a:rPr lang="en-US" sz="1800" b="1" dirty="0" smtClean="0"/>
              <a:t> </a:t>
            </a:r>
            <a:r>
              <a:rPr lang="en-US" sz="1800" b="1" dirty="0" err="1" smtClean="0"/>
              <a:t>Laporan</a:t>
            </a:r>
            <a:r>
              <a:rPr lang="en-US" sz="1800" b="1" dirty="0" smtClean="0"/>
              <a:t> </a:t>
            </a:r>
            <a:r>
              <a:rPr lang="en-US" sz="1800" b="1" dirty="0" err="1" smtClean="0"/>
              <a:t>Operasional</a:t>
            </a:r>
            <a:r>
              <a:rPr lang="en-US" sz="1800" b="1" dirty="0" smtClean="0"/>
              <a:t> </a:t>
            </a:r>
          </a:p>
          <a:p>
            <a:pPr marL="457200" lvl="1" indent="225425" algn="just">
              <a:lnSpc>
                <a:spcPct val="80000"/>
              </a:lnSpc>
              <a:spcBef>
                <a:spcPts val="0"/>
              </a:spcBef>
              <a:spcAft>
                <a:spcPts val="1200"/>
              </a:spcAft>
              <a:buNone/>
              <a:defRPr/>
            </a:pPr>
            <a:r>
              <a:rPr lang="en-US" sz="1800" b="1" dirty="0" smtClean="0">
                <a:solidFill>
                  <a:schemeClr val="bg2">
                    <a:lumMod val="75000"/>
                  </a:schemeClr>
                </a:solidFill>
              </a:rPr>
              <a:t>5.</a:t>
            </a:r>
            <a:r>
              <a:rPr lang="en-US" sz="1800" dirty="0" smtClean="0">
                <a:solidFill>
                  <a:schemeClr val="bg2">
                    <a:lumMod val="75000"/>
                  </a:schemeClr>
                </a:solidFill>
              </a:rPr>
              <a:t> </a:t>
            </a:r>
            <a:r>
              <a:rPr lang="en-US" sz="1800" b="1" dirty="0" err="1" smtClean="0">
                <a:solidFill>
                  <a:schemeClr val="bg2">
                    <a:lumMod val="75000"/>
                  </a:schemeClr>
                </a:solidFill>
              </a:rPr>
              <a:t>Laporan</a:t>
            </a:r>
            <a:r>
              <a:rPr lang="en-US" sz="1800" b="1" dirty="0" smtClean="0">
                <a:solidFill>
                  <a:schemeClr val="bg2">
                    <a:lumMod val="75000"/>
                  </a:schemeClr>
                </a:solidFill>
              </a:rPr>
              <a:t> </a:t>
            </a:r>
            <a:r>
              <a:rPr lang="en-US" sz="1800" b="1" dirty="0" err="1" smtClean="0">
                <a:solidFill>
                  <a:schemeClr val="bg2">
                    <a:lumMod val="75000"/>
                  </a:schemeClr>
                </a:solidFill>
              </a:rPr>
              <a:t>Operasional</a:t>
            </a:r>
            <a:r>
              <a:rPr lang="en-US" sz="1800" b="1" dirty="0" smtClean="0">
                <a:solidFill>
                  <a:schemeClr val="bg2">
                    <a:lumMod val="75000"/>
                  </a:schemeClr>
                </a:solidFill>
              </a:rPr>
              <a:t> </a:t>
            </a:r>
            <a:r>
              <a:rPr lang="en-US" sz="1800" b="1" dirty="0" err="1" smtClean="0">
                <a:solidFill>
                  <a:schemeClr val="bg2">
                    <a:lumMod val="75000"/>
                  </a:schemeClr>
                </a:solidFill>
              </a:rPr>
              <a:t>menyediakan</a:t>
            </a:r>
            <a:r>
              <a:rPr lang="en-US" sz="1800" b="1" dirty="0" smtClean="0">
                <a:solidFill>
                  <a:schemeClr val="bg2">
                    <a:lumMod val="75000"/>
                  </a:schemeClr>
                </a:solidFill>
              </a:rPr>
              <a:t> </a:t>
            </a:r>
            <a:r>
              <a:rPr lang="en-US" sz="1800" b="1" dirty="0" err="1" smtClean="0">
                <a:solidFill>
                  <a:schemeClr val="bg2">
                    <a:lumMod val="75000"/>
                  </a:schemeClr>
                </a:solidFill>
              </a:rPr>
              <a:t>informasi</a:t>
            </a:r>
            <a:r>
              <a:rPr lang="en-US" sz="1800" b="1" dirty="0" smtClean="0">
                <a:solidFill>
                  <a:schemeClr val="bg2">
                    <a:lumMod val="75000"/>
                  </a:schemeClr>
                </a:solidFill>
              </a:rPr>
              <a:t> </a:t>
            </a:r>
            <a:r>
              <a:rPr lang="en-US" sz="1800" b="1" dirty="0" err="1" smtClean="0">
                <a:solidFill>
                  <a:schemeClr val="bg2">
                    <a:lumMod val="75000"/>
                  </a:schemeClr>
                </a:solidFill>
              </a:rPr>
              <a:t>mengenai</a:t>
            </a:r>
            <a:r>
              <a:rPr lang="en-US" sz="1800" b="1" dirty="0" smtClean="0">
                <a:solidFill>
                  <a:schemeClr val="bg2">
                    <a:lumMod val="75000"/>
                  </a:schemeClr>
                </a:solidFill>
              </a:rPr>
              <a:t> </a:t>
            </a:r>
            <a:r>
              <a:rPr lang="en-US" sz="1800" b="1" dirty="0" err="1" smtClean="0">
                <a:solidFill>
                  <a:schemeClr val="bg2">
                    <a:lumMod val="75000"/>
                  </a:schemeClr>
                </a:solidFill>
              </a:rPr>
              <a:t>seluruh</a:t>
            </a:r>
            <a:r>
              <a:rPr lang="en-US" sz="1800" b="1" dirty="0" smtClean="0">
                <a:solidFill>
                  <a:schemeClr val="bg2">
                    <a:lumMod val="75000"/>
                  </a:schemeClr>
                </a:solidFill>
              </a:rPr>
              <a:t> </a:t>
            </a:r>
            <a:r>
              <a:rPr lang="en-US" sz="1800" b="1" dirty="0" err="1" smtClean="0">
                <a:solidFill>
                  <a:schemeClr val="bg2">
                    <a:lumMod val="75000"/>
                  </a:schemeClr>
                </a:solidFill>
              </a:rPr>
              <a:t>kegiatan</a:t>
            </a:r>
            <a:r>
              <a:rPr lang="en-US" sz="1800" b="1" dirty="0" smtClean="0">
                <a:solidFill>
                  <a:schemeClr val="bg2">
                    <a:lumMod val="75000"/>
                  </a:schemeClr>
                </a:solidFill>
              </a:rPr>
              <a:t> </a:t>
            </a:r>
            <a:r>
              <a:rPr lang="en-US" sz="1800" b="1" dirty="0" err="1" smtClean="0">
                <a:solidFill>
                  <a:schemeClr val="bg2">
                    <a:lumMod val="75000"/>
                  </a:schemeClr>
                </a:solidFill>
              </a:rPr>
              <a:t>operasional</a:t>
            </a:r>
            <a:r>
              <a:rPr lang="en-US" sz="1800" b="1" dirty="0" smtClean="0">
                <a:solidFill>
                  <a:schemeClr val="bg2">
                    <a:lumMod val="75000"/>
                  </a:schemeClr>
                </a:solidFill>
              </a:rPr>
              <a:t> </a:t>
            </a:r>
            <a:r>
              <a:rPr lang="en-US" sz="1800" b="1" dirty="0" err="1" smtClean="0">
                <a:solidFill>
                  <a:schemeClr val="bg2">
                    <a:lumMod val="75000"/>
                  </a:schemeClr>
                </a:solidFill>
              </a:rPr>
              <a:t>keuangan</a:t>
            </a:r>
            <a:r>
              <a:rPr lang="en-US" sz="1800" b="1" dirty="0" smtClean="0">
                <a:solidFill>
                  <a:schemeClr val="bg2">
                    <a:lumMod val="75000"/>
                  </a:schemeClr>
                </a:solidFill>
              </a:rPr>
              <a:t> </a:t>
            </a:r>
            <a:r>
              <a:rPr lang="en-US" sz="1800" b="1" dirty="0" err="1" smtClean="0">
                <a:solidFill>
                  <a:schemeClr val="bg2">
                    <a:lumMod val="75000"/>
                  </a:schemeClr>
                </a:solidFill>
              </a:rPr>
              <a:t>entitas</a:t>
            </a:r>
            <a:r>
              <a:rPr lang="en-US" sz="1800" b="1" dirty="0" smtClean="0">
                <a:solidFill>
                  <a:schemeClr val="bg2">
                    <a:lumMod val="75000"/>
                  </a:schemeClr>
                </a:solidFill>
              </a:rPr>
              <a:t> </a:t>
            </a:r>
            <a:r>
              <a:rPr lang="en-US" sz="1800" b="1" dirty="0" err="1" smtClean="0">
                <a:solidFill>
                  <a:schemeClr val="bg2">
                    <a:lumMod val="75000"/>
                  </a:schemeClr>
                </a:solidFill>
              </a:rPr>
              <a:t>pelaporan</a:t>
            </a:r>
            <a:r>
              <a:rPr lang="en-US" sz="1800" b="1" dirty="0" smtClean="0">
                <a:solidFill>
                  <a:schemeClr val="bg2">
                    <a:lumMod val="75000"/>
                  </a:schemeClr>
                </a:solidFill>
              </a:rPr>
              <a:t> yang </a:t>
            </a:r>
            <a:r>
              <a:rPr lang="en-US" sz="1800" b="1" dirty="0" err="1" smtClean="0">
                <a:solidFill>
                  <a:schemeClr val="bg2">
                    <a:lumMod val="75000"/>
                  </a:schemeClr>
                </a:solidFill>
              </a:rPr>
              <a:t>tercerminkan</a:t>
            </a:r>
            <a:r>
              <a:rPr lang="en-US" sz="1800" b="1" dirty="0" smtClean="0">
                <a:solidFill>
                  <a:schemeClr val="bg2">
                    <a:lumMod val="75000"/>
                  </a:schemeClr>
                </a:solidFill>
              </a:rPr>
              <a:t> </a:t>
            </a:r>
            <a:r>
              <a:rPr lang="en-US" sz="1800" b="1" dirty="0" err="1" smtClean="0">
                <a:solidFill>
                  <a:schemeClr val="bg2">
                    <a:lumMod val="75000"/>
                  </a:schemeClr>
                </a:solidFill>
              </a:rPr>
              <a:t>dalam</a:t>
            </a:r>
            <a:r>
              <a:rPr lang="en-US" sz="1800" b="1" dirty="0" smtClean="0">
                <a:solidFill>
                  <a:schemeClr val="bg2">
                    <a:lumMod val="75000"/>
                  </a:schemeClr>
                </a:solidFill>
              </a:rPr>
              <a:t> </a:t>
            </a:r>
            <a:r>
              <a:rPr lang="en-US" sz="1800" b="1" dirty="0" err="1" smtClean="0">
                <a:solidFill>
                  <a:schemeClr val="bg2">
                    <a:lumMod val="75000"/>
                  </a:schemeClr>
                </a:solidFill>
              </a:rPr>
              <a:t>pendapatan</a:t>
            </a:r>
            <a:r>
              <a:rPr lang="en-US" sz="1800" b="1" dirty="0" smtClean="0">
                <a:solidFill>
                  <a:schemeClr val="bg2">
                    <a:lumMod val="75000"/>
                  </a:schemeClr>
                </a:solidFill>
              </a:rPr>
              <a:t>-LO, </a:t>
            </a:r>
            <a:r>
              <a:rPr lang="en-US" sz="1800" b="1" dirty="0" err="1" smtClean="0">
                <a:solidFill>
                  <a:schemeClr val="bg2">
                    <a:lumMod val="75000"/>
                  </a:schemeClr>
                </a:solidFill>
              </a:rPr>
              <a:t>beban</a:t>
            </a:r>
            <a:r>
              <a:rPr lang="en-US" sz="1800" b="1" dirty="0" smtClean="0">
                <a:solidFill>
                  <a:schemeClr val="bg2">
                    <a:lumMod val="75000"/>
                  </a:schemeClr>
                </a:solidFill>
              </a:rPr>
              <a:t>, </a:t>
            </a:r>
            <a:r>
              <a:rPr lang="en-US" sz="1800" b="1" dirty="0" err="1" smtClean="0">
                <a:solidFill>
                  <a:schemeClr val="bg2">
                    <a:lumMod val="75000"/>
                  </a:schemeClr>
                </a:solidFill>
              </a:rPr>
              <a:t>dan</a:t>
            </a:r>
            <a:r>
              <a:rPr lang="en-US" sz="1800" b="1" dirty="0" smtClean="0">
                <a:solidFill>
                  <a:schemeClr val="bg2">
                    <a:lumMod val="75000"/>
                  </a:schemeClr>
                </a:solidFill>
              </a:rPr>
              <a:t> surplus/</a:t>
            </a:r>
            <a:r>
              <a:rPr lang="en-US" sz="1800" b="1" dirty="0" err="1" smtClean="0">
                <a:solidFill>
                  <a:schemeClr val="bg2">
                    <a:lumMod val="75000"/>
                  </a:schemeClr>
                </a:solidFill>
              </a:rPr>
              <a:t>defisit</a:t>
            </a:r>
            <a:r>
              <a:rPr lang="en-US" sz="1800" b="1" dirty="0" smtClean="0">
                <a:solidFill>
                  <a:schemeClr val="bg2">
                    <a:lumMod val="75000"/>
                  </a:schemeClr>
                </a:solidFill>
              </a:rPr>
              <a:t> </a:t>
            </a:r>
            <a:r>
              <a:rPr lang="en-US" sz="1800" b="1" dirty="0" err="1" smtClean="0">
                <a:solidFill>
                  <a:schemeClr val="bg2">
                    <a:lumMod val="75000"/>
                  </a:schemeClr>
                </a:solidFill>
              </a:rPr>
              <a:t>operasional</a:t>
            </a:r>
            <a:r>
              <a:rPr lang="en-US" sz="1800" b="1" dirty="0" smtClean="0">
                <a:solidFill>
                  <a:schemeClr val="bg2">
                    <a:lumMod val="75000"/>
                  </a:schemeClr>
                </a:solidFill>
              </a:rPr>
              <a:t> </a:t>
            </a:r>
            <a:r>
              <a:rPr lang="en-US" sz="1800" b="1" dirty="0" err="1" smtClean="0">
                <a:solidFill>
                  <a:schemeClr val="bg2">
                    <a:lumMod val="75000"/>
                  </a:schemeClr>
                </a:solidFill>
              </a:rPr>
              <a:t>dari</a:t>
            </a:r>
            <a:r>
              <a:rPr lang="en-US" sz="1800" b="1" dirty="0" smtClean="0">
                <a:solidFill>
                  <a:schemeClr val="bg2">
                    <a:lumMod val="75000"/>
                  </a:schemeClr>
                </a:solidFill>
              </a:rPr>
              <a:t> </a:t>
            </a:r>
            <a:r>
              <a:rPr lang="en-US" sz="1800" b="1" dirty="0" err="1" smtClean="0">
                <a:solidFill>
                  <a:schemeClr val="bg2">
                    <a:lumMod val="75000"/>
                  </a:schemeClr>
                </a:solidFill>
              </a:rPr>
              <a:t>suatu</a:t>
            </a:r>
            <a:r>
              <a:rPr lang="en-US" sz="1800" b="1" dirty="0" smtClean="0">
                <a:solidFill>
                  <a:schemeClr val="bg2">
                    <a:lumMod val="75000"/>
                  </a:schemeClr>
                </a:solidFill>
              </a:rPr>
              <a:t> </a:t>
            </a:r>
            <a:r>
              <a:rPr lang="en-US" sz="1800" b="1" dirty="0" err="1" smtClean="0">
                <a:solidFill>
                  <a:schemeClr val="bg2">
                    <a:lumMod val="75000"/>
                  </a:schemeClr>
                </a:solidFill>
              </a:rPr>
              <a:t>entitas</a:t>
            </a:r>
            <a:r>
              <a:rPr lang="en-US" sz="1800" b="1" dirty="0" smtClean="0">
                <a:solidFill>
                  <a:schemeClr val="bg2">
                    <a:lumMod val="75000"/>
                  </a:schemeClr>
                </a:solidFill>
              </a:rPr>
              <a:t> </a:t>
            </a:r>
            <a:r>
              <a:rPr lang="en-US" sz="1800" b="1" dirty="0" err="1" smtClean="0">
                <a:solidFill>
                  <a:schemeClr val="bg2">
                    <a:lumMod val="75000"/>
                  </a:schemeClr>
                </a:solidFill>
              </a:rPr>
              <a:t>pelaporan</a:t>
            </a:r>
            <a:r>
              <a:rPr lang="en-US" sz="1800" b="1" dirty="0" smtClean="0">
                <a:solidFill>
                  <a:schemeClr val="bg2">
                    <a:lumMod val="75000"/>
                  </a:schemeClr>
                </a:solidFill>
              </a:rPr>
              <a:t> yang </a:t>
            </a:r>
            <a:r>
              <a:rPr lang="en-US" sz="1800" b="1" dirty="0" err="1" smtClean="0">
                <a:solidFill>
                  <a:schemeClr val="bg2">
                    <a:lumMod val="75000"/>
                  </a:schemeClr>
                </a:solidFill>
              </a:rPr>
              <a:t>penyajiannya</a:t>
            </a:r>
            <a:r>
              <a:rPr lang="en-US" sz="1800" b="1" dirty="0" smtClean="0">
                <a:solidFill>
                  <a:schemeClr val="bg2">
                    <a:lumMod val="75000"/>
                  </a:schemeClr>
                </a:solidFill>
              </a:rPr>
              <a:t> </a:t>
            </a:r>
            <a:r>
              <a:rPr lang="en-US" sz="1800" b="1" dirty="0" err="1" smtClean="0">
                <a:solidFill>
                  <a:schemeClr val="bg2">
                    <a:lumMod val="75000"/>
                  </a:schemeClr>
                </a:solidFill>
              </a:rPr>
              <a:t>disandingkan</a:t>
            </a:r>
            <a:r>
              <a:rPr lang="en-US" sz="1800" b="1" dirty="0" smtClean="0">
                <a:solidFill>
                  <a:schemeClr val="bg2">
                    <a:lumMod val="75000"/>
                  </a:schemeClr>
                </a:solidFill>
              </a:rPr>
              <a:t> </a:t>
            </a:r>
            <a:r>
              <a:rPr lang="en-US" sz="1800" b="1" dirty="0" err="1" smtClean="0">
                <a:solidFill>
                  <a:schemeClr val="bg2">
                    <a:lumMod val="75000"/>
                  </a:schemeClr>
                </a:solidFill>
              </a:rPr>
              <a:t>dengan</a:t>
            </a:r>
            <a:r>
              <a:rPr lang="en-US" sz="1800" b="1" dirty="0" smtClean="0">
                <a:solidFill>
                  <a:schemeClr val="bg2">
                    <a:lumMod val="75000"/>
                  </a:schemeClr>
                </a:solidFill>
              </a:rPr>
              <a:t> </a:t>
            </a:r>
            <a:r>
              <a:rPr lang="en-US" sz="1800" b="1" dirty="0" err="1" smtClean="0">
                <a:solidFill>
                  <a:schemeClr val="bg2">
                    <a:lumMod val="75000"/>
                  </a:schemeClr>
                </a:solidFill>
              </a:rPr>
              <a:t>periode</a:t>
            </a:r>
            <a:r>
              <a:rPr lang="en-US" sz="1800" b="1" dirty="0" smtClean="0">
                <a:solidFill>
                  <a:schemeClr val="bg2">
                    <a:lumMod val="75000"/>
                  </a:schemeClr>
                </a:solidFill>
              </a:rPr>
              <a:t> </a:t>
            </a:r>
            <a:r>
              <a:rPr lang="en-US" sz="1800" b="1" dirty="0" err="1" smtClean="0">
                <a:solidFill>
                  <a:schemeClr val="bg2">
                    <a:lumMod val="75000"/>
                  </a:schemeClr>
                </a:solidFill>
              </a:rPr>
              <a:t>sebelumnya</a:t>
            </a:r>
            <a:r>
              <a:rPr lang="en-US" sz="1800" b="1" dirty="0" smtClean="0">
                <a:solidFill>
                  <a:schemeClr val="bg2">
                    <a:lumMod val="75000"/>
                  </a:schemeClr>
                </a:solidFill>
              </a:rPr>
              <a:t>.</a:t>
            </a:r>
          </a:p>
          <a:p>
            <a:pPr marL="381000" indent="-381000" algn="just">
              <a:lnSpc>
                <a:spcPct val="80000"/>
              </a:lnSpc>
              <a:buNone/>
              <a:defRPr/>
            </a:pPr>
            <a:r>
              <a:rPr lang="fi-FI" sz="1800" b="1" dirty="0" smtClean="0"/>
              <a:t>4.  Periode Pelaporan</a:t>
            </a:r>
          </a:p>
          <a:p>
            <a:pPr marL="457200" lvl="1" indent="225425" algn="just">
              <a:lnSpc>
                <a:spcPct val="80000"/>
              </a:lnSpc>
              <a:buNone/>
              <a:defRPr/>
            </a:pPr>
            <a:r>
              <a:rPr lang="fi-FI" sz="1800" b="1" dirty="0" smtClean="0">
                <a:solidFill>
                  <a:schemeClr val="bg2">
                    <a:lumMod val="75000"/>
                  </a:schemeClr>
                </a:solidFill>
              </a:rPr>
              <a:t>9. Laporan Operasional disajikan sekurang-kurangnya sekali dalam setahun. Dalam situasi tertentu, apabila tanggal laporan sua</a:t>
            </a:r>
            <a:r>
              <a:rPr lang="en-US" sz="1800" b="1" dirty="0" err="1" smtClean="0">
                <a:solidFill>
                  <a:schemeClr val="bg2">
                    <a:lumMod val="75000"/>
                  </a:schemeClr>
                </a:solidFill>
              </a:rPr>
              <a:t>tu</a:t>
            </a:r>
            <a:r>
              <a:rPr lang="en-US" sz="1800" b="1" dirty="0" smtClean="0">
                <a:solidFill>
                  <a:schemeClr val="bg2">
                    <a:lumMod val="75000"/>
                  </a:schemeClr>
                </a:solidFill>
              </a:rPr>
              <a:t> </a:t>
            </a:r>
            <a:r>
              <a:rPr lang="en-US" sz="1800" b="1" dirty="0" err="1" smtClean="0">
                <a:solidFill>
                  <a:schemeClr val="bg2">
                    <a:lumMod val="75000"/>
                  </a:schemeClr>
                </a:solidFill>
              </a:rPr>
              <a:t>entitas</a:t>
            </a:r>
            <a:r>
              <a:rPr lang="en-US" sz="1800" b="1" dirty="0" smtClean="0">
                <a:solidFill>
                  <a:schemeClr val="bg2">
                    <a:lumMod val="75000"/>
                  </a:schemeClr>
                </a:solidFill>
              </a:rPr>
              <a:t> </a:t>
            </a:r>
            <a:r>
              <a:rPr lang="en-US" sz="1800" b="1" dirty="0" err="1" smtClean="0">
                <a:solidFill>
                  <a:schemeClr val="bg2">
                    <a:lumMod val="75000"/>
                  </a:schemeClr>
                </a:solidFill>
              </a:rPr>
              <a:t>berubah</a:t>
            </a:r>
            <a:r>
              <a:rPr lang="en-US" sz="1800" b="1" dirty="0" smtClean="0">
                <a:solidFill>
                  <a:schemeClr val="bg2">
                    <a:lumMod val="75000"/>
                  </a:schemeClr>
                </a:solidFill>
              </a:rPr>
              <a:t> </a:t>
            </a:r>
            <a:r>
              <a:rPr lang="en-US" sz="1800" b="1" dirty="0" err="1" smtClean="0">
                <a:solidFill>
                  <a:schemeClr val="bg2">
                    <a:lumMod val="75000"/>
                  </a:schemeClr>
                </a:solidFill>
              </a:rPr>
              <a:t>dan</a:t>
            </a:r>
            <a:r>
              <a:rPr lang="en-US" sz="1800" b="1" dirty="0" smtClean="0">
                <a:solidFill>
                  <a:schemeClr val="bg2">
                    <a:lumMod val="75000"/>
                  </a:schemeClr>
                </a:solidFill>
              </a:rPr>
              <a:t> </a:t>
            </a:r>
            <a:r>
              <a:rPr lang="en-US" sz="1800" b="1" dirty="0" err="1" smtClean="0">
                <a:solidFill>
                  <a:schemeClr val="bg2">
                    <a:lumMod val="75000"/>
                  </a:schemeClr>
                </a:solidFill>
              </a:rPr>
              <a:t>Laporan</a:t>
            </a:r>
            <a:r>
              <a:rPr lang="en-US" sz="1800" b="1" dirty="0" smtClean="0">
                <a:solidFill>
                  <a:schemeClr val="bg2">
                    <a:lumMod val="75000"/>
                  </a:schemeClr>
                </a:solidFill>
              </a:rPr>
              <a:t> </a:t>
            </a:r>
            <a:r>
              <a:rPr lang="en-US" sz="1800" b="1" dirty="0" err="1" smtClean="0">
                <a:solidFill>
                  <a:schemeClr val="bg2">
                    <a:lumMod val="75000"/>
                  </a:schemeClr>
                </a:solidFill>
              </a:rPr>
              <a:t>Operasional</a:t>
            </a:r>
            <a:r>
              <a:rPr lang="en-US" sz="1800" b="1" dirty="0" smtClean="0">
                <a:solidFill>
                  <a:schemeClr val="bg2">
                    <a:lumMod val="75000"/>
                  </a:schemeClr>
                </a:solidFill>
              </a:rPr>
              <a:t> </a:t>
            </a:r>
            <a:r>
              <a:rPr lang="en-US" sz="1800" b="1" dirty="0" err="1" smtClean="0">
                <a:solidFill>
                  <a:schemeClr val="bg2">
                    <a:lumMod val="75000"/>
                  </a:schemeClr>
                </a:solidFill>
              </a:rPr>
              <a:t>tahunan</a:t>
            </a:r>
            <a:r>
              <a:rPr lang="en-US" sz="1800" b="1" dirty="0" smtClean="0">
                <a:solidFill>
                  <a:schemeClr val="bg2">
                    <a:lumMod val="75000"/>
                  </a:schemeClr>
                </a:solidFill>
              </a:rPr>
              <a:t> </a:t>
            </a:r>
            <a:r>
              <a:rPr lang="en-US" sz="1800" b="1" dirty="0" err="1" smtClean="0">
                <a:solidFill>
                  <a:schemeClr val="bg2">
                    <a:lumMod val="75000"/>
                  </a:schemeClr>
                </a:solidFill>
              </a:rPr>
              <a:t>disajikan</a:t>
            </a:r>
            <a:r>
              <a:rPr lang="en-US" sz="1800" b="1" dirty="0" smtClean="0">
                <a:solidFill>
                  <a:schemeClr val="bg2">
                    <a:lumMod val="75000"/>
                  </a:schemeClr>
                </a:solidFill>
              </a:rPr>
              <a:t> </a:t>
            </a:r>
            <a:r>
              <a:rPr lang="en-US" sz="1800" b="1" dirty="0" err="1" smtClean="0">
                <a:solidFill>
                  <a:schemeClr val="bg2">
                    <a:lumMod val="75000"/>
                  </a:schemeClr>
                </a:solidFill>
              </a:rPr>
              <a:t>dengan</a:t>
            </a:r>
            <a:r>
              <a:rPr lang="en-US" sz="1800" b="1" dirty="0" smtClean="0">
                <a:solidFill>
                  <a:schemeClr val="bg2">
                    <a:lumMod val="75000"/>
                  </a:schemeClr>
                </a:solidFill>
              </a:rPr>
              <a:t> </a:t>
            </a:r>
            <a:r>
              <a:rPr lang="en-US" sz="1800" b="1" dirty="0" err="1" smtClean="0">
                <a:solidFill>
                  <a:schemeClr val="bg2">
                    <a:lumMod val="75000"/>
                  </a:schemeClr>
                </a:solidFill>
              </a:rPr>
              <a:t>suatu</a:t>
            </a:r>
            <a:r>
              <a:rPr lang="en-US" sz="1800" b="1" dirty="0" smtClean="0">
                <a:solidFill>
                  <a:schemeClr val="bg2">
                    <a:lumMod val="75000"/>
                  </a:schemeClr>
                </a:solidFill>
              </a:rPr>
              <a:t> </a:t>
            </a:r>
            <a:r>
              <a:rPr lang="en-US" sz="1800" b="1" dirty="0" err="1" smtClean="0">
                <a:solidFill>
                  <a:schemeClr val="bg2">
                    <a:lumMod val="75000"/>
                  </a:schemeClr>
                </a:solidFill>
              </a:rPr>
              <a:t>periode</a:t>
            </a:r>
            <a:r>
              <a:rPr lang="en-US" sz="1800" b="1" dirty="0" smtClean="0">
                <a:solidFill>
                  <a:schemeClr val="bg2">
                    <a:lumMod val="75000"/>
                  </a:schemeClr>
                </a:solidFill>
              </a:rPr>
              <a:t> yang </a:t>
            </a:r>
            <a:r>
              <a:rPr lang="en-US" sz="1800" b="1" dirty="0" err="1" smtClean="0">
                <a:solidFill>
                  <a:schemeClr val="bg2">
                    <a:lumMod val="75000"/>
                  </a:schemeClr>
                </a:solidFill>
              </a:rPr>
              <a:t>lebih</a:t>
            </a:r>
            <a:r>
              <a:rPr lang="en-US" sz="1800" b="1" dirty="0" smtClean="0">
                <a:solidFill>
                  <a:schemeClr val="bg2">
                    <a:lumMod val="75000"/>
                  </a:schemeClr>
                </a:solidFill>
              </a:rPr>
              <a:t> </a:t>
            </a:r>
            <a:r>
              <a:rPr lang="en-US" sz="1800" b="1" dirty="0" err="1" smtClean="0">
                <a:solidFill>
                  <a:schemeClr val="bg2">
                    <a:lumMod val="75000"/>
                  </a:schemeClr>
                </a:solidFill>
              </a:rPr>
              <a:t>pendek</a:t>
            </a:r>
            <a:r>
              <a:rPr lang="en-US" sz="1800" b="1" dirty="0" smtClean="0">
                <a:solidFill>
                  <a:schemeClr val="bg2">
                    <a:lumMod val="75000"/>
                  </a:schemeClr>
                </a:solidFill>
              </a:rPr>
              <a:t> </a:t>
            </a:r>
            <a:r>
              <a:rPr lang="en-US" sz="1800" b="1" dirty="0" err="1" smtClean="0">
                <a:solidFill>
                  <a:schemeClr val="bg2">
                    <a:lumMod val="75000"/>
                  </a:schemeClr>
                </a:solidFill>
              </a:rPr>
              <a:t>dari</a:t>
            </a:r>
            <a:r>
              <a:rPr lang="en-US" sz="1800" b="1" dirty="0" smtClean="0">
                <a:solidFill>
                  <a:schemeClr val="bg2">
                    <a:lumMod val="75000"/>
                  </a:schemeClr>
                </a:solidFill>
              </a:rPr>
              <a:t> </a:t>
            </a:r>
            <a:r>
              <a:rPr lang="en-US" sz="1800" b="1" dirty="0" err="1" smtClean="0">
                <a:solidFill>
                  <a:schemeClr val="bg2">
                    <a:lumMod val="75000"/>
                  </a:schemeClr>
                </a:solidFill>
              </a:rPr>
              <a:t>satu</a:t>
            </a:r>
            <a:r>
              <a:rPr lang="en-US" sz="1800" b="1" dirty="0" smtClean="0">
                <a:solidFill>
                  <a:schemeClr val="bg2">
                    <a:lumMod val="75000"/>
                  </a:schemeClr>
                </a:solidFill>
              </a:rPr>
              <a:t> </a:t>
            </a:r>
            <a:r>
              <a:rPr lang="en-US" sz="1800" b="1" dirty="0" err="1" smtClean="0">
                <a:solidFill>
                  <a:schemeClr val="bg2">
                    <a:lumMod val="75000"/>
                  </a:schemeClr>
                </a:solidFill>
              </a:rPr>
              <a:t>tahun</a:t>
            </a:r>
            <a:r>
              <a:rPr lang="en-US" sz="1800" b="1" dirty="0" smtClean="0">
                <a:solidFill>
                  <a:schemeClr val="bg2">
                    <a:lumMod val="75000"/>
                  </a:schemeClr>
                </a:solidFill>
              </a:rPr>
              <a:t>, </a:t>
            </a:r>
            <a:r>
              <a:rPr lang="en-US" sz="1800" b="1" dirty="0" err="1" smtClean="0">
                <a:solidFill>
                  <a:schemeClr val="bg2">
                    <a:lumMod val="75000"/>
                  </a:schemeClr>
                </a:solidFill>
              </a:rPr>
              <a:t>entitas</a:t>
            </a:r>
            <a:r>
              <a:rPr lang="en-US" sz="1800" b="1" dirty="0" smtClean="0">
                <a:solidFill>
                  <a:schemeClr val="bg2">
                    <a:lumMod val="75000"/>
                  </a:schemeClr>
                </a:solidFill>
              </a:rPr>
              <a:t> </a:t>
            </a:r>
            <a:r>
              <a:rPr lang="en-US" sz="1800" b="1" dirty="0" err="1" smtClean="0">
                <a:solidFill>
                  <a:schemeClr val="bg2">
                    <a:lumMod val="75000"/>
                  </a:schemeClr>
                </a:solidFill>
              </a:rPr>
              <a:t>harus</a:t>
            </a:r>
            <a:r>
              <a:rPr lang="en-US" sz="1800" b="1" dirty="0" smtClean="0">
                <a:solidFill>
                  <a:schemeClr val="bg2">
                    <a:lumMod val="75000"/>
                  </a:schemeClr>
                </a:solidFill>
              </a:rPr>
              <a:t> </a:t>
            </a:r>
            <a:r>
              <a:rPr lang="en-US" sz="1800" b="1" dirty="0" err="1" smtClean="0">
                <a:solidFill>
                  <a:schemeClr val="bg2">
                    <a:lumMod val="75000"/>
                  </a:schemeClr>
                </a:solidFill>
              </a:rPr>
              <a:t>mengungkapkan</a:t>
            </a:r>
            <a:r>
              <a:rPr lang="en-US" sz="1800" b="1" dirty="0" smtClean="0">
                <a:solidFill>
                  <a:schemeClr val="bg2">
                    <a:lumMod val="75000"/>
                  </a:schemeClr>
                </a:solidFill>
              </a:rPr>
              <a:t> </a:t>
            </a:r>
            <a:r>
              <a:rPr lang="en-US" sz="1800" b="1" dirty="0" err="1" smtClean="0">
                <a:solidFill>
                  <a:schemeClr val="bg2">
                    <a:lumMod val="75000"/>
                  </a:schemeClr>
                </a:solidFill>
              </a:rPr>
              <a:t>informasi</a:t>
            </a:r>
            <a:r>
              <a:rPr lang="en-US" sz="1800" b="1" dirty="0" smtClean="0">
                <a:solidFill>
                  <a:schemeClr val="bg2">
                    <a:lumMod val="75000"/>
                  </a:schemeClr>
                </a:solidFill>
              </a:rPr>
              <a:t> </a:t>
            </a:r>
            <a:r>
              <a:rPr lang="en-US" sz="1800" b="1" dirty="0" err="1" smtClean="0">
                <a:solidFill>
                  <a:schemeClr val="bg2">
                    <a:lumMod val="75000"/>
                  </a:schemeClr>
                </a:solidFill>
              </a:rPr>
              <a:t>sebagai</a:t>
            </a:r>
            <a:r>
              <a:rPr lang="en-US" sz="1800" b="1" dirty="0" smtClean="0">
                <a:solidFill>
                  <a:schemeClr val="bg2">
                    <a:lumMod val="75000"/>
                  </a:schemeClr>
                </a:solidFill>
              </a:rPr>
              <a:t> </a:t>
            </a:r>
            <a:r>
              <a:rPr lang="en-US" sz="1800" b="1" dirty="0" err="1" smtClean="0">
                <a:solidFill>
                  <a:schemeClr val="bg2">
                    <a:lumMod val="75000"/>
                  </a:schemeClr>
                </a:solidFill>
              </a:rPr>
              <a:t>berikut</a:t>
            </a:r>
            <a:r>
              <a:rPr lang="en-US" sz="1800" b="1" dirty="0" smtClean="0">
                <a:solidFill>
                  <a:schemeClr val="bg2">
                    <a:lumMod val="75000"/>
                  </a:schemeClr>
                </a:solidFill>
              </a:rPr>
              <a:t>:</a:t>
            </a:r>
            <a:endParaRPr lang="fi-FI" sz="1800" b="1" dirty="0" smtClean="0">
              <a:solidFill>
                <a:schemeClr val="bg2">
                  <a:lumMod val="75000"/>
                </a:schemeClr>
              </a:solidFill>
            </a:endParaRPr>
          </a:p>
          <a:p>
            <a:pPr marL="979488" lvl="2" indent="-403225" algn="just">
              <a:lnSpc>
                <a:spcPct val="80000"/>
              </a:lnSpc>
              <a:buClr>
                <a:schemeClr val="bg2"/>
              </a:buClr>
              <a:buSzPct val="110000"/>
              <a:buFont typeface="Wingdings" pitchFamily="2" charset="2"/>
              <a:buAutoNum type="alphaLcParenR"/>
              <a:defRPr/>
            </a:pPr>
            <a:r>
              <a:rPr lang="fi-FI" sz="1800" b="1" dirty="0" smtClean="0">
                <a:solidFill>
                  <a:schemeClr val="bg2">
                    <a:lumMod val="75000"/>
                  </a:schemeClr>
                </a:solidFill>
              </a:rPr>
              <a:t>alasan penggunaan periode pelaporan tidak satu tahun;</a:t>
            </a:r>
          </a:p>
          <a:p>
            <a:pPr marL="979488" lvl="2" indent="-403225" algn="just">
              <a:lnSpc>
                <a:spcPct val="80000"/>
              </a:lnSpc>
              <a:buClr>
                <a:schemeClr val="bg2"/>
              </a:buClr>
              <a:buSzPct val="110000"/>
              <a:buFont typeface="Wingdings" pitchFamily="2" charset="2"/>
              <a:buAutoNum type="alphaLcParenR"/>
              <a:defRPr/>
            </a:pPr>
            <a:r>
              <a:rPr lang="fi-FI" sz="1800" b="1" dirty="0" smtClean="0">
                <a:solidFill>
                  <a:schemeClr val="bg2">
                    <a:lumMod val="75000"/>
                  </a:schemeClr>
                </a:solidFill>
              </a:rPr>
              <a:t>fakta bahwa jumlah-jumlah komparatif dalam Laporan Operasional dan catatan-catatan terkait tidak dapat diperbandingkan.</a:t>
            </a:r>
            <a:endParaRPr lang="en-US" sz="1800" b="1" dirty="0" smtClean="0">
              <a:solidFill>
                <a:schemeClr val="bg2">
                  <a:lumMod val="75000"/>
                </a:schemeClr>
              </a:solidFill>
            </a:endParaRPr>
          </a:p>
        </p:txBody>
      </p:sp>
      <p:sp>
        <p:nvSpPr>
          <p:cNvPr id="4" name="Title 2"/>
          <p:cNvSpPr txBox="1">
            <a:spLocks/>
          </p:cNvSpPr>
          <p:nvPr/>
        </p:nvSpPr>
        <p:spPr>
          <a:xfrm>
            <a:off x="152400" y="55805"/>
            <a:ext cx="8915400" cy="1163395"/>
          </a:xfrm>
          <a:prstGeom prst="rect">
            <a:avLst/>
          </a:prstGeom>
        </p:spPr>
        <p:txBody>
          <a:bodyPr vert="horz" wrap="square" lIns="0" tIns="0" rIns="0" bIns="0" rtlCol="0" anchor="t">
            <a:spAutoFit/>
          </a:bodyPr>
          <a:lstStyle/>
          <a:p>
            <a:pPr marL="0" marR="0" lvl="0" indent="0" algn="ctr" defTabSz="914363" rtl="0" eaLnBrk="1" fontAlgn="auto" latinLnBrk="0" hangingPunct="1">
              <a:lnSpc>
                <a:spcPct val="90000"/>
              </a:lnSpc>
              <a:spcBef>
                <a:spcPct val="0"/>
              </a:spcBef>
              <a:spcAft>
                <a:spcPts val="0"/>
              </a:spcAft>
              <a:buClrTx/>
              <a:buSzTx/>
              <a:buFontTx/>
              <a:buNone/>
              <a:tabLst/>
              <a:defRPr/>
            </a:pPr>
            <a:r>
              <a:rPr lang="en-US" sz="4200" b="1" spc="-150" dirty="0" smtClean="0">
                <a:ln w="3175">
                  <a:noFill/>
                </a:ln>
                <a:effectLst>
                  <a:outerShdw blurRad="38100" dist="38100" dir="2700000" algn="tl">
                    <a:srgbClr val="000000">
                      <a:alpha val="43137"/>
                    </a:srgbClr>
                  </a:outerShdw>
                </a:effectLst>
                <a:latin typeface="+mj-lt"/>
                <a:cs typeface="Arial" charset="0"/>
              </a:rPr>
              <a:t>PSAP 12 </a:t>
            </a:r>
          </a:p>
          <a:p>
            <a:pPr marL="0" marR="0" lvl="0" indent="0" algn="ctr" defTabSz="914363" rtl="0" eaLnBrk="1" fontAlgn="auto" latinLnBrk="0" hangingPunct="1">
              <a:lnSpc>
                <a:spcPct val="90000"/>
              </a:lnSpc>
              <a:spcBef>
                <a:spcPct val="0"/>
              </a:spcBef>
              <a:spcAft>
                <a:spcPts val="0"/>
              </a:spcAft>
              <a:buClrTx/>
              <a:buSzTx/>
              <a:buFontTx/>
              <a:buNone/>
              <a:tabLst/>
              <a:defRPr/>
            </a:pPr>
            <a:r>
              <a:rPr lang="en-US" sz="4200" b="1" spc="-150" dirty="0" smtClean="0">
                <a:ln w="3175">
                  <a:noFill/>
                </a:ln>
                <a:effectLst>
                  <a:outerShdw blurRad="38100" dist="38100" dir="2700000" algn="tl">
                    <a:srgbClr val="000000">
                      <a:alpha val="43137"/>
                    </a:srgbClr>
                  </a:outerShdw>
                </a:effectLst>
                <a:latin typeface="+mj-lt"/>
                <a:cs typeface="Arial" charset="0"/>
              </a:rPr>
              <a:t>LAPORA N OPERASIONAL</a:t>
            </a:r>
            <a:endParaRPr kumimoji="0" lang="en-US" sz="4200" b="1" i="0" u="none" strike="noStrike" kern="1200" cap="none" spc="-150" normalizeH="0" baseline="0" noProof="0" dirty="0">
              <a:ln w="3175">
                <a:noFill/>
              </a:ln>
              <a:effectLst>
                <a:outerShdw blurRad="38100" dist="38100" dir="2700000" algn="tl">
                  <a:srgbClr val="000000">
                    <a:alpha val="43137"/>
                  </a:srgbClr>
                </a:outerShdw>
              </a:effectLst>
              <a:uLnTx/>
              <a:uFillTx/>
              <a:latin typeface="+mj-lt"/>
              <a:ea typeface="+mn-ea"/>
              <a:cs typeface="Arial" charset="0"/>
            </a:endParaRPr>
          </a:p>
        </p:txBody>
      </p:sp>
      <p:sp>
        <p:nvSpPr>
          <p:cNvPr id="5" name="Slide Number Placeholder 17"/>
          <p:cNvSpPr txBox="1">
            <a:spLocks/>
          </p:cNvSpPr>
          <p:nvPr/>
        </p:nvSpPr>
        <p:spPr>
          <a:xfrm>
            <a:off x="7924800" y="6416675"/>
            <a:ext cx="7620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9E2C3-3120-4CDB-861A-B0B65478931D}" type="slidenum">
              <a:rPr kumimoji="0" lang="ja-JP" altLang="en-US" sz="1800" b="0" i="0" u="none" strike="noStrike" kern="1200" cap="none" spc="0" normalizeH="0" baseline="0" noProof="0" smtClean="0">
                <a:ln>
                  <a:noFill/>
                </a:ln>
                <a:solidFill>
                  <a:schemeClr val="bg1"/>
                </a:solidFill>
                <a:effectLst/>
                <a:uLnTx/>
                <a:uFillTx/>
                <a:latin typeface="+mn-lt"/>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altLang="ja-JP" sz="1800" b="0" i="0" u="none" strike="noStrike" kern="1200" cap="none" spc="0" normalizeH="0" baseline="0" noProof="0" dirty="0">
              <a:ln>
                <a:noFill/>
              </a:ln>
              <a:solidFill>
                <a:schemeClr val="bg1"/>
              </a:solidFill>
              <a:effectLst/>
              <a:uLnTx/>
              <a:uFillTx/>
              <a:latin typeface="+mn-lt"/>
              <a:ea typeface="ＭＳ Ｐゴシック" charset="-128"/>
              <a:cs typeface="+mn-cs"/>
            </a:endParaRPr>
          </a:p>
        </p:txBody>
      </p:sp>
    </p:spTree>
  </p:cSld>
  <p:clrMapOvr>
    <a:masterClrMapping/>
  </p:clrMapOvr>
  <p:transition spd="med">
    <p:checke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152400"/>
            <a:ext cx="8686800" cy="990600"/>
          </a:xfrm>
        </p:spPr>
        <p:txBody>
          <a:bodyPr/>
          <a:lstStyle/>
          <a:p>
            <a:pPr lvl="0"/>
            <a:r>
              <a:rPr lang="en-US" sz="4200" b="1" dirty="0" smtClean="0">
                <a:solidFill>
                  <a:schemeClr val="tx1"/>
                </a:solidFill>
              </a:rPr>
              <a:t>KONSEPSI </a:t>
            </a:r>
            <a:r>
              <a:rPr sz="4200" b="1" smtClean="0">
                <a:solidFill>
                  <a:schemeClr val="tx1"/>
                </a:solidFill>
              </a:rPr>
              <a:t>DAN MANFAAT </a:t>
            </a:r>
            <a:r>
              <a:rPr lang="en-US" sz="4200" b="1" dirty="0" smtClean="0">
                <a:solidFill>
                  <a:schemeClr val="tx1"/>
                </a:solidFill>
              </a:rPr>
              <a:t>BASIS AKRUAL</a:t>
            </a:r>
            <a:endParaRPr lang="en-US" sz="4200" b="1" dirty="0">
              <a:solidFill>
                <a:schemeClr val="tx1"/>
              </a:solidFill>
            </a:endParaRPr>
          </a:p>
        </p:txBody>
      </p:sp>
      <p:sp>
        <p:nvSpPr>
          <p:cNvPr id="4" name="Content Placeholder 2" descr="Rectangle: Click to edit Master text styles&#10;Second level&#10;Third level&#10;Fourth level&#10;Fifth level"/>
          <p:cNvSpPr>
            <a:spLocks noGrp="1"/>
          </p:cNvSpPr>
          <p:nvPr>
            <p:ph idx="1"/>
          </p:nvPr>
        </p:nvSpPr>
        <p:spPr>
          <a:xfrm>
            <a:off x="304800" y="1524000"/>
            <a:ext cx="8429625" cy="5105400"/>
          </a:xfrm>
        </p:spPr>
        <p:txBody>
          <a:bodyPr/>
          <a:lstStyle/>
          <a:p>
            <a:pPr marL="280988" indent="-222250" algn="just" eaLnBrk="1" hangingPunct="1">
              <a:spcAft>
                <a:spcPts val="1200"/>
              </a:spcAft>
              <a:buFont typeface="Arial" pitchFamily="34" charset="0"/>
              <a:buChar char="•"/>
            </a:pPr>
            <a:r>
              <a:rPr lang="en-US" sz="2200" dirty="0" smtClean="0"/>
              <a:t>Basis </a:t>
            </a:r>
            <a:r>
              <a:rPr lang="en-US" sz="2200" dirty="0" err="1" smtClean="0"/>
              <a:t>akrual</a:t>
            </a:r>
            <a:r>
              <a:rPr lang="en-US" sz="2200" dirty="0" smtClean="0"/>
              <a:t> </a:t>
            </a:r>
            <a:r>
              <a:rPr lang="en-US" sz="2200" dirty="0" err="1" smtClean="0"/>
              <a:t>adalah</a:t>
            </a:r>
            <a:r>
              <a:rPr lang="en-US" sz="2200" dirty="0" smtClean="0"/>
              <a:t> </a:t>
            </a:r>
            <a:r>
              <a:rPr lang="en-US" sz="2200" dirty="0" err="1" smtClean="0"/>
              <a:t>suatu</a:t>
            </a:r>
            <a:r>
              <a:rPr lang="en-US" sz="2200" dirty="0" smtClean="0"/>
              <a:t> basis </a:t>
            </a:r>
            <a:r>
              <a:rPr lang="en-US" sz="2200" dirty="0" err="1" smtClean="0"/>
              <a:t>akuntansi</a:t>
            </a:r>
            <a:r>
              <a:rPr lang="en-US" sz="2200" dirty="0" smtClean="0"/>
              <a:t> </a:t>
            </a:r>
            <a:r>
              <a:rPr lang="en-US" sz="2200" dirty="0" err="1" smtClean="0"/>
              <a:t>di</a:t>
            </a:r>
            <a:r>
              <a:rPr lang="en-US" sz="2200" dirty="0" smtClean="0"/>
              <a:t> </a:t>
            </a:r>
            <a:r>
              <a:rPr lang="fi-FI" sz="2200" dirty="0" smtClean="0"/>
              <a:t>mana transaksi ekonomi atau peristiwa akuntansi diakui, </a:t>
            </a:r>
            <a:r>
              <a:rPr lang="en-US" sz="2200" dirty="0" err="1" smtClean="0"/>
              <a:t>dicatat</a:t>
            </a:r>
            <a:r>
              <a:rPr lang="en-US" sz="2200" dirty="0" smtClean="0"/>
              <a:t>, </a:t>
            </a:r>
            <a:r>
              <a:rPr lang="en-US" sz="2200" dirty="0" err="1" smtClean="0"/>
              <a:t>dan</a:t>
            </a:r>
            <a:r>
              <a:rPr lang="en-US" sz="2200" dirty="0" smtClean="0"/>
              <a:t> </a:t>
            </a:r>
            <a:r>
              <a:rPr lang="en-US" sz="2200" dirty="0" err="1" smtClean="0"/>
              <a:t>disajikan</a:t>
            </a:r>
            <a:r>
              <a:rPr lang="en-US" sz="2200" dirty="0" smtClean="0"/>
              <a:t> </a:t>
            </a:r>
            <a:r>
              <a:rPr lang="en-US" sz="2200" dirty="0" err="1" smtClean="0"/>
              <a:t>dalam</a:t>
            </a:r>
            <a:r>
              <a:rPr lang="en-US" sz="2200" dirty="0" smtClean="0"/>
              <a:t> </a:t>
            </a:r>
            <a:r>
              <a:rPr lang="en-US" sz="2200" dirty="0" err="1" smtClean="0"/>
              <a:t>laporan</a:t>
            </a:r>
            <a:r>
              <a:rPr lang="en-US" sz="2200" dirty="0" smtClean="0"/>
              <a:t> </a:t>
            </a:r>
            <a:r>
              <a:rPr lang="en-US" sz="2200" dirty="0" err="1" smtClean="0"/>
              <a:t>keuangan</a:t>
            </a:r>
            <a:r>
              <a:rPr lang="en-US" sz="2200" dirty="0" smtClean="0"/>
              <a:t> </a:t>
            </a:r>
            <a:r>
              <a:rPr lang="en-US" sz="2200" dirty="0" err="1" smtClean="0"/>
              <a:t>pada</a:t>
            </a:r>
            <a:r>
              <a:rPr lang="en-US" sz="2200" dirty="0" smtClean="0"/>
              <a:t> </a:t>
            </a:r>
            <a:r>
              <a:rPr lang="fi-FI" sz="2200" dirty="0" smtClean="0"/>
              <a:t>saat terjadinya transaksi tersebut, </a:t>
            </a:r>
            <a:r>
              <a:rPr lang="fi-FI" sz="2200" u="sng" dirty="0" smtClean="0"/>
              <a:t>tanpa </a:t>
            </a:r>
            <a:r>
              <a:rPr lang="en-US" sz="2200" u="sng" dirty="0" err="1" smtClean="0"/>
              <a:t>memperhatikan</a:t>
            </a:r>
            <a:r>
              <a:rPr lang="en-US" sz="2200" u="sng" dirty="0" smtClean="0"/>
              <a:t> </a:t>
            </a:r>
            <a:r>
              <a:rPr lang="en-US" sz="2200" u="sng" dirty="0" err="1" smtClean="0"/>
              <a:t>waktu</a:t>
            </a:r>
            <a:r>
              <a:rPr lang="en-US" sz="2200" u="sng" dirty="0" smtClean="0"/>
              <a:t> </a:t>
            </a:r>
            <a:r>
              <a:rPr lang="en-US" sz="2200" u="sng" dirty="0" err="1" smtClean="0"/>
              <a:t>kas</a:t>
            </a:r>
            <a:r>
              <a:rPr lang="en-US" sz="2200" u="sng" dirty="0" smtClean="0"/>
              <a:t> </a:t>
            </a:r>
            <a:r>
              <a:rPr lang="en-US" sz="2200" u="sng" dirty="0" err="1" smtClean="0"/>
              <a:t>diterima</a:t>
            </a:r>
            <a:r>
              <a:rPr lang="en-US" sz="2200" u="sng" dirty="0" smtClean="0"/>
              <a:t> </a:t>
            </a:r>
            <a:r>
              <a:rPr lang="en-US" sz="2200" u="sng" dirty="0" err="1" smtClean="0"/>
              <a:t>atau</a:t>
            </a:r>
            <a:r>
              <a:rPr lang="en-US" sz="2200" u="sng" dirty="0" smtClean="0"/>
              <a:t> </a:t>
            </a:r>
            <a:r>
              <a:rPr lang="en-US" sz="2200" u="sng" dirty="0" err="1" smtClean="0"/>
              <a:t>dibayarkan</a:t>
            </a:r>
            <a:endParaRPr lang="en-US" sz="2200" u="sng" dirty="0" smtClean="0"/>
          </a:p>
          <a:p>
            <a:pPr marL="280988" indent="-222250" algn="just" eaLnBrk="1" hangingPunct="1">
              <a:spcAft>
                <a:spcPts val="1200"/>
              </a:spcAft>
              <a:buFont typeface="Arial" pitchFamily="34" charset="0"/>
              <a:buChar char="•"/>
            </a:pPr>
            <a:r>
              <a:rPr lang="fi-FI" sz="2200" dirty="0" smtClean="0"/>
              <a:t>Pendapatan diakui pada saat hak telah </a:t>
            </a:r>
            <a:r>
              <a:rPr lang="en-US" sz="2200" dirty="0" err="1" smtClean="0"/>
              <a:t>diperoleh</a:t>
            </a:r>
            <a:r>
              <a:rPr lang="en-US" sz="2200" dirty="0" smtClean="0"/>
              <a:t> (</a:t>
            </a:r>
            <a:r>
              <a:rPr lang="en-US" sz="2200" i="1" dirty="0" smtClean="0"/>
              <a:t>earned</a:t>
            </a:r>
            <a:r>
              <a:rPr lang="en-US" sz="2200" dirty="0" smtClean="0"/>
              <a:t>) </a:t>
            </a:r>
            <a:r>
              <a:rPr lang="en-US" sz="2200" dirty="0" err="1" smtClean="0"/>
              <a:t>dan</a:t>
            </a:r>
            <a:r>
              <a:rPr lang="en-US" sz="2200" dirty="0" smtClean="0"/>
              <a:t> </a:t>
            </a:r>
            <a:r>
              <a:rPr lang="en-US" sz="2200" dirty="0" err="1" smtClean="0"/>
              <a:t>beban</a:t>
            </a:r>
            <a:r>
              <a:rPr lang="en-US" sz="2200" dirty="0" smtClean="0"/>
              <a:t> (</a:t>
            </a:r>
            <a:r>
              <a:rPr lang="en-US" sz="2200" dirty="0" err="1" smtClean="0"/>
              <a:t>belanja</a:t>
            </a:r>
            <a:r>
              <a:rPr lang="en-US" sz="2200" dirty="0" smtClean="0"/>
              <a:t>) </a:t>
            </a:r>
            <a:r>
              <a:rPr lang="en-US" sz="2200" dirty="0" err="1" smtClean="0"/>
              <a:t>diakui</a:t>
            </a:r>
            <a:r>
              <a:rPr lang="en-US" sz="2200" dirty="0" smtClean="0"/>
              <a:t> </a:t>
            </a:r>
            <a:r>
              <a:rPr lang="en-US" sz="2200" dirty="0" err="1" smtClean="0"/>
              <a:t>pada</a:t>
            </a:r>
            <a:r>
              <a:rPr lang="en-US" sz="2200" dirty="0" smtClean="0"/>
              <a:t> </a:t>
            </a:r>
            <a:r>
              <a:rPr lang="en-US" sz="2200" dirty="0" err="1" smtClean="0"/>
              <a:t>saat</a:t>
            </a:r>
            <a:r>
              <a:rPr lang="en-US" sz="2200" dirty="0" smtClean="0"/>
              <a:t> </a:t>
            </a:r>
            <a:r>
              <a:rPr lang="en-US" sz="2200" dirty="0" err="1" smtClean="0"/>
              <a:t>kewajiban</a:t>
            </a:r>
            <a:r>
              <a:rPr lang="en-US" sz="2200" dirty="0" smtClean="0"/>
              <a:t> </a:t>
            </a:r>
            <a:r>
              <a:rPr lang="en-US" sz="2200" dirty="0" err="1" smtClean="0"/>
              <a:t>timbul</a:t>
            </a:r>
            <a:r>
              <a:rPr lang="en-US" sz="2200" dirty="0" smtClean="0"/>
              <a:t> </a:t>
            </a:r>
            <a:r>
              <a:rPr lang="en-US" sz="2200" dirty="0" err="1" smtClean="0"/>
              <a:t>atau</a:t>
            </a:r>
            <a:r>
              <a:rPr lang="en-US" sz="2200" dirty="0" smtClean="0"/>
              <a:t> </a:t>
            </a:r>
            <a:r>
              <a:rPr lang="en-US" sz="2200" dirty="0" err="1" smtClean="0"/>
              <a:t>sumber</a:t>
            </a:r>
            <a:r>
              <a:rPr lang="en-US" sz="2200" dirty="0" smtClean="0"/>
              <a:t> </a:t>
            </a:r>
            <a:r>
              <a:rPr lang="en-US" sz="2200" dirty="0" err="1" smtClean="0"/>
              <a:t>daya</a:t>
            </a:r>
            <a:r>
              <a:rPr lang="en-US" sz="2200" dirty="0" smtClean="0"/>
              <a:t> </a:t>
            </a:r>
            <a:r>
              <a:rPr lang="en-US" sz="2200" dirty="0" err="1" smtClean="0"/>
              <a:t>dikonsumsi</a:t>
            </a:r>
            <a:endParaRPr lang="en-US" sz="2200" dirty="0" smtClean="0"/>
          </a:p>
          <a:p>
            <a:pPr marL="280988" indent="-222250" algn="just" eaLnBrk="1" hangingPunct="1">
              <a:spcAft>
                <a:spcPts val="1200"/>
              </a:spcAft>
              <a:buFont typeface="Arial" pitchFamily="34" charset="0"/>
              <a:buChar char="•"/>
            </a:pPr>
            <a:r>
              <a:rPr lang="en-US" sz="2200" dirty="0" err="1" smtClean="0"/>
              <a:t>Manfaat</a:t>
            </a:r>
            <a:r>
              <a:rPr lang="en-US" sz="2200" dirty="0" smtClean="0"/>
              <a:t> basis </a:t>
            </a:r>
            <a:r>
              <a:rPr lang="en-US" sz="2200" dirty="0" err="1" smtClean="0"/>
              <a:t>akrual</a:t>
            </a:r>
            <a:r>
              <a:rPr lang="en-US" sz="2200" dirty="0" smtClean="0"/>
              <a:t> </a:t>
            </a:r>
            <a:r>
              <a:rPr lang="en-US" sz="2200" dirty="0" err="1" smtClean="0"/>
              <a:t>antara</a:t>
            </a:r>
            <a:r>
              <a:rPr lang="en-US" sz="2200" dirty="0" smtClean="0"/>
              <a:t> lain:</a:t>
            </a:r>
          </a:p>
          <a:p>
            <a:pPr marL="633413" indent="-293688">
              <a:spcAft>
                <a:spcPts val="1200"/>
              </a:spcAft>
              <a:buSzPct val="120000"/>
              <a:buFont typeface="Wingdings" pitchFamily="2" charset="2"/>
              <a:buChar char="ü"/>
            </a:pPr>
            <a:r>
              <a:rPr lang="en-US" sz="2200" dirty="0" err="1" smtClean="0"/>
              <a:t>Memberikan</a:t>
            </a:r>
            <a:r>
              <a:rPr lang="en-US" sz="2200" dirty="0" smtClean="0"/>
              <a:t> </a:t>
            </a:r>
            <a:r>
              <a:rPr lang="en-US" sz="2200" dirty="0" err="1" smtClean="0"/>
              <a:t>gambaran</a:t>
            </a:r>
            <a:r>
              <a:rPr lang="en-US" sz="2200" dirty="0" smtClean="0"/>
              <a:t> yang </a:t>
            </a:r>
            <a:r>
              <a:rPr lang="en-US" sz="2200" dirty="0" err="1" smtClean="0"/>
              <a:t>utuh</a:t>
            </a:r>
            <a:r>
              <a:rPr lang="en-US" sz="2200" dirty="0" smtClean="0"/>
              <a:t> </a:t>
            </a:r>
            <a:r>
              <a:rPr lang="en-US" sz="2200" dirty="0" err="1" smtClean="0"/>
              <a:t>atas</a:t>
            </a:r>
            <a:r>
              <a:rPr lang="en-US" sz="2200" dirty="0" smtClean="0"/>
              <a:t> </a:t>
            </a:r>
            <a:r>
              <a:rPr lang="en-US" sz="2200" dirty="0" err="1" smtClean="0"/>
              <a:t>posisi</a:t>
            </a:r>
            <a:r>
              <a:rPr lang="en-US" sz="2200" dirty="0" smtClean="0"/>
              <a:t> </a:t>
            </a:r>
            <a:r>
              <a:rPr lang="en-US" sz="2200" dirty="0" err="1" smtClean="0"/>
              <a:t>keuangan</a:t>
            </a:r>
            <a:r>
              <a:rPr lang="en-US" sz="2200" dirty="0" smtClean="0"/>
              <a:t> </a:t>
            </a:r>
            <a:r>
              <a:rPr lang="en-US" sz="2200" dirty="0" err="1" smtClean="0"/>
              <a:t>pemerintah</a:t>
            </a:r>
            <a:endParaRPr lang="en-US" sz="2200" dirty="0" smtClean="0"/>
          </a:p>
          <a:p>
            <a:pPr marL="633413" indent="-293688">
              <a:spcAft>
                <a:spcPts val="1200"/>
              </a:spcAft>
              <a:buSzPct val="120000"/>
              <a:buFont typeface="Wingdings" pitchFamily="2" charset="2"/>
              <a:buChar char="ü"/>
            </a:pPr>
            <a:r>
              <a:rPr lang="en-US" sz="2200" dirty="0" err="1" smtClean="0"/>
              <a:t>Menyajikan</a:t>
            </a:r>
            <a:r>
              <a:rPr lang="en-US" sz="2200" dirty="0" smtClean="0"/>
              <a:t> </a:t>
            </a:r>
            <a:r>
              <a:rPr lang="en-US" sz="2200" dirty="0" err="1" smtClean="0"/>
              <a:t>informasi</a:t>
            </a:r>
            <a:r>
              <a:rPr lang="en-US" sz="2200" dirty="0" smtClean="0"/>
              <a:t> yang </a:t>
            </a:r>
            <a:r>
              <a:rPr lang="en-US" sz="2200" dirty="0" err="1" smtClean="0"/>
              <a:t>sebenarnya</a:t>
            </a:r>
            <a:r>
              <a:rPr lang="en-US" sz="2200" dirty="0" smtClean="0"/>
              <a:t> </a:t>
            </a:r>
            <a:r>
              <a:rPr lang="en-US" sz="2200" dirty="0" err="1" smtClean="0"/>
              <a:t>mengenai</a:t>
            </a:r>
            <a:r>
              <a:rPr lang="en-US" sz="2200" dirty="0" smtClean="0"/>
              <a:t> </a:t>
            </a:r>
            <a:r>
              <a:rPr lang="en-US" sz="2200" dirty="0" err="1" smtClean="0"/>
              <a:t>hak</a:t>
            </a:r>
            <a:r>
              <a:rPr lang="en-US" sz="2200" dirty="0" smtClean="0"/>
              <a:t> </a:t>
            </a:r>
            <a:r>
              <a:rPr lang="en-US" sz="2200" dirty="0" err="1" smtClean="0"/>
              <a:t>dan</a:t>
            </a:r>
            <a:r>
              <a:rPr lang="en-US" sz="2200" dirty="0" smtClean="0"/>
              <a:t> </a:t>
            </a:r>
            <a:r>
              <a:rPr lang="en-US" sz="2200" dirty="0" err="1" smtClean="0"/>
              <a:t>kewajiban</a:t>
            </a:r>
            <a:r>
              <a:rPr lang="en-US" sz="2200" dirty="0" smtClean="0"/>
              <a:t> </a:t>
            </a:r>
            <a:r>
              <a:rPr lang="en-US" sz="2200" dirty="0" err="1" smtClean="0"/>
              <a:t>pemerintah</a:t>
            </a:r>
            <a:endParaRPr lang="en-US" sz="2200" dirty="0" smtClean="0"/>
          </a:p>
          <a:p>
            <a:pPr marL="633413" indent="-293688">
              <a:spcAft>
                <a:spcPts val="1200"/>
              </a:spcAft>
              <a:buSzPct val="120000"/>
              <a:buFont typeface="Wingdings" pitchFamily="2" charset="2"/>
              <a:buChar char="ü"/>
            </a:pPr>
            <a:r>
              <a:rPr lang="en-US" sz="2200" dirty="0" err="1" smtClean="0"/>
              <a:t>Bermanfaat</a:t>
            </a:r>
            <a:r>
              <a:rPr lang="en-US" sz="2200" dirty="0" smtClean="0"/>
              <a:t> </a:t>
            </a:r>
            <a:r>
              <a:rPr lang="en-US" sz="2200" dirty="0" err="1" smtClean="0"/>
              <a:t>dalam</a:t>
            </a:r>
            <a:r>
              <a:rPr lang="en-US" sz="2200" dirty="0" smtClean="0"/>
              <a:t> </a:t>
            </a:r>
            <a:r>
              <a:rPr lang="en-US" sz="2200" dirty="0" err="1" smtClean="0"/>
              <a:t>mengevaluasi</a:t>
            </a:r>
            <a:r>
              <a:rPr lang="en-US" sz="2200" dirty="0" smtClean="0"/>
              <a:t> </a:t>
            </a:r>
            <a:r>
              <a:rPr lang="en-US" sz="2200" dirty="0" err="1" smtClean="0"/>
              <a:t>kinerja</a:t>
            </a:r>
            <a:r>
              <a:rPr lang="en-US" sz="2200" dirty="0" smtClean="0"/>
              <a:t> </a:t>
            </a:r>
            <a:r>
              <a:rPr lang="en-US" sz="2200" dirty="0" err="1" smtClean="0"/>
              <a:t>pemerintah</a:t>
            </a:r>
            <a:r>
              <a:rPr lang="en-US" sz="2200" dirty="0" smtClean="0"/>
              <a:t> </a:t>
            </a:r>
            <a:r>
              <a:rPr lang="en-US" sz="2200" dirty="0" err="1" smtClean="0"/>
              <a:t>terkait</a:t>
            </a:r>
            <a:r>
              <a:rPr lang="en-US" sz="2200" dirty="0" smtClean="0"/>
              <a:t> </a:t>
            </a:r>
            <a:r>
              <a:rPr lang="en-US" sz="2200" dirty="0" err="1" smtClean="0"/>
              <a:t>biaya</a:t>
            </a:r>
            <a:r>
              <a:rPr lang="en-US" sz="2200" dirty="0" smtClean="0"/>
              <a:t> </a:t>
            </a:r>
            <a:r>
              <a:rPr lang="en-US" sz="2200" dirty="0" err="1" smtClean="0"/>
              <a:t>jasa</a:t>
            </a:r>
            <a:r>
              <a:rPr lang="en-US" sz="2200" dirty="0" smtClean="0"/>
              <a:t> </a:t>
            </a:r>
            <a:r>
              <a:rPr lang="en-US" sz="2200" dirty="0" err="1" smtClean="0"/>
              <a:t>layanan</a:t>
            </a:r>
            <a:r>
              <a:rPr lang="en-US" sz="2200" dirty="0" smtClean="0"/>
              <a:t>, </a:t>
            </a:r>
            <a:r>
              <a:rPr lang="en-US" sz="2200" dirty="0" err="1" smtClean="0"/>
              <a:t>efisiensi</a:t>
            </a:r>
            <a:r>
              <a:rPr lang="en-US" sz="2200" dirty="0" smtClean="0"/>
              <a:t>, </a:t>
            </a:r>
            <a:r>
              <a:rPr lang="en-US" sz="2200" dirty="0" err="1" smtClean="0"/>
              <a:t>dan</a:t>
            </a:r>
            <a:r>
              <a:rPr lang="en-US" sz="2200" dirty="0" smtClean="0"/>
              <a:t> </a:t>
            </a:r>
            <a:r>
              <a:rPr lang="en-US" sz="2200" dirty="0" err="1" smtClean="0"/>
              <a:t>pencapaian</a:t>
            </a:r>
            <a:r>
              <a:rPr lang="en-US" sz="2200" dirty="0" smtClean="0"/>
              <a:t> </a:t>
            </a:r>
            <a:r>
              <a:rPr lang="en-US" sz="2200" dirty="0" err="1" smtClean="0"/>
              <a:t>tujuan</a:t>
            </a:r>
            <a:endParaRPr lang="en-US" sz="2200" dirty="0" smtClean="0"/>
          </a:p>
          <a:p>
            <a:pPr eaLnBrk="1" hangingPunct="1">
              <a:spcBef>
                <a:spcPct val="0"/>
              </a:spcBef>
            </a:pPr>
            <a:endParaRPr lang="en-US" sz="2200" dirty="0" smtClean="0"/>
          </a:p>
        </p:txBody>
      </p:sp>
      <p:sp>
        <p:nvSpPr>
          <p:cNvPr id="5" name="Slide Number Placeholder 17"/>
          <p:cNvSpPr txBox="1">
            <a:spLocks/>
          </p:cNvSpPr>
          <p:nvPr/>
        </p:nvSpPr>
        <p:spPr>
          <a:xfrm>
            <a:off x="7924800" y="6416675"/>
            <a:ext cx="7620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9E2C3-3120-4CDB-861A-B0B65478931D}" type="slidenum">
              <a:rPr kumimoji="0" lang="ja-JP" altLang="en-US" sz="1800" b="0" i="0" u="none" strike="noStrike" kern="1200" cap="none" spc="0" normalizeH="0" baseline="0" noProof="0" smtClean="0">
                <a:ln>
                  <a:noFill/>
                </a:ln>
                <a:solidFill>
                  <a:schemeClr val="bg1"/>
                </a:solidFill>
                <a:effectLst/>
                <a:uLnTx/>
                <a:uFillTx/>
                <a:latin typeface="+mn-lt"/>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altLang="ja-JP" sz="1800" b="0" i="0" u="none" strike="noStrike" kern="1200" cap="none" spc="0" normalizeH="0" baseline="0" noProof="0" dirty="0">
              <a:ln>
                <a:noFill/>
              </a:ln>
              <a:solidFill>
                <a:schemeClr val="bg1"/>
              </a:solidFill>
              <a:effectLst/>
              <a:uLnTx/>
              <a:uFillTx/>
              <a:latin typeface="+mn-lt"/>
              <a:ea typeface="ＭＳ Ｐゴシック" charset="-128"/>
              <a:cs typeface="+mn-cs"/>
            </a:endParaRPr>
          </a:p>
        </p:txBody>
      </p:sp>
    </p:spTree>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3"/>
          <p:cNvSpPr>
            <a:spLocks noGrp="1" noChangeArrowheads="1"/>
          </p:cNvSpPr>
          <p:nvPr>
            <p:ph idx="1"/>
          </p:nvPr>
        </p:nvSpPr>
        <p:spPr>
          <a:xfrm>
            <a:off x="304800" y="1371600"/>
            <a:ext cx="8535988" cy="5247334"/>
          </a:xfrm>
        </p:spPr>
        <p:txBody>
          <a:bodyPr/>
          <a:lstStyle/>
          <a:p>
            <a:pPr algn="just" eaLnBrk="1" hangingPunct="1">
              <a:lnSpc>
                <a:spcPct val="90000"/>
              </a:lnSpc>
              <a:spcBef>
                <a:spcPts val="0"/>
              </a:spcBef>
              <a:spcAft>
                <a:spcPts val="1200"/>
              </a:spcAft>
              <a:defRPr/>
            </a:pPr>
            <a:r>
              <a:rPr lang="fi-FI" sz="1900" b="1" dirty="0" smtClean="0"/>
              <a:t>Struktur dan  Isi Laporan Operasional </a:t>
            </a:r>
          </a:p>
          <a:p>
            <a:pPr marL="457200" lvl="1" indent="282575" algn="just" eaLnBrk="1" hangingPunct="1">
              <a:lnSpc>
                <a:spcPct val="90000"/>
              </a:lnSpc>
              <a:buFontTx/>
              <a:buNone/>
              <a:defRPr/>
            </a:pPr>
            <a:r>
              <a:rPr lang="fi-FI" sz="1900" b="1" dirty="0" smtClean="0">
                <a:solidFill>
                  <a:schemeClr val="bg2">
                    <a:lumMod val="75000"/>
                  </a:schemeClr>
                </a:solidFill>
              </a:rPr>
              <a:t>11. Laporan Operasional menyajikan berbagai unsur pendapatan-LO, beban, surplus/defisit dari operasi, surplus/defisit dari kegiatan non operasional,  surplus/defisit sebelum pos luar biasa, pos luar biasa, dan surplus/defisit-LO, yang diperlukan untuk penyajian yang wajar secara komparatif. </a:t>
            </a:r>
            <a:r>
              <a:rPr lang="sv-SE" sz="1900" b="1" dirty="0" smtClean="0">
                <a:solidFill>
                  <a:schemeClr val="bg2">
                    <a:lumMod val="75000"/>
                  </a:schemeClr>
                </a:solidFill>
              </a:rPr>
              <a:t>Laporan Operasional dijelaskan lebih lanjut dalam Catatan atas Laporan Keuangan yang memuat hal-hal yang berhubungan dengan aktivitas keuangan selama satu tahun seperti kebijakan fiskal dan moneter, serta daftar-daftar yang merinci lebih lanjut angka-angka yang dianggap perlu untuk dijelaskan. </a:t>
            </a:r>
          </a:p>
          <a:p>
            <a:pPr marL="457200" lvl="1" indent="579438" algn="just" eaLnBrk="1" hangingPunct="1">
              <a:lnSpc>
                <a:spcPct val="90000"/>
              </a:lnSpc>
              <a:buFontTx/>
              <a:buNone/>
              <a:defRPr/>
            </a:pPr>
            <a:endParaRPr lang="sv-SE" sz="1900" b="1" dirty="0" smtClean="0"/>
          </a:p>
          <a:p>
            <a:pPr marL="0" indent="465138" algn="just">
              <a:lnSpc>
                <a:spcPct val="80000"/>
              </a:lnSpc>
              <a:buNone/>
              <a:defRPr/>
            </a:pPr>
            <a:r>
              <a:rPr lang="sv-SE" sz="1900" b="1" i="1" dirty="0" smtClean="0"/>
              <a:t>13. Struktur Laporan Operasional mencakup pos-pos sebagai berikut:</a:t>
            </a:r>
            <a:endParaRPr lang="en-US" sz="1900" b="1" i="1" dirty="0" smtClean="0"/>
          </a:p>
          <a:p>
            <a:pPr marL="1273175" lvl="1" indent="-417513" algn="just">
              <a:lnSpc>
                <a:spcPct val="80000"/>
              </a:lnSpc>
              <a:buFontTx/>
              <a:buAutoNum type="alphaLcParenR"/>
              <a:defRPr/>
            </a:pPr>
            <a:r>
              <a:rPr lang="en-US" sz="1900" b="1" dirty="0" err="1" smtClean="0">
                <a:solidFill>
                  <a:schemeClr val="bg2">
                    <a:lumMod val="75000"/>
                  </a:schemeClr>
                </a:solidFill>
              </a:rPr>
              <a:t>Pendapatan</a:t>
            </a:r>
            <a:r>
              <a:rPr lang="en-US" sz="1900" b="1" dirty="0" smtClean="0">
                <a:solidFill>
                  <a:schemeClr val="bg2">
                    <a:lumMod val="75000"/>
                  </a:schemeClr>
                </a:solidFill>
              </a:rPr>
              <a:t>-LO </a:t>
            </a:r>
          </a:p>
          <a:p>
            <a:pPr marL="1273175" lvl="1" indent="-417513" algn="just">
              <a:lnSpc>
                <a:spcPct val="80000"/>
              </a:lnSpc>
              <a:buFontTx/>
              <a:buAutoNum type="alphaLcParenR"/>
              <a:defRPr/>
            </a:pPr>
            <a:r>
              <a:rPr lang="en-US" sz="1900" b="1" dirty="0" err="1" smtClean="0">
                <a:solidFill>
                  <a:schemeClr val="bg2">
                    <a:lumMod val="75000"/>
                  </a:schemeClr>
                </a:solidFill>
              </a:rPr>
              <a:t>Beban</a:t>
            </a:r>
            <a:r>
              <a:rPr lang="en-US" sz="1900" b="1" dirty="0" smtClean="0">
                <a:solidFill>
                  <a:schemeClr val="bg2">
                    <a:lumMod val="75000"/>
                  </a:schemeClr>
                </a:solidFill>
              </a:rPr>
              <a:t> </a:t>
            </a:r>
            <a:endParaRPr lang="sv-SE" sz="1900" b="1" dirty="0" smtClean="0">
              <a:solidFill>
                <a:schemeClr val="bg2">
                  <a:lumMod val="75000"/>
                </a:schemeClr>
              </a:solidFill>
            </a:endParaRPr>
          </a:p>
          <a:p>
            <a:pPr marL="1273175" lvl="1" indent="-417513" algn="just">
              <a:lnSpc>
                <a:spcPct val="80000"/>
              </a:lnSpc>
              <a:buFontTx/>
              <a:buAutoNum type="alphaLcParenR"/>
              <a:defRPr/>
            </a:pPr>
            <a:r>
              <a:rPr lang="sv-SE" sz="1900" b="1" dirty="0" smtClean="0">
                <a:solidFill>
                  <a:schemeClr val="bg2">
                    <a:lumMod val="75000"/>
                  </a:schemeClr>
                </a:solidFill>
              </a:rPr>
              <a:t>Surplus/Defisit dari operasi</a:t>
            </a:r>
          </a:p>
          <a:p>
            <a:pPr marL="1273175" lvl="1" indent="-417513" algn="just">
              <a:lnSpc>
                <a:spcPct val="80000"/>
              </a:lnSpc>
              <a:buFontTx/>
              <a:buAutoNum type="alphaLcParenR"/>
              <a:defRPr/>
            </a:pPr>
            <a:r>
              <a:rPr lang="sv-SE" sz="1900" b="1" dirty="0" smtClean="0">
                <a:solidFill>
                  <a:schemeClr val="bg2">
                    <a:lumMod val="75000"/>
                  </a:schemeClr>
                </a:solidFill>
              </a:rPr>
              <a:t>Kegiatan non operasional</a:t>
            </a:r>
            <a:endParaRPr lang="pt-BR" sz="1900" b="1" dirty="0" smtClean="0">
              <a:solidFill>
                <a:schemeClr val="bg2">
                  <a:lumMod val="75000"/>
                </a:schemeClr>
              </a:solidFill>
            </a:endParaRPr>
          </a:p>
          <a:p>
            <a:pPr marL="1273175" lvl="1" indent="-417513" algn="just">
              <a:lnSpc>
                <a:spcPct val="80000"/>
              </a:lnSpc>
              <a:buFontTx/>
              <a:buAutoNum type="alphaLcParenR"/>
              <a:defRPr/>
            </a:pPr>
            <a:r>
              <a:rPr lang="pt-BR" sz="1900" b="1" dirty="0" smtClean="0">
                <a:solidFill>
                  <a:schemeClr val="bg2">
                    <a:lumMod val="75000"/>
                  </a:schemeClr>
                </a:solidFill>
              </a:rPr>
              <a:t>Surplus/Defisit sebelum Pos Luar Biasa</a:t>
            </a:r>
            <a:endParaRPr lang="en-US" sz="1900" b="1" dirty="0" smtClean="0">
              <a:solidFill>
                <a:schemeClr val="bg2">
                  <a:lumMod val="75000"/>
                </a:schemeClr>
              </a:solidFill>
            </a:endParaRPr>
          </a:p>
          <a:p>
            <a:pPr marL="1273175" lvl="1" indent="-417513" algn="just">
              <a:lnSpc>
                <a:spcPct val="80000"/>
              </a:lnSpc>
              <a:buFontTx/>
              <a:buAutoNum type="alphaLcParenR"/>
              <a:defRPr/>
            </a:pPr>
            <a:r>
              <a:rPr lang="en-US" sz="1900" b="1" dirty="0" smtClean="0">
                <a:solidFill>
                  <a:schemeClr val="bg2">
                    <a:lumMod val="75000"/>
                  </a:schemeClr>
                </a:solidFill>
              </a:rPr>
              <a:t>Pos </a:t>
            </a:r>
            <a:r>
              <a:rPr lang="en-US" sz="1900" b="1" dirty="0" err="1" smtClean="0">
                <a:solidFill>
                  <a:schemeClr val="bg2">
                    <a:lumMod val="75000"/>
                  </a:schemeClr>
                </a:solidFill>
              </a:rPr>
              <a:t>Luar</a:t>
            </a:r>
            <a:r>
              <a:rPr lang="en-US" sz="1900" b="1" dirty="0" smtClean="0">
                <a:solidFill>
                  <a:schemeClr val="bg2">
                    <a:lumMod val="75000"/>
                  </a:schemeClr>
                </a:solidFill>
              </a:rPr>
              <a:t> </a:t>
            </a:r>
            <a:r>
              <a:rPr lang="en-US" sz="1900" b="1" dirty="0" err="1" smtClean="0">
                <a:solidFill>
                  <a:schemeClr val="bg2">
                    <a:lumMod val="75000"/>
                  </a:schemeClr>
                </a:solidFill>
              </a:rPr>
              <a:t>Biasa</a:t>
            </a:r>
            <a:endParaRPr lang="en-US" sz="1900" b="1" dirty="0" smtClean="0">
              <a:solidFill>
                <a:schemeClr val="bg2">
                  <a:lumMod val="75000"/>
                </a:schemeClr>
              </a:solidFill>
            </a:endParaRPr>
          </a:p>
          <a:p>
            <a:pPr marL="1273175" lvl="1" indent="-417513" algn="just">
              <a:lnSpc>
                <a:spcPct val="80000"/>
              </a:lnSpc>
              <a:buFontTx/>
              <a:buAutoNum type="alphaLcParenR"/>
              <a:defRPr/>
            </a:pPr>
            <a:r>
              <a:rPr lang="en-US" sz="1900" b="1" dirty="0" smtClean="0">
                <a:solidFill>
                  <a:schemeClr val="bg2">
                    <a:lumMod val="75000"/>
                  </a:schemeClr>
                </a:solidFill>
              </a:rPr>
              <a:t>Surplus/</a:t>
            </a:r>
            <a:r>
              <a:rPr lang="en-US" sz="1900" b="1" dirty="0" err="1" smtClean="0">
                <a:solidFill>
                  <a:schemeClr val="bg2">
                    <a:lumMod val="75000"/>
                  </a:schemeClr>
                </a:solidFill>
              </a:rPr>
              <a:t>Defisit</a:t>
            </a:r>
            <a:r>
              <a:rPr lang="en-US" sz="1900" b="1" dirty="0" smtClean="0">
                <a:solidFill>
                  <a:schemeClr val="bg2">
                    <a:lumMod val="75000"/>
                  </a:schemeClr>
                </a:solidFill>
              </a:rPr>
              <a:t>-LO </a:t>
            </a:r>
          </a:p>
        </p:txBody>
      </p:sp>
      <p:sp>
        <p:nvSpPr>
          <p:cNvPr id="4" name="Title 2"/>
          <p:cNvSpPr txBox="1">
            <a:spLocks/>
          </p:cNvSpPr>
          <p:nvPr/>
        </p:nvSpPr>
        <p:spPr>
          <a:xfrm>
            <a:off x="152400" y="55805"/>
            <a:ext cx="8915400" cy="1163395"/>
          </a:xfrm>
          <a:prstGeom prst="rect">
            <a:avLst/>
          </a:prstGeom>
        </p:spPr>
        <p:txBody>
          <a:bodyPr vert="horz" wrap="square" lIns="0" tIns="0" rIns="0" bIns="0" rtlCol="0" anchor="t">
            <a:spAutoFit/>
          </a:bodyPr>
          <a:lstStyle/>
          <a:p>
            <a:pPr marL="0" marR="0" lvl="0" indent="0" algn="ctr" defTabSz="914363" rtl="0" eaLnBrk="1" fontAlgn="auto" latinLnBrk="0" hangingPunct="1">
              <a:lnSpc>
                <a:spcPct val="90000"/>
              </a:lnSpc>
              <a:spcBef>
                <a:spcPct val="0"/>
              </a:spcBef>
              <a:spcAft>
                <a:spcPts val="0"/>
              </a:spcAft>
              <a:buClrTx/>
              <a:buSzTx/>
              <a:buFontTx/>
              <a:buNone/>
              <a:tabLst/>
              <a:defRPr/>
            </a:pPr>
            <a:r>
              <a:rPr lang="en-US" sz="4200" b="1" spc="-150" dirty="0" smtClean="0">
                <a:ln w="3175">
                  <a:noFill/>
                </a:ln>
                <a:effectLst>
                  <a:outerShdw blurRad="38100" dist="38100" dir="2700000" algn="tl">
                    <a:srgbClr val="000000">
                      <a:alpha val="43137"/>
                    </a:srgbClr>
                  </a:outerShdw>
                </a:effectLst>
                <a:latin typeface="+mj-lt"/>
                <a:cs typeface="Arial" charset="0"/>
              </a:rPr>
              <a:t>PSAP 12 </a:t>
            </a:r>
          </a:p>
          <a:p>
            <a:pPr marL="0" marR="0" lvl="0" indent="0" algn="ctr" defTabSz="914363" rtl="0" eaLnBrk="1" fontAlgn="auto" latinLnBrk="0" hangingPunct="1">
              <a:lnSpc>
                <a:spcPct val="90000"/>
              </a:lnSpc>
              <a:spcBef>
                <a:spcPct val="0"/>
              </a:spcBef>
              <a:spcAft>
                <a:spcPts val="0"/>
              </a:spcAft>
              <a:buClrTx/>
              <a:buSzTx/>
              <a:buFontTx/>
              <a:buNone/>
              <a:tabLst/>
              <a:defRPr/>
            </a:pPr>
            <a:r>
              <a:rPr lang="en-US" sz="4200" b="1" spc="-150" dirty="0" smtClean="0">
                <a:ln w="3175">
                  <a:noFill/>
                </a:ln>
                <a:effectLst>
                  <a:outerShdw blurRad="38100" dist="38100" dir="2700000" algn="tl">
                    <a:srgbClr val="000000">
                      <a:alpha val="43137"/>
                    </a:srgbClr>
                  </a:outerShdw>
                </a:effectLst>
                <a:latin typeface="+mj-lt"/>
                <a:cs typeface="Arial" charset="0"/>
              </a:rPr>
              <a:t>LAPORA N OPERASIONAL</a:t>
            </a:r>
            <a:endParaRPr kumimoji="0" lang="en-US" sz="4200" b="1" i="0" u="none" strike="noStrike" kern="1200" cap="none" spc="-150" normalizeH="0" baseline="0" noProof="0" dirty="0">
              <a:ln w="3175">
                <a:noFill/>
              </a:ln>
              <a:effectLst>
                <a:outerShdw blurRad="38100" dist="38100" dir="2700000" algn="tl">
                  <a:srgbClr val="000000">
                    <a:alpha val="43137"/>
                  </a:srgbClr>
                </a:outerShdw>
              </a:effectLst>
              <a:uLnTx/>
              <a:uFillTx/>
              <a:latin typeface="+mj-lt"/>
              <a:ea typeface="+mn-ea"/>
              <a:cs typeface="Arial" charset="0"/>
            </a:endParaRPr>
          </a:p>
        </p:txBody>
      </p:sp>
      <p:sp>
        <p:nvSpPr>
          <p:cNvPr id="5" name="Slide Number Placeholder 17"/>
          <p:cNvSpPr txBox="1">
            <a:spLocks/>
          </p:cNvSpPr>
          <p:nvPr/>
        </p:nvSpPr>
        <p:spPr>
          <a:xfrm>
            <a:off x="7924800" y="6416675"/>
            <a:ext cx="7620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9E2C3-3120-4CDB-861A-B0B65478931D}" type="slidenum">
              <a:rPr kumimoji="0" lang="ja-JP" altLang="en-US" sz="1800" b="0" i="0" u="none" strike="noStrike" kern="1200" cap="none" spc="0" normalizeH="0" baseline="0" noProof="0" smtClean="0">
                <a:ln>
                  <a:noFill/>
                </a:ln>
                <a:solidFill>
                  <a:schemeClr val="bg1"/>
                </a:solidFill>
                <a:effectLst/>
                <a:uLnTx/>
                <a:uFillTx/>
                <a:latin typeface="+mn-lt"/>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altLang="ja-JP" sz="1800" b="0" i="0" u="none" strike="noStrike" kern="1200" cap="none" spc="0" normalizeH="0" baseline="0" noProof="0" dirty="0">
              <a:ln>
                <a:noFill/>
              </a:ln>
              <a:solidFill>
                <a:schemeClr val="bg1"/>
              </a:solidFill>
              <a:effectLst/>
              <a:uLnTx/>
              <a:uFillTx/>
              <a:latin typeface="+mn-lt"/>
              <a:ea typeface="ＭＳ Ｐゴシック" charset="-128"/>
              <a:cs typeface="+mn-cs"/>
            </a:endParaRPr>
          </a:p>
        </p:txBody>
      </p:sp>
    </p:spTree>
  </p:cSld>
  <p:clrMapOvr>
    <a:masterClrMapping/>
  </p:clrMapOvr>
  <p:transition spd="med">
    <p:checker dir="vert"/>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3"/>
          <p:cNvSpPr>
            <a:spLocks noGrp="1" noChangeArrowheads="1"/>
          </p:cNvSpPr>
          <p:nvPr>
            <p:ph idx="1"/>
          </p:nvPr>
        </p:nvSpPr>
        <p:spPr>
          <a:xfrm>
            <a:off x="468313" y="2438400"/>
            <a:ext cx="8229600" cy="3532188"/>
          </a:xfrm>
        </p:spPr>
        <p:txBody>
          <a:bodyPr>
            <a:normAutofit/>
          </a:bodyPr>
          <a:lstStyle/>
          <a:p>
            <a:pPr marL="0" indent="396875" algn="just" eaLnBrk="1" hangingPunct="1">
              <a:buFont typeface="Wingdings" pitchFamily="2" charset="2"/>
              <a:buNone/>
              <a:defRPr/>
            </a:pPr>
            <a:r>
              <a:rPr lang="it-IT" sz="2200" b="1" dirty="0" smtClean="0">
                <a:solidFill>
                  <a:schemeClr val="bg2">
                    <a:lumMod val="75000"/>
                  </a:schemeClr>
                </a:solidFill>
              </a:rPr>
              <a:t>16. Entitas pelaporan menyajikan pendapatan-LO yang diklasifikasikan menurut sumber pendapatan. Rincian lebih lanjut sumber pendapatan disajikan pada Catatan atas Laporan Keuangan.</a:t>
            </a:r>
          </a:p>
          <a:p>
            <a:pPr marL="0" indent="396875" algn="just" eaLnBrk="1" hangingPunct="1">
              <a:buFont typeface="Wingdings" pitchFamily="2" charset="2"/>
              <a:buNone/>
              <a:defRPr/>
            </a:pPr>
            <a:endParaRPr lang="it-IT" sz="2200" b="1" dirty="0" smtClean="0">
              <a:solidFill>
                <a:schemeClr val="bg2">
                  <a:lumMod val="75000"/>
                </a:schemeClr>
              </a:solidFill>
            </a:endParaRPr>
          </a:p>
          <a:p>
            <a:pPr marL="0" indent="396875" algn="just" eaLnBrk="1" hangingPunct="1">
              <a:buFont typeface="Wingdings" pitchFamily="2" charset="2"/>
              <a:buNone/>
              <a:defRPr/>
            </a:pPr>
            <a:r>
              <a:rPr lang="it-IT" sz="2200" b="1" dirty="0" smtClean="0">
                <a:solidFill>
                  <a:schemeClr val="bg2">
                    <a:lumMod val="75000"/>
                  </a:schemeClr>
                </a:solidFill>
              </a:rPr>
              <a:t>17. Entitas pelaporan menyajikan beban yang diklasifikasikan menurut klasifikasi jenis beban. Beban berdasarkan klasifikasi organisasi dan klasifikasi lain yang dipersyaratkan menurut ketentuan perundangan yang berlaku, disajikan dalam Catatan atas Laporan Keuangan.</a:t>
            </a:r>
            <a:endParaRPr lang="en-US" sz="2200" b="1" dirty="0" smtClean="0">
              <a:solidFill>
                <a:schemeClr val="bg2">
                  <a:lumMod val="75000"/>
                </a:schemeClr>
              </a:solidFill>
            </a:endParaRPr>
          </a:p>
        </p:txBody>
      </p:sp>
      <p:sp>
        <p:nvSpPr>
          <p:cNvPr id="101379" name="Rectangle 4"/>
          <p:cNvSpPr>
            <a:spLocks noChangeArrowheads="1"/>
          </p:cNvSpPr>
          <p:nvPr/>
        </p:nvSpPr>
        <p:spPr bwMode="auto">
          <a:xfrm>
            <a:off x="381000" y="1447800"/>
            <a:ext cx="8497887" cy="830997"/>
          </a:xfrm>
          <a:prstGeom prst="rect">
            <a:avLst/>
          </a:prstGeom>
          <a:noFill/>
          <a:ln w="9525">
            <a:noFill/>
            <a:miter lim="800000"/>
            <a:headEnd/>
            <a:tailEnd/>
          </a:ln>
        </p:spPr>
        <p:txBody>
          <a:bodyPr anchor="ctr">
            <a:spAutoFit/>
          </a:bodyPr>
          <a:lstStyle/>
          <a:p>
            <a:r>
              <a:rPr lang="en-US" sz="2400" b="1" dirty="0" err="1">
                <a:solidFill>
                  <a:schemeClr val="bg1"/>
                </a:solidFill>
              </a:rPr>
              <a:t>Informasi</a:t>
            </a:r>
            <a:r>
              <a:rPr lang="en-US" sz="2400" b="1" dirty="0">
                <a:solidFill>
                  <a:schemeClr val="bg1"/>
                </a:solidFill>
              </a:rPr>
              <a:t> Yang </a:t>
            </a:r>
            <a:r>
              <a:rPr lang="en-US" sz="2400" b="1" dirty="0" err="1">
                <a:solidFill>
                  <a:schemeClr val="bg1"/>
                </a:solidFill>
              </a:rPr>
              <a:t>Disajikan</a:t>
            </a:r>
            <a:r>
              <a:rPr lang="en-US" sz="2400" b="1" dirty="0">
                <a:solidFill>
                  <a:schemeClr val="bg1"/>
                </a:solidFill>
              </a:rPr>
              <a:t> </a:t>
            </a:r>
            <a:r>
              <a:rPr lang="en-US" sz="2400" b="1" dirty="0" err="1">
                <a:solidFill>
                  <a:schemeClr val="bg1"/>
                </a:solidFill>
              </a:rPr>
              <a:t>Dalam</a:t>
            </a:r>
            <a:r>
              <a:rPr lang="en-US" sz="2400" b="1" dirty="0">
                <a:solidFill>
                  <a:schemeClr val="bg1"/>
                </a:solidFill>
              </a:rPr>
              <a:t> </a:t>
            </a:r>
            <a:r>
              <a:rPr lang="en-US" sz="2400" b="1" dirty="0" err="1">
                <a:solidFill>
                  <a:schemeClr val="bg1"/>
                </a:solidFill>
              </a:rPr>
              <a:t>Laporan</a:t>
            </a:r>
            <a:r>
              <a:rPr lang="en-US" sz="2400" b="1" dirty="0">
                <a:solidFill>
                  <a:schemeClr val="bg1"/>
                </a:solidFill>
              </a:rPr>
              <a:t> </a:t>
            </a:r>
            <a:r>
              <a:rPr lang="en-US" sz="2400" b="1" dirty="0" err="1">
                <a:solidFill>
                  <a:schemeClr val="bg1"/>
                </a:solidFill>
              </a:rPr>
              <a:t>Operasional</a:t>
            </a:r>
            <a:r>
              <a:rPr lang="en-US" sz="2400" b="1" dirty="0">
                <a:solidFill>
                  <a:schemeClr val="bg1"/>
                </a:solidFill>
              </a:rPr>
              <a:t> </a:t>
            </a:r>
            <a:r>
              <a:rPr lang="en-US" sz="2400" b="1" dirty="0" err="1">
                <a:solidFill>
                  <a:schemeClr val="bg1"/>
                </a:solidFill>
              </a:rPr>
              <a:t>atau</a:t>
            </a:r>
            <a:r>
              <a:rPr lang="en-US" sz="2400" b="1" dirty="0">
                <a:solidFill>
                  <a:schemeClr val="bg1"/>
                </a:solidFill>
              </a:rPr>
              <a:t> </a:t>
            </a:r>
            <a:r>
              <a:rPr lang="en-US" sz="2400" b="1" dirty="0" err="1">
                <a:solidFill>
                  <a:schemeClr val="bg1"/>
                </a:solidFill>
              </a:rPr>
              <a:t>Dalam</a:t>
            </a:r>
            <a:r>
              <a:rPr lang="en-US" sz="2400" b="1" dirty="0">
                <a:solidFill>
                  <a:schemeClr val="bg1"/>
                </a:solidFill>
              </a:rPr>
              <a:t> </a:t>
            </a:r>
            <a:r>
              <a:rPr lang="en-US" sz="2400" b="1" dirty="0" err="1">
                <a:solidFill>
                  <a:schemeClr val="bg1"/>
                </a:solidFill>
              </a:rPr>
              <a:t>Catatan</a:t>
            </a:r>
            <a:r>
              <a:rPr lang="en-US" sz="2400" b="1" dirty="0">
                <a:solidFill>
                  <a:schemeClr val="bg1"/>
                </a:solidFill>
              </a:rPr>
              <a:t> </a:t>
            </a:r>
            <a:r>
              <a:rPr lang="en-US" sz="2400" b="1" dirty="0" err="1">
                <a:solidFill>
                  <a:schemeClr val="bg1"/>
                </a:solidFill>
              </a:rPr>
              <a:t>atas</a:t>
            </a:r>
            <a:r>
              <a:rPr lang="en-US" sz="2400" b="1" dirty="0">
                <a:solidFill>
                  <a:schemeClr val="bg1"/>
                </a:solidFill>
              </a:rPr>
              <a:t> LK</a:t>
            </a:r>
          </a:p>
        </p:txBody>
      </p:sp>
      <p:sp>
        <p:nvSpPr>
          <p:cNvPr id="5" name="Title 2"/>
          <p:cNvSpPr txBox="1">
            <a:spLocks/>
          </p:cNvSpPr>
          <p:nvPr/>
        </p:nvSpPr>
        <p:spPr>
          <a:xfrm>
            <a:off x="152400" y="55805"/>
            <a:ext cx="8915400" cy="1163395"/>
          </a:xfrm>
          <a:prstGeom prst="rect">
            <a:avLst/>
          </a:prstGeom>
        </p:spPr>
        <p:txBody>
          <a:bodyPr vert="horz" wrap="square" lIns="0" tIns="0" rIns="0" bIns="0" rtlCol="0" anchor="t">
            <a:spAutoFit/>
          </a:bodyPr>
          <a:lstStyle/>
          <a:p>
            <a:pPr marL="0" marR="0" lvl="0" indent="0" algn="ctr" defTabSz="914363" rtl="0" eaLnBrk="1" fontAlgn="auto" latinLnBrk="0" hangingPunct="1">
              <a:lnSpc>
                <a:spcPct val="90000"/>
              </a:lnSpc>
              <a:spcBef>
                <a:spcPct val="0"/>
              </a:spcBef>
              <a:spcAft>
                <a:spcPts val="0"/>
              </a:spcAft>
              <a:buClrTx/>
              <a:buSzTx/>
              <a:buFontTx/>
              <a:buNone/>
              <a:tabLst/>
              <a:defRPr/>
            </a:pPr>
            <a:r>
              <a:rPr lang="en-US" sz="4200" b="1" spc="-150" dirty="0" smtClean="0">
                <a:ln w="3175">
                  <a:noFill/>
                </a:ln>
                <a:effectLst>
                  <a:outerShdw blurRad="38100" dist="38100" dir="2700000" algn="tl">
                    <a:srgbClr val="000000">
                      <a:alpha val="43137"/>
                    </a:srgbClr>
                  </a:outerShdw>
                </a:effectLst>
                <a:latin typeface="+mj-lt"/>
                <a:cs typeface="Arial" charset="0"/>
              </a:rPr>
              <a:t>PSAP 12 </a:t>
            </a:r>
          </a:p>
          <a:p>
            <a:pPr marL="0" marR="0" lvl="0" indent="0" algn="ctr" defTabSz="914363" rtl="0" eaLnBrk="1" fontAlgn="auto" latinLnBrk="0" hangingPunct="1">
              <a:lnSpc>
                <a:spcPct val="90000"/>
              </a:lnSpc>
              <a:spcBef>
                <a:spcPct val="0"/>
              </a:spcBef>
              <a:spcAft>
                <a:spcPts val="0"/>
              </a:spcAft>
              <a:buClrTx/>
              <a:buSzTx/>
              <a:buFontTx/>
              <a:buNone/>
              <a:tabLst/>
              <a:defRPr/>
            </a:pPr>
            <a:r>
              <a:rPr lang="en-US" sz="4200" b="1" spc="-150" dirty="0" smtClean="0">
                <a:ln w="3175">
                  <a:noFill/>
                </a:ln>
                <a:effectLst>
                  <a:outerShdw blurRad="38100" dist="38100" dir="2700000" algn="tl">
                    <a:srgbClr val="000000">
                      <a:alpha val="43137"/>
                    </a:srgbClr>
                  </a:outerShdw>
                </a:effectLst>
                <a:latin typeface="+mj-lt"/>
                <a:cs typeface="Arial" charset="0"/>
              </a:rPr>
              <a:t>LAPORA N OPERASIONAL</a:t>
            </a:r>
            <a:endParaRPr kumimoji="0" lang="en-US" sz="4200" b="1" i="0" u="none" strike="noStrike" kern="1200" cap="none" spc="-150" normalizeH="0" baseline="0" noProof="0" dirty="0">
              <a:ln w="3175">
                <a:noFill/>
              </a:ln>
              <a:effectLst>
                <a:outerShdw blurRad="38100" dist="38100" dir="2700000" algn="tl">
                  <a:srgbClr val="000000">
                    <a:alpha val="43137"/>
                  </a:srgbClr>
                </a:outerShdw>
              </a:effectLst>
              <a:uLnTx/>
              <a:uFillTx/>
              <a:latin typeface="+mj-lt"/>
              <a:ea typeface="+mn-ea"/>
              <a:cs typeface="Arial" charset="0"/>
            </a:endParaRPr>
          </a:p>
        </p:txBody>
      </p:sp>
      <p:sp>
        <p:nvSpPr>
          <p:cNvPr id="6" name="Slide Number Placeholder 17"/>
          <p:cNvSpPr txBox="1">
            <a:spLocks/>
          </p:cNvSpPr>
          <p:nvPr/>
        </p:nvSpPr>
        <p:spPr>
          <a:xfrm>
            <a:off x="7924800" y="6416675"/>
            <a:ext cx="7620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9E2C3-3120-4CDB-861A-B0B65478931D}" type="slidenum">
              <a:rPr kumimoji="0" lang="ja-JP" altLang="en-US" sz="1800" b="0" i="0" u="none" strike="noStrike" kern="1200" cap="none" spc="0" normalizeH="0" baseline="0" noProof="0" smtClean="0">
                <a:ln>
                  <a:noFill/>
                </a:ln>
                <a:solidFill>
                  <a:schemeClr val="bg1"/>
                </a:solidFill>
                <a:effectLst/>
                <a:uLnTx/>
                <a:uFillTx/>
                <a:latin typeface="+mn-lt"/>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altLang="ja-JP" sz="1800" b="0" i="0" u="none" strike="noStrike" kern="1200" cap="none" spc="0" normalizeH="0" baseline="0" noProof="0" dirty="0">
              <a:ln>
                <a:noFill/>
              </a:ln>
              <a:solidFill>
                <a:schemeClr val="bg1"/>
              </a:solidFill>
              <a:effectLst/>
              <a:uLnTx/>
              <a:uFillTx/>
              <a:latin typeface="+mn-lt"/>
              <a:ea typeface="ＭＳ Ｐゴシック" charset="-128"/>
              <a:cs typeface="+mn-cs"/>
            </a:endParaRPr>
          </a:p>
        </p:txBody>
      </p:sp>
    </p:spTree>
  </p:cSld>
  <p:clrMapOvr>
    <a:masterClrMapping/>
  </p:clrMapOvr>
  <p:transition spd="med">
    <p:cover dir="ru"/>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3"/>
          <p:cNvSpPr>
            <a:spLocks noGrp="1" noChangeArrowheads="1"/>
          </p:cNvSpPr>
          <p:nvPr>
            <p:ph idx="1"/>
          </p:nvPr>
        </p:nvSpPr>
        <p:spPr>
          <a:xfrm>
            <a:off x="228600" y="1736598"/>
            <a:ext cx="8610600" cy="4917628"/>
          </a:xfrm>
        </p:spPr>
        <p:txBody>
          <a:bodyPr/>
          <a:lstStyle/>
          <a:p>
            <a:pPr marL="0" indent="517525" algn="just" eaLnBrk="1" hangingPunct="1">
              <a:lnSpc>
                <a:spcPct val="80000"/>
              </a:lnSpc>
              <a:spcBef>
                <a:spcPts val="0"/>
              </a:spcBef>
              <a:spcAft>
                <a:spcPts val="1200"/>
              </a:spcAft>
              <a:buFont typeface="Wingdings" pitchFamily="2" charset="2"/>
              <a:buNone/>
              <a:defRPr/>
            </a:pPr>
            <a:r>
              <a:rPr lang="sv-SE" sz="1800" b="1" dirty="0" smtClean="0">
                <a:solidFill>
                  <a:schemeClr val="bg2">
                    <a:lumMod val="75000"/>
                  </a:schemeClr>
                </a:solidFill>
              </a:rPr>
              <a:t>23. Pendapatan-LO diklasifikasikan menurut sumber pendapatan.</a:t>
            </a:r>
          </a:p>
          <a:p>
            <a:pPr marL="0" indent="517525" algn="just" eaLnBrk="1" hangingPunct="1">
              <a:lnSpc>
                <a:spcPct val="80000"/>
              </a:lnSpc>
              <a:spcBef>
                <a:spcPts val="0"/>
              </a:spcBef>
              <a:spcAft>
                <a:spcPts val="1200"/>
              </a:spcAft>
              <a:buFont typeface="Wingdings" pitchFamily="2" charset="2"/>
              <a:buNone/>
              <a:defRPr/>
            </a:pPr>
            <a:r>
              <a:rPr lang="sv-SE" sz="1800" b="1" dirty="0" smtClean="0">
                <a:solidFill>
                  <a:schemeClr val="bg2">
                    <a:lumMod val="75000"/>
                  </a:schemeClr>
                </a:solidFill>
              </a:rPr>
              <a:t>26. Akuntansi pendapatan-LO dilaksanakan berdasarkan azas bruto, yaitu dengan membukukan pendapatan bruto, dan tidak mencatat jumlah netonya (setelah dikompensasikan dengan pengeluaran). </a:t>
            </a:r>
          </a:p>
          <a:p>
            <a:pPr marL="0" indent="517525" algn="just" eaLnBrk="1" hangingPunct="1">
              <a:lnSpc>
                <a:spcPct val="80000"/>
              </a:lnSpc>
              <a:spcBef>
                <a:spcPts val="0"/>
              </a:spcBef>
              <a:spcAft>
                <a:spcPts val="1200"/>
              </a:spcAft>
              <a:buFont typeface="Wingdings" pitchFamily="2" charset="2"/>
              <a:buNone/>
              <a:defRPr/>
            </a:pPr>
            <a:r>
              <a:rPr lang="sv-SE" sz="1800" b="1" dirty="0" smtClean="0">
                <a:solidFill>
                  <a:schemeClr val="bg2">
                    <a:lumMod val="75000"/>
                  </a:schemeClr>
                </a:solidFill>
              </a:rPr>
              <a:t>27. Dalam hal besaran pengurang terhadap pendapatan-LO bruto (biaya) bersifat variabel terhadap pendapatan dimaksud dan tidak dapat di estimasi terlebih dahulu dikarenakan proses belum selesai, maka asas bruto dapat dikecualikan.</a:t>
            </a:r>
          </a:p>
          <a:p>
            <a:pPr marL="0" indent="517525" algn="just" eaLnBrk="1" hangingPunct="1">
              <a:lnSpc>
                <a:spcPct val="80000"/>
              </a:lnSpc>
              <a:spcBef>
                <a:spcPts val="0"/>
              </a:spcBef>
              <a:spcAft>
                <a:spcPts val="1200"/>
              </a:spcAft>
              <a:buFont typeface="Wingdings" pitchFamily="2" charset="2"/>
              <a:buNone/>
              <a:defRPr/>
            </a:pPr>
            <a:r>
              <a:rPr lang="sv-SE" sz="1800" b="1" dirty="0" smtClean="0">
                <a:solidFill>
                  <a:schemeClr val="bg2">
                    <a:lumMod val="75000"/>
                  </a:schemeClr>
                </a:solidFill>
              </a:rPr>
              <a:t>28. Dalam hal badan layanan umum, pendapatan diakui dengan mengacu pada peraturan perundangan yang mengatur mengenai badan layanan umum.</a:t>
            </a:r>
          </a:p>
          <a:p>
            <a:pPr marL="0" indent="457200" algn="just">
              <a:lnSpc>
                <a:spcPct val="80000"/>
              </a:lnSpc>
              <a:spcBef>
                <a:spcPts val="0"/>
              </a:spcBef>
              <a:spcAft>
                <a:spcPts val="1200"/>
              </a:spcAft>
              <a:buNone/>
              <a:defRPr/>
            </a:pPr>
            <a:r>
              <a:rPr lang="sv-SE" sz="1800" b="1" dirty="0" smtClean="0">
                <a:solidFill>
                  <a:schemeClr val="bg2">
                    <a:lumMod val="75000"/>
                  </a:schemeClr>
                </a:solidFill>
              </a:rPr>
              <a:t>29. Pengembalian yang sifatnya normal dan berulang (recurring) atas pendapatan-LO pada periode penerimaan maupun pada periode sebelumnya dibukukan sebagai pengurang pendapatan. </a:t>
            </a:r>
          </a:p>
          <a:p>
            <a:pPr marL="0" indent="457200" algn="just">
              <a:lnSpc>
                <a:spcPct val="80000"/>
              </a:lnSpc>
              <a:spcBef>
                <a:spcPts val="0"/>
              </a:spcBef>
              <a:spcAft>
                <a:spcPts val="1200"/>
              </a:spcAft>
              <a:buNone/>
              <a:defRPr/>
            </a:pPr>
            <a:r>
              <a:rPr lang="sv-SE" sz="1800" b="1" dirty="0" smtClean="0">
                <a:solidFill>
                  <a:schemeClr val="bg2">
                    <a:lumMod val="75000"/>
                  </a:schemeClr>
                </a:solidFill>
              </a:rPr>
              <a:t>30.  Koreksi dan pengembalian yang sifatnya tidak berulang (non-recurring) atas pendapatan-LO yang terjadi pada periode penerimaan pendapatan dibukukan sebagai pengurang pendapatan pada periode yang sama. </a:t>
            </a:r>
          </a:p>
          <a:p>
            <a:pPr marL="0" indent="457200" algn="just">
              <a:lnSpc>
                <a:spcPct val="80000"/>
              </a:lnSpc>
              <a:spcBef>
                <a:spcPts val="0"/>
              </a:spcBef>
              <a:spcAft>
                <a:spcPts val="1200"/>
              </a:spcAft>
              <a:buNone/>
              <a:defRPr/>
            </a:pPr>
            <a:r>
              <a:rPr lang="sv-SE" sz="1800" b="1" dirty="0" smtClean="0">
                <a:solidFill>
                  <a:schemeClr val="bg2">
                    <a:lumMod val="75000"/>
                  </a:schemeClr>
                </a:solidFill>
              </a:rPr>
              <a:t>31.  Koreksi dan pengembalian yang sifatnya tidak berulang (non-recurring) atas pendapatan-LO yang terjadi pada periode sebelumnya dibukukan sebagai pengurang ekuitas pada periode ditemukannya koreksi dan pengembalian tersebut.</a:t>
            </a:r>
            <a:endParaRPr lang="en-US" sz="1800" b="1" dirty="0" smtClean="0">
              <a:solidFill>
                <a:schemeClr val="bg2">
                  <a:lumMod val="75000"/>
                </a:schemeClr>
              </a:solidFill>
            </a:endParaRPr>
          </a:p>
        </p:txBody>
      </p:sp>
      <p:sp>
        <p:nvSpPr>
          <p:cNvPr id="102403" name="Rectangle 4"/>
          <p:cNvSpPr>
            <a:spLocks noChangeArrowheads="1"/>
          </p:cNvSpPr>
          <p:nvPr/>
        </p:nvSpPr>
        <p:spPr bwMode="auto">
          <a:xfrm>
            <a:off x="152400" y="1219200"/>
            <a:ext cx="3629263" cy="461665"/>
          </a:xfrm>
          <a:prstGeom prst="rect">
            <a:avLst/>
          </a:prstGeom>
          <a:noFill/>
          <a:ln w="9525">
            <a:noFill/>
            <a:miter lim="800000"/>
            <a:headEnd/>
            <a:tailEnd/>
          </a:ln>
        </p:spPr>
        <p:txBody>
          <a:bodyPr wrap="none" anchor="ctr">
            <a:spAutoFit/>
          </a:bodyPr>
          <a:lstStyle/>
          <a:p>
            <a:r>
              <a:rPr lang="en-US" sz="2400" b="1" dirty="0" err="1">
                <a:solidFill>
                  <a:schemeClr val="bg1"/>
                </a:solidFill>
              </a:rPr>
              <a:t>Akuntansi</a:t>
            </a:r>
            <a:r>
              <a:rPr lang="en-US" sz="2400" b="1" dirty="0">
                <a:solidFill>
                  <a:schemeClr val="bg1"/>
                </a:solidFill>
              </a:rPr>
              <a:t> </a:t>
            </a:r>
            <a:r>
              <a:rPr lang="en-US" sz="2400" b="1" dirty="0" err="1">
                <a:solidFill>
                  <a:schemeClr val="bg1"/>
                </a:solidFill>
              </a:rPr>
              <a:t>Pendapatan</a:t>
            </a:r>
            <a:r>
              <a:rPr lang="en-US" sz="2400" b="1" dirty="0">
                <a:solidFill>
                  <a:schemeClr val="bg1"/>
                </a:solidFill>
              </a:rPr>
              <a:t> - LO</a:t>
            </a:r>
          </a:p>
        </p:txBody>
      </p:sp>
      <p:sp>
        <p:nvSpPr>
          <p:cNvPr id="5" name="Title 2"/>
          <p:cNvSpPr txBox="1">
            <a:spLocks/>
          </p:cNvSpPr>
          <p:nvPr/>
        </p:nvSpPr>
        <p:spPr>
          <a:xfrm>
            <a:off x="152400" y="55805"/>
            <a:ext cx="8915400" cy="1163395"/>
          </a:xfrm>
          <a:prstGeom prst="rect">
            <a:avLst/>
          </a:prstGeom>
        </p:spPr>
        <p:txBody>
          <a:bodyPr vert="horz" wrap="square" lIns="0" tIns="0" rIns="0" bIns="0" rtlCol="0" anchor="t">
            <a:spAutoFit/>
          </a:bodyPr>
          <a:lstStyle/>
          <a:p>
            <a:pPr marL="0" marR="0" lvl="0" indent="0" algn="ctr" defTabSz="914363" rtl="0" eaLnBrk="1" fontAlgn="auto" latinLnBrk="0" hangingPunct="1">
              <a:lnSpc>
                <a:spcPct val="90000"/>
              </a:lnSpc>
              <a:spcBef>
                <a:spcPct val="0"/>
              </a:spcBef>
              <a:spcAft>
                <a:spcPts val="0"/>
              </a:spcAft>
              <a:buClrTx/>
              <a:buSzTx/>
              <a:buFontTx/>
              <a:buNone/>
              <a:tabLst/>
              <a:defRPr/>
            </a:pPr>
            <a:r>
              <a:rPr lang="en-US" sz="4200" b="1" spc="-150" dirty="0" smtClean="0">
                <a:ln w="3175">
                  <a:noFill/>
                </a:ln>
                <a:effectLst>
                  <a:outerShdw blurRad="38100" dist="38100" dir="2700000" algn="tl">
                    <a:srgbClr val="000000">
                      <a:alpha val="43137"/>
                    </a:srgbClr>
                  </a:outerShdw>
                </a:effectLst>
                <a:latin typeface="+mj-lt"/>
                <a:cs typeface="Arial" charset="0"/>
              </a:rPr>
              <a:t>PSAP 12 </a:t>
            </a:r>
          </a:p>
          <a:p>
            <a:pPr marL="0" marR="0" lvl="0" indent="0" algn="ctr" defTabSz="914363" rtl="0" eaLnBrk="1" fontAlgn="auto" latinLnBrk="0" hangingPunct="1">
              <a:lnSpc>
                <a:spcPct val="90000"/>
              </a:lnSpc>
              <a:spcBef>
                <a:spcPct val="0"/>
              </a:spcBef>
              <a:spcAft>
                <a:spcPts val="0"/>
              </a:spcAft>
              <a:buClrTx/>
              <a:buSzTx/>
              <a:buFontTx/>
              <a:buNone/>
              <a:tabLst/>
              <a:defRPr/>
            </a:pPr>
            <a:r>
              <a:rPr lang="en-US" sz="4200" b="1" spc="-150" dirty="0" smtClean="0">
                <a:ln w="3175">
                  <a:noFill/>
                </a:ln>
                <a:effectLst>
                  <a:outerShdw blurRad="38100" dist="38100" dir="2700000" algn="tl">
                    <a:srgbClr val="000000">
                      <a:alpha val="43137"/>
                    </a:srgbClr>
                  </a:outerShdw>
                </a:effectLst>
                <a:latin typeface="+mj-lt"/>
                <a:cs typeface="Arial" charset="0"/>
              </a:rPr>
              <a:t>LAPORA N OPERASIONAL</a:t>
            </a:r>
            <a:endParaRPr kumimoji="0" lang="en-US" sz="4200" b="1" i="0" u="none" strike="noStrike" kern="1200" cap="none" spc="-150" normalizeH="0" baseline="0" noProof="0" dirty="0">
              <a:ln w="3175">
                <a:noFill/>
              </a:ln>
              <a:effectLst>
                <a:outerShdw blurRad="38100" dist="38100" dir="2700000" algn="tl">
                  <a:srgbClr val="000000">
                    <a:alpha val="43137"/>
                  </a:srgbClr>
                </a:outerShdw>
              </a:effectLst>
              <a:uLnTx/>
              <a:uFillTx/>
              <a:latin typeface="+mj-lt"/>
              <a:ea typeface="+mn-ea"/>
              <a:cs typeface="Arial" charset="0"/>
            </a:endParaRPr>
          </a:p>
        </p:txBody>
      </p:sp>
      <p:sp>
        <p:nvSpPr>
          <p:cNvPr id="6" name="Slide Number Placeholder 17"/>
          <p:cNvSpPr txBox="1">
            <a:spLocks/>
          </p:cNvSpPr>
          <p:nvPr/>
        </p:nvSpPr>
        <p:spPr>
          <a:xfrm>
            <a:off x="8229600" y="6553200"/>
            <a:ext cx="7620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9E2C3-3120-4CDB-861A-B0B65478931D}" type="slidenum">
              <a:rPr kumimoji="0" lang="ja-JP" altLang="en-US" sz="1800" b="0" i="0" u="none" strike="noStrike" kern="1200" cap="none" spc="0" normalizeH="0" baseline="0" noProof="0" smtClean="0">
                <a:ln>
                  <a:noFill/>
                </a:ln>
                <a:solidFill>
                  <a:schemeClr val="bg1"/>
                </a:solidFill>
                <a:effectLst/>
                <a:uLnTx/>
                <a:uFillTx/>
                <a:latin typeface="+mn-lt"/>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altLang="ja-JP" sz="1800" b="0" i="0" u="none" strike="noStrike" kern="1200" cap="none" spc="0" normalizeH="0" baseline="0" noProof="0" dirty="0">
              <a:ln>
                <a:noFill/>
              </a:ln>
              <a:solidFill>
                <a:schemeClr val="bg1"/>
              </a:solidFill>
              <a:effectLst/>
              <a:uLnTx/>
              <a:uFillTx/>
              <a:latin typeface="+mn-lt"/>
              <a:ea typeface="ＭＳ Ｐゴシック" charset="-128"/>
              <a:cs typeface="+mn-cs"/>
            </a:endParaRPr>
          </a:p>
        </p:txBody>
      </p:sp>
    </p:spTree>
  </p:cSld>
  <p:clrMapOvr>
    <a:masterClrMapping/>
  </p:clrMapOvr>
  <p:transition spd="med">
    <p:cover dir="rd"/>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3"/>
          <p:cNvSpPr>
            <a:spLocks noGrp="1" noChangeArrowheads="1"/>
          </p:cNvSpPr>
          <p:nvPr>
            <p:ph idx="1"/>
          </p:nvPr>
        </p:nvSpPr>
        <p:spPr>
          <a:xfrm>
            <a:off x="228600" y="1752600"/>
            <a:ext cx="8610600" cy="4816703"/>
          </a:xfrm>
        </p:spPr>
        <p:txBody>
          <a:bodyPr/>
          <a:lstStyle/>
          <a:p>
            <a:pPr marL="36513" indent="519113" algn="just" eaLnBrk="1" hangingPunct="1">
              <a:spcBef>
                <a:spcPts val="0"/>
              </a:spcBef>
              <a:spcAft>
                <a:spcPts val="1200"/>
              </a:spcAft>
              <a:buFont typeface="Wingdings" pitchFamily="2" charset="2"/>
              <a:buNone/>
              <a:defRPr/>
            </a:pPr>
            <a:r>
              <a:rPr lang="fi-FI" sz="1800" b="1" dirty="0" smtClean="0">
                <a:solidFill>
                  <a:schemeClr val="bg2">
                    <a:lumMod val="75000"/>
                  </a:schemeClr>
                </a:solidFill>
              </a:rPr>
              <a:t>32. Beban diakui pada saat:</a:t>
            </a:r>
          </a:p>
          <a:p>
            <a:pPr marL="1203325" lvl="1" indent="-288925" algn="just" eaLnBrk="1" hangingPunct="1">
              <a:spcBef>
                <a:spcPts val="0"/>
              </a:spcBef>
              <a:spcAft>
                <a:spcPts val="1200"/>
              </a:spcAft>
              <a:buFont typeface="Wingdings" pitchFamily="2" charset="2"/>
              <a:buAutoNum type="alphaLcParenR"/>
              <a:defRPr/>
            </a:pPr>
            <a:r>
              <a:rPr lang="fi-FI" sz="1800" b="1" dirty="0" smtClean="0">
                <a:solidFill>
                  <a:schemeClr val="bg2">
                    <a:lumMod val="75000"/>
                  </a:schemeClr>
                </a:solidFill>
              </a:rPr>
              <a:t>timbulnya kewajiban; </a:t>
            </a:r>
          </a:p>
          <a:p>
            <a:pPr marL="1203325" lvl="1" indent="-288925" algn="just" eaLnBrk="1" hangingPunct="1">
              <a:spcBef>
                <a:spcPts val="0"/>
              </a:spcBef>
              <a:spcAft>
                <a:spcPts val="1200"/>
              </a:spcAft>
              <a:buFont typeface="Wingdings" pitchFamily="2" charset="2"/>
              <a:buAutoNum type="alphaLcParenR"/>
              <a:defRPr/>
            </a:pPr>
            <a:r>
              <a:rPr lang="fi-FI" sz="1800" b="1" dirty="0" smtClean="0">
                <a:solidFill>
                  <a:schemeClr val="bg2">
                    <a:lumMod val="75000"/>
                  </a:schemeClr>
                </a:solidFill>
              </a:rPr>
              <a:t>terjadinya konsumsi aset;</a:t>
            </a:r>
          </a:p>
          <a:p>
            <a:pPr marL="1203325" lvl="1" indent="-288925" algn="just" eaLnBrk="1" hangingPunct="1">
              <a:spcBef>
                <a:spcPts val="0"/>
              </a:spcBef>
              <a:spcAft>
                <a:spcPts val="1200"/>
              </a:spcAft>
              <a:buFont typeface="Wingdings" pitchFamily="2" charset="2"/>
              <a:buAutoNum type="alphaLcParenR"/>
              <a:defRPr/>
            </a:pPr>
            <a:r>
              <a:rPr lang="sv-SE" sz="1800" b="1" dirty="0" smtClean="0">
                <a:solidFill>
                  <a:schemeClr val="bg2">
                    <a:lumMod val="75000"/>
                  </a:schemeClr>
                </a:solidFill>
              </a:rPr>
              <a:t>terjadinya penurunan manfaat ekonomi atau potensi jasa. </a:t>
            </a:r>
          </a:p>
          <a:p>
            <a:pPr marL="36513" indent="519113" algn="just" eaLnBrk="1" hangingPunct="1">
              <a:spcBef>
                <a:spcPts val="0"/>
              </a:spcBef>
              <a:spcAft>
                <a:spcPts val="1200"/>
              </a:spcAft>
              <a:buFont typeface="Wingdings" pitchFamily="2" charset="2"/>
              <a:buNone/>
              <a:defRPr/>
            </a:pPr>
            <a:r>
              <a:rPr lang="sv-SE" sz="1800" b="1" dirty="0" smtClean="0">
                <a:solidFill>
                  <a:schemeClr val="bg2">
                    <a:lumMod val="75000"/>
                  </a:schemeClr>
                </a:solidFill>
              </a:rPr>
              <a:t>36. Dalam hal badan layanan umum, beban diakui  dengan mengacu pada peraturan perundangan  yang mengatur mengenai badan layanan umum.</a:t>
            </a:r>
          </a:p>
          <a:p>
            <a:pPr marL="36513" indent="519113" algn="just" eaLnBrk="1" hangingPunct="1">
              <a:spcBef>
                <a:spcPts val="0"/>
              </a:spcBef>
              <a:spcAft>
                <a:spcPts val="1200"/>
              </a:spcAft>
              <a:buFont typeface="Wingdings" pitchFamily="2" charset="2"/>
              <a:buNone/>
              <a:defRPr/>
            </a:pPr>
            <a:r>
              <a:rPr lang="fi-FI" sz="1800" b="1" dirty="0" smtClean="0">
                <a:solidFill>
                  <a:schemeClr val="bg2">
                    <a:lumMod val="75000"/>
                  </a:schemeClr>
                </a:solidFill>
              </a:rPr>
              <a:t>37. Beban diklasifikasikan menurut klasifikasi ekonomi.</a:t>
            </a:r>
          </a:p>
          <a:p>
            <a:pPr marL="0" indent="457200" algn="just">
              <a:spcBef>
                <a:spcPts val="0"/>
              </a:spcBef>
              <a:spcAft>
                <a:spcPts val="1200"/>
              </a:spcAft>
              <a:buNone/>
              <a:defRPr/>
            </a:pPr>
            <a:r>
              <a:rPr lang="sv-SE" sz="1800" b="1" dirty="0" smtClean="0">
                <a:solidFill>
                  <a:schemeClr val="bg2">
                    <a:lumMod val="75000"/>
                  </a:schemeClr>
                </a:solidFill>
              </a:rPr>
              <a:t>40. Beban Transfer adalah beban berupa pengeluaran uang atau kewajiban untuk mengeluarkan uang dari entitas pelaporan kepada suatu entitas pelaporan lain yang diwajibkan oleh peraturan perundang-undangan.</a:t>
            </a:r>
          </a:p>
          <a:p>
            <a:pPr marL="0" indent="457200" algn="just">
              <a:spcBef>
                <a:spcPts val="0"/>
              </a:spcBef>
              <a:spcAft>
                <a:spcPts val="1200"/>
              </a:spcAft>
              <a:buNone/>
              <a:defRPr/>
            </a:pPr>
            <a:r>
              <a:rPr lang="sv-SE" sz="1800" b="1" dirty="0" smtClean="0">
                <a:solidFill>
                  <a:schemeClr val="bg2">
                    <a:lumMod val="75000"/>
                  </a:schemeClr>
                </a:solidFill>
              </a:rPr>
              <a:t>41. Koreksi  atas  beban, termasuk penerimaan kembali beban, yang terjadi pada periode beban dibukukan sebagai pengurang beban pada periode yang sama. Apabila diterima pada periode berikutnya, koreksi atas  beban dibukukan dalam pendapatan lain-lain. Dalam hal mengakibatkan penambahan beban dilakukan dengan pembetulan pada akun ekuitas.</a:t>
            </a:r>
            <a:endParaRPr lang="en-US" sz="1800" b="1" dirty="0" smtClean="0">
              <a:solidFill>
                <a:schemeClr val="bg2">
                  <a:lumMod val="75000"/>
                </a:schemeClr>
              </a:solidFill>
            </a:endParaRPr>
          </a:p>
        </p:txBody>
      </p:sp>
      <p:sp>
        <p:nvSpPr>
          <p:cNvPr id="104451" name="Rectangle 5"/>
          <p:cNvSpPr>
            <a:spLocks noChangeArrowheads="1"/>
          </p:cNvSpPr>
          <p:nvPr/>
        </p:nvSpPr>
        <p:spPr bwMode="auto">
          <a:xfrm>
            <a:off x="152400" y="1219200"/>
            <a:ext cx="2342244" cy="461665"/>
          </a:xfrm>
          <a:prstGeom prst="rect">
            <a:avLst/>
          </a:prstGeom>
          <a:noFill/>
          <a:ln w="9525">
            <a:noFill/>
            <a:miter lim="800000"/>
            <a:headEnd/>
            <a:tailEnd/>
          </a:ln>
        </p:spPr>
        <p:txBody>
          <a:bodyPr wrap="none" anchor="ctr">
            <a:spAutoFit/>
          </a:bodyPr>
          <a:lstStyle/>
          <a:p>
            <a:r>
              <a:rPr lang="en-US" sz="2400" b="1" dirty="0" err="1">
                <a:solidFill>
                  <a:schemeClr val="bg1"/>
                </a:solidFill>
              </a:rPr>
              <a:t>Akuntansi</a:t>
            </a:r>
            <a:r>
              <a:rPr lang="en-US" sz="2400" b="1" dirty="0">
                <a:solidFill>
                  <a:schemeClr val="bg1"/>
                </a:solidFill>
              </a:rPr>
              <a:t> </a:t>
            </a:r>
            <a:r>
              <a:rPr lang="en-US" sz="2400" b="1" dirty="0" err="1">
                <a:solidFill>
                  <a:schemeClr val="bg1"/>
                </a:solidFill>
              </a:rPr>
              <a:t>Beban</a:t>
            </a:r>
            <a:endParaRPr lang="en-US" sz="2400" b="1" dirty="0">
              <a:solidFill>
                <a:schemeClr val="bg1"/>
              </a:solidFill>
            </a:endParaRPr>
          </a:p>
        </p:txBody>
      </p:sp>
      <p:sp>
        <p:nvSpPr>
          <p:cNvPr id="5" name="Title 2"/>
          <p:cNvSpPr txBox="1">
            <a:spLocks/>
          </p:cNvSpPr>
          <p:nvPr/>
        </p:nvSpPr>
        <p:spPr>
          <a:xfrm>
            <a:off x="152400" y="55805"/>
            <a:ext cx="8915400" cy="1163395"/>
          </a:xfrm>
          <a:prstGeom prst="rect">
            <a:avLst/>
          </a:prstGeom>
        </p:spPr>
        <p:txBody>
          <a:bodyPr vert="horz" wrap="square" lIns="0" tIns="0" rIns="0" bIns="0" rtlCol="0" anchor="t">
            <a:spAutoFit/>
          </a:bodyPr>
          <a:lstStyle/>
          <a:p>
            <a:pPr marL="0" marR="0" lvl="0" indent="0" algn="ctr" defTabSz="914363" rtl="0" eaLnBrk="1" fontAlgn="auto" latinLnBrk="0" hangingPunct="1">
              <a:lnSpc>
                <a:spcPct val="90000"/>
              </a:lnSpc>
              <a:spcBef>
                <a:spcPct val="0"/>
              </a:spcBef>
              <a:spcAft>
                <a:spcPts val="0"/>
              </a:spcAft>
              <a:buClrTx/>
              <a:buSzTx/>
              <a:buFontTx/>
              <a:buNone/>
              <a:tabLst/>
              <a:defRPr/>
            </a:pPr>
            <a:r>
              <a:rPr lang="en-US" sz="4200" b="1" spc="-150" dirty="0" smtClean="0">
                <a:ln w="3175">
                  <a:noFill/>
                </a:ln>
                <a:effectLst>
                  <a:outerShdw blurRad="38100" dist="38100" dir="2700000" algn="tl">
                    <a:srgbClr val="000000">
                      <a:alpha val="43137"/>
                    </a:srgbClr>
                  </a:outerShdw>
                </a:effectLst>
                <a:latin typeface="+mj-lt"/>
                <a:cs typeface="Arial" charset="0"/>
              </a:rPr>
              <a:t>PSAP 12 </a:t>
            </a:r>
          </a:p>
          <a:p>
            <a:pPr marL="0" marR="0" lvl="0" indent="0" algn="ctr" defTabSz="914363" rtl="0" eaLnBrk="1" fontAlgn="auto" latinLnBrk="0" hangingPunct="1">
              <a:lnSpc>
                <a:spcPct val="90000"/>
              </a:lnSpc>
              <a:spcBef>
                <a:spcPct val="0"/>
              </a:spcBef>
              <a:spcAft>
                <a:spcPts val="0"/>
              </a:spcAft>
              <a:buClrTx/>
              <a:buSzTx/>
              <a:buFontTx/>
              <a:buNone/>
              <a:tabLst/>
              <a:defRPr/>
            </a:pPr>
            <a:r>
              <a:rPr lang="en-US" sz="4200" b="1" spc="-150" dirty="0" smtClean="0">
                <a:ln w="3175">
                  <a:noFill/>
                </a:ln>
                <a:effectLst>
                  <a:outerShdw blurRad="38100" dist="38100" dir="2700000" algn="tl">
                    <a:srgbClr val="000000">
                      <a:alpha val="43137"/>
                    </a:srgbClr>
                  </a:outerShdw>
                </a:effectLst>
                <a:latin typeface="+mj-lt"/>
                <a:cs typeface="Arial" charset="0"/>
              </a:rPr>
              <a:t>LAPORA N OPERASIONAL</a:t>
            </a:r>
            <a:endParaRPr kumimoji="0" lang="en-US" sz="4200" b="1" i="0" u="none" strike="noStrike" kern="1200" cap="none" spc="-150" normalizeH="0" baseline="0" noProof="0" dirty="0">
              <a:ln w="3175">
                <a:noFill/>
              </a:ln>
              <a:effectLst>
                <a:outerShdw blurRad="38100" dist="38100" dir="2700000" algn="tl">
                  <a:srgbClr val="000000">
                    <a:alpha val="43137"/>
                  </a:srgbClr>
                </a:outerShdw>
              </a:effectLst>
              <a:uLnTx/>
              <a:uFillTx/>
              <a:latin typeface="+mj-lt"/>
              <a:ea typeface="+mn-ea"/>
              <a:cs typeface="Arial" charset="0"/>
            </a:endParaRPr>
          </a:p>
        </p:txBody>
      </p:sp>
      <p:sp>
        <p:nvSpPr>
          <p:cNvPr id="6" name="Slide Number Placeholder 17"/>
          <p:cNvSpPr txBox="1">
            <a:spLocks/>
          </p:cNvSpPr>
          <p:nvPr/>
        </p:nvSpPr>
        <p:spPr>
          <a:xfrm>
            <a:off x="7924800" y="6416675"/>
            <a:ext cx="7620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9E2C3-3120-4CDB-861A-B0B65478931D}" type="slidenum">
              <a:rPr kumimoji="0" lang="ja-JP" altLang="en-US" sz="1800" b="0" i="0" u="none" strike="noStrike" kern="1200" cap="none" spc="0" normalizeH="0" baseline="0" noProof="0" smtClean="0">
                <a:ln>
                  <a:noFill/>
                </a:ln>
                <a:solidFill>
                  <a:schemeClr val="bg1"/>
                </a:solidFill>
                <a:effectLst/>
                <a:uLnTx/>
                <a:uFillTx/>
                <a:latin typeface="+mn-lt"/>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altLang="ja-JP" sz="1800" b="0" i="0" u="none" strike="noStrike" kern="1200" cap="none" spc="0" normalizeH="0" baseline="0" noProof="0" dirty="0">
              <a:ln>
                <a:noFill/>
              </a:ln>
              <a:solidFill>
                <a:schemeClr val="bg1"/>
              </a:solidFill>
              <a:effectLst/>
              <a:uLnTx/>
              <a:uFillTx/>
              <a:latin typeface="+mn-lt"/>
              <a:ea typeface="ＭＳ Ｐゴシック" charset="-128"/>
              <a:cs typeface="+mn-cs"/>
            </a:endParaRPr>
          </a:p>
        </p:txBody>
      </p:sp>
    </p:spTree>
  </p:cSld>
  <p:clrMapOvr>
    <a:masterClrMapping/>
  </p:clrMapOvr>
  <p:transition spd="med">
    <p:randomBa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3" name="Rectangle 5"/>
          <p:cNvSpPr>
            <a:spLocks noGrp="1" noChangeArrowheads="1"/>
          </p:cNvSpPr>
          <p:nvPr>
            <p:ph idx="1"/>
          </p:nvPr>
        </p:nvSpPr>
        <p:spPr>
          <a:xfrm>
            <a:off x="228600" y="1295400"/>
            <a:ext cx="8610600" cy="5562600"/>
          </a:xfrm>
        </p:spPr>
        <p:txBody>
          <a:bodyPr>
            <a:noAutofit/>
          </a:bodyPr>
          <a:lstStyle/>
          <a:p>
            <a:pPr algn="just">
              <a:lnSpc>
                <a:spcPct val="80000"/>
              </a:lnSpc>
              <a:defRPr/>
            </a:pPr>
            <a:r>
              <a:rPr lang="en-US" sz="1600" b="1" dirty="0" smtClean="0">
                <a:solidFill>
                  <a:schemeClr val="bg2">
                    <a:lumMod val="75000"/>
                  </a:schemeClr>
                </a:solidFill>
              </a:rPr>
              <a:t>Surplus/</a:t>
            </a:r>
            <a:r>
              <a:rPr lang="en-US" sz="1600" b="1" dirty="0" err="1" smtClean="0">
                <a:solidFill>
                  <a:schemeClr val="bg2">
                    <a:lumMod val="75000"/>
                  </a:schemeClr>
                </a:solidFill>
              </a:rPr>
              <a:t>Defisit</a:t>
            </a:r>
            <a:r>
              <a:rPr lang="en-US" sz="1600" b="1" dirty="0" smtClean="0">
                <a:solidFill>
                  <a:schemeClr val="bg2">
                    <a:lumMod val="75000"/>
                  </a:schemeClr>
                </a:solidFill>
              </a:rPr>
              <a:t> </a:t>
            </a:r>
            <a:r>
              <a:rPr lang="en-US" sz="1600" b="1" dirty="0" err="1" smtClean="0">
                <a:solidFill>
                  <a:schemeClr val="bg2">
                    <a:lumMod val="75000"/>
                  </a:schemeClr>
                </a:solidFill>
              </a:rPr>
              <a:t>dari</a:t>
            </a:r>
            <a:r>
              <a:rPr lang="en-US" sz="1600" b="1" dirty="0" smtClean="0">
                <a:solidFill>
                  <a:schemeClr val="bg2">
                    <a:lumMod val="75000"/>
                  </a:schemeClr>
                </a:solidFill>
              </a:rPr>
              <a:t> </a:t>
            </a:r>
            <a:r>
              <a:rPr lang="en-US" sz="1600" b="1" dirty="0" err="1" smtClean="0">
                <a:solidFill>
                  <a:schemeClr val="bg2">
                    <a:lumMod val="75000"/>
                  </a:schemeClr>
                </a:solidFill>
              </a:rPr>
              <a:t>Kegiatan</a:t>
            </a:r>
            <a:r>
              <a:rPr lang="en-US" sz="1600" b="1" dirty="0" smtClean="0">
                <a:solidFill>
                  <a:schemeClr val="bg2">
                    <a:lumMod val="75000"/>
                  </a:schemeClr>
                </a:solidFill>
              </a:rPr>
              <a:t> </a:t>
            </a:r>
            <a:r>
              <a:rPr lang="en-US" sz="1600" b="1" dirty="0" err="1" smtClean="0">
                <a:solidFill>
                  <a:schemeClr val="bg2">
                    <a:lumMod val="75000"/>
                  </a:schemeClr>
                </a:solidFill>
              </a:rPr>
              <a:t>Operasional</a:t>
            </a:r>
            <a:endParaRPr lang="en-US" sz="1600" b="1" dirty="0" smtClean="0">
              <a:solidFill>
                <a:schemeClr val="bg2">
                  <a:lumMod val="75000"/>
                </a:schemeClr>
              </a:solidFill>
            </a:endParaRPr>
          </a:p>
          <a:p>
            <a:pPr marL="465138" indent="396875" algn="just">
              <a:buNone/>
              <a:defRPr/>
            </a:pPr>
            <a:r>
              <a:rPr lang="es-ES" sz="1600" b="1" dirty="0" smtClean="0">
                <a:solidFill>
                  <a:schemeClr val="bg2">
                    <a:lumMod val="75000"/>
                  </a:schemeClr>
                </a:solidFill>
              </a:rPr>
              <a:t>42. Surplus </a:t>
            </a:r>
            <a:r>
              <a:rPr lang="es-ES" sz="1600" b="1" dirty="0" err="1" smtClean="0">
                <a:solidFill>
                  <a:schemeClr val="bg2">
                    <a:lumMod val="75000"/>
                  </a:schemeClr>
                </a:solidFill>
              </a:rPr>
              <a:t>dari</a:t>
            </a:r>
            <a:r>
              <a:rPr lang="es-ES" sz="1600" b="1" dirty="0" smtClean="0">
                <a:solidFill>
                  <a:schemeClr val="bg2">
                    <a:lumMod val="75000"/>
                  </a:schemeClr>
                </a:solidFill>
              </a:rPr>
              <a:t> </a:t>
            </a:r>
            <a:r>
              <a:rPr lang="es-ES" sz="1600" b="1" dirty="0" err="1" smtClean="0">
                <a:solidFill>
                  <a:schemeClr val="bg2">
                    <a:lumMod val="75000"/>
                  </a:schemeClr>
                </a:solidFill>
              </a:rPr>
              <a:t>kegiatan</a:t>
            </a:r>
            <a:r>
              <a:rPr lang="es-ES" sz="1600" b="1" dirty="0" smtClean="0">
                <a:solidFill>
                  <a:schemeClr val="bg2">
                    <a:lumMod val="75000"/>
                  </a:schemeClr>
                </a:solidFill>
              </a:rPr>
              <a:t> </a:t>
            </a:r>
            <a:r>
              <a:rPr lang="es-ES" sz="1600" b="1" dirty="0" err="1" smtClean="0">
                <a:solidFill>
                  <a:schemeClr val="bg2">
                    <a:lumMod val="75000"/>
                  </a:schemeClr>
                </a:solidFill>
              </a:rPr>
              <a:t>operasional</a:t>
            </a:r>
            <a:r>
              <a:rPr lang="es-ES" sz="1600" b="1" dirty="0" smtClean="0">
                <a:solidFill>
                  <a:schemeClr val="bg2">
                    <a:lumMod val="75000"/>
                  </a:schemeClr>
                </a:solidFill>
              </a:rPr>
              <a:t> </a:t>
            </a:r>
            <a:r>
              <a:rPr lang="es-ES" sz="1600" b="1" dirty="0" err="1" smtClean="0">
                <a:solidFill>
                  <a:schemeClr val="bg2">
                    <a:lumMod val="75000"/>
                  </a:schemeClr>
                </a:solidFill>
              </a:rPr>
              <a:t>adalah</a:t>
            </a:r>
            <a:r>
              <a:rPr lang="es-ES" sz="1600" b="1" dirty="0" smtClean="0">
                <a:solidFill>
                  <a:schemeClr val="bg2">
                    <a:lumMod val="75000"/>
                  </a:schemeClr>
                </a:solidFill>
              </a:rPr>
              <a:t> </a:t>
            </a:r>
            <a:r>
              <a:rPr lang="es-ES" sz="1600" b="1" dirty="0" err="1" smtClean="0">
                <a:solidFill>
                  <a:schemeClr val="bg2">
                    <a:lumMod val="75000"/>
                  </a:schemeClr>
                </a:solidFill>
              </a:rPr>
              <a:t>selisih</a:t>
            </a:r>
            <a:r>
              <a:rPr lang="es-ES" sz="1600" b="1" dirty="0" smtClean="0">
                <a:solidFill>
                  <a:schemeClr val="bg2">
                    <a:lumMod val="75000"/>
                  </a:schemeClr>
                </a:solidFill>
              </a:rPr>
              <a:t> </a:t>
            </a:r>
            <a:r>
              <a:rPr lang="es-ES" sz="1600" b="1" dirty="0" err="1" smtClean="0">
                <a:solidFill>
                  <a:schemeClr val="bg2">
                    <a:lumMod val="75000"/>
                  </a:schemeClr>
                </a:solidFill>
              </a:rPr>
              <a:t>lebih</a:t>
            </a:r>
            <a:r>
              <a:rPr lang="es-ES" sz="1600" b="1" dirty="0" smtClean="0">
                <a:solidFill>
                  <a:schemeClr val="bg2">
                    <a:lumMod val="75000"/>
                  </a:schemeClr>
                </a:solidFill>
              </a:rPr>
              <a:t> antara </a:t>
            </a:r>
            <a:r>
              <a:rPr lang="es-ES" sz="1600" b="1" dirty="0" err="1" smtClean="0">
                <a:solidFill>
                  <a:schemeClr val="bg2">
                    <a:lumMod val="75000"/>
                  </a:schemeClr>
                </a:solidFill>
              </a:rPr>
              <a:t>pendapatan</a:t>
            </a:r>
            <a:r>
              <a:rPr lang="es-ES" sz="1600" b="1" dirty="0" smtClean="0">
                <a:solidFill>
                  <a:schemeClr val="bg2">
                    <a:lumMod val="75000"/>
                  </a:schemeClr>
                </a:solidFill>
              </a:rPr>
              <a:t> dan beban </a:t>
            </a:r>
            <a:r>
              <a:rPr lang="es-ES" sz="1600" b="1" dirty="0" err="1" smtClean="0">
                <a:solidFill>
                  <a:schemeClr val="bg2">
                    <a:lumMod val="75000"/>
                  </a:schemeClr>
                </a:solidFill>
              </a:rPr>
              <a:t>selama</a:t>
            </a:r>
            <a:r>
              <a:rPr lang="es-ES" sz="1600" b="1" dirty="0" smtClean="0">
                <a:solidFill>
                  <a:schemeClr val="bg2">
                    <a:lumMod val="75000"/>
                  </a:schemeClr>
                </a:solidFill>
              </a:rPr>
              <a:t> </a:t>
            </a:r>
            <a:r>
              <a:rPr lang="es-ES" sz="1600" b="1" dirty="0" err="1" smtClean="0">
                <a:solidFill>
                  <a:schemeClr val="bg2">
                    <a:lumMod val="75000"/>
                  </a:schemeClr>
                </a:solidFill>
              </a:rPr>
              <a:t>satu</a:t>
            </a:r>
            <a:r>
              <a:rPr lang="es-ES" sz="1600" b="1" dirty="0" smtClean="0">
                <a:solidFill>
                  <a:schemeClr val="bg2">
                    <a:lumMod val="75000"/>
                  </a:schemeClr>
                </a:solidFill>
              </a:rPr>
              <a:t> </a:t>
            </a:r>
            <a:r>
              <a:rPr lang="es-ES" sz="1600" b="1" dirty="0" err="1" smtClean="0">
                <a:solidFill>
                  <a:schemeClr val="bg2">
                    <a:lumMod val="75000"/>
                  </a:schemeClr>
                </a:solidFill>
              </a:rPr>
              <a:t>periode</a:t>
            </a:r>
            <a:r>
              <a:rPr lang="es-ES" sz="1600" b="1" dirty="0" smtClean="0">
                <a:solidFill>
                  <a:schemeClr val="bg2">
                    <a:lumMod val="75000"/>
                  </a:schemeClr>
                </a:solidFill>
              </a:rPr>
              <a:t> </a:t>
            </a:r>
            <a:r>
              <a:rPr lang="es-ES" sz="1600" b="1" dirty="0" err="1" smtClean="0">
                <a:solidFill>
                  <a:schemeClr val="bg2">
                    <a:lumMod val="75000"/>
                  </a:schemeClr>
                </a:solidFill>
              </a:rPr>
              <a:t>pelaporan</a:t>
            </a:r>
            <a:r>
              <a:rPr lang="es-ES" sz="1600" b="1" dirty="0" smtClean="0">
                <a:solidFill>
                  <a:schemeClr val="bg2">
                    <a:lumMod val="75000"/>
                  </a:schemeClr>
                </a:solidFill>
              </a:rPr>
              <a:t>.</a:t>
            </a:r>
          </a:p>
          <a:p>
            <a:pPr marL="465138" indent="396875" algn="just">
              <a:buNone/>
              <a:defRPr/>
            </a:pPr>
            <a:r>
              <a:rPr lang="es-ES" sz="1600" b="1" dirty="0" smtClean="0">
                <a:solidFill>
                  <a:schemeClr val="bg2">
                    <a:lumMod val="75000"/>
                  </a:schemeClr>
                </a:solidFill>
              </a:rPr>
              <a:t>43. </a:t>
            </a:r>
            <a:r>
              <a:rPr lang="es-ES" sz="1600" b="1" dirty="0" err="1" smtClean="0">
                <a:solidFill>
                  <a:schemeClr val="bg2">
                    <a:lumMod val="75000"/>
                  </a:schemeClr>
                </a:solidFill>
              </a:rPr>
              <a:t>Defisit</a:t>
            </a:r>
            <a:r>
              <a:rPr lang="es-ES" sz="1600" b="1" dirty="0" smtClean="0">
                <a:solidFill>
                  <a:schemeClr val="bg2">
                    <a:lumMod val="75000"/>
                  </a:schemeClr>
                </a:solidFill>
              </a:rPr>
              <a:t> </a:t>
            </a:r>
            <a:r>
              <a:rPr lang="es-ES" sz="1600" b="1" dirty="0" err="1" smtClean="0">
                <a:solidFill>
                  <a:schemeClr val="bg2">
                    <a:lumMod val="75000"/>
                  </a:schemeClr>
                </a:solidFill>
              </a:rPr>
              <a:t>dari</a:t>
            </a:r>
            <a:r>
              <a:rPr lang="es-ES" sz="1600" b="1" dirty="0" smtClean="0">
                <a:solidFill>
                  <a:schemeClr val="bg2">
                    <a:lumMod val="75000"/>
                  </a:schemeClr>
                </a:solidFill>
              </a:rPr>
              <a:t> </a:t>
            </a:r>
            <a:r>
              <a:rPr lang="es-ES" sz="1600" b="1" dirty="0" err="1" smtClean="0">
                <a:solidFill>
                  <a:schemeClr val="bg2">
                    <a:lumMod val="75000"/>
                  </a:schemeClr>
                </a:solidFill>
              </a:rPr>
              <a:t>kegiatan</a:t>
            </a:r>
            <a:r>
              <a:rPr lang="es-ES" sz="1600" b="1" dirty="0" smtClean="0">
                <a:solidFill>
                  <a:schemeClr val="bg2">
                    <a:lumMod val="75000"/>
                  </a:schemeClr>
                </a:solidFill>
              </a:rPr>
              <a:t> </a:t>
            </a:r>
            <a:r>
              <a:rPr lang="es-ES" sz="1600" b="1" dirty="0" err="1" smtClean="0">
                <a:solidFill>
                  <a:schemeClr val="bg2">
                    <a:lumMod val="75000"/>
                  </a:schemeClr>
                </a:solidFill>
              </a:rPr>
              <a:t>operasional</a:t>
            </a:r>
            <a:r>
              <a:rPr lang="es-ES" sz="1600" b="1" dirty="0" smtClean="0">
                <a:solidFill>
                  <a:schemeClr val="bg2">
                    <a:lumMod val="75000"/>
                  </a:schemeClr>
                </a:solidFill>
              </a:rPr>
              <a:t> </a:t>
            </a:r>
            <a:r>
              <a:rPr lang="es-ES" sz="1600" b="1" dirty="0" err="1" smtClean="0">
                <a:solidFill>
                  <a:schemeClr val="bg2">
                    <a:lumMod val="75000"/>
                  </a:schemeClr>
                </a:solidFill>
              </a:rPr>
              <a:t>adalah</a:t>
            </a:r>
            <a:r>
              <a:rPr lang="es-ES" sz="1600" b="1" dirty="0" smtClean="0">
                <a:solidFill>
                  <a:schemeClr val="bg2">
                    <a:lumMod val="75000"/>
                  </a:schemeClr>
                </a:solidFill>
              </a:rPr>
              <a:t> </a:t>
            </a:r>
            <a:r>
              <a:rPr lang="es-ES" sz="1600" b="1" dirty="0" err="1" smtClean="0">
                <a:solidFill>
                  <a:schemeClr val="bg2">
                    <a:lumMod val="75000"/>
                  </a:schemeClr>
                </a:solidFill>
              </a:rPr>
              <a:t>selisih</a:t>
            </a:r>
            <a:r>
              <a:rPr lang="es-ES" sz="1600" b="1" dirty="0" smtClean="0">
                <a:solidFill>
                  <a:schemeClr val="bg2">
                    <a:lumMod val="75000"/>
                  </a:schemeClr>
                </a:solidFill>
              </a:rPr>
              <a:t> </a:t>
            </a:r>
            <a:r>
              <a:rPr lang="es-ES" sz="1600" b="1" dirty="0" err="1" smtClean="0">
                <a:solidFill>
                  <a:schemeClr val="bg2">
                    <a:lumMod val="75000"/>
                  </a:schemeClr>
                </a:solidFill>
              </a:rPr>
              <a:t>kurang</a:t>
            </a:r>
            <a:r>
              <a:rPr lang="es-ES" sz="1600" b="1" dirty="0" smtClean="0">
                <a:solidFill>
                  <a:schemeClr val="bg2">
                    <a:lumMod val="75000"/>
                  </a:schemeClr>
                </a:solidFill>
              </a:rPr>
              <a:t> antara </a:t>
            </a:r>
            <a:r>
              <a:rPr lang="es-ES" sz="1600" b="1" dirty="0" err="1" smtClean="0">
                <a:solidFill>
                  <a:schemeClr val="bg2">
                    <a:lumMod val="75000"/>
                  </a:schemeClr>
                </a:solidFill>
              </a:rPr>
              <a:t>pendapatan</a:t>
            </a:r>
            <a:r>
              <a:rPr lang="es-ES" sz="1600" b="1" dirty="0" smtClean="0">
                <a:solidFill>
                  <a:schemeClr val="bg2">
                    <a:lumMod val="75000"/>
                  </a:schemeClr>
                </a:solidFill>
              </a:rPr>
              <a:t> dan beban </a:t>
            </a:r>
            <a:r>
              <a:rPr lang="es-ES" sz="1600" b="1" dirty="0" err="1" smtClean="0">
                <a:solidFill>
                  <a:schemeClr val="bg2">
                    <a:lumMod val="75000"/>
                  </a:schemeClr>
                </a:solidFill>
              </a:rPr>
              <a:t>selama</a:t>
            </a:r>
            <a:r>
              <a:rPr lang="es-ES" sz="1600" b="1" dirty="0" smtClean="0">
                <a:solidFill>
                  <a:schemeClr val="bg2">
                    <a:lumMod val="75000"/>
                  </a:schemeClr>
                </a:solidFill>
              </a:rPr>
              <a:t> </a:t>
            </a:r>
            <a:r>
              <a:rPr lang="es-ES" sz="1600" b="1" dirty="0" err="1" smtClean="0">
                <a:solidFill>
                  <a:schemeClr val="bg2">
                    <a:lumMod val="75000"/>
                  </a:schemeClr>
                </a:solidFill>
              </a:rPr>
              <a:t>satu</a:t>
            </a:r>
            <a:r>
              <a:rPr lang="es-ES" sz="1600" b="1" dirty="0" smtClean="0">
                <a:solidFill>
                  <a:schemeClr val="bg2">
                    <a:lumMod val="75000"/>
                  </a:schemeClr>
                </a:solidFill>
              </a:rPr>
              <a:t> </a:t>
            </a:r>
            <a:r>
              <a:rPr lang="es-ES" sz="1600" b="1" dirty="0" err="1" smtClean="0">
                <a:solidFill>
                  <a:schemeClr val="bg2">
                    <a:lumMod val="75000"/>
                  </a:schemeClr>
                </a:solidFill>
              </a:rPr>
              <a:t>periode</a:t>
            </a:r>
            <a:r>
              <a:rPr lang="es-ES" sz="1600" b="1" dirty="0" smtClean="0">
                <a:solidFill>
                  <a:schemeClr val="bg2">
                    <a:lumMod val="75000"/>
                  </a:schemeClr>
                </a:solidFill>
              </a:rPr>
              <a:t> </a:t>
            </a:r>
            <a:r>
              <a:rPr lang="es-ES" sz="1600" b="1" dirty="0" err="1" smtClean="0">
                <a:solidFill>
                  <a:schemeClr val="bg2">
                    <a:lumMod val="75000"/>
                  </a:schemeClr>
                </a:solidFill>
              </a:rPr>
              <a:t>pelaporan</a:t>
            </a:r>
            <a:r>
              <a:rPr lang="es-ES" sz="1600" b="1" dirty="0" smtClean="0">
                <a:solidFill>
                  <a:schemeClr val="bg2">
                    <a:lumMod val="75000"/>
                  </a:schemeClr>
                </a:solidFill>
              </a:rPr>
              <a:t>.</a:t>
            </a:r>
          </a:p>
          <a:p>
            <a:pPr marL="465138" indent="396875" algn="just">
              <a:buNone/>
              <a:defRPr/>
            </a:pPr>
            <a:r>
              <a:rPr lang="es-ES" sz="1600" b="1" dirty="0" smtClean="0">
                <a:solidFill>
                  <a:schemeClr val="bg2">
                    <a:lumMod val="75000"/>
                  </a:schemeClr>
                </a:solidFill>
              </a:rPr>
              <a:t>44. </a:t>
            </a:r>
            <a:r>
              <a:rPr lang="fi-FI" sz="1600" b="1" dirty="0" smtClean="0">
                <a:solidFill>
                  <a:schemeClr val="bg2">
                    <a:lumMod val="75000"/>
                  </a:schemeClr>
                </a:solidFill>
              </a:rPr>
              <a:t>Selisih lebih/kurang antara pendapatan dan beban selama satu periode pelaporan dicatat dalam pos Surplus/Defisit dari </a:t>
            </a:r>
            <a:r>
              <a:rPr lang="en-US" sz="1600" b="1" dirty="0" err="1" smtClean="0">
                <a:solidFill>
                  <a:schemeClr val="bg2">
                    <a:lumMod val="75000"/>
                  </a:schemeClr>
                </a:solidFill>
              </a:rPr>
              <a:t>Kegiatan</a:t>
            </a:r>
            <a:r>
              <a:rPr lang="en-US" sz="1600" b="1" dirty="0" smtClean="0">
                <a:solidFill>
                  <a:schemeClr val="bg2">
                    <a:lumMod val="75000"/>
                  </a:schemeClr>
                </a:solidFill>
              </a:rPr>
              <a:t> </a:t>
            </a:r>
            <a:r>
              <a:rPr lang="en-US" sz="1600" b="1" dirty="0" err="1" smtClean="0">
                <a:solidFill>
                  <a:schemeClr val="bg2">
                    <a:lumMod val="75000"/>
                  </a:schemeClr>
                </a:solidFill>
              </a:rPr>
              <a:t>Operasional</a:t>
            </a:r>
            <a:r>
              <a:rPr lang="fi-FI" sz="1600" b="1" dirty="0" smtClean="0">
                <a:solidFill>
                  <a:schemeClr val="bg2">
                    <a:lumMod val="75000"/>
                  </a:schemeClr>
                </a:solidFill>
              </a:rPr>
              <a:t>.</a:t>
            </a:r>
            <a:endParaRPr lang="en-US" sz="1600" b="1" dirty="0" smtClean="0">
              <a:solidFill>
                <a:schemeClr val="bg2">
                  <a:lumMod val="75000"/>
                </a:schemeClr>
              </a:solidFill>
            </a:endParaRPr>
          </a:p>
          <a:p>
            <a:pPr algn="just" eaLnBrk="1" hangingPunct="1">
              <a:lnSpc>
                <a:spcPct val="80000"/>
              </a:lnSpc>
              <a:defRPr/>
            </a:pPr>
            <a:endParaRPr lang="it-IT" sz="1600" b="1" dirty="0" smtClean="0">
              <a:solidFill>
                <a:schemeClr val="bg2">
                  <a:lumMod val="75000"/>
                </a:schemeClr>
              </a:solidFill>
            </a:endParaRPr>
          </a:p>
          <a:p>
            <a:pPr algn="just" eaLnBrk="1" hangingPunct="1">
              <a:lnSpc>
                <a:spcPct val="80000"/>
              </a:lnSpc>
              <a:defRPr/>
            </a:pPr>
            <a:r>
              <a:rPr lang="it-IT" sz="1600" b="1" dirty="0" smtClean="0">
                <a:solidFill>
                  <a:schemeClr val="bg2">
                    <a:lumMod val="75000"/>
                  </a:schemeClr>
                </a:solidFill>
              </a:rPr>
              <a:t>Surplus/Defisit dari Kegiatan Non Operasional</a:t>
            </a:r>
            <a:endParaRPr lang="it-IT" sz="1600" b="1" i="1" dirty="0" smtClean="0">
              <a:solidFill>
                <a:schemeClr val="bg2">
                  <a:lumMod val="75000"/>
                </a:schemeClr>
              </a:solidFill>
            </a:endParaRPr>
          </a:p>
          <a:p>
            <a:pPr marL="457200" lvl="1" indent="396875" algn="just" eaLnBrk="1" hangingPunct="1">
              <a:lnSpc>
                <a:spcPct val="80000"/>
              </a:lnSpc>
              <a:buFontTx/>
              <a:buNone/>
              <a:defRPr/>
            </a:pPr>
            <a:r>
              <a:rPr lang="it-IT" sz="1600" b="1" dirty="0" smtClean="0">
                <a:solidFill>
                  <a:schemeClr val="bg2">
                    <a:lumMod val="75000"/>
                  </a:schemeClr>
                </a:solidFill>
              </a:rPr>
              <a:t>45. Pendapatan dan beban yang sifatnya tidak rutin perlu dikelompokkan tersendiri dalam kegiatan non operasional. </a:t>
            </a:r>
          </a:p>
          <a:p>
            <a:pPr marL="457200" lvl="1" indent="396875" algn="just" eaLnBrk="1" hangingPunct="1">
              <a:lnSpc>
                <a:spcPct val="80000"/>
              </a:lnSpc>
              <a:buFontTx/>
              <a:buNone/>
              <a:defRPr/>
            </a:pPr>
            <a:r>
              <a:rPr lang="es-ES" sz="1600" b="1" dirty="0" smtClean="0">
                <a:solidFill>
                  <a:schemeClr val="bg2">
                    <a:lumMod val="75000"/>
                  </a:schemeClr>
                </a:solidFill>
              </a:rPr>
              <a:t>47. </a:t>
            </a:r>
            <a:r>
              <a:rPr lang="es-ES" sz="1600" b="1" dirty="0" err="1" smtClean="0">
                <a:solidFill>
                  <a:schemeClr val="bg2">
                    <a:lumMod val="75000"/>
                  </a:schemeClr>
                </a:solidFill>
              </a:rPr>
              <a:t>Selisih</a:t>
            </a:r>
            <a:r>
              <a:rPr lang="es-ES" sz="1600" b="1" dirty="0" smtClean="0">
                <a:solidFill>
                  <a:schemeClr val="bg2">
                    <a:lumMod val="75000"/>
                  </a:schemeClr>
                </a:solidFill>
              </a:rPr>
              <a:t> </a:t>
            </a:r>
            <a:r>
              <a:rPr lang="es-ES" sz="1600" b="1" dirty="0" err="1" smtClean="0">
                <a:solidFill>
                  <a:schemeClr val="bg2">
                    <a:lumMod val="75000"/>
                  </a:schemeClr>
                </a:solidFill>
              </a:rPr>
              <a:t>lebih</a:t>
            </a:r>
            <a:r>
              <a:rPr lang="es-ES" sz="1600" b="1" dirty="0" smtClean="0">
                <a:solidFill>
                  <a:schemeClr val="bg2">
                    <a:lumMod val="75000"/>
                  </a:schemeClr>
                </a:solidFill>
              </a:rPr>
              <a:t>/</a:t>
            </a:r>
            <a:r>
              <a:rPr lang="es-ES" sz="1600" b="1" dirty="0" err="1" smtClean="0">
                <a:solidFill>
                  <a:schemeClr val="bg2">
                    <a:lumMod val="75000"/>
                  </a:schemeClr>
                </a:solidFill>
              </a:rPr>
              <a:t>kurang</a:t>
            </a:r>
            <a:r>
              <a:rPr lang="es-ES" sz="1600" b="1" dirty="0" smtClean="0">
                <a:solidFill>
                  <a:schemeClr val="bg2">
                    <a:lumMod val="75000"/>
                  </a:schemeClr>
                </a:solidFill>
              </a:rPr>
              <a:t> antara surplus/</a:t>
            </a:r>
            <a:r>
              <a:rPr lang="es-ES" sz="1600" b="1" dirty="0" err="1" smtClean="0">
                <a:solidFill>
                  <a:schemeClr val="bg2">
                    <a:lumMod val="75000"/>
                  </a:schemeClr>
                </a:solidFill>
              </a:rPr>
              <a:t>defisit</a:t>
            </a:r>
            <a:r>
              <a:rPr lang="es-ES" sz="1600" b="1" dirty="0" smtClean="0">
                <a:solidFill>
                  <a:schemeClr val="bg2">
                    <a:lumMod val="75000"/>
                  </a:schemeClr>
                </a:solidFill>
              </a:rPr>
              <a:t> </a:t>
            </a:r>
            <a:r>
              <a:rPr lang="es-ES" sz="1600" b="1" dirty="0" err="1" smtClean="0">
                <a:solidFill>
                  <a:schemeClr val="bg2">
                    <a:lumMod val="75000"/>
                  </a:schemeClr>
                </a:solidFill>
              </a:rPr>
              <a:t>dari</a:t>
            </a:r>
            <a:r>
              <a:rPr lang="es-ES" sz="1600" b="1" dirty="0" smtClean="0">
                <a:solidFill>
                  <a:schemeClr val="bg2">
                    <a:lumMod val="75000"/>
                  </a:schemeClr>
                </a:solidFill>
              </a:rPr>
              <a:t> </a:t>
            </a:r>
            <a:r>
              <a:rPr lang="es-ES" sz="1600" b="1" dirty="0" err="1" smtClean="0">
                <a:solidFill>
                  <a:schemeClr val="bg2">
                    <a:lumMod val="75000"/>
                  </a:schemeClr>
                </a:solidFill>
              </a:rPr>
              <a:t>kegiatan</a:t>
            </a:r>
            <a:r>
              <a:rPr lang="es-ES" sz="1600" b="1" dirty="0" smtClean="0">
                <a:solidFill>
                  <a:schemeClr val="bg2">
                    <a:lumMod val="75000"/>
                  </a:schemeClr>
                </a:solidFill>
              </a:rPr>
              <a:t> </a:t>
            </a:r>
            <a:r>
              <a:rPr lang="es-ES" sz="1600" b="1" dirty="0" err="1" smtClean="0">
                <a:solidFill>
                  <a:schemeClr val="bg2">
                    <a:lumMod val="75000"/>
                  </a:schemeClr>
                </a:solidFill>
              </a:rPr>
              <a:t>operasional</a:t>
            </a:r>
            <a:r>
              <a:rPr lang="es-ES" sz="1600" b="1" dirty="0" smtClean="0">
                <a:solidFill>
                  <a:schemeClr val="bg2">
                    <a:lumMod val="75000"/>
                  </a:schemeClr>
                </a:solidFill>
              </a:rPr>
              <a:t> dan surplus/</a:t>
            </a:r>
            <a:r>
              <a:rPr lang="es-ES" sz="1600" b="1" dirty="0" err="1" smtClean="0">
                <a:solidFill>
                  <a:schemeClr val="bg2">
                    <a:lumMod val="75000"/>
                  </a:schemeClr>
                </a:solidFill>
              </a:rPr>
              <a:t>defisit</a:t>
            </a:r>
            <a:r>
              <a:rPr lang="es-ES" sz="1600" b="1" dirty="0" smtClean="0">
                <a:solidFill>
                  <a:schemeClr val="bg2">
                    <a:lumMod val="75000"/>
                  </a:schemeClr>
                </a:solidFill>
              </a:rPr>
              <a:t> </a:t>
            </a:r>
            <a:r>
              <a:rPr lang="es-ES" sz="1600" b="1" dirty="0" err="1" smtClean="0">
                <a:solidFill>
                  <a:schemeClr val="bg2">
                    <a:lumMod val="75000"/>
                  </a:schemeClr>
                </a:solidFill>
              </a:rPr>
              <a:t>dari</a:t>
            </a:r>
            <a:r>
              <a:rPr lang="es-ES" sz="1600" b="1" dirty="0" smtClean="0">
                <a:solidFill>
                  <a:schemeClr val="bg2">
                    <a:lumMod val="75000"/>
                  </a:schemeClr>
                </a:solidFill>
              </a:rPr>
              <a:t> </a:t>
            </a:r>
            <a:r>
              <a:rPr lang="es-ES" sz="1600" b="1" dirty="0" err="1" smtClean="0">
                <a:solidFill>
                  <a:schemeClr val="bg2">
                    <a:lumMod val="75000"/>
                  </a:schemeClr>
                </a:solidFill>
              </a:rPr>
              <a:t>kegiatan</a:t>
            </a:r>
            <a:r>
              <a:rPr lang="es-ES" sz="1600" b="1" dirty="0" smtClean="0">
                <a:solidFill>
                  <a:schemeClr val="bg2">
                    <a:lumMod val="75000"/>
                  </a:schemeClr>
                </a:solidFill>
              </a:rPr>
              <a:t> non </a:t>
            </a:r>
            <a:r>
              <a:rPr lang="es-ES" sz="1600" b="1" dirty="0" err="1" smtClean="0">
                <a:solidFill>
                  <a:schemeClr val="bg2">
                    <a:lumMod val="75000"/>
                  </a:schemeClr>
                </a:solidFill>
              </a:rPr>
              <a:t>operasional</a:t>
            </a:r>
            <a:r>
              <a:rPr lang="es-ES" sz="1600" b="1" dirty="0" smtClean="0">
                <a:solidFill>
                  <a:schemeClr val="bg2">
                    <a:lumMod val="75000"/>
                  </a:schemeClr>
                </a:solidFill>
              </a:rPr>
              <a:t> </a:t>
            </a:r>
            <a:r>
              <a:rPr lang="es-ES" sz="1600" b="1" dirty="0" err="1" smtClean="0">
                <a:solidFill>
                  <a:schemeClr val="bg2">
                    <a:lumMod val="75000"/>
                  </a:schemeClr>
                </a:solidFill>
              </a:rPr>
              <a:t>merupakan</a:t>
            </a:r>
            <a:r>
              <a:rPr lang="es-ES" sz="1600" b="1" dirty="0" smtClean="0">
                <a:solidFill>
                  <a:schemeClr val="bg2">
                    <a:lumMod val="75000"/>
                  </a:schemeClr>
                </a:solidFill>
              </a:rPr>
              <a:t> surplus/</a:t>
            </a:r>
            <a:r>
              <a:rPr lang="es-ES" sz="1600" b="1" dirty="0" err="1" smtClean="0">
                <a:solidFill>
                  <a:schemeClr val="bg2">
                    <a:lumMod val="75000"/>
                  </a:schemeClr>
                </a:solidFill>
              </a:rPr>
              <a:t>defisit</a:t>
            </a:r>
            <a:r>
              <a:rPr lang="es-ES" sz="1600" b="1" dirty="0" smtClean="0">
                <a:solidFill>
                  <a:schemeClr val="bg2">
                    <a:lumMod val="75000"/>
                  </a:schemeClr>
                </a:solidFill>
              </a:rPr>
              <a:t> </a:t>
            </a:r>
            <a:r>
              <a:rPr lang="es-ES" sz="1600" b="1" dirty="0" err="1" smtClean="0">
                <a:solidFill>
                  <a:schemeClr val="bg2">
                    <a:lumMod val="75000"/>
                  </a:schemeClr>
                </a:solidFill>
              </a:rPr>
              <a:t>sebelum</a:t>
            </a:r>
            <a:r>
              <a:rPr lang="es-ES" sz="1600" b="1" dirty="0" smtClean="0">
                <a:solidFill>
                  <a:schemeClr val="bg2">
                    <a:lumMod val="75000"/>
                  </a:schemeClr>
                </a:solidFill>
              </a:rPr>
              <a:t> pos </a:t>
            </a:r>
            <a:r>
              <a:rPr lang="es-ES" sz="1600" b="1" dirty="0" err="1" smtClean="0">
                <a:solidFill>
                  <a:schemeClr val="bg2">
                    <a:lumMod val="75000"/>
                  </a:schemeClr>
                </a:solidFill>
              </a:rPr>
              <a:t>luar</a:t>
            </a:r>
            <a:r>
              <a:rPr lang="es-ES" sz="1600" b="1" dirty="0" smtClean="0">
                <a:solidFill>
                  <a:schemeClr val="bg2">
                    <a:lumMod val="75000"/>
                  </a:schemeClr>
                </a:solidFill>
              </a:rPr>
              <a:t> </a:t>
            </a:r>
            <a:r>
              <a:rPr lang="es-ES" sz="1600" b="1" dirty="0" err="1" smtClean="0">
                <a:solidFill>
                  <a:schemeClr val="bg2">
                    <a:lumMod val="75000"/>
                  </a:schemeClr>
                </a:solidFill>
              </a:rPr>
              <a:t>biasa</a:t>
            </a:r>
            <a:r>
              <a:rPr lang="es-ES" sz="1600" b="1" dirty="0" smtClean="0">
                <a:solidFill>
                  <a:schemeClr val="bg2">
                    <a:lumMod val="75000"/>
                  </a:schemeClr>
                </a:solidFill>
              </a:rPr>
              <a:t>.</a:t>
            </a:r>
          </a:p>
          <a:p>
            <a:pPr marL="457200" lvl="1" indent="396875" algn="just" eaLnBrk="1" hangingPunct="1">
              <a:lnSpc>
                <a:spcPct val="80000"/>
              </a:lnSpc>
              <a:buFontTx/>
              <a:buNone/>
              <a:defRPr/>
            </a:pPr>
            <a:endParaRPr lang="es-ES" sz="1600" b="1" dirty="0" smtClean="0">
              <a:solidFill>
                <a:schemeClr val="bg2">
                  <a:lumMod val="75000"/>
                </a:schemeClr>
              </a:solidFill>
            </a:endParaRPr>
          </a:p>
          <a:p>
            <a:pPr algn="just" eaLnBrk="1" hangingPunct="1">
              <a:lnSpc>
                <a:spcPct val="80000"/>
              </a:lnSpc>
              <a:defRPr/>
            </a:pPr>
            <a:r>
              <a:rPr lang="es-ES" sz="1600" b="1" dirty="0" smtClean="0">
                <a:solidFill>
                  <a:schemeClr val="bg2">
                    <a:lumMod val="75000"/>
                  </a:schemeClr>
                </a:solidFill>
              </a:rPr>
              <a:t>Pos </a:t>
            </a:r>
            <a:r>
              <a:rPr lang="es-ES" sz="1600" b="1" dirty="0" err="1" smtClean="0">
                <a:solidFill>
                  <a:schemeClr val="bg2">
                    <a:lumMod val="75000"/>
                  </a:schemeClr>
                </a:solidFill>
              </a:rPr>
              <a:t>Luar</a:t>
            </a:r>
            <a:r>
              <a:rPr lang="es-ES" sz="1600" b="1" dirty="0" smtClean="0">
                <a:solidFill>
                  <a:schemeClr val="bg2">
                    <a:lumMod val="75000"/>
                  </a:schemeClr>
                </a:solidFill>
              </a:rPr>
              <a:t> </a:t>
            </a:r>
            <a:r>
              <a:rPr lang="es-ES" sz="1600" b="1" dirty="0" err="1" smtClean="0">
                <a:solidFill>
                  <a:schemeClr val="bg2">
                    <a:lumMod val="75000"/>
                  </a:schemeClr>
                </a:solidFill>
              </a:rPr>
              <a:t>Biasa</a:t>
            </a:r>
            <a:endParaRPr lang="es-ES" sz="1600" b="1" i="1" dirty="0" smtClean="0">
              <a:solidFill>
                <a:schemeClr val="bg2">
                  <a:lumMod val="75000"/>
                </a:schemeClr>
              </a:solidFill>
            </a:endParaRPr>
          </a:p>
          <a:p>
            <a:pPr marL="457200" lvl="1" indent="396875" algn="just" eaLnBrk="1" hangingPunct="1">
              <a:lnSpc>
                <a:spcPct val="80000"/>
              </a:lnSpc>
              <a:buFontTx/>
              <a:buNone/>
              <a:defRPr/>
            </a:pPr>
            <a:r>
              <a:rPr lang="es-ES" sz="1600" b="1" dirty="0" smtClean="0">
                <a:solidFill>
                  <a:schemeClr val="bg2">
                    <a:lumMod val="75000"/>
                  </a:schemeClr>
                </a:solidFill>
              </a:rPr>
              <a:t>48. Pos </a:t>
            </a:r>
            <a:r>
              <a:rPr lang="es-ES" sz="1600" b="1" dirty="0" err="1" smtClean="0">
                <a:solidFill>
                  <a:schemeClr val="bg2">
                    <a:lumMod val="75000"/>
                  </a:schemeClr>
                </a:solidFill>
              </a:rPr>
              <a:t>Luar</a:t>
            </a:r>
            <a:r>
              <a:rPr lang="es-ES" sz="1600" b="1" dirty="0" smtClean="0">
                <a:solidFill>
                  <a:schemeClr val="bg2">
                    <a:lumMod val="75000"/>
                  </a:schemeClr>
                </a:solidFill>
              </a:rPr>
              <a:t> </a:t>
            </a:r>
            <a:r>
              <a:rPr lang="es-ES" sz="1600" b="1" dirty="0" err="1" smtClean="0">
                <a:solidFill>
                  <a:schemeClr val="bg2">
                    <a:lumMod val="75000"/>
                  </a:schemeClr>
                </a:solidFill>
              </a:rPr>
              <a:t>Biasa</a:t>
            </a:r>
            <a:r>
              <a:rPr lang="es-ES" sz="1600" b="1" dirty="0" smtClean="0">
                <a:solidFill>
                  <a:schemeClr val="bg2">
                    <a:lumMod val="75000"/>
                  </a:schemeClr>
                </a:solidFill>
              </a:rPr>
              <a:t> </a:t>
            </a:r>
            <a:r>
              <a:rPr lang="es-ES" sz="1600" b="1" dirty="0" err="1" smtClean="0">
                <a:solidFill>
                  <a:schemeClr val="bg2">
                    <a:lumMod val="75000"/>
                  </a:schemeClr>
                </a:solidFill>
              </a:rPr>
              <a:t>disajikan</a:t>
            </a:r>
            <a:r>
              <a:rPr lang="es-ES" sz="1600" b="1" dirty="0" smtClean="0">
                <a:solidFill>
                  <a:schemeClr val="bg2">
                    <a:lumMod val="75000"/>
                  </a:schemeClr>
                </a:solidFill>
              </a:rPr>
              <a:t> </a:t>
            </a:r>
            <a:r>
              <a:rPr lang="es-ES" sz="1600" b="1" dirty="0" err="1" smtClean="0">
                <a:solidFill>
                  <a:schemeClr val="bg2">
                    <a:lumMod val="75000"/>
                  </a:schemeClr>
                </a:solidFill>
              </a:rPr>
              <a:t>terpisah</a:t>
            </a:r>
            <a:r>
              <a:rPr lang="es-ES" sz="1600" b="1" dirty="0" smtClean="0">
                <a:solidFill>
                  <a:schemeClr val="bg2">
                    <a:lumMod val="75000"/>
                  </a:schemeClr>
                </a:solidFill>
              </a:rPr>
              <a:t> </a:t>
            </a:r>
            <a:r>
              <a:rPr lang="es-ES" sz="1600" b="1" dirty="0" err="1" smtClean="0">
                <a:solidFill>
                  <a:schemeClr val="bg2">
                    <a:lumMod val="75000"/>
                  </a:schemeClr>
                </a:solidFill>
              </a:rPr>
              <a:t>dari</a:t>
            </a:r>
            <a:r>
              <a:rPr lang="es-ES" sz="1600" b="1" dirty="0" smtClean="0">
                <a:solidFill>
                  <a:schemeClr val="bg2">
                    <a:lumMod val="75000"/>
                  </a:schemeClr>
                </a:solidFill>
              </a:rPr>
              <a:t> pos-pos </a:t>
            </a:r>
            <a:r>
              <a:rPr lang="es-ES" sz="1600" b="1" dirty="0" err="1" smtClean="0">
                <a:solidFill>
                  <a:schemeClr val="bg2">
                    <a:lumMod val="75000"/>
                  </a:schemeClr>
                </a:solidFill>
              </a:rPr>
              <a:t>lainnya</a:t>
            </a:r>
            <a:r>
              <a:rPr lang="es-ES" sz="1600" b="1" dirty="0" smtClean="0">
                <a:solidFill>
                  <a:schemeClr val="bg2">
                    <a:lumMod val="75000"/>
                  </a:schemeClr>
                </a:solidFill>
              </a:rPr>
              <a:t> </a:t>
            </a:r>
            <a:r>
              <a:rPr lang="es-ES" sz="1600" b="1" dirty="0" err="1" smtClean="0">
                <a:solidFill>
                  <a:schemeClr val="bg2">
                    <a:lumMod val="75000"/>
                  </a:schemeClr>
                </a:solidFill>
              </a:rPr>
              <a:t>dalam</a:t>
            </a:r>
            <a:r>
              <a:rPr lang="es-ES" sz="1600" b="1" dirty="0" smtClean="0">
                <a:solidFill>
                  <a:schemeClr val="bg2">
                    <a:lumMod val="75000"/>
                  </a:schemeClr>
                </a:solidFill>
              </a:rPr>
              <a:t> </a:t>
            </a:r>
            <a:r>
              <a:rPr lang="es-ES" sz="1600" b="1" dirty="0" err="1" smtClean="0">
                <a:solidFill>
                  <a:schemeClr val="bg2">
                    <a:lumMod val="75000"/>
                  </a:schemeClr>
                </a:solidFill>
              </a:rPr>
              <a:t>Laporan</a:t>
            </a:r>
            <a:r>
              <a:rPr lang="es-ES" sz="1600" b="1" dirty="0" smtClean="0">
                <a:solidFill>
                  <a:schemeClr val="bg2">
                    <a:lumMod val="75000"/>
                  </a:schemeClr>
                </a:solidFill>
              </a:rPr>
              <a:t> </a:t>
            </a:r>
            <a:r>
              <a:rPr lang="es-ES" sz="1600" b="1" dirty="0" err="1" smtClean="0">
                <a:solidFill>
                  <a:schemeClr val="bg2">
                    <a:lumMod val="75000"/>
                  </a:schemeClr>
                </a:solidFill>
              </a:rPr>
              <a:t>Operasional</a:t>
            </a:r>
            <a:r>
              <a:rPr lang="es-ES" sz="1600" b="1" dirty="0" smtClean="0">
                <a:solidFill>
                  <a:schemeClr val="bg2">
                    <a:lumMod val="75000"/>
                  </a:schemeClr>
                </a:solidFill>
              </a:rPr>
              <a:t> dan </a:t>
            </a:r>
            <a:r>
              <a:rPr lang="es-ES" sz="1600" b="1" dirty="0" err="1" smtClean="0">
                <a:solidFill>
                  <a:schemeClr val="bg2">
                    <a:lumMod val="75000"/>
                  </a:schemeClr>
                </a:solidFill>
              </a:rPr>
              <a:t>disajikan</a:t>
            </a:r>
            <a:r>
              <a:rPr lang="es-ES" sz="1600" b="1" dirty="0" smtClean="0">
                <a:solidFill>
                  <a:schemeClr val="bg2">
                    <a:lumMod val="75000"/>
                  </a:schemeClr>
                </a:solidFill>
              </a:rPr>
              <a:t> </a:t>
            </a:r>
            <a:r>
              <a:rPr lang="es-ES" sz="1600" b="1" dirty="0" err="1" smtClean="0">
                <a:solidFill>
                  <a:schemeClr val="bg2">
                    <a:lumMod val="75000"/>
                  </a:schemeClr>
                </a:solidFill>
              </a:rPr>
              <a:t>sesudah</a:t>
            </a:r>
            <a:r>
              <a:rPr lang="es-ES" sz="1600" b="1" dirty="0" smtClean="0">
                <a:solidFill>
                  <a:schemeClr val="bg2">
                    <a:lumMod val="75000"/>
                  </a:schemeClr>
                </a:solidFill>
              </a:rPr>
              <a:t> Surplus/</a:t>
            </a:r>
            <a:r>
              <a:rPr lang="es-ES" sz="1600" b="1" dirty="0" err="1" smtClean="0">
                <a:solidFill>
                  <a:schemeClr val="bg2">
                    <a:lumMod val="75000"/>
                  </a:schemeClr>
                </a:solidFill>
              </a:rPr>
              <a:t>Defisit</a:t>
            </a:r>
            <a:r>
              <a:rPr lang="es-ES" sz="1600" b="1" dirty="0" smtClean="0">
                <a:solidFill>
                  <a:schemeClr val="bg2">
                    <a:lumMod val="75000"/>
                  </a:schemeClr>
                </a:solidFill>
              </a:rPr>
              <a:t> </a:t>
            </a:r>
            <a:r>
              <a:rPr lang="es-ES" sz="1600" b="1" dirty="0" err="1" smtClean="0">
                <a:solidFill>
                  <a:schemeClr val="bg2">
                    <a:lumMod val="75000"/>
                  </a:schemeClr>
                </a:solidFill>
              </a:rPr>
              <a:t>sebelum</a:t>
            </a:r>
            <a:r>
              <a:rPr lang="es-ES" sz="1600" b="1" dirty="0" smtClean="0">
                <a:solidFill>
                  <a:schemeClr val="bg2">
                    <a:lumMod val="75000"/>
                  </a:schemeClr>
                </a:solidFill>
              </a:rPr>
              <a:t> Pos </a:t>
            </a:r>
            <a:r>
              <a:rPr lang="es-ES" sz="1600" b="1" dirty="0" err="1" smtClean="0">
                <a:solidFill>
                  <a:schemeClr val="bg2">
                    <a:lumMod val="75000"/>
                  </a:schemeClr>
                </a:solidFill>
              </a:rPr>
              <a:t>Luar</a:t>
            </a:r>
            <a:r>
              <a:rPr lang="es-ES" sz="1600" b="1" dirty="0" smtClean="0">
                <a:solidFill>
                  <a:schemeClr val="bg2">
                    <a:lumMod val="75000"/>
                  </a:schemeClr>
                </a:solidFill>
              </a:rPr>
              <a:t> </a:t>
            </a:r>
            <a:r>
              <a:rPr lang="es-ES" sz="1600" b="1" dirty="0" err="1" smtClean="0">
                <a:solidFill>
                  <a:schemeClr val="bg2">
                    <a:lumMod val="75000"/>
                  </a:schemeClr>
                </a:solidFill>
              </a:rPr>
              <a:t>Biasa</a:t>
            </a:r>
            <a:r>
              <a:rPr lang="es-ES" sz="1600" b="1" dirty="0" smtClean="0">
                <a:solidFill>
                  <a:schemeClr val="bg2">
                    <a:lumMod val="75000"/>
                  </a:schemeClr>
                </a:solidFill>
              </a:rPr>
              <a:t>. </a:t>
            </a:r>
          </a:p>
          <a:p>
            <a:pPr marL="457200" lvl="1" indent="396875" algn="just" eaLnBrk="1" hangingPunct="1">
              <a:lnSpc>
                <a:spcPct val="80000"/>
              </a:lnSpc>
              <a:buFontTx/>
              <a:buNone/>
              <a:defRPr/>
            </a:pPr>
            <a:r>
              <a:rPr lang="es-ES" sz="1600" b="1" dirty="0" smtClean="0">
                <a:solidFill>
                  <a:schemeClr val="bg2">
                    <a:lumMod val="75000"/>
                  </a:schemeClr>
                </a:solidFill>
              </a:rPr>
              <a:t>50. </a:t>
            </a:r>
            <a:r>
              <a:rPr lang="es-ES" sz="1600" b="1" dirty="0" err="1" smtClean="0">
                <a:solidFill>
                  <a:schemeClr val="bg2">
                    <a:lumMod val="75000"/>
                  </a:schemeClr>
                </a:solidFill>
              </a:rPr>
              <a:t>Sifat</a:t>
            </a:r>
            <a:r>
              <a:rPr lang="es-ES" sz="1600" b="1" dirty="0" smtClean="0">
                <a:solidFill>
                  <a:schemeClr val="bg2">
                    <a:lumMod val="75000"/>
                  </a:schemeClr>
                </a:solidFill>
              </a:rPr>
              <a:t> dan </a:t>
            </a:r>
            <a:r>
              <a:rPr lang="es-ES" sz="1600" b="1" dirty="0" err="1" smtClean="0">
                <a:solidFill>
                  <a:schemeClr val="bg2">
                    <a:lumMod val="75000"/>
                  </a:schemeClr>
                </a:solidFill>
              </a:rPr>
              <a:t>jumlah</a:t>
            </a:r>
            <a:r>
              <a:rPr lang="es-ES" sz="1600" b="1" dirty="0" smtClean="0">
                <a:solidFill>
                  <a:schemeClr val="bg2">
                    <a:lumMod val="75000"/>
                  </a:schemeClr>
                </a:solidFill>
              </a:rPr>
              <a:t> </a:t>
            </a:r>
            <a:r>
              <a:rPr lang="es-ES" sz="1600" b="1" dirty="0" err="1" smtClean="0">
                <a:solidFill>
                  <a:schemeClr val="bg2">
                    <a:lumMod val="75000"/>
                  </a:schemeClr>
                </a:solidFill>
              </a:rPr>
              <a:t>rupiah</a:t>
            </a:r>
            <a:r>
              <a:rPr lang="es-ES" sz="1600" b="1" dirty="0" smtClean="0">
                <a:solidFill>
                  <a:schemeClr val="bg2">
                    <a:lumMod val="75000"/>
                  </a:schemeClr>
                </a:solidFill>
              </a:rPr>
              <a:t> </a:t>
            </a:r>
            <a:r>
              <a:rPr lang="es-ES" sz="1600" b="1" dirty="0" err="1" smtClean="0">
                <a:solidFill>
                  <a:schemeClr val="bg2">
                    <a:lumMod val="75000"/>
                  </a:schemeClr>
                </a:solidFill>
              </a:rPr>
              <a:t>kejadian</a:t>
            </a:r>
            <a:r>
              <a:rPr lang="es-ES" sz="1600" b="1" dirty="0" smtClean="0">
                <a:solidFill>
                  <a:schemeClr val="bg2">
                    <a:lumMod val="75000"/>
                  </a:schemeClr>
                </a:solidFill>
              </a:rPr>
              <a:t> </a:t>
            </a:r>
            <a:r>
              <a:rPr lang="es-ES" sz="1600" b="1" dirty="0" err="1" smtClean="0">
                <a:solidFill>
                  <a:schemeClr val="bg2">
                    <a:lumMod val="75000"/>
                  </a:schemeClr>
                </a:solidFill>
              </a:rPr>
              <a:t>luar</a:t>
            </a:r>
            <a:r>
              <a:rPr lang="es-ES" sz="1600" b="1" dirty="0" smtClean="0">
                <a:solidFill>
                  <a:schemeClr val="bg2">
                    <a:lumMod val="75000"/>
                  </a:schemeClr>
                </a:solidFill>
              </a:rPr>
              <a:t> </a:t>
            </a:r>
            <a:r>
              <a:rPr lang="es-ES" sz="1600" b="1" dirty="0" err="1" smtClean="0">
                <a:solidFill>
                  <a:schemeClr val="bg2">
                    <a:lumMod val="75000"/>
                  </a:schemeClr>
                </a:solidFill>
              </a:rPr>
              <a:t>biasa</a:t>
            </a:r>
            <a:r>
              <a:rPr lang="es-ES" sz="1600" b="1" dirty="0" smtClean="0">
                <a:solidFill>
                  <a:schemeClr val="bg2">
                    <a:lumMod val="75000"/>
                  </a:schemeClr>
                </a:solidFill>
              </a:rPr>
              <a:t> </a:t>
            </a:r>
            <a:r>
              <a:rPr lang="es-ES" sz="1600" b="1" dirty="0" err="1" smtClean="0">
                <a:solidFill>
                  <a:schemeClr val="bg2">
                    <a:lumMod val="75000"/>
                  </a:schemeClr>
                </a:solidFill>
              </a:rPr>
              <a:t>harus</a:t>
            </a:r>
            <a:r>
              <a:rPr lang="es-ES" sz="1600" b="1" dirty="0" smtClean="0">
                <a:solidFill>
                  <a:schemeClr val="bg2">
                    <a:lumMod val="75000"/>
                  </a:schemeClr>
                </a:solidFill>
              </a:rPr>
              <a:t> </a:t>
            </a:r>
            <a:r>
              <a:rPr lang="es-ES" sz="1600" b="1" dirty="0" err="1" smtClean="0">
                <a:solidFill>
                  <a:schemeClr val="bg2">
                    <a:lumMod val="75000"/>
                  </a:schemeClr>
                </a:solidFill>
              </a:rPr>
              <a:t>diungkapkan</a:t>
            </a:r>
            <a:r>
              <a:rPr lang="es-ES" sz="1600" b="1" dirty="0" smtClean="0">
                <a:solidFill>
                  <a:schemeClr val="bg2">
                    <a:lumMod val="75000"/>
                  </a:schemeClr>
                </a:solidFill>
              </a:rPr>
              <a:t> pula </a:t>
            </a:r>
            <a:r>
              <a:rPr lang="es-ES" sz="1600" b="1" dirty="0" err="1" smtClean="0">
                <a:solidFill>
                  <a:schemeClr val="bg2">
                    <a:lumMod val="75000"/>
                  </a:schemeClr>
                </a:solidFill>
              </a:rPr>
              <a:t>dalam</a:t>
            </a:r>
            <a:r>
              <a:rPr lang="es-ES" sz="1600" b="1" dirty="0" smtClean="0">
                <a:solidFill>
                  <a:schemeClr val="bg2">
                    <a:lumMod val="75000"/>
                  </a:schemeClr>
                </a:solidFill>
              </a:rPr>
              <a:t> Catatan atas </a:t>
            </a:r>
            <a:r>
              <a:rPr lang="es-ES" sz="1600" b="1" dirty="0" err="1" smtClean="0">
                <a:solidFill>
                  <a:schemeClr val="bg2">
                    <a:lumMod val="75000"/>
                  </a:schemeClr>
                </a:solidFill>
              </a:rPr>
              <a:t>Laporan</a:t>
            </a:r>
            <a:r>
              <a:rPr lang="es-ES" sz="1600" b="1" dirty="0" smtClean="0">
                <a:solidFill>
                  <a:schemeClr val="bg2">
                    <a:lumMod val="75000"/>
                  </a:schemeClr>
                </a:solidFill>
              </a:rPr>
              <a:t> </a:t>
            </a:r>
            <a:r>
              <a:rPr lang="es-ES" sz="1600" b="1" dirty="0" err="1" smtClean="0">
                <a:solidFill>
                  <a:schemeClr val="bg2">
                    <a:lumMod val="75000"/>
                  </a:schemeClr>
                </a:solidFill>
              </a:rPr>
              <a:t>Keuangan</a:t>
            </a:r>
            <a:r>
              <a:rPr lang="es-ES" sz="1600" b="1" dirty="0" smtClean="0">
                <a:solidFill>
                  <a:schemeClr val="bg2">
                    <a:lumMod val="75000"/>
                  </a:schemeClr>
                </a:solidFill>
              </a:rPr>
              <a:t>. </a:t>
            </a:r>
          </a:p>
          <a:p>
            <a:pPr marL="457200" lvl="1" indent="396875" algn="just" eaLnBrk="1" hangingPunct="1">
              <a:lnSpc>
                <a:spcPct val="80000"/>
              </a:lnSpc>
              <a:buFontTx/>
              <a:buNone/>
              <a:defRPr/>
            </a:pPr>
            <a:endParaRPr lang="es-ES" sz="1600" b="1" dirty="0" smtClean="0">
              <a:solidFill>
                <a:schemeClr val="bg2">
                  <a:lumMod val="75000"/>
                </a:schemeClr>
              </a:solidFill>
            </a:endParaRPr>
          </a:p>
          <a:p>
            <a:pPr algn="just" eaLnBrk="1" hangingPunct="1">
              <a:lnSpc>
                <a:spcPct val="80000"/>
              </a:lnSpc>
              <a:defRPr/>
            </a:pPr>
            <a:r>
              <a:rPr lang="es-ES" sz="1600" b="1" dirty="0" smtClean="0">
                <a:solidFill>
                  <a:schemeClr val="bg2">
                    <a:lumMod val="75000"/>
                  </a:schemeClr>
                </a:solidFill>
              </a:rPr>
              <a:t>Surplus/</a:t>
            </a:r>
            <a:r>
              <a:rPr lang="es-ES" sz="1600" b="1" dirty="0" err="1" smtClean="0">
                <a:solidFill>
                  <a:schemeClr val="bg2">
                    <a:lumMod val="75000"/>
                  </a:schemeClr>
                </a:solidFill>
              </a:rPr>
              <a:t>Defisit</a:t>
            </a:r>
            <a:r>
              <a:rPr lang="es-ES" sz="1600" b="1" dirty="0" smtClean="0">
                <a:solidFill>
                  <a:schemeClr val="bg2">
                    <a:lumMod val="75000"/>
                  </a:schemeClr>
                </a:solidFill>
              </a:rPr>
              <a:t>-LO</a:t>
            </a:r>
            <a:endParaRPr lang="es-ES" sz="1600" b="1" i="1" dirty="0" smtClean="0">
              <a:solidFill>
                <a:schemeClr val="bg2">
                  <a:lumMod val="75000"/>
                </a:schemeClr>
              </a:solidFill>
            </a:endParaRPr>
          </a:p>
          <a:p>
            <a:pPr marL="457200" lvl="1" indent="396875" algn="just" eaLnBrk="1" hangingPunct="1">
              <a:lnSpc>
                <a:spcPct val="80000"/>
              </a:lnSpc>
              <a:buFontTx/>
              <a:buNone/>
              <a:defRPr/>
            </a:pPr>
            <a:r>
              <a:rPr lang="es-ES" sz="1600" b="1" dirty="0" smtClean="0">
                <a:solidFill>
                  <a:schemeClr val="bg2">
                    <a:lumMod val="75000"/>
                  </a:schemeClr>
                </a:solidFill>
              </a:rPr>
              <a:t>51. Surplus/</a:t>
            </a:r>
            <a:r>
              <a:rPr lang="es-ES" sz="1600" b="1" dirty="0" err="1" smtClean="0">
                <a:solidFill>
                  <a:schemeClr val="bg2">
                    <a:lumMod val="75000"/>
                  </a:schemeClr>
                </a:solidFill>
              </a:rPr>
              <a:t>Defisit</a:t>
            </a:r>
            <a:r>
              <a:rPr lang="es-ES" sz="1600" b="1" dirty="0" smtClean="0">
                <a:solidFill>
                  <a:schemeClr val="bg2">
                    <a:lumMod val="75000"/>
                  </a:schemeClr>
                </a:solidFill>
              </a:rPr>
              <a:t>-LO </a:t>
            </a:r>
            <a:r>
              <a:rPr lang="es-ES" sz="1600" b="1" dirty="0" err="1" smtClean="0">
                <a:solidFill>
                  <a:schemeClr val="bg2">
                    <a:lumMod val="75000"/>
                  </a:schemeClr>
                </a:solidFill>
              </a:rPr>
              <a:t>adalah</a:t>
            </a:r>
            <a:r>
              <a:rPr lang="es-ES" sz="1600" b="1" dirty="0" smtClean="0">
                <a:solidFill>
                  <a:schemeClr val="bg2">
                    <a:lumMod val="75000"/>
                  </a:schemeClr>
                </a:solidFill>
              </a:rPr>
              <a:t> </a:t>
            </a:r>
            <a:r>
              <a:rPr lang="es-ES" sz="1600" b="1" dirty="0" err="1" smtClean="0">
                <a:solidFill>
                  <a:schemeClr val="bg2">
                    <a:lumMod val="75000"/>
                  </a:schemeClr>
                </a:solidFill>
              </a:rPr>
              <a:t>penjumlahan</a:t>
            </a:r>
            <a:r>
              <a:rPr lang="es-ES" sz="1600" b="1" dirty="0" smtClean="0">
                <a:solidFill>
                  <a:schemeClr val="bg2">
                    <a:lumMod val="75000"/>
                  </a:schemeClr>
                </a:solidFill>
              </a:rPr>
              <a:t> </a:t>
            </a:r>
            <a:r>
              <a:rPr lang="es-ES" sz="1600" b="1" dirty="0" err="1" smtClean="0">
                <a:solidFill>
                  <a:schemeClr val="bg2">
                    <a:lumMod val="75000"/>
                  </a:schemeClr>
                </a:solidFill>
              </a:rPr>
              <a:t>selisih</a:t>
            </a:r>
            <a:r>
              <a:rPr lang="es-ES" sz="1600" b="1" dirty="0" smtClean="0">
                <a:solidFill>
                  <a:schemeClr val="bg2">
                    <a:lumMod val="75000"/>
                  </a:schemeClr>
                </a:solidFill>
              </a:rPr>
              <a:t> </a:t>
            </a:r>
            <a:r>
              <a:rPr lang="es-ES" sz="1600" b="1" dirty="0" err="1" smtClean="0">
                <a:solidFill>
                  <a:schemeClr val="bg2">
                    <a:lumMod val="75000"/>
                  </a:schemeClr>
                </a:solidFill>
              </a:rPr>
              <a:t>lebih</a:t>
            </a:r>
            <a:r>
              <a:rPr lang="es-ES" sz="1600" b="1" dirty="0" smtClean="0">
                <a:solidFill>
                  <a:schemeClr val="bg2">
                    <a:lumMod val="75000"/>
                  </a:schemeClr>
                </a:solidFill>
              </a:rPr>
              <a:t>/</a:t>
            </a:r>
            <a:r>
              <a:rPr lang="es-ES" sz="1600" b="1" dirty="0" err="1" smtClean="0">
                <a:solidFill>
                  <a:schemeClr val="bg2">
                    <a:lumMod val="75000"/>
                  </a:schemeClr>
                </a:solidFill>
              </a:rPr>
              <a:t>kurang</a:t>
            </a:r>
            <a:r>
              <a:rPr lang="es-ES" sz="1600" b="1" dirty="0" smtClean="0">
                <a:solidFill>
                  <a:schemeClr val="bg2">
                    <a:lumMod val="75000"/>
                  </a:schemeClr>
                </a:solidFill>
              </a:rPr>
              <a:t> antara surplus/</a:t>
            </a:r>
            <a:r>
              <a:rPr lang="es-ES" sz="1600" b="1" dirty="0" err="1" smtClean="0">
                <a:solidFill>
                  <a:schemeClr val="bg2">
                    <a:lumMod val="75000"/>
                  </a:schemeClr>
                </a:solidFill>
              </a:rPr>
              <a:t>defisit</a:t>
            </a:r>
            <a:r>
              <a:rPr lang="es-ES" sz="1600" b="1" dirty="0" smtClean="0">
                <a:solidFill>
                  <a:schemeClr val="bg2">
                    <a:lumMod val="75000"/>
                  </a:schemeClr>
                </a:solidFill>
              </a:rPr>
              <a:t>  </a:t>
            </a:r>
            <a:r>
              <a:rPr lang="es-ES" sz="1600" b="1" dirty="0" err="1" smtClean="0">
                <a:solidFill>
                  <a:schemeClr val="bg2">
                    <a:lumMod val="75000"/>
                  </a:schemeClr>
                </a:solidFill>
              </a:rPr>
              <a:t>kegiatan</a:t>
            </a:r>
            <a:r>
              <a:rPr lang="es-ES" sz="1600" b="1" dirty="0" smtClean="0">
                <a:solidFill>
                  <a:schemeClr val="bg2">
                    <a:lumMod val="75000"/>
                  </a:schemeClr>
                </a:solidFill>
              </a:rPr>
              <a:t> </a:t>
            </a:r>
            <a:r>
              <a:rPr lang="es-ES" sz="1600" b="1" dirty="0" err="1" smtClean="0">
                <a:solidFill>
                  <a:schemeClr val="bg2">
                    <a:lumMod val="75000"/>
                  </a:schemeClr>
                </a:solidFill>
              </a:rPr>
              <a:t>operasional</a:t>
            </a:r>
            <a:r>
              <a:rPr lang="es-ES" sz="1600" b="1" dirty="0" smtClean="0">
                <a:solidFill>
                  <a:schemeClr val="bg2">
                    <a:lumMod val="75000"/>
                  </a:schemeClr>
                </a:solidFill>
              </a:rPr>
              <a:t>, </a:t>
            </a:r>
            <a:r>
              <a:rPr lang="es-ES" sz="1600" b="1" dirty="0" err="1" smtClean="0">
                <a:solidFill>
                  <a:schemeClr val="bg2">
                    <a:lumMod val="75000"/>
                  </a:schemeClr>
                </a:solidFill>
              </a:rPr>
              <a:t>kegiatan</a:t>
            </a:r>
            <a:r>
              <a:rPr lang="es-ES" sz="1600" b="1" dirty="0" smtClean="0">
                <a:solidFill>
                  <a:schemeClr val="bg2">
                    <a:lumMod val="75000"/>
                  </a:schemeClr>
                </a:solidFill>
              </a:rPr>
              <a:t> non </a:t>
            </a:r>
            <a:r>
              <a:rPr lang="es-ES" sz="1600" b="1" dirty="0" err="1" smtClean="0">
                <a:solidFill>
                  <a:schemeClr val="bg2">
                    <a:lumMod val="75000"/>
                  </a:schemeClr>
                </a:solidFill>
              </a:rPr>
              <a:t>operasional</a:t>
            </a:r>
            <a:r>
              <a:rPr lang="es-ES" sz="1600" b="1" dirty="0" smtClean="0">
                <a:solidFill>
                  <a:schemeClr val="bg2">
                    <a:lumMod val="75000"/>
                  </a:schemeClr>
                </a:solidFill>
              </a:rPr>
              <a:t>, dan </a:t>
            </a:r>
            <a:r>
              <a:rPr lang="es-ES" sz="1600" b="1" dirty="0" err="1" smtClean="0">
                <a:solidFill>
                  <a:schemeClr val="bg2">
                    <a:lumMod val="75000"/>
                  </a:schemeClr>
                </a:solidFill>
              </a:rPr>
              <a:t>kejadian</a:t>
            </a:r>
            <a:r>
              <a:rPr lang="es-ES" sz="1600" b="1" dirty="0" smtClean="0">
                <a:solidFill>
                  <a:schemeClr val="bg2">
                    <a:lumMod val="75000"/>
                  </a:schemeClr>
                </a:solidFill>
              </a:rPr>
              <a:t> </a:t>
            </a:r>
            <a:r>
              <a:rPr lang="es-ES" sz="1600" b="1" dirty="0" err="1" smtClean="0">
                <a:solidFill>
                  <a:schemeClr val="bg2">
                    <a:lumMod val="75000"/>
                  </a:schemeClr>
                </a:solidFill>
              </a:rPr>
              <a:t>luar</a:t>
            </a:r>
            <a:r>
              <a:rPr lang="es-ES" sz="1600" b="1" dirty="0" smtClean="0">
                <a:solidFill>
                  <a:schemeClr val="bg2">
                    <a:lumMod val="75000"/>
                  </a:schemeClr>
                </a:solidFill>
              </a:rPr>
              <a:t> </a:t>
            </a:r>
            <a:r>
              <a:rPr lang="es-ES" sz="1600" b="1" dirty="0" err="1" smtClean="0">
                <a:solidFill>
                  <a:schemeClr val="bg2">
                    <a:lumMod val="75000"/>
                  </a:schemeClr>
                </a:solidFill>
              </a:rPr>
              <a:t>biasa</a:t>
            </a:r>
            <a:r>
              <a:rPr lang="es-ES" sz="1600" b="1" dirty="0" smtClean="0">
                <a:solidFill>
                  <a:schemeClr val="bg2">
                    <a:lumMod val="75000"/>
                  </a:schemeClr>
                </a:solidFill>
              </a:rPr>
              <a:t>.</a:t>
            </a:r>
            <a:endParaRPr lang="en-US" sz="1600" b="1" dirty="0" smtClean="0">
              <a:solidFill>
                <a:schemeClr val="bg2">
                  <a:lumMod val="75000"/>
                </a:schemeClr>
              </a:solidFill>
            </a:endParaRPr>
          </a:p>
        </p:txBody>
      </p:sp>
      <p:sp>
        <p:nvSpPr>
          <p:cNvPr id="4" name="Title 2"/>
          <p:cNvSpPr txBox="1">
            <a:spLocks/>
          </p:cNvSpPr>
          <p:nvPr/>
        </p:nvSpPr>
        <p:spPr>
          <a:xfrm>
            <a:off x="152400" y="55805"/>
            <a:ext cx="8915400" cy="1163395"/>
          </a:xfrm>
          <a:prstGeom prst="rect">
            <a:avLst/>
          </a:prstGeom>
        </p:spPr>
        <p:txBody>
          <a:bodyPr vert="horz" wrap="square" lIns="0" tIns="0" rIns="0" bIns="0" rtlCol="0" anchor="t">
            <a:spAutoFit/>
          </a:bodyPr>
          <a:lstStyle/>
          <a:p>
            <a:pPr marL="0" marR="0" lvl="0" indent="0" algn="ctr" defTabSz="914363" rtl="0" eaLnBrk="1" fontAlgn="auto" latinLnBrk="0" hangingPunct="1">
              <a:lnSpc>
                <a:spcPct val="90000"/>
              </a:lnSpc>
              <a:spcBef>
                <a:spcPct val="0"/>
              </a:spcBef>
              <a:spcAft>
                <a:spcPts val="0"/>
              </a:spcAft>
              <a:buClrTx/>
              <a:buSzTx/>
              <a:buFontTx/>
              <a:buNone/>
              <a:tabLst/>
              <a:defRPr/>
            </a:pPr>
            <a:r>
              <a:rPr lang="en-US" sz="4200" b="1" spc="-150" dirty="0" smtClean="0">
                <a:ln w="3175">
                  <a:noFill/>
                </a:ln>
                <a:effectLst>
                  <a:outerShdw blurRad="38100" dist="38100" dir="2700000" algn="tl">
                    <a:srgbClr val="000000">
                      <a:alpha val="43137"/>
                    </a:srgbClr>
                  </a:outerShdw>
                </a:effectLst>
                <a:latin typeface="+mj-lt"/>
                <a:cs typeface="Arial" charset="0"/>
              </a:rPr>
              <a:t>PSAP 12 </a:t>
            </a:r>
          </a:p>
          <a:p>
            <a:pPr marL="0" marR="0" lvl="0" indent="0" algn="ctr" defTabSz="914363" rtl="0" eaLnBrk="1" fontAlgn="auto" latinLnBrk="0" hangingPunct="1">
              <a:lnSpc>
                <a:spcPct val="90000"/>
              </a:lnSpc>
              <a:spcBef>
                <a:spcPct val="0"/>
              </a:spcBef>
              <a:spcAft>
                <a:spcPts val="0"/>
              </a:spcAft>
              <a:buClrTx/>
              <a:buSzTx/>
              <a:buFontTx/>
              <a:buNone/>
              <a:tabLst/>
              <a:defRPr/>
            </a:pPr>
            <a:r>
              <a:rPr lang="en-US" sz="4200" b="1" spc="-150" dirty="0" smtClean="0">
                <a:ln w="3175">
                  <a:noFill/>
                </a:ln>
                <a:effectLst>
                  <a:outerShdw blurRad="38100" dist="38100" dir="2700000" algn="tl">
                    <a:srgbClr val="000000">
                      <a:alpha val="43137"/>
                    </a:srgbClr>
                  </a:outerShdw>
                </a:effectLst>
                <a:latin typeface="+mj-lt"/>
                <a:cs typeface="Arial" charset="0"/>
              </a:rPr>
              <a:t>LAPORA N OPERASIONAL</a:t>
            </a:r>
            <a:endParaRPr kumimoji="0" lang="en-US" sz="4200" b="1" i="0" u="none" strike="noStrike" kern="1200" cap="none" spc="-150" normalizeH="0" baseline="0" noProof="0" dirty="0">
              <a:ln w="3175">
                <a:noFill/>
              </a:ln>
              <a:effectLst>
                <a:outerShdw blurRad="38100" dist="38100" dir="2700000" algn="tl">
                  <a:srgbClr val="000000">
                    <a:alpha val="43137"/>
                  </a:srgbClr>
                </a:outerShdw>
              </a:effectLst>
              <a:uLnTx/>
              <a:uFillTx/>
              <a:latin typeface="+mj-lt"/>
              <a:ea typeface="+mn-ea"/>
              <a:cs typeface="Arial" charset="0"/>
            </a:endParaRPr>
          </a:p>
        </p:txBody>
      </p:sp>
      <p:sp>
        <p:nvSpPr>
          <p:cNvPr id="5" name="Slide Number Placeholder 17"/>
          <p:cNvSpPr txBox="1">
            <a:spLocks/>
          </p:cNvSpPr>
          <p:nvPr/>
        </p:nvSpPr>
        <p:spPr>
          <a:xfrm>
            <a:off x="7924800" y="6416675"/>
            <a:ext cx="7620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9E2C3-3120-4CDB-861A-B0B65478931D}" type="slidenum">
              <a:rPr kumimoji="0" lang="ja-JP" altLang="en-US" sz="1800" b="0" i="0" u="none" strike="noStrike" kern="1200" cap="none" spc="0" normalizeH="0" baseline="0" noProof="0" smtClean="0">
                <a:ln>
                  <a:noFill/>
                </a:ln>
                <a:solidFill>
                  <a:schemeClr val="bg1"/>
                </a:solidFill>
                <a:effectLst/>
                <a:uLnTx/>
                <a:uFillTx/>
                <a:latin typeface="+mn-lt"/>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altLang="ja-JP" sz="1800" b="0" i="0" u="none" strike="noStrike" kern="1200" cap="none" spc="0" normalizeH="0" baseline="0" noProof="0" dirty="0">
              <a:ln>
                <a:noFill/>
              </a:ln>
              <a:solidFill>
                <a:schemeClr val="bg1"/>
              </a:solidFill>
              <a:effectLst/>
              <a:uLnTx/>
              <a:uFillTx/>
              <a:latin typeface="+mn-lt"/>
              <a:ea typeface="ＭＳ Ｐゴシック" charset="-128"/>
              <a:cs typeface="+mn-cs"/>
            </a:endParaRPr>
          </a:p>
        </p:txBody>
      </p:sp>
    </p:spTree>
  </p:cSld>
  <p:clrMapOvr>
    <a:masterClrMapping/>
  </p:clrMapOvr>
  <p:transition spd="med">
    <p:cover dir="lu"/>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p:cNvSpPr>
            <a:spLocks noGrp="1" noChangeArrowheads="1"/>
          </p:cNvSpPr>
          <p:nvPr>
            <p:ph idx="1"/>
          </p:nvPr>
        </p:nvSpPr>
        <p:spPr>
          <a:xfrm>
            <a:off x="304800" y="1981200"/>
            <a:ext cx="8382000" cy="4690515"/>
          </a:xfrm>
        </p:spPr>
        <p:txBody>
          <a:bodyPr/>
          <a:lstStyle/>
          <a:p>
            <a:pPr marL="0" indent="396875" algn="just" eaLnBrk="1" hangingPunct="1">
              <a:lnSpc>
                <a:spcPct val="90000"/>
              </a:lnSpc>
              <a:spcBef>
                <a:spcPts val="0"/>
              </a:spcBef>
              <a:spcAft>
                <a:spcPts val="1200"/>
              </a:spcAft>
              <a:buFont typeface="Wingdings" pitchFamily="2" charset="2"/>
              <a:buNone/>
              <a:defRPr/>
            </a:pPr>
            <a:r>
              <a:rPr lang="es-ES" sz="1800" b="1" dirty="0" smtClean="0">
                <a:solidFill>
                  <a:schemeClr val="bg2">
                    <a:lumMod val="75000"/>
                  </a:schemeClr>
                </a:solidFill>
              </a:rPr>
              <a:t>53. </a:t>
            </a:r>
            <a:r>
              <a:rPr lang="es-ES" sz="1800" b="1" dirty="0" err="1" smtClean="0">
                <a:solidFill>
                  <a:schemeClr val="bg2">
                    <a:lumMod val="75000"/>
                  </a:schemeClr>
                </a:solidFill>
              </a:rPr>
              <a:t>Transaksi</a:t>
            </a:r>
            <a:r>
              <a:rPr lang="es-ES" sz="1800" b="1" dirty="0" smtClean="0">
                <a:solidFill>
                  <a:schemeClr val="bg2">
                    <a:lumMod val="75000"/>
                  </a:schemeClr>
                </a:solidFill>
              </a:rPr>
              <a:t> </a:t>
            </a:r>
            <a:r>
              <a:rPr lang="es-ES" sz="1800" b="1" dirty="0" err="1" smtClean="0">
                <a:solidFill>
                  <a:schemeClr val="bg2">
                    <a:lumMod val="75000"/>
                  </a:schemeClr>
                </a:solidFill>
              </a:rPr>
              <a:t>dalam</a:t>
            </a:r>
            <a:r>
              <a:rPr lang="es-ES" sz="1800" b="1" dirty="0" smtClean="0">
                <a:solidFill>
                  <a:schemeClr val="bg2">
                    <a:lumMod val="75000"/>
                  </a:schemeClr>
                </a:solidFill>
              </a:rPr>
              <a:t> mata </a:t>
            </a:r>
            <a:r>
              <a:rPr lang="es-ES" sz="1800" b="1" dirty="0" err="1" smtClean="0">
                <a:solidFill>
                  <a:schemeClr val="bg2">
                    <a:lumMod val="75000"/>
                  </a:schemeClr>
                </a:solidFill>
              </a:rPr>
              <a:t>uang</a:t>
            </a:r>
            <a:r>
              <a:rPr lang="es-ES" sz="1800" b="1" dirty="0" smtClean="0">
                <a:solidFill>
                  <a:schemeClr val="bg2">
                    <a:lumMod val="75000"/>
                  </a:schemeClr>
                </a:solidFill>
              </a:rPr>
              <a:t> </a:t>
            </a:r>
            <a:r>
              <a:rPr lang="es-ES" sz="1800" b="1" dirty="0" err="1" smtClean="0">
                <a:solidFill>
                  <a:schemeClr val="bg2">
                    <a:lumMod val="75000"/>
                  </a:schemeClr>
                </a:solidFill>
              </a:rPr>
              <a:t>asing</a:t>
            </a:r>
            <a:r>
              <a:rPr lang="es-ES" sz="1800" b="1" dirty="0" smtClean="0">
                <a:solidFill>
                  <a:schemeClr val="bg2">
                    <a:lumMod val="75000"/>
                  </a:schemeClr>
                </a:solidFill>
              </a:rPr>
              <a:t> </a:t>
            </a:r>
            <a:r>
              <a:rPr lang="es-ES" sz="1800" b="1" dirty="0" err="1" smtClean="0">
                <a:solidFill>
                  <a:schemeClr val="bg2">
                    <a:lumMod val="75000"/>
                  </a:schemeClr>
                </a:solidFill>
              </a:rPr>
              <a:t>harus</a:t>
            </a:r>
            <a:r>
              <a:rPr lang="es-ES" sz="1800" b="1" dirty="0" smtClean="0">
                <a:solidFill>
                  <a:schemeClr val="bg2">
                    <a:lumMod val="75000"/>
                  </a:schemeClr>
                </a:solidFill>
              </a:rPr>
              <a:t> </a:t>
            </a:r>
            <a:r>
              <a:rPr lang="es-ES" sz="1800" b="1" dirty="0" err="1" smtClean="0">
                <a:solidFill>
                  <a:schemeClr val="bg2">
                    <a:lumMod val="75000"/>
                  </a:schemeClr>
                </a:solidFill>
              </a:rPr>
              <a:t>dibukukan</a:t>
            </a:r>
            <a:r>
              <a:rPr lang="es-ES" sz="1800" b="1" dirty="0" smtClean="0">
                <a:solidFill>
                  <a:schemeClr val="bg2">
                    <a:lumMod val="75000"/>
                  </a:schemeClr>
                </a:solidFill>
              </a:rPr>
              <a:t> </a:t>
            </a:r>
            <a:r>
              <a:rPr lang="es-ES" sz="1800" b="1" dirty="0" err="1" smtClean="0">
                <a:solidFill>
                  <a:schemeClr val="bg2">
                    <a:lumMod val="75000"/>
                  </a:schemeClr>
                </a:solidFill>
              </a:rPr>
              <a:t>dalam</a:t>
            </a:r>
            <a:r>
              <a:rPr lang="es-ES" sz="1800" b="1" dirty="0" smtClean="0">
                <a:solidFill>
                  <a:schemeClr val="bg2">
                    <a:lumMod val="75000"/>
                  </a:schemeClr>
                </a:solidFill>
              </a:rPr>
              <a:t> mata </a:t>
            </a:r>
            <a:r>
              <a:rPr lang="es-ES" sz="1800" b="1" dirty="0" err="1" smtClean="0">
                <a:solidFill>
                  <a:schemeClr val="bg2">
                    <a:lumMod val="75000"/>
                  </a:schemeClr>
                </a:solidFill>
              </a:rPr>
              <a:t>uang</a:t>
            </a:r>
            <a:r>
              <a:rPr lang="es-ES" sz="1800" b="1" dirty="0" smtClean="0">
                <a:solidFill>
                  <a:schemeClr val="bg2">
                    <a:lumMod val="75000"/>
                  </a:schemeClr>
                </a:solidFill>
              </a:rPr>
              <a:t> </a:t>
            </a:r>
            <a:r>
              <a:rPr lang="es-ES" sz="1800" b="1" dirty="0" err="1" smtClean="0">
                <a:solidFill>
                  <a:schemeClr val="bg2">
                    <a:lumMod val="75000"/>
                  </a:schemeClr>
                </a:solidFill>
              </a:rPr>
              <a:t>rupiah</a:t>
            </a:r>
            <a:r>
              <a:rPr lang="es-ES" sz="1800" b="1" dirty="0" smtClean="0">
                <a:solidFill>
                  <a:schemeClr val="bg2">
                    <a:lumMod val="75000"/>
                  </a:schemeClr>
                </a:solidFill>
              </a:rPr>
              <a:t>. </a:t>
            </a:r>
          </a:p>
          <a:p>
            <a:pPr marL="0" indent="396875" algn="just" eaLnBrk="1" hangingPunct="1">
              <a:lnSpc>
                <a:spcPct val="90000"/>
              </a:lnSpc>
              <a:spcBef>
                <a:spcPts val="0"/>
              </a:spcBef>
              <a:spcAft>
                <a:spcPts val="1200"/>
              </a:spcAft>
              <a:buFont typeface="Wingdings" pitchFamily="2" charset="2"/>
              <a:buNone/>
              <a:defRPr/>
            </a:pPr>
            <a:r>
              <a:rPr lang="es-ES" sz="1800" b="1" dirty="0" smtClean="0">
                <a:solidFill>
                  <a:schemeClr val="bg2">
                    <a:lumMod val="75000"/>
                  </a:schemeClr>
                </a:solidFill>
              </a:rPr>
              <a:t>54. </a:t>
            </a:r>
            <a:r>
              <a:rPr lang="es-ES" sz="1800" b="1" dirty="0" err="1" smtClean="0">
                <a:solidFill>
                  <a:schemeClr val="bg2">
                    <a:lumMod val="75000"/>
                  </a:schemeClr>
                </a:solidFill>
              </a:rPr>
              <a:t>Dalam</a:t>
            </a:r>
            <a:r>
              <a:rPr lang="es-ES" sz="1800" b="1" dirty="0" smtClean="0">
                <a:solidFill>
                  <a:schemeClr val="bg2">
                    <a:lumMod val="75000"/>
                  </a:schemeClr>
                </a:solidFill>
              </a:rPr>
              <a:t> </a:t>
            </a:r>
            <a:r>
              <a:rPr lang="es-ES" sz="1800" b="1" dirty="0" err="1" smtClean="0">
                <a:solidFill>
                  <a:schemeClr val="bg2">
                    <a:lumMod val="75000"/>
                  </a:schemeClr>
                </a:solidFill>
              </a:rPr>
              <a:t>hal</a:t>
            </a:r>
            <a:r>
              <a:rPr lang="es-ES" sz="1800" b="1" dirty="0" smtClean="0">
                <a:solidFill>
                  <a:schemeClr val="bg2">
                    <a:lumMod val="75000"/>
                  </a:schemeClr>
                </a:solidFill>
              </a:rPr>
              <a:t> </a:t>
            </a:r>
            <a:r>
              <a:rPr lang="es-ES" sz="1800" b="1" dirty="0" err="1" smtClean="0">
                <a:solidFill>
                  <a:schemeClr val="bg2">
                    <a:lumMod val="75000"/>
                  </a:schemeClr>
                </a:solidFill>
              </a:rPr>
              <a:t>tersedia</a:t>
            </a:r>
            <a:r>
              <a:rPr lang="es-ES" sz="1800" b="1" dirty="0" smtClean="0">
                <a:solidFill>
                  <a:schemeClr val="bg2">
                    <a:lumMod val="75000"/>
                  </a:schemeClr>
                </a:solidFill>
              </a:rPr>
              <a:t> </a:t>
            </a:r>
            <a:r>
              <a:rPr lang="es-ES" sz="1800" b="1" dirty="0" err="1" smtClean="0">
                <a:solidFill>
                  <a:schemeClr val="bg2">
                    <a:lumMod val="75000"/>
                  </a:schemeClr>
                </a:solidFill>
              </a:rPr>
              <a:t>dana</a:t>
            </a:r>
            <a:r>
              <a:rPr lang="es-ES" sz="1800" b="1" dirty="0" smtClean="0">
                <a:solidFill>
                  <a:schemeClr val="bg2">
                    <a:lumMod val="75000"/>
                  </a:schemeClr>
                </a:solidFill>
              </a:rPr>
              <a:t> </a:t>
            </a:r>
            <a:r>
              <a:rPr lang="es-ES" sz="1800" b="1" dirty="0" err="1" smtClean="0">
                <a:solidFill>
                  <a:schemeClr val="bg2">
                    <a:lumMod val="75000"/>
                  </a:schemeClr>
                </a:solidFill>
              </a:rPr>
              <a:t>dalam</a:t>
            </a:r>
            <a:r>
              <a:rPr lang="es-ES" sz="1800" b="1" dirty="0" smtClean="0">
                <a:solidFill>
                  <a:schemeClr val="bg2">
                    <a:lumMod val="75000"/>
                  </a:schemeClr>
                </a:solidFill>
              </a:rPr>
              <a:t> mata </a:t>
            </a:r>
            <a:r>
              <a:rPr lang="es-ES" sz="1800" b="1" dirty="0" err="1" smtClean="0">
                <a:solidFill>
                  <a:schemeClr val="bg2">
                    <a:lumMod val="75000"/>
                  </a:schemeClr>
                </a:solidFill>
              </a:rPr>
              <a:t>uang</a:t>
            </a:r>
            <a:r>
              <a:rPr lang="es-ES" sz="1800" b="1" dirty="0" smtClean="0">
                <a:solidFill>
                  <a:schemeClr val="bg2">
                    <a:lumMod val="75000"/>
                  </a:schemeClr>
                </a:solidFill>
              </a:rPr>
              <a:t> </a:t>
            </a:r>
            <a:r>
              <a:rPr lang="es-ES" sz="1800" b="1" dirty="0" err="1" smtClean="0">
                <a:solidFill>
                  <a:schemeClr val="bg2">
                    <a:lumMod val="75000"/>
                  </a:schemeClr>
                </a:solidFill>
              </a:rPr>
              <a:t>asing</a:t>
            </a:r>
            <a:r>
              <a:rPr lang="es-ES" sz="1800" b="1" dirty="0" smtClean="0">
                <a:solidFill>
                  <a:schemeClr val="bg2">
                    <a:lumMod val="75000"/>
                  </a:schemeClr>
                </a:solidFill>
              </a:rPr>
              <a:t> yang sama </a:t>
            </a:r>
            <a:r>
              <a:rPr lang="es-ES" sz="1800" b="1" dirty="0" err="1" smtClean="0">
                <a:solidFill>
                  <a:schemeClr val="bg2">
                    <a:lumMod val="75000"/>
                  </a:schemeClr>
                </a:solidFill>
              </a:rPr>
              <a:t>dengan</a:t>
            </a:r>
            <a:r>
              <a:rPr lang="es-ES" sz="1800" b="1" dirty="0" smtClean="0">
                <a:solidFill>
                  <a:schemeClr val="bg2">
                    <a:lumMod val="75000"/>
                  </a:schemeClr>
                </a:solidFill>
              </a:rPr>
              <a:t> yang </a:t>
            </a:r>
            <a:r>
              <a:rPr lang="es-ES" sz="1800" b="1" dirty="0" err="1" smtClean="0">
                <a:solidFill>
                  <a:schemeClr val="bg2">
                    <a:lumMod val="75000"/>
                  </a:schemeClr>
                </a:solidFill>
              </a:rPr>
              <a:t>digunakan</a:t>
            </a:r>
            <a:r>
              <a:rPr lang="es-ES" sz="1800" b="1" dirty="0" smtClean="0">
                <a:solidFill>
                  <a:schemeClr val="bg2">
                    <a:lumMod val="75000"/>
                  </a:schemeClr>
                </a:solidFill>
              </a:rPr>
              <a:t> </a:t>
            </a:r>
            <a:r>
              <a:rPr lang="es-ES" sz="1800" b="1" dirty="0" err="1" smtClean="0">
                <a:solidFill>
                  <a:schemeClr val="bg2">
                    <a:lumMod val="75000"/>
                  </a:schemeClr>
                </a:solidFill>
              </a:rPr>
              <a:t>dalam</a:t>
            </a:r>
            <a:r>
              <a:rPr lang="es-ES" sz="1800" b="1" dirty="0" smtClean="0">
                <a:solidFill>
                  <a:schemeClr val="bg2">
                    <a:lumMod val="75000"/>
                  </a:schemeClr>
                </a:solidFill>
              </a:rPr>
              <a:t> </a:t>
            </a:r>
            <a:r>
              <a:rPr lang="es-ES" sz="1800" b="1" dirty="0" err="1" smtClean="0">
                <a:solidFill>
                  <a:schemeClr val="bg2">
                    <a:lumMod val="75000"/>
                  </a:schemeClr>
                </a:solidFill>
              </a:rPr>
              <a:t>transaksi</a:t>
            </a:r>
            <a:r>
              <a:rPr lang="es-ES" sz="1800" b="1" dirty="0" smtClean="0">
                <a:solidFill>
                  <a:schemeClr val="bg2">
                    <a:lumMod val="75000"/>
                  </a:schemeClr>
                </a:solidFill>
              </a:rPr>
              <a:t>, </a:t>
            </a:r>
            <a:r>
              <a:rPr lang="es-ES" sz="1800" b="1" dirty="0" err="1" smtClean="0">
                <a:solidFill>
                  <a:schemeClr val="bg2">
                    <a:lumMod val="75000"/>
                  </a:schemeClr>
                </a:solidFill>
              </a:rPr>
              <a:t>maka</a:t>
            </a:r>
            <a:r>
              <a:rPr lang="es-ES" sz="1800" b="1" dirty="0" smtClean="0">
                <a:solidFill>
                  <a:schemeClr val="bg2">
                    <a:lumMod val="75000"/>
                  </a:schemeClr>
                </a:solidFill>
              </a:rPr>
              <a:t> </a:t>
            </a:r>
            <a:r>
              <a:rPr lang="es-ES" sz="1800" b="1" dirty="0" err="1" smtClean="0">
                <a:solidFill>
                  <a:schemeClr val="bg2">
                    <a:lumMod val="75000"/>
                  </a:schemeClr>
                </a:solidFill>
              </a:rPr>
              <a:t>transaksi</a:t>
            </a:r>
            <a:r>
              <a:rPr lang="es-ES" sz="1800" b="1" dirty="0" smtClean="0">
                <a:solidFill>
                  <a:schemeClr val="bg2">
                    <a:lumMod val="75000"/>
                  </a:schemeClr>
                </a:solidFill>
              </a:rPr>
              <a:t> </a:t>
            </a:r>
            <a:r>
              <a:rPr lang="es-ES" sz="1800" b="1" dirty="0" err="1" smtClean="0">
                <a:solidFill>
                  <a:schemeClr val="bg2">
                    <a:lumMod val="75000"/>
                  </a:schemeClr>
                </a:solidFill>
              </a:rPr>
              <a:t>dalam</a:t>
            </a:r>
            <a:r>
              <a:rPr lang="es-ES" sz="1800" b="1" dirty="0" smtClean="0">
                <a:solidFill>
                  <a:schemeClr val="bg2">
                    <a:lumMod val="75000"/>
                  </a:schemeClr>
                </a:solidFill>
              </a:rPr>
              <a:t> mata </a:t>
            </a:r>
            <a:r>
              <a:rPr lang="es-ES" sz="1800" b="1" dirty="0" err="1" smtClean="0">
                <a:solidFill>
                  <a:schemeClr val="bg2">
                    <a:lumMod val="75000"/>
                  </a:schemeClr>
                </a:solidFill>
              </a:rPr>
              <a:t>uang</a:t>
            </a:r>
            <a:r>
              <a:rPr lang="es-ES" sz="1800" b="1" dirty="0" smtClean="0">
                <a:solidFill>
                  <a:schemeClr val="bg2">
                    <a:lumMod val="75000"/>
                  </a:schemeClr>
                </a:solidFill>
              </a:rPr>
              <a:t> </a:t>
            </a:r>
            <a:r>
              <a:rPr lang="es-ES" sz="1800" b="1" dirty="0" err="1" smtClean="0">
                <a:solidFill>
                  <a:schemeClr val="bg2">
                    <a:lumMod val="75000"/>
                  </a:schemeClr>
                </a:solidFill>
              </a:rPr>
              <a:t>asing</a:t>
            </a:r>
            <a:r>
              <a:rPr lang="es-ES" sz="1800" b="1" dirty="0" smtClean="0">
                <a:solidFill>
                  <a:schemeClr val="bg2">
                    <a:lumMod val="75000"/>
                  </a:schemeClr>
                </a:solidFill>
              </a:rPr>
              <a:t> </a:t>
            </a:r>
            <a:r>
              <a:rPr lang="es-ES" sz="1800" b="1" dirty="0" err="1" smtClean="0">
                <a:solidFill>
                  <a:schemeClr val="bg2">
                    <a:lumMod val="75000"/>
                  </a:schemeClr>
                </a:solidFill>
              </a:rPr>
              <a:t>tersebut</a:t>
            </a:r>
            <a:r>
              <a:rPr lang="es-ES" sz="1800" b="1" dirty="0" smtClean="0">
                <a:solidFill>
                  <a:schemeClr val="bg2">
                    <a:lumMod val="75000"/>
                  </a:schemeClr>
                </a:solidFill>
              </a:rPr>
              <a:t> </a:t>
            </a:r>
            <a:r>
              <a:rPr lang="es-ES" sz="1800" b="1" dirty="0" err="1" smtClean="0">
                <a:solidFill>
                  <a:schemeClr val="bg2">
                    <a:lumMod val="75000"/>
                  </a:schemeClr>
                </a:solidFill>
              </a:rPr>
              <a:t>dicatat</a:t>
            </a:r>
            <a:r>
              <a:rPr lang="es-ES" sz="1800" b="1" dirty="0" smtClean="0">
                <a:solidFill>
                  <a:schemeClr val="bg2">
                    <a:lumMod val="75000"/>
                  </a:schemeClr>
                </a:solidFill>
              </a:rPr>
              <a:t> </a:t>
            </a:r>
            <a:r>
              <a:rPr lang="es-ES" sz="1800" b="1" dirty="0" err="1" smtClean="0">
                <a:solidFill>
                  <a:schemeClr val="bg2">
                    <a:lumMod val="75000"/>
                  </a:schemeClr>
                </a:solidFill>
              </a:rPr>
              <a:t>dengan</a:t>
            </a:r>
            <a:r>
              <a:rPr lang="es-ES" sz="1800" b="1" dirty="0" smtClean="0">
                <a:solidFill>
                  <a:schemeClr val="bg2">
                    <a:lumMod val="75000"/>
                  </a:schemeClr>
                </a:solidFill>
              </a:rPr>
              <a:t> </a:t>
            </a:r>
            <a:r>
              <a:rPr lang="es-ES" sz="1800" b="1" dirty="0" err="1" smtClean="0">
                <a:solidFill>
                  <a:schemeClr val="bg2">
                    <a:lumMod val="75000"/>
                  </a:schemeClr>
                </a:solidFill>
              </a:rPr>
              <a:t>menjabarkannya</a:t>
            </a:r>
            <a:r>
              <a:rPr lang="es-ES" sz="1800" b="1" dirty="0" smtClean="0">
                <a:solidFill>
                  <a:schemeClr val="bg2">
                    <a:lumMod val="75000"/>
                  </a:schemeClr>
                </a:solidFill>
              </a:rPr>
              <a:t> </a:t>
            </a:r>
            <a:r>
              <a:rPr lang="es-ES" sz="1800" b="1" dirty="0" err="1" smtClean="0">
                <a:solidFill>
                  <a:schemeClr val="bg2">
                    <a:lumMod val="75000"/>
                  </a:schemeClr>
                </a:solidFill>
              </a:rPr>
              <a:t>ke</a:t>
            </a:r>
            <a:r>
              <a:rPr lang="es-ES" sz="1800" b="1" dirty="0" smtClean="0">
                <a:solidFill>
                  <a:schemeClr val="bg2">
                    <a:lumMod val="75000"/>
                  </a:schemeClr>
                </a:solidFill>
              </a:rPr>
              <a:t> </a:t>
            </a:r>
            <a:r>
              <a:rPr lang="es-ES" sz="1800" b="1" dirty="0" err="1" smtClean="0">
                <a:solidFill>
                  <a:schemeClr val="bg2">
                    <a:lumMod val="75000"/>
                  </a:schemeClr>
                </a:solidFill>
              </a:rPr>
              <a:t>dalam</a:t>
            </a:r>
            <a:r>
              <a:rPr lang="es-ES" sz="1800" b="1" dirty="0" smtClean="0">
                <a:solidFill>
                  <a:schemeClr val="bg2">
                    <a:lumMod val="75000"/>
                  </a:schemeClr>
                </a:solidFill>
              </a:rPr>
              <a:t> mata </a:t>
            </a:r>
            <a:r>
              <a:rPr lang="es-ES" sz="1800" b="1" dirty="0" err="1" smtClean="0">
                <a:solidFill>
                  <a:schemeClr val="bg2">
                    <a:lumMod val="75000"/>
                  </a:schemeClr>
                </a:solidFill>
              </a:rPr>
              <a:t>uang</a:t>
            </a:r>
            <a:r>
              <a:rPr lang="es-ES" sz="1800" b="1" dirty="0" smtClean="0">
                <a:solidFill>
                  <a:schemeClr val="bg2">
                    <a:lumMod val="75000"/>
                  </a:schemeClr>
                </a:solidFill>
              </a:rPr>
              <a:t> </a:t>
            </a:r>
            <a:r>
              <a:rPr lang="es-ES" sz="1800" b="1" dirty="0" err="1" smtClean="0">
                <a:solidFill>
                  <a:schemeClr val="bg2">
                    <a:lumMod val="75000"/>
                  </a:schemeClr>
                </a:solidFill>
              </a:rPr>
              <a:t>rupiah</a:t>
            </a:r>
            <a:r>
              <a:rPr lang="es-ES" sz="1800" b="1" dirty="0" smtClean="0">
                <a:solidFill>
                  <a:schemeClr val="bg2">
                    <a:lumMod val="75000"/>
                  </a:schemeClr>
                </a:solidFill>
              </a:rPr>
              <a:t> </a:t>
            </a:r>
            <a:r>
              <a:rPr lang="es-ES" sz="1800" b="1" dirty="0" err="1" smtClean="0">
                <a:solidFill>
                  <a:schemeClr val="bg2">
                    <a:lumMod val="75000"/>
                  </a:schemeClr>
                </a:solidFill>
              </a:rPr>
              <a:t>berdasarkan</a:t>
            </a:r>
            <a:r>
              <a:rPr lang="es-ES" sz="1800" b="1" dirty="0" smtClean="0">
                <a:solidFill>
                  <a:schemeClr val="bg2">
                    <a:lumMod val="75000"/>
                  </a:schemeClr>
                </a:solidFill>
              </a:rPr>
              <a:t> </a:t>
            </a:r>
            <a:r>
              <a:rPr lang="es-ES" sz="1800" b="1" dirty="0" err="1" smtClean="0">
                <a:solidFill>
                  <a:schemeClr val="bg2">
                    <a:lumMod val="75000"/>
                  </a:schemeClr>
                </a:solidFill>
              </a:rPr>
              <a:t>kurs</a:t>
            </a:r>
            <a:r>
              <a:rPr lang="es-ES" sz="1800" b="1" dirty="0" smtClean="0">
                <a:solidFill>
                  <a:schemeClr val="bg2">
                    <a:lumMod val="75000"/>
                  </a:schemeClr>
                </a:solidFill>
              </a:rPr>
              <a:t> </a:t>
            </a:r>
            <a:r>
              <a:rPr lang="es-ES" sz="1800" b="1" dirty="0" err="1" smtClean="0">
                <a:solidFill>
                  <a:schemeClr val="bg2">
                    <a:lumMod val="75000"/>
                  </a:schemeClr>
                </a:solidFill>
              </a:rPr>
              <a:t>tengah</a:t>
            </a:r>
            <a:r>
              <a:rPr lang="es-ES" sz="1800" b="1" dirty="0" smtClean="0">
                <a:solidFill>
                  <a:schemeClr val="bg2">
                    <a:lumMod val="75000"/>
                  </a:schemeClr>
                </a:solidFill>
              </a:rPr>
              <a:t> </a:t>
            </a:r>
            <a:r>
              <a:rPr lang="es-ES" sz="1800" b="1" dirty="0" err="1" smtClean="0">
                <a:solidFill>
                  <a:schemeClr val="bg2">
                    <a:lumMod val="75000"/>
                  </a:schemeClr>
                </a:solidFill>
              </a:rPr>
              <a:t>bank</a:t>
            </a:r>
            <a:r>
              <a:rPr lang="es-ES" sz="1800" b="1" dirty="0" smtClean="0">
                <a:solidFill>
                  <a:schemeClr val="bg2">
                    <a:lumMod val="75000"/>
                  </a:schemeClr>
                </a:solidFill>
              </a:rPr>
              <a:t> </a:t>
            </a:r>
            <a:r>
              <a:rPr lang="es-ES" sz="1800" b="1" dirty="0" err="1" smtClean="0">
                <a:solidFill>
                  <a:schemeClr val="bg2">
                    <a:lumMod val="75000"/>
                  </a:schemeClr>
                </a:solidFill>
              </a:rPr>
              <a:t>sentral</a:t>
            </a:r>
            <a:r>
              <a:rPr lang="es-ES" sz="1800" b="1" dirty="0" smtClean="0">
                <a:solidFill>
                  <a:schemeClr val="bg2">
                    <a:lumMod val="75000"/>
                  </a:schemeClr>
                </a:solidFill>
              </a:rPr>
              <a:t> pada </a:t>
            </a:r>
            <a:r>
              <a:rPr lang="es-ES" sz="1800" b="1" dirty="0" err="1" smtClean="0">
                <a:solidFill>
                  <a:schemeClr val="bg2">
                    <a:lumMod val="75000"/>
                  </a:schemeClr>
                </a:solidFill>
              </a:rPr>
              <a:t>tanggal</a:t>
            </a:r>
            <a:r>
              <a:rPr lang="es-ES" sz="1800" b="1" dirty="0" smtClean="0">
                <a:solidFill>
                  <a:schemeClr val="bg2">
                    <a:lumMod val="75000"/>
                  </a:schemeClr>
                </a:solidFill>
              </a:rPr>
              <a:t> </a:t>
            </a:r>
            <a:r>
              <a:rPr lang="es-ES" sz="1800" b="1" dirty="0" err="1" smtClean="0">
                <a:solidFill>
                  <a:schemeClr val="bg2">
                    <a:lumMod val="75000"/>
                  </a:schemeClr>
                </a:solidFill>
              </a:rPr>
              <a:t>transaksi</a:t>
            </a:r>
            <a:r>
              <a:rPr lang="es-ES" sz="1800" b="1" dirty="0" smtClean="0">
                <a:solidFill>
                  <a:schemeClr val="bg2">
                    <a:lumMod val="75000"/>
                  </a:schemeClr>
                </a:solidFill>
              </a:rPr>
              <a:t>.</a:t>
            </a:r>
          </a:p>
          <a:p>
            <a:pPr marL="0" indent="517525" algn="just">
              <a:lnSpc>
                <a:spcPct val="80000"/>
              </a:lnSpc>
              <a:spcBef>
                <a:spcPts val="0"/>
              </a:spcBef>
              <a:spcAft>
                <a:spcPts val="1200"/>
              </a:spcAft>
              <a:buNone/>
              <a:defRPr/>
            </a:pPr>
            <a:r>
              <a:rPr lang="es-ES" sz="1800" b="1" dirty="0" smtClean="0">
                <a:solidFill>
                  <a:schemeClr val="bg2">
                    <a:lumMod val="75000"/>
                  </a:schemeClr>
                </a:solidFill>
              </a:rPr>
              <a:t>55.</a:t>
            </a:r>
            <a:r>
              <a:rPr lang="es-ES" sz="1800" dirty="0" smtClean="0">
                <a:solidFill>
                  <a:schemeClr val="bg2">
                    <a:lumMod val="75000"/>
                  </a:schemeClr>
                </a:solidFill>
              </a:rPr>
              <a:t> </a:t>
            </a:r>
            <a:r>
              <a:rPr lang="es-ES" sz="1800" b="1" dirty="0" err="1" smtClean="0">
                <a:solidFill>
                  <a:schemeClr val="bg2">
                    <a:lumMod val="75000"/>
                  </a:schemeClr>
                </a:solidFill>
              </a:rPr>
              <a:t>Dalam</a:t>
            </a:r>
            <a:r>
              <a:rPr lang="es-ES" sz="1800" b="1" dirty="0" smtClean="0">
                <a:solidFill>
                  <a:schemeClr val="bg2">
                    <a:lumMod val="75000"/>
                  </a:schemeClr>
                </a:solidFill>
              </a:rPr>
              <a:t> </a:t>
            </a:r>
            <a:r>
              <a:rPr lang="es-ES" sz="1800" b="1" dirty="0" err="1" smtClean="0">
                <a:solidFill>
                  <a:schemeClr val="bg2">
                    <a:lumMod val="75000"/>
                  </a:schemeClr>
                </a:solidFill>
              </a:rPr>
              <a:t>hal</a:t>
            </a:r>
            <a:r>
              <a:rPr lang="es-ES" sz="1800" b="1" dirty="0" smtClean="0">
                <a:solidFill>
                  <a:schemeClr val="bg2">
                    <a:lumMod val="75000"/>
                  </a:schemeClr>
                </a:solidFill>
              </a:rPr>
              <a:t> </a:t>
            </a:r>
            <a:r>
              <a:rPr lang="es-ES" sz="1800" b="1" dirty="0" err="1" smtClean="0">
                <a:solidFill>
                  <a:schemeClr val="bg2">
                    <a:lumMod val="75000"/>
                  </a:schemeClr>
                </a:solidFill>
              </a:rPr>
              <a:t>tidak</a:t>
            </a:r>
            <a:r>
              <a:rPr lang="es-ES" sz="1800" b="1" dirty="0" smtClean="0">
                <a:solidFill>
                  <a:schemeClr val="bg2">
                    <a:lumMod val="75000"/>
                  </a:schemeClr>
                </a:solidFill>
              </a:rPr>
              <a:t> </a:t>
            </a:r>
            <a:r>
              <a:rPr lang="es-ES" sz="1800" b="1" dirty="0" err="1" smtClean="0">
                <a:solidFill>
                  <a:schemeClr val="bg2">
                    <a:lumMod val="75000"/>
                  </a:schemeClr>
                </a:solidFill>
              </a:rPr>
              <a:t>tersedia</a:t>
            </a:r>
            <a:r>
              <a:rPr lang="es-ES" sz="1800" b="1" dirty="0" smtClean="0">
                <a:solidFill>
                  <a:schemeClr val="bg2">
                    <a:lumMod val="75000"/>
                  </a:schemeClr>
                </a:solidFill>
              </a:rPr>
              <a:t> </a:t>
            </a:r>
            <a:r>
              <a:rPr lang="es-ES" sz="1800" b="1" dirty="0" err="1" smtClean="0">
                <a:solidFill>
                  <a:schemeClr val="bg2">
                    <a:lumMod val="75000"/>
                  </a:schemeClr>
                </a:solidFill>
              </a:rPr>
              <a:t>dana</a:t>
            </a:r>
            <a:r>
              <a:rPr lang="es-ES" sz="1800" b="1" dirty="0" smtClean="0">
                <a:solidFill>
                  <a:schemeClr val="bg2">
                    <a:lumMod val="75000"/>
                  </a:schemeClr>
                </a:solidFill>
              </a:rPr>
              <a:t> </a:t>
            </a:r>
            <a:r>
              <a:rPr lang="es-ES" sz="1800" b="1" dirty="0" err="1" smtClean="0">
                <a:solidFill>
                  <a:schemeClr val="bg2">
                    <a:lumMod val="75000"/>
                  </a:schemeClr>
                </a:solidFill>
              </a:rPr>
              <a:t>dalam</a:t>
            </a:r>
            <a:r>
              <a:rPr lang="es-ES" sz="1800" b="1" dirty="0" smtClean="0">
                <a:solidFill>
                  <a:schemeClr val="bg2">
                    <a:lumMod val="75000"/>
                  </a:schemeClr>
                </a:solidFill>
              </a:rPr>
              <a:t> mata </a:t>
            </a:r>
            <a:r>
              <a:rPr lang="es-ES" sz="1800" b="1" dirty="0" err="1" smtClean="0">
                <a:solidFill>
                  <a:schemeClr val="bg2">
                    <a:lumMod val="75000"/>
                  </a:schemeClr>
                </a:solidFill>
              </a:rPr>
              <a:t>uang</a:t>
            </a:r>
            <a:r>
              <a:rPr lang="es-ES" sz="1800" b="1" dirty="0" smtClean="0">
                <a:solidFill>
                  <a:schemeClr val="bg2">
                    <a:lumMod val="75000"/>
                  </a:schemeClr>
                </a:solidFill>
              </a:rPr>
              <a:t> </a:t>
            </a:r>
            <a:r>
              <a:rPr lang="es-ES" sz="1800" b="1" dirty="0" err="1" smtClean="0">
                <a:solidFill>
                  <a:schemeClr val="bg2">
                    <a:lumMod val="75000"/>
                  </a:schemeClr>
                </a:solidFill>
              </a:rPr>
              <a:t>asing</a:t>
            </a:r>
            <a:r>
              <a:rPr lang="es-ES" sz="1800" b="1" dirty="0" smtClean="0">
                <a:solidFill>
                  <a:schemeClr val="bg2">
                    <a:lumMod val="75000"/>
                  </a:schemeClr>
                </a:solidFill>
              </a:rPr>
              <a:t> yang </a:t>
            </a:r>
            <a:r>
              <a:rPr lang="es-ES" sz="1800" b="1" dirty="0" err="1" smtClean="0">
                <a:solidFill>
                  <a:schemeClr val="bg2">
                    <a:lumMod val="75000"/>
                  </a:schemeClr>
                </a:solidFill>
              </a:rPr>
              <a:t>digunakan</a:t>
            </a:r>
            <a:r>
              <a:rPr lang="es-ES" sz="1800" b="1" dirty="0" smtClean="0">
                <a:solidFill>
                  <a:schemeClr val="bg2">
                    <a:lumMod val="75000"/>
                  </a:schemeClr>
                </a:solidFill>
              </a:rPr>
              <a:t> </a:t>
            </a:r>
            <a:r>
              <a:rPr lang="es-ES" sz="1800" b="1" dirty="0" err="1" smtClean="0">
                <a:solidFill>
                  <a:schemeClr val="bg2">
                    <a:lumMod val="75000"/>
                  </a:schemeClr>
                </a:solidFill>
              </a:rPr>
              <a:t>dalam</a:t>
            </a:r>
            <a:r>
              <a:rPr lang="es-ES" sz="1800" b="1" dirty="0" smtClean="0">
                <a:solidFill>
                  <a:schemeClr val="bg2">
                    <a:lumMod val="75000"/>
                  </a:schemeClr>
                </a:solidFill>
              </a:rPr>
              <a:t> </a:t>
            </a:r>
            <a:r>
              <a:rPr lang="es-ES" sz="1800" b="1" dirty="0" err="1" smtClean="0">
                <a:solidFill>
                  <a:schemeClr val="bg2">
                    <a:lumMod val="75000"/>
                  </a:schemeClr>
                </a:solidFill>
              </a:rPr>
              <a:t>transaksi</a:t>
            </a:r>
            <a:r>
              <a:rPr lang="es-ES" sz="1800" b="1" dirty="0" smtClean="0">
                <a:solidFill>
                  <a:schemeClr val="bg2">
                    <a:lumMod val="75000"/>
                  </a:schemeClr>
                </a:solidFill>
              </a:rPr>
              <a:t> dan mata </a:t>
            </a:r>
            <a:r>
              <a:rPr lang="es-ES" sz="1800" b="1" dirty="0" err="1" smtClean="0">
                <a:solidFill>
                  <a:schemeClr val="bg2">
                    <a:lumMod val="75000"/>
                  </a:schemeClr>
                </a:solidFill>
              </a:rPr>
              <a:t>uang</a:t>
            </a:r>
            <a:r>
              <a:rPr lang="es-ES" sz="1800" b="1" dirty="0" smtClean="0">
                <a:solidFill>
                  <a:schemeClr val="bg2">
                    <a:lumMod val="75000"/>
                  </a:schemeClr>
                </a:solidFill>
              </a:rPr>
              <a:t> </a:t>
            </a:r>
            <a:r>
              <a:rPr lang="es-ES" sz="1800" b="1" dirty="0" err="1" smtClean="0">
                <a:solidFill>
                  <a:schemeClr val="bg2">
                    <a:lumMod val="75000"/>
                  </a:schemeClr>
                </a:solidFill>
              </a:rPr>
              <a:t>asing</a:t>
            </a:r>
            <a:r>
              <a:rPr lang="es-ES" sz="1800" b="1" dirty="0" smtClean="0">
                <a:solidFill>
                  <a:schemeClr val="bg2">
                    <a:lumMod val="75000"/>
                  </a:schemeClr>
                </a:solidFill>
              </a:rPr>
              <a:t> </a:t>
            </a:r>
            <a:r>
              <a:rPr lang="es-ES" sz="1800" b="1" dirty="0" err="1" smtClean="0">
                <a:solidFill>
                  <a:schemeClr val="bg2">
                    <a:lumMod val="75000"/>
                  </a:schemeClr>
                </a:solidFill>
              </a:rPr>
              <a:t>tersebut</a:t>
            </a:r>
            <a:r>
              <a:rPr lang="es-ES" sz="1800" b="1" dirty="0" smtClean="0">
                <a:solidFill>
                  <a:schemeClr val="bg2">
                    <a:lumMod val="75000"/>
                  </a:schemeClr>
                </a:solidFill>
              </a:rPr>
              <a:t> </a:t>
            </a:r>
            <a:r>
              <a:rPr lang="es-ES" sz="1800" b="1" dirty="0" err="1" smtClean="0">
                <a:solidFill>
                  <a:schemeClr val="bg2">
                    <a:lumMod val="75000"/>
                  </a:schemeClr>
                </a:solidFill>
              </a:rPr>
              <a:t>dibeli</a:t>
            </a:r>
            <a:r>
              <a:rPr lang="es-ES" sz="1800" b="1" dirty="0" smtClean="0">
                <a:solidFill>
                  <a:schemeClr val="bg2">
                    <a:lumMod val="75000"/>
                  </a:schemeClr>
                </a:solidFill>
              </a:rPr>
              <a:t> </a:t>
            </a:r>
            <a:r>
              <a:rPr lang="es-ES" sz="1800" b="1" dirty="0" err="1" smtClean="0">
                <a:solidFill>
                  <a:schemeClr val="bg2">
                    <a:lumMod val="75000"/>
                  </a:schemeClr>
                </a:solidFill>
              </a:rPr>
              <a:t>dengan</a:t>
            </a:r>
            <a:r>
              <a:rPr lang="es-ES" sz="1800" b="1" dirty="0" smtClean="0">
                <a:solidFill>
                  <a:schemeClr val="bg2">
                    <a:lumMod val="75000"/>
                  </a:schemeClr>
                </a:solidFill>
              </a:rPr>
              <a:t> </a:t>
            </a:r>
            <a:r>
              <a:rPr lang="es-ES" sz="1800" b="1" dirty="0" err="1" smtClean="0">
                <a:solidFill>
                  <a:schemeClr val="bg2">
                    <a:lumMod val="75000"/>
                  </a:schemeClr>
                </a:solidFill>
              </a:rPr>
              <a:t>rupiah</a:t>
            </a:r>
            <a:r>
              <a:rPr lang="es-ES" sz="1800" b="1" dirty="0" smtClean="0">
                <a:solidFill>
                  <a:schemeClr val="bg2">
                    <a:lumMod val="75000"/>
                  </a:schemeClr>
                </a:solidFill>
              </a:rPr>
              <a:t>, </a:t>
            </a:r>
            <a:r>
              <a:rPr lang="es-ES" sz="1800" b="1" dirty="0" err="1" smtClean="0">
                <a:solidFill>
                  <a:schemeClr val="bg2">
                    <a:lumMod val="75000"/>
                  </a:schemeClr>
                </a:solidFill>
              </a:rPr>
              <a:t>maka</a:t>
            </a:r>
            <a:r>
              <a:rPr lang="es-ES" sz="1800" b="1" dirty="0" smtClean="0">
                <a:solidFill>
                  <a:schemeClr val="bg2">
                    <a:lumMod val="75000"/>
                  </a:schemeClr>
                </a:solidFill>
              </a:rPr>
              <a:t> </a:t>
            </a:r>
            <a:r>
              <a:rPr lang="es-ES" sz="1800" b="1" dirty="0" err="1" smtClean="0">
                <a:solidFill>
                  <a:schemeClr val="bg2">
                    <a:lumMod val="75000"/>
                  </a:schemeClr>
                </a:solidFill>
              </a:rPr>
              <a:t>transaksi</a:t>
            </a:r>
            <a:r>
              <a:rPr lang="es-ES" sz="1800" b="1" dirty="0" smtClean="0">
                <a:solidFill>
                  <a:schemeClr val="bg2">
                    <a:lumMod val="75000"/>
                  </a:schemeClr>
                </a:solidFill>
              </a:rPr>
              <a:t> </a:t>
            </a:r>
            <a:r>
              <a:rPr lang="es-ES" sz="1800" b="1" dirty="0" err="1" smtClean="0">
                <a:solidFill>
                  <a:schemeClr val="bg2">
                    <a:lumMod val="75000"/>
                  </a:schemeClr>
                </a:solidFill>
              </a:rPr>
              <a:t>dalam</a:t>
            </a:r>
            <a:r>
              <a:rPr lang="es-ES" sz="1800" b="1" dirty="0" smtClean="0">
                <a:solidFill>
                  <a:schemeClr val="bg2">
                    <a:lumMod val="75000"/>
                  </a:schemeClr>
                </a:solidFill>
              </a:rPr>
              <a:t> mata </a:t>
            </a:r>
            <a:r>
              <a:rPr lang="es-ES" sz="1800" b="1" dirty="0" err="1" smtClean="0">
                <a:solidFill>
                  <a:schemeClr val="bg2">
                    <a:lumMod val="75000"/>
                  </a:schemeClr>
                </a:solidFill>
              </a:rPr>
              <a:t>uang</a:t>
            </a:r>
            <a:r>
              <a:rPr lang="es-ES" sz="1800" b="1" dirty="0" smtClean="0">
                <a:solidFill>
                  <a:schemeClr val="bg2">
                    <a:lumMod val="75000"/>
                  </a:schemeClr>
                </a:solidFill>
              </a:rPr>
              <a:t> </a:t>
            </a:r>
            <a:r>
              <a:rPr lang="es-ES" sz="1800" b="1" dirty="0" err="1" smtClean="0">
                <a:solidFill>
                  <a:schemeClr val="bg2">
                    <a:lumMod val="75000"/>
                  </a:schemeClr>
                </a:solidFill>
              </a:rPr>
              <a:t>asing</a:t>
            </a:r>
            <a:r>
              <a:rPr lang="es-ES" sz="1800" b="1" dirty="0" smtClean="0">
                <a:solidFill>
                  <a:schemeClr val="bg2">
                    <a:lumMod val="75000"/>
                  </a:schemeClr>
                </a:solidFill>
              </a:rPr>
              <a:t> </a:t>
            </a:r>
            <a:r>
              <a:rPr lang="es-ES" sz="1800" b="1" dirty="0" err="1" smtClean="0">
                <a:solidFill>
                  <a:schemeClr val="bg2">
                    <a:lumMod val="75000"/>
                  </a:schemeClr>
                </a:solidFill>
              </a:rPr>
              <a:t>tersebut</a:t>
            </a:r>
            <a:r>
              <a:rPr lang="es-ES" sz="1800" b="1" dirty="0" smtClean="0">
                <a:solidFill>
                  <a:schemeClr val="bg2">
                    <a:lumMod val="75000"/>
                  </a:schemeClr>
                </a:solidFill>
              </a:rPr>
              <a:t> </a:t>
            </a:r>
            <a:r>
              <a:rPr lang="es-ES" sz="1800" b="1" dirty="0" err="1" smtClean="0">
                <a:solidFill>
                  <a:schemeClr val="bg2">
                    <a:lumMod val="75000"/>
                  </a:schemeClr>
                </a:solidFill>
              </a:rPr>
              <a:t>dicatat</a:t>
            </a:r>
            <a:r>
              <a:rPr lang="es-ES" sz="1800" b="1" dirty="0" smtClean="0">
                <a:solidFill>
                  <a:schemeClr val="bg2">
                    <a:lumMod val="75000"/>
                  </a:schemeClr>
                </a:solidFill>
              </a:rPr>
              <a:t> </a:t>
            </a:r>
            <a:r>
              <a:rPr lang="es-ES" sz="1800" b="1" dirty="0" err="1" smtClean="0">
                <a:solidFill>
                  <a:schemeClr val="bg2">
                    <a:lumMod val="75000"/>
                  </a:schemeClr>
                </a:solidFill>
              </a:rPr>
              <a:t>dalam</a:t>
            </a:r>
            <a:r>
              <a:rPr lang="es-ES" sz="1800" b="1" dirty="0" smtClean="0">
                <a:solidFill>
                  <a:schemeClr val="bg2">
                    <a:lumMod val="75000"/>
                  </a:schemeClr>
                </a:solidFill>
              </a:rPr>
              <a:t> </a:t>
            </a:r>
            <a:r>
              <a:rPr lang="es-ES" sz="1800" b="1" dirty="0" err="1" smtClean="0">
                <a:solidFill>
                  <a:schemeClr val="bg2">
                    <a:lumMod val="75000"/>
                  </a:schemeClr>
                </a:solidFill>
              </a:rPr>
              <a:t>rupiah</a:t>
            </a:r>
            <a:r>
              <a:rPr lang="es-ES" sz="1800" b="1" dirty="0" smtClean="0">
                <a:solidFill>
                  <a:schemeClr val="bg2">
                    <a:lumMod val="75000"/>
                  </a:schemeClr>
                </a:solidFill>
              </a:rPr>
              <a:t> </a:t>
            </a:r>
            <a:r>
              <a:rPr lang="es-ES" sz="1800" b="1" dirty="0" err="1" smtClean="0">
                <a:solidFill>
                  <a:schemeClr val="bg2">
                    <a:lumMod val="75000"/>
                  </a:schemeClr>
                </a:solidFill>
              </a:rPr>
              <a:t>berdasarkan</a:t>
            </a:r>
            <a:r>
              <a:rPr lang="es-ES" sz="1800" b="1" dirty="0" smtClean="0">
                <a:solidFill>
                  <a:schemeClr val="bg2">
                    <a:lumMod val="75000"/>
                  </a:schemeClr>
                </a:solidFill>
              </a:rPr>
              <a:t> </a:t>
            </a:r>
            <a:r>
              <a:rPr lang="es-ES" sz="1800" b="1" dirty="0" err="1" smtClean="0">
                <a:solidFill>
                  <a:schemeClr val="bg2">
                    <a:lumMod val="75000"/>
                  </a:schemeClr>
                </a:solidFill>
              </a:rPr>
              <a:t>kurs</a:t>
            </a:r>
            <a:r>
              <a:rPr lang="es-ES" sz="1800" b="1" dirty="0" smtClean="0">
                <a:solidFill>
                  <a:schemeClr val="bg2">
                    <a:lumMod val="75000"/>
                  </a:schemeClr>
                </a:solidFill>
              </a:rPr>
              <a:t> </a:t>
            </a:r>
            <a:r>
              <a:rPr lang="es-ES" sz="1800" b="1" dirty="0" err="1" smtClean="0">
                <a:solidFill>
                  <a:schemeClr val="bg2">
                    <a:lumMod val="75000"/>
                  </a:schemeClr>
                </a:solidFill>
              </a:rPr>
              <a:t>transaksi</a:t>
            </a:r>
            <a:r>
              <a:rPr lang="es-ES" sz="1800" b="1" dirty="0" smtClean="0">
                <a:solidFill>
                  <a:schemeClr val="bg2">
                    <a:lumMod val="75000"/>
                  </a:schemeClr>
                </a:solidFill>
              </a:rPr>
              <a:t>, </a:t>
            </a:r>
            <a:r>
              <a:rPr lang="es-ES" sz="1800" b="1" dirty="0" err="1" smtClean="0">
                <a:solidFill>
                  <a:schemeClr val="bg2">
                    <a:lumMod val="75000"/>
                  </a:schemeClr>
                </a:solidFill>
              </a:rPr>
              <a:t>yaitu</a:t>
            </a:r>
            <a:r>
              <a:rPr lang="es-ES" sz="1800" b="1" dirty="0" smtClean="0">
                <a:solidFill>
                  <a:schemeClr val="bg2">
                    <a:lumMod val="75000"/>
                  </a:schemeClr>
                </a:solidFill>
              </a:rPr>
              <a:t> </a:t>
            </a:r>
            <a:r>
              <a:rPr lang="es-ES" sz="1800" b="1" dirty="0" err="1" smtClean="0">
                <a:solidFill>
                  <a:schemeClr val="bg2">
                    <a:lumMod val="75000"/>
                  </a:schemeClr>
                </a:solidFill>
              </a:rPr>
              <a:t>sebesar</a:t>
            </a:r>
            <a:r>
              <a:rPr lang="es-ES" sz="1800" b="1" dirty="0" smtClean="0">
                <a:solidFill>
                  <a:schemeClr val="bg2">
                    <a:lumMod val="75000"/>
                  </a:schemeClr>
                </a:solidFill>
              </a:rPr>
              <a:t> </a:t>
            </a:r>
            <a:r>
              <a:rPr lang="es-ES" sz="1800" b="1" dirty="0" err="1" smtClean="0">
                <a:solidFill>
                  <a:schemeClr val="bg2">
                    <a:lumMod val="75000"/>
                  </a:schemeClr>
                </a:solidFill>
              </a:rPr>
              <a:t>rupiah</a:t>
            </a:r>
            <a:r>
              <a:rPr lang="es-ES" sz="1800" b="1" dirty="0" smtClean="0">
                <a:solidFill>
                  <a:schemeClr val="bg2">
                    <a:lumMod val="75000"/>
                  </a:schemeClr>
                </a:solidFill>
              </a:rPr>
              <a:t> yang </a:t>
            </a:r>
            <a:r>
              <a:rPr lang="es-ES" sz="1800" b="1" dirty="0" err="1" smtClean="0">
                <a:solidFill>
                  <a:schemeClr val="bg2">
                    <a:lumMod val="75000"/>
                  </a:schemeClr>
                </a:solidFill>
              </a:rPr>
              <a:t>digunakan</a:t>
            </a:r>
            <a:r>
              <a:rPr lang="es-ES" sz="1800" b="1" dirty="0" smtClean="0">
                <a:solidFill>
                  <a:schemeClr val="bg2">
                    <a:lumMod val="75000"/>
                  </a:schemeClr>
                </a:solidFill>
              </a:rPr>
              <a:t> </a:t>
            </a:r>
            <a:r>
              <a:rPr lang="es-ES" sz="1800" b="1" dirty="0" err="1" smtClean="0">
                <a:solidFill>
                  <a:schemeClr val="bg2">
                    <a:lumMod val="75000"/>
                  </a:schemeClr>
                </a:solidFill>
              </a:rPr>
              <a:t>untuk</a:t>
            </a:r>
            <a:r>
              <a:rPr lang="es-ES" sz="1800" b="1" dirty="0" smtClean="0">
                <a:solidFill>
                  <a:schemeClr val="bg2">
                    <a:lumMod val="75000"/>
                  </a:schemeClr>
                </a:solidFill>
              </a:rPr>
              <a:t> </a:t>
            </a:r>
            <a:r>
              <a:rPr lang="es-ES" sz="1800" b="1" dirty="0" err="1" smtClean="0">
                <a:solidFill>
                  <a:schemeClr val="bg2">
                    <a:lumMod val="75000"/>
                  </a:schemeClr>
                </a:solidFill>
              </a:rPr>
              <a:t>memperoleh</a:t>
            </a:r>
            <a:r>
              <a:rPr lang="es-ES" sz="1800" b="1" dirty="0" smtClean="0">
                <a:solidFill>
                  <a:schemeClr val="bg2">
                    <a:lumMod val="75000"/>
                  </a:schemeClr>
                </a:solidFill>
              </a:rPr>
              <a:t> </a:t>
            </a:r>
            <a:r>
              <a:rPr lang="es-ES" sz="1800" b="1" dirty="0" err="1" smtClean="0">
                <a:solidFill>
                  <a:schemeClr val="bg2">
                    <a:lumMod val="75000"/>
                  </a:schemeClr>
                </a:solidFill>
              </a:rPr>
              <a:t>valuta</a:t>
            </a:r>
            <a:r>
              <a:rPr lang="es-ES" sz="1800" b="1" dirty="0" smtClean="0">
                <a:solidFill>
                  <a:schemeClr val="bg2">
                    <a:lumMod val="75000"/>
                  </a:schemeClr>
                </a:solidFill>
              </a:rPr>
              <a:t> </a:t>
            </a:r>
            <a:r>
              <a:rPr lang="es-ES" sz="1800" b="1" dirty="0" err="1" smtClean="0">
                <a:solidFill>
                  <a:schemeClr val="bg2">
                    <a:lumMod val="75000"/>
                  </a:schemeClr>
                </a:solidFill>
              </a:rPr>
              <a:t>asing</a:t>
            </a:r>
            <a:r>
              <a:rPr lang="es-ES" sz="1800" b="1" dirty="0" smtClean="0">
                <a:solidFill>
                  <a:schemeClr val="bg2">
                    <a:lumMod val="75000"/>
                  </a:schemeClr>
                </a:solidFill>
              </a:rPr>
              <a:t> </a:t>
            </a:r>
            <a:r>
              <a:rPr lang="es-ES" sz="1800" b="1" dirty="0" err="1" smtClean="0">
                <a:solidFill>
                  <a:schemeClr val="bg2">
                    <a:lumMod val="75000"/>
                  </a:schemeClr>
                </a:solidFill>
              </a:rPr>
              <a:t>tersebut</a:t>
            </a:r>
            <a:r>
              <a:rPr lang="es-ES" sz="1800" b="1" dirty="0" smtClean="0">
                <a:solidFill>
                  <a:schemeClr val="bg2">
                    <a:lumMod val="75000"/>
                  </a:schemeClr>
                </a:solidFill>
              </a:rPr>
              <a:t>.</a:t>
            </a:r>
          </a:p>
          <a:p>
            <a:pPr marL="0" indent="517525" algn="just">
              <a:lnSpc>
                <a:spcPct val="80000"/>
              </a:lnSpc>
              <a:spcBef>
                <a:spcPts val="0"/>
              </a:spcBef>
              <a:spcAft>
                <a:spcPts val="1200"/>
              </a:spcAft>
              <a:buNone/>
              <a:defRPr/>
            </a:pPr>
            <a:r>
              <a:rPr lang="es-ES" sz="1800" b="1" dirty="0" smtClean="0">
                <a:solidFill>
                  <a:schemeClr val="bg2">
                    <a:lumMod val="75000"/>
                  </a:schemeClr>
                </a:solidFill>
              </a:rPr>
              <a:t>56. </a:t>
            </a:r>
            <a:r>
              <a:rPr lang="es-ES" sz="1800" b="1" dirty="0" err="1" smtClean="0">
                <a:solidFill>
                  <a:schemeClr val="bg2">
                    <a:lumMod val="75000"/>
                  </a:schemeClr>
                </a:solidFill>
              </a:rPr>
              <a:t>Dalam</a:t>
            </a:r>
            <a:r>
              <a:rPr lang="es-ES" sz="1800" b="1" dirty="0" smtClean="0">
                <a:solidFill>
                  <a:schemeClr val="bg2">
                    <a:lumMod val="75000"/>
                  </a:schemeClr>
                </a:solidFill>
              </a:rPr>
              <a:t> </a:t>
            </a:r>
            <a:r>
              <a:rPr lang="es-ES" sz="1800" b="1" dirty="0" err="1" smtClean="0">
                <a:solidFill>
                  <a:schemeClr val="bg2">
                    <a:lumMod val="75000"/>
                  </a:schemeClr>
                </a:solidFill>
              </a:rPr>
              <a:t>hal</a:t>
            </a:r>
            <a:r>
              <a:rPr lang="es-ES" sz="1800" b="1" dirty="0" smtClean="0">
                <a:solidFill>
                  <a:schemeClr val="bg2">
                    <a:lumMod val="75000"/>
                  </a:schemeClr>
                </a:solidFill>
              </a:rPr>
              <a:t> </a:t>
            </a:r>
            <a:r>
              <a:rPr lang="es-ES" sz="1800" b="1" dirty="0" err="1" smtClean="0">
                <a:solidFill>
                  <a:schemeClr val="bg2">
                    <a:lumMod val="75000"/>
                  </a:schemeClr>
                </a:solidFill>
              </a:rPr>
              <a:t>tidak</a:t>
            </a:r>
            <a:r>
              <a:rPr lang="es-ES" sz="1800" b="1" dirty="0" smtClean="0">
                <a:solidFill>
                  <a:schemeClr val="bg2">
                    <a:lumMod val="75000"/>
                  </a:schemeClr>
                </a:solidFill>
              </a:rPr>
              <a:t> </a:t>
            </a:r>
            <a:r>
              <a:rPr lang="es-ES" sz="1800" b="1" dirty="0" err="1" smtClean="0">
                <a:solidFill>
                  <a:schemeClr val="bg2">
                    <a:lumMod val="75000"/>
                  </a:schemeClr>
                </a:solidFill>
              </a:rPr>
              <a:t>tersedia</a:t>
            </a:r>
            <a:r>
              <a:rPr lang="es-ES" sz="1800" b="1" dirty="0" smtClean="0">
                <a:solidFill>
                  <a:schemeClr val="bg2">
                    <a:lumMod val="75000"/>
                  </a:schemeClr>
                </a:solidFill>
              </a:rPr>
              <a:t> </a:t>
            </a:r>
            <a:r>
              <a:rPr lang="es-ES" sz="1800" b="1" dirty="0" err="1" smtClean="0">
                <a:solidFill>
                  <a:schemeClr val="bg2">
                    <a:lumMod val="75000"/>
                  </a:schemeClr>
                </a:solidFill>
              </a:rPr>
              <a:t>dana</a:t>
            </a:r>
            <a:r>
              <a:rPr lang="es-ES" sz="1800" b="1" dirty="0" smtClean="0">
                <a:solidFill>
                  <a:schemeClr val="bg2">
                    <a:lumMod val="75000"/>
                  </a:schemeClr>
                </a:solidFill>
              </a:rPr>
              <a:t> </a:t>
            </a:r>
            <a:r>
              <a:rPr lang="es-ES" sz="1800" b="1" dirty="0" err="1" smtClean="0">
                <a:solidFill>
                  <a:schemeClr val="bg2">
                    <a:lumMod val="75000"/>
                  </a:schemeClr>
                </a:solidFill>
              </a:rPr>
              <a:t>dalam</a:t>
            </a:r>
            <a:r>
              <a:rPr lang="es-ES" sz="1800" b="1" dirty="0" smtClean="0">
                <a:solidFill>
                  <a:schemeClr val="bg2">
                    <a:lumMod val="75000"/>
                  </a:schemeClr>
                </a:solidFill>
              </a:rPr>
              <a:t> mata </a:t>
            </a:r>
            <a:r>
              <a:rPr lang="es-ES" sz="1800" b="1" dirty="0" err="1" smtClean="0">
                <a:solidFill>
                  <a:schemeClr val="bg2">
                    <a:lumMod val="75000"/>
                  </a:schemeClr>
                </a:solidFill>
              </a:rPr>
              <a:t>uang</a:t>
            </a:r>
            <a:r>
              <a:rPr lang="es-ES" sz="1800" b="1" dirty="0" smtClean="0">
                <a:solidFill>
                  <a:schemeClr val="bg2">
                    <a:lumMod val="75000"/>
                  </a:schemeClr>
                </a:solidFill>
              </a:rPr>
              <a:t> </a:t>
            </a:r>
            <a:r>
              <a:rPr lang="es-ES" sz="1800" b="1" dirty="0" err="1" smtClean="0">
                <a:solidFill>
                  <a:schemeClr val="bg2">
                    <a:lumMod val="75000"/>
                  </a:schemeClr>
                </a:solidFill>
              </a:rPr>
              <a:t>asing</a:t>
            </a:r>
            <a:r>
              <a:rPr lang="es-ES" sz="1800" b="1" dirty="0" smtClean="0">
                <a:solidFill>
                  <a:schemeClr val="bg2">
                    <a:lumMod val="75000"/>
                  </a:schemeClr>
                </a:solidFill>
              </a:rPr>
              <a:t> yang </a:t>
            </a:r>
            <a:r>
              <a:rPr lang="es-ES" sz="1800" b="1" dirty="0" err="1" smtClean="0">
                <a:solidFill>
                  <a:schemeClr val="bg2">
                    <a:lumMod val="75000"/>
                  </a:schemeClr>
                </a:solidFill>
              </a:rPr>
              <a:t>digunakan</a:t>
            </a:r>
            <a:r>
              <a:rPr lang="es-ES" sz="1800" b="1" dirty="0" smtClean="0">
                <a:solidFill>
                  <a:schemeClr val="bg2">
                    <a:lumMod val="75000"/>
                  </a:schemeClr>
                </a:solidFill>
              </a:rPr>
              <a:t> </a:t>
            </a:r>
            <a:r>
              <a:rPr lang="es-ES" sz="1800" b="1" dirty="0" err="1" smtClean="0">
                <a:solidFill>
                  <a:schemeClr val="bg2">
                    <a:lumMod val="75000"/>
                  </a:schemeClr>
                </a:solidFill>
              </a:rPr>
              <a:t>untuk</a:t>
            </a:r>
            <a:r>
              <a:rPr lang="es-ES" sz="1800" b="1" dirty="0" smtClean="0">
                <a:solidFill>
                  <a:schemeClr val="bg2">
                    <a:lumMod val="75000"/>
                  </a:schemeClr>
                </a:solidFill>
              </a:rPr>
              <a:t> </a:t>
            </a:r>
            <a:r>
              <a:rPr lang="es-ES" sz="1800" b="1" dirty="0" err="1" smtClean="0">
                <a:solidFill>
                  <a:schemeClr val="bg2">
                    <a:lumMod val="75000"/>
                  </a:schemeClr>
                </a:solidFill>
              </a:rPr>
              <a:t>bertransaksi</a:t>
            </a:r>
            <a:r>
              <a:rPr lang="es-ES" sz="1800" b="1" dirty="0" smtClean="0">
                <a:solidFill>
                  <a:schemeClr val="bg2">
                    <a:lumMod val="75000"/>
                  </a:schemeClr>
                </a:solidFill>
              </a:rPr>
              <a:t> dan mata </a:t>
            </a:r>
            <a:r>
              <a:rPr lang="es-ES" sz="1800" b="1" dirty="0" err="1" smtClean="0">
                <a:solidFill>
                  <a:schemeClr val="bg2">
                    <a:lumMod val="75000"/>
                  </a:schemeClr>
                </a:solidFill>
              </a:rPr>
              <a:t>uang</a:t>
            </a:r>
            <a:r>
              <a:rPr lang="es-ES" sz="1800" b="1" dirty="0" smtClean="0">
                <a:solidFill>
                  <a:schemeClr val="bg2">
                    <a:lumMod val="75000"/>
                  </a:schemeClr>
                </a:solidFill>
              </a:rPr>
              <a:t> </a:t>
            </a:r>
            <a:r>
              <a:rPr lang="es-ES" sz="1800" b="1" dirty="0" err="1" smtClean="0">
                <a:solidFill>
                  <a:schemeClr val="bg2">
                    <a:lumMod val="75000"/>
                  </a:schemeClr>
                </a:solidFill>
              </a:rPr>
              <a:t>asing</a:t>
            </a:r>
            <a:r>
              <a:rPr lang="es-ES" sz="1800" b="1" dirty="0" smtClean="0">
                <a:solidFill>
                  <a:schemeClr val="bg2">
                    <a:lumMod val="75000"/>
                  </a:schemeClr>
                </a:solidFill>
              </a:rPr>
              <a:t> </a:t>
            </a:r>
            <a:r>
              <a:rPr lang="es-ES" sz="1800" b="1" dirty="0" err="1" smtClean="0">
                <a:solidFill>
                  <a:schemeClr val="bg2">
                    <a:lumMod val="75000"/>
                  </a:schemeClr>
                </a:solidFill>
              </a:rPr>
              <a:t>tersebut</a:t>
            </a:r>
            <a:r>
              <a:rPr lang="es-ES" sz="1800" b="1" dirty="0" smtClean="0">
                <a:solidFill>
                  <a:schemeClr val="bg2">
                    <a:lumMod val="75000"/>
                  </a:schemeClr>
                </a:solidFill>
              </a:rPr>
              <a:t> </a:t>
            </a:r>
            <a:r>
              <a:rPr lang="es-ES" sz="1800" b="1" dirty="0" err="1" smtClean="0">
                <a:solidFill>
                  <a:schemeClr val="bg2">
                    <a:lumMod val="75000"/>
                  </a:schemeClr>
                </a:solidFill>
              </a:rPr>
              <a:t>dibeli</a:t>
            </a:r>
            <a:r>
              <a:rPr lang="es-ES" sz="1800" b="1" dirty="0" smtClean="0">
                <a:solidFill>
                  <a:schemeClr val="bg2">
                    <a:lumMod val="75000"/>
                  </a:schemeClr>
                </a:solidFill>
              </a:rPr>
              <a:t> </a:t>
            </a:r>
            <a:r>
              <a:rPr lang="es-ES" sz="1800" b="1" dirty="0" err="1" smtClean="0">
                <a:solidFill>
                  <a:schemeClr val="bg2">
                    <a:lumMod val="75000"/>
                  </a:schemeClr>
                </a:solidFill>
              </a:rPr>
              <a:t>dengan</a:t>
            </a:r>
            <a:r>
              <a:rPr lang="es-ES" sz="1800" b="1" dirty="0" smtClean="0">
                <a:solidFill>
                  <a:schemeClr val="bg2">
                    <a:lumMod val="75000"/>
                  </a:schemeClr>
                </a:solidFill>
              </a:rPr>
              <a:t> mata </a:t>
            </a:r>
            <a:r>
              <a:rPr lang="es-ES" sz="1800" b="1" dirty="0" err="1" smtClean="0">
                <a:solidFill>
                  <a:schemeClr val="bg2">
                    <a:lumMod val="75000"/>
                  </a:schemeClr>
                </a:solidFill>
              </a:rPr>
              <a:t>uang</a:t>
            </a:r>
            <a:r>
              <a:rPr lang="es-ES" sz="1800" b="1" dirty="0" smtClean="0">
                <a:solidFill>
                  <a:schemeClr val="bg2">
                    <a:lumMod val="75000"/>
                  </a:schemeClr>
                </a:solidFill>
              </a:rPr>
              <a:t> </a:t>
            </a:r>
            <a:r>
              <a:rPr lang="es-ES" sz="1800" b="1" dirty="0" err="1" smtClean="0">
                <a:solidFill>
                  <a:schemeClr val="bg2">
                    <a:lumMod val="75000"/>
                  </a:schemeClr>
                </a:solidFill>
              </a:rPr>
              <a:t>asing</a:t>
            </a:r>
            <a:r>
              <a:rPr lang="es-ES" sz="1800" b="1" dirty="0" smtClean="0">
                <a:solidFill>
                  <a:schemeClr val="bg2">
                    <a:lumMod val="75000"/>
                  </a:schemeClr>
                </a:solidFill>
              </a:rPr>
              <a:t> </a:t>
            </a:r>
            <a:r>
              <a:rPr lang="es-ES" sz="1800" b="1" dirty="0" err="1" smtClean="0">
                <a:solidFill>
                  <a:schemeClr val="bg2">
                    <a:lumMod val="75000"/>
                  </a:schemeClr>
                </a:solidFill>
              </a:rPr>
              <a:t>lainnya</a:t>
            </a:r>
            <a:r>
              <a:rPr lang="es-ES" sz="1800" b="1" dirty="0" smtClean="0">
                <a:solidFill>
                  <a:schemeClr val="bg2">
                    <a:lumMod val="75000"/>
                  </a:schemeClr>
                </a:solidFill>
              </a:rPr>
              <a:t>, </a:t>
            </a:r>
            <a:r>
              <a:rPr lang="es-ES" sz="1800" b="1" dirty="0" err="1" smtClean="0">
                <a:solidFill>
                  <a:schemeClr val="bg2">
                    <a:lumMod val="75000"/>
                  </a:schemeClr>
                </a:solidFill>
              </a:rPr>
              <a:t>maka</a:t>
            </a:r>
            <a:r>
              <a:rPr lang="es-ES" sz="1800" b="1" dirty="0" smtClean="0">
                <a:solidFill>
                  <a:schemeClr val="bg2">
                    <a:lumMod val="75000"/>
                  </a:schemeClr>
                </a:solidFill>
              </a:rPr>
              <a:t>:</a:t>
            </a:r>
          </a:p>
          <a:p>
            <a:pPr marL="1082675" lvl="1" indent="-388938" algn="just">
              <a:lnSpc>
                <a:spcPct val="80000"/>
              </a:lnSpc>
              <a:spcBef>
                <a:spcPts val="0"/>
              </a:spcBef>
              <a:spcAft>
                <a:spcPts val="1200"/>
              </a:spcAft>
              <a:buFontTx/>
              <a:buAutoNum type="alphaLcParenR"/>
              <a:defRPr/>
            </a:pPr>
            <a:r>
              <a:rPr lang="sv-SE" sz="1800" b="1" dirty="0" smtClean="0">
                <a:solidFill>
                  <a:schemeClr val="bg2">
                    <a:lumMod val="75000"/>
                  </a:schemeClr>
                </a:solidFill>
              </a:rPr>
              <a:t>Transaksi mata uang asing ke mata uang asing lainnya dijabarkan dengan menggunakan kurs transaksi</a:t>
            </a:r>
          </a:p>
          <a:p>
            <a:pPr marL="1082675" lvl="1" indent="-388938" algn="just">
              <a:lnSpc>
                <a:spcPct val="80000"/>
              </a:lnSpc>
              <a:spcBef>
                <a:spcPts val="0"/>
              </a:spcBef>
              <a:spcAft>
                <a:spcPts val="1200"/>
              </a:spcAft>
              <a:buFontTx/>
              <a:buAutoNum type="alphaLcParenR"/>
              <a:defRPr/>
            </a:pPr>
            <a:r>
              <a:rPr lang="sv-SE" sz="1800" b="1" dirty="0" smtClean="0">
                <a:solidFill>
                  <a:schemeClr val="bg2">
                    <a:lumMod val="75000"/>
                  </a:schemeClr>
                </a:solidFill>
              </a:rPr>
              <a:t>Transaksi dalam mata uang asing lainnya tersebut dicatat dalam rupiah berdasarkan kurs tengah bank sentral pada tanggal transaksi.</a:t>
            </a:r>
            <a:endParaRPr lang="en-US" sz="1800" b="1" dirty="0" smtClean="0">
              <a:solidFill>
                <a:schemeClr val="bg2">
                  <a:lumMod val="75000"/>
                </a:schemeClr>
              </a:solidFill>
            </a:endParaRPr>
          </a:p>
          <a:p>
            <a:pPr marL="0" indent="396875" algn="just" eaLnBrk="1" hangingPunct="1">
              <a:lnSpc>
                <a:spcPct val="90000"/>
              </a:lnSpc>
              <a:buFont typeface="Wingdings" pitchFamily="2" charset="2"/>
              <a:buNone/>
              <a:defRPr/>
            </a:pPr>
            <a:endParaRPr lang="en-US" sz="1800" b="1" i="1" dirty="0" smtClean="0">
              <a:solidFill>
                <a:schemeClr val="bg2">
                  <a:lumMod val="75000"/>
                </a:schemeClr>
              </a:solidFill>
              <a:latin typeface="Times New Roman" pitchFamily="18" charset="0"/>
            </a:endParaRPr>
          </a:p>
        </p:txBody>
      </p:sp>
      <p:sp>
        <p:nvSpPr>
          <p:cNvPr id="109571" name="Rectangle 4"/>
          <p:cNvSpPr>
            <a:spLocks noChangeArrowheads="1"/>
          </p:cNvSpPr>
          <p:nvPr/>
        </p:nvSpPr>
        <p:spPr bwMode="auto">
          <a:xfrm>
            <a:off x="304800" y="1295400"/>
            <a:ext cx="4860754" cy="492443"/>
          </a:xfrm>
          <a:prstGeom prst="rect">
            <a:avLst/>
          </a:prstGeom>
          <a:noFill/>
          <a:ln w="9525">
            <a:noFill/>
            <a:miter lim="800000"/>
            <a:headEnd/>
            <a:tailEnd/>
          </a:ln>
        </p:spPr>
        <p:txBody>
          <a:bodyPr wrap="none" anchor="ctr">
            <a:spAutoFit/>
          </a:bodyPr>
          <a:lstStyle/>
          <a:p>
            <a:r>
              <a:rPr lang="es-ES" sz="2600" b="1" dirty="0" err="1">
                <a:solidFill>
                  <a:schemeClr val="bg1"/>
                </a:solidFill>
              </a:rPr>
              <a:t>Transaksi</a:t>
            </a:r>
            <a:r>
              <a:rPr lang="es-ES" sz="2600" b="1" dirty="0">
                <a:solidFill>
                  <a:schemeClr val="bg1"/>
                </a:solidFill>
              </a:rPr>
              <a:t> </a:t>
            </a:r>
            <a:r>
              <a:rPr lang="es-ES" sz="2600" b="1" dirty="0" err="1">
                <a:solidFill>
                  <a:schemeClr val="bg1"/>
                </a:solidFill>
              </a:rPr>
              <a:t>Dalam</a:t>
            </a:r>
            <a:r>
              <a:rPr lang="es-ES" sz="2600" b="1" dirty="0">
                <a:solidFill>
                  <a:schemeClr val="bg1"/>
                </a:solidFill>
              </a:rPr>
              <a:t> Mata </a:t>
            </a:r>
            <a:r>
              <a:rPr lang="es-ES" sz="2600" b="1" dirty="0" err="1">
                <a:solidFill>
                  <a:schemeClr val="bg1"/>
                </a:solidFill>
              </a:rPr>
              <a:t>Uang</a:t>
            </a:r>
            <a:r>
              <a:rPr lang="es-ES" sz="2600" b="1" dirty="0">
                <a:solidFill>
                  <a:schemeClr val="bg1"/>
                </a:solidFill>
              </a:rPr>
              <a:t> </a:t>
            </a:r>
            <a:r>
              <a:rPr lang="es-ES" sz="2600" b="1" dirty="0" err="1">
                <a:solidFill>
                  <a:schemeClr val="bg1"/>
                </a:solidFill>
              </a:rPr>
              <a:t>Asing</a:t>
            </a:r>
            <a:endParaRPr lang="es-ES" sz="2600" b="1" dirty="0">
              <a:solidFill>
                <a:schemeClr val="bg1"/>
              </a:solidFill>
            </a:endParaRPr>
          </a:p>
        </p:txBody>
      </p:sp>
      <p:sp>
        <p:nvSpPr>
          <p:cNvPr id="5" name="Title 2"/>
          <p:cNvSpPr txBox="1">
            <a:spLocks/>
          </p:cNvSpPr>
          <p:nvPr/>
        </p:nvSpPr>
        <p:spPr>
          <a:xfrm>
            <a:off x="152400" y="55805"/>
            <a:ext cx="8915400" cy="1163395"/>
          </a:xfrm>
          <a:prstGeom prst="rect">
            <a:avLst/>
          </a:prstGeom>
        </p:spPr>
        <p:txBody>
          <a:bodyPr vert="horz" wrap="square" lIns="0" tIns="0" rIns="0" bIns="0" rtlCol="0" anchor="t">
            <a:spAutoFit/>
          </a:bodyPr>
          <a:lstStyle/>
          <a:p>
            <a:pPr marL="0" marR="0" lvl="0" indent="0" algn="ctr" defTabSz="914363" rtl="0" eaLnBrk="1" fontAlgn="auto" latinLnBrk="0" hangingPunct="1">
              <a:lnSpc>
                <a:spcPct val="90000"/>
              </a:lnSpc>
              <a:spcBef>
                <a:spcPct val="0"/>
              </a:spcBef>
              <a:spcAft>
                <a:spcPts val="0"/>
              </a:spcAft>
              <a:buClrTx/>
              <a:buSzTx/>
              <a:buFontTx/>
              <a:buNone/>
              <a:tabLst/>
              <a:defRPr/>
            </a:pPr>
            <a:r>
              <a:rPr lang="en-US" sz="4200" b="1" spc="-150" dirty="0" smtClean="0">
                <a:ln w="3175">
                  <a:noFill/>
                </a:ln>
                <a:effectLst>
                  <a:outerShdw blurRad="38100" dist="38100" dir="2700000" algn="tl">
                    <a:srgbClr val="000000">
                      <a:alpha val="43137"/>
                    </a:srgbClr>
                  </a:outerShdw>
                </a:effectLst>
                <a:latin typeface="+mj-lt"/>
                <a:cs typeface="Arial" charset="0"/>
              </a:rPr>
              <a:t>PSAP 12 </a:t>
            </a:r>
          </a:p>
          <a:p>
            <a:pPr marL="0" marR="0" lvl="0" indent="0" algn="ctr" defTabSz="914363" rtl="0" eaLnBrk="1" fontAlgn="auto" latinLnBrk="0" hangingPunct="1">
              <a:lnSpc>
                <a:spcPct val="90000"/>
              </a:lnSpc>
              <a:spcBef>
                <a:spcPct val="0"/>
              </a:spcBef>
              <a:spcAft>
                <a:spcPts val="0"/>
              </a:spcAft>
              <a:buClrTx/>
              <a:buSzTx/>
              <a:buFontTx/>
              <a:buNone/>
              <a:tabLst/>
              <a:defRPr/>
            </a:pPr>
            <a:r>
              <a:rPr lang="en-US" sz="4200" b="1" spc="-150" dirty="0" smtClean="0">
                <a:ln w="3175">
                  <a:noFill/>
                </a:ln>
                <a:effectLst>
                  <a:outerShdw blurRad="38100" dist="38100" dir="2700000" algn="tl">
                    <a:srgbClr val="000000">
                      <a:alpha val="43137"/>
                    </a:srgbClr>
                  </a:outerShdw>
                </a:effectLst>
                <a:latin typeface="+mj-lt"/>
                <a:cs typeface="Arial" charset="0"/>
              </a:rPr>
              <a:t>LAPORA N OPERASIONAL</a:t>
            </a:r>
            <a:endParaRPr kumimoji="0" lang="en-US" sz="4200" b="1" i="0" u="none" strike="noStrike" kern="1200" cap="none" spc="-150" normalizeH="0" baseline="0" noProof="0" dirty="0">
              <a:ln w="3175">
                <a:noFill/>
              </a:ln>
              <a:effectLst>
                <a:outerShdw blurRad="38100" dist="38100" dir="2700000" algn="tl">
                  <a:srgbClr val="000000">
                    <a:alpha val="43137"/>
                  </a:srgbClr>
                </a:outerShdw>
              </a:effectLst>
              <a:uLnTx/>
              <a:uFillTx/>
              <a:latin typeface="+mj-lt"/>
              <a:ea typeface="+mn-ea"/>
              <a:cs typeface="Arial" charset="0"/>
            </a:endParaRPr>
          </a:p>
        </p:txBody>
      </p:sp>
      <p:sp>
        <p:nvSpPr>
          <p:cNvPr id="6" name="Slide Number Placeholder 17"/>
          <p:cNvSpPr txBox="1">
            <a:spLocks/>
          </p:cNvSpPr>
          <p:nvPr/>
        </p:nvSpPr>
        <p:spPr>
          <a:xfrm>
            <a:off x="7924800" y="6416675"/>
            <a:ext cx="7620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9E2C3-3120-4CDB-861A-B0B65478931D}" type="slidenum">
              <a:rPr kumimoji="0" lang="ja-JP" altLang="en-US" sz="1800" b="0" i="0" u="none" strike="noStrike" kern="1200" cap="none" spc="0" normalizeH="0" baseline="0" noProof="0" smtClean="0">
                <a:ln>
                  <a:noFill/>
                </a:ln>
                <a:solidFill>
                  <a:schemeClr val="bg1"/>
                </a:solidFill>
                <a:effectLst/>
                <a:uLnTx/>
                <a:uFillTx/>
                <a:latin typeface="+mn-lt"/>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altLang="ja-JP" sz="1800" b="0" i="0" u="none" strike="noStrike" kern="1200" cap="none" spc="0" normalizeH="0" baseline="0" noProof="0" dirty="0">
              <a:ln>
                <a:noFill/>
              </a:ln>
              <a:solidFill>
                <a:schemeClr val="bg1"/>
              </a:solidFill>
              <a:effectLst/>
              <a:uLnTx/>
              <a:uFillTx/>
              <a:latin typeface="+mn-lt"/>
              <a:ea typeface="ＭＳ Ｐゴシック" charset="-128"/>
              <a:cs typeface="+mn-cs"/>
            </a:endParaRPr>
          </a:p>
        </p:txBody>
      </p:sp>
    </p:spTree>
  </p:cSld>
  <p:clrMapOvr>
    <a:masterClrMapping/>
  </p:clrMapOvr>
  <p:transition spd="med">
    <p:strips/>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Rectangle 3"/>
          <p:cNvSpPr>
            <a:spLocks noGrp="1" noChangeArrowheads="1"/>
          </p:cNvSpPr>
          <p:nvPr>
            <p:ph idx="1"/>
          </p:nvPr>
        </p:nvSpPr>
        <p:spPr>
          <a:xfrm>
            <a:off x="457200" y="2286000"/>
            <a:ext cx="8229600" cy="1828193"/>
          </a:xfrm>
        </p:spPr>
        <p:txBody>
          <a:bodyPr/>
          <a:lstStyle/>
          <a:p>
            <a:pPr marL="0" indent="396875" algn="just" eaLnBrk="1" hangingPunct="1">
              <a:lnSpc>
                <a:spcPct val="90000"/>
              </a:lnSpc>
              <a:buFont typeface="Wingdings" pitchFamily="2" charset="2"/>
              <a:buNone/>
              <a:defRPr/>
            </a:pPr>
            <a:r>
              <a:rPr lang="sv-SE" sz="2200" b="1" dirty="0" smtClean="0">
                <a:solidFill>
                  <a:schemeClr val="bg2">
                    <a:lumMod val="75000"/>
                  </a:schemeClr>
                </a:solidFill>
              </a:rPr>
              <a:t>57. Transaksi pendapatan-LO dan beban dalam bentuk barang/jasa  harus dilaporkan dalam Laporan Operasional dengan cara menaksir nilai wajar barang/jasa tersebut pada tanggal transaksi. Di samping itu, transaksi semacam ini juga harus diungkapkan sedemikian rupa pada Catatan atas Laporan Keuangan sehingga dapat memberikan semua informasi yang relevan mengenai bentuk dari pendapatan dan beban. </a:t>
            </a:r>
            <a:endParaRPr lang="en-US" sz="2200" b="1" dirty="0" smtClean="0">
              <a:solidFill>
                <a:schemeClr val="bg2">
                  <a:lumMod val="75000"/>
                </a:schemeClr>
              </a:solidFill>
            </a:endParaRPr>
          </a:p>
        </p:txBody>
      </p:sp>
      <p:sp>
        <p:nvSpPr>
          <p:cNvPr id="111619" name="Rectangle 4"/>
          <p:cNvSpPr>
            <a:spLocks noChangeArrowheads="1"/>
          </p:cNvSpPr>
          <p:nvPr/>
        </p:nvSpPr>
        <p:spPr bwMode="auto">
          <a:xfrm>
            <a:off x="381000" y="1524000"/>
            <a:ext cx="7203447" cy="430887"/>
          </a:xfrm>
          <a:prstGeom prst="rect">
            <a:avLst/>
          </a:prstGeom>
          <a:noFill/>
          <a:ln w="9525">
            <a:noFill/>
            <a:miter lim="800000"/>
            <a:headEnd/>
            <a:tailEnd/>
          </a:ln>
        </p:spPr>
        <p:txBody>
          <a:bodyPr wrap="none" anchor="ctr">
            <a:spAutoFit/>
          </a:bodyPr>
          <a:lstStyle/>
          <a:p>
            <a:r>
              <a:rPr lang="sv-SE" sz="2200" b="1" dirty="0">
                <a:solidFill>
                  <a:schemeClr val="bg1"/>
                </a:solidFill>
              </a:rPr>
              <a:t>Transaksi pendapatan-LO dan Beban berbentuk Barang/Jasa</a:t>
            </a:r>
          </a:p>
        </p:txBody>
      </p:sp>
      <p:sp>
        <p:nvSpPr>
          <p:cNvPr id="5" name="Title 2"/>
          <p:cNvSpPr txBox="1">
            <a:spLocks/>
          </p:cNvSpPr>
          <p:nvPr/>
        </p:nvSpPr>
        <p:spPr>
          <a:xfrm>
            <a:off x="152400" y="55805"/>
            <a:ext cx="8915400" cy="1163395"/>
          </a:xfrm>
          <a:prstGeom prst="rect">
            <a:avLst/>
          </a:prstGeom>
        </p:spPr>
        <p:txBody>
          <a:bodyPr vert="horz" wrap="square" lIns="0" tIns="0" rIns="0" bIns="0" rtlCol="0" anchor="t">
            <a:spAutoFit/>
          </a:bodyPr>
          <a:lstStyle/>
          <a:p>
            <a:pPr marL="0" marR="0" lvl="0" indent="0" algn="ctr" defTabSz="914363" rtl="0" eaLnBrk="1" fontAlgn="auto" latinLnBrk="0" hangingPunct="1">
              <a:lnSpc>
                <a:spcPct val="90000"/>
              </a:lnSpc>
              <a:spcBef>
                <a:spcPct val="0"/>
              </a:spcBef>
              <a:spcAft>
                <a:spcPts val="0"/>
              </a:spcAft>
              <a:buClrTx/>
              <a:buSzTx/>
              <a:buFontTx/>
              <a:buNone/>
              <a:tabLst/>
              <a:defRPr/>
            </a:pPr>
            <a:r>
              <a:rPr lang="en-US" sz="4200" b="1" spc="-150" dirty="0" smtClean="0">
                <a:ln w="3175">
                  <a:noFill/>
                </a:ln>
                <a:effectLst>
                  <a:outerShdw blurRad="38100" dist="38100" dir="2700000" algn="tl">
                    <a:srgbClr val="000000">
                      <a:alpha val="43137"/>
                    </a:srgbClr>
                  </a:outerShdw>
                </a:effectLst>
                <a:latin typeface="+mj-lt"/>
                <a:cs typeface="Arial" charset="0"/>
              </a:rPr>
              <a:t>PSAP 12 </a:t>
            </a:r>
          </a:p>
          <a:p>
            <a:pPr marL="0" marR="0" lvl="0" indent="0" algn="ctr" defTabSz="914363" rtl="0" eaLnBrk="1" fontAlgn="auto" latinLnBrk="0" hangingPunct="1">
              <a:lnSpc>
                <a:spcPct val="90000"/>
              </a:lnSpc>
              <a:spcBef>
                <a:spcPct val="0"/>
              </a:spcBef>
              <a:spcAft>
                <a:spcPts val="0"/>
              </a:spcAft>
              <a:buClrTx/>
              <a:buSzTx/>
              <a:buFontTx/>
              <a:buNone/>
              <a:tabLst/>
              <a:defRPr/>
            </a:pPr>
            <a:r>
              <a:rPr lang="en-US" sz="4200" b="1" spc="-150" dirty="0" smtClean="0">
                <a:ln w="3175">
                  <a:noFill/>
                </a:ln>
                <a:effectLst>
                  <a:outerShdw blurRad="38100" dist="38100" dir="2700000" algn="tl">
                    <a:srgbClr val="000000">
                      <a:alpha val="43137"/>
                    </a:srgbClr>
                  </a:outerShdw>
                </a:effectLst>
                <a:latin typeface="+mj-lt"/>
                <a:cs typeface="Arial" charset="0"/>
              </a:rPr>
              <a:t>LAPORA N OPERASIONAL</a:t>
            </a:r>
            <a:endParaRPr kumimoji="0" lang="en-US" sz="4200" b="1" i="0" u="none" strike="noStrike" kern="1200" cap="none" spc="-150" normalizeH="0" baseline="0" noProof="0" dirty="0">
              <a:ln w="3175">
                <a:noFill/>
              </a:ln>
              <a:effectLst>
                <a:outerShdw blurRad="38100" dist="38100" dir="2700000" algn="tl">
                  <a:srgbClr val="000000">
                    <a:alpha val="43137"/>
                  </a:srgbClr>
                </a:outerShdw>
              </a:effectLst>
              <a:uLnTx/>
              <a:uFillTx/>
              <a:latin typeface="+mj-lt"/>
              <a:ea typeface="+mn-ea"/>
              <a:cs typeface="Arial" charset="0"/>
            </a:endParaRPr>
          </a:p>
        </p:txBody>
      </p:sp>
      <p:sp>
        <p:nvSpPr>
          <p:cNvPr id="6" name="Slide Number Placeholder 17"/>
          <p:cNvSpPr txBox="1">
            <a:spLocks/>
          </p:cNvSpPr>
          <p:nvPr/>
        </p:nvSpPr>
        <p:spPr>
          <a:xfrm>
            <a:off x="7924800" y="6416675"/>
            <a:ext cx="7620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9E2C3-3120-4CDB-861A-B0B65478931D}" type="slidenum">
              <a:rPr kumimoji="0" lang="ja-JP" altLang="en-US" sz="1800" b="0" i="0" u="none" strike="noStrike" kern="1200" cap="none" spc="0" normalizeH="0" baseline="0" noProof="0" smtClean="0">
                <a:ln>
                  <a:noFill/>
                </a:ln>
                <a:solidFill>
                  <a:schemeClr val="bg1"/>
                </a:solidFill>
                <a:effectLst/>
                <a:uLnTx/>
                <a:uFillTx/>
                <a:latin typeface="+mn-lt"/>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altLang="ja-JP" sz="1800" b="0" i="0" u="none" strike="noStrike" kern="1200" cap="none" spc="0" normalizeH="0" baseline="0" noProof="0" dirty="0">
              <a:ln>
                <a:noFill/>
              </a:ln>
              <a:solidFill>
                <a:schemeClr val="bg1"/>
              </a:solidFill>
              <a:effectLst/>
              <a:uLnTx/>
              <a:uFillTx/>
              <a:latin typeface="+mn-lt"/>
              <a:ea typeface="ＭＳ Ｐゴシック" charset="-128"/>
              <a:cs typeface="+mn-cs"/>
            </a:endParaRPr>
          </a:p>
        </p:txBody>
      </p:sp>
    </p:spTree>
  </p:cSld>
  <p:clrMapOvr>
    <a:masterClrMapping/>
  </p:clrMapOvr>
  <p:transition spd="med">
    <p:pull dir="ld"/>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828800"/>
            <a:ext cx="7772400" cy="2022092"/>
          </a:xfrm>
        </p:spPr>
        <p:txBody>
          <a:bodyPr/>
          <a:lstStyle/>
          <a:p>
            <a:pPr algn="ctr" eaLnBrk="1" hangingPunct="1">
              <a:defRPr/>
            </a:pPr>
            <a:r>
              <a:rPr lang="id-ID" sz="7200" dirty="0" smtClean="0">
                <a:latin typeface="Blackadder ITC" pitchFamily="82" charset="0"/>
              </a:rPr>
              <a:t>TERIMA KASIH</a:t>
            </a:r>
            <a:endParaRPr lang="en-US" sz="7200" dirty="0">
              <a:latin typeface="Blackadder ITC" pitchFamily="82" charset="0"/>
            </a:endParaRPr>
          </a:p>
        </p:txBody>
      </p:sp>
      <p:sp>
        <p:nvSpPr>
          <p:cNvPr id="3" name="Rectangle 4"/>
          <p:cNvSpPr>
            <a:spLocks noChangeArrowheads="1"/>
          </p:cNvSpPr>
          <p:nvPr/>
        </p:nvSpPr>
        <p:spPr bwMode="auto">
          <a:xfrm>
            <a:off x="76200" y="4191000"/>
            <a:ext cx="8991600" cy="1938992"/>
          </a:xfrm>
          <a:prstGeom prst="rect">
            <a:avLst/>
          </a:prstGeom>
          <a:noFill/>
          <a:ln w="9525">
            <a:noFill/>
            <a:miter lim="800000"/>
            <a:headEnd/>
            <a:tailEnd/>
          </a:ln>
        </p:spPr>
        <p:txBody>
          <a:bodyPr>
            <a:spAutoFit/>
          </a:bodyPr>
          <a:lstStyle/>
          <a:p>
            <a:pPr algn="ctr"/>
            <a:r>
              <a:rPr lang="en-US" sz="2000" dirty="0" err="1" smtClean="0">
                <a:solidFill>
                  <a:schemeClr val="bg1"/>
                </a:solidFill>
                <a:latin typeface="Arial Rounded MT Bold" pitchFamily="34" charset="0"/>
              </a:rPr>
              <a:t>Komite</a:t>
            </a:r>
            <a:r>
              <a:rPr lang="en-US" sz="2000" dirty="0" smtClean="0">
                <a:solidFill>
                  <a:schemeClr val="bg1"/>
                </a:solidFill>
                <a:latin typeface="Arial Rounded MT Bold" pitchFamily="34" charset="0"/>
              </a:rPr>
              <a:t> </a:t>
            </a:r>
            <a:r>
              <a:rPr lang="en-US" sz="2000" dirty="0" err="1" smtClean="0">
                <a:solidFill>
                  <a:schemeClr val="bg1"/>
                </a:solidFill>
                <a:latin typeface="Arial Rounded MT Bold" pitchFamily="34" charset="0"/>
              </a:rPr>
              <a:t>Standar</a:t>
            </a:r>
            <a:r>
              <a:rPr lang="en-US" sz="2000" dirty="0" smtClean="0">
                <a:solidFill>
                  <a:schemeClr val="bg1"/>
                </a:solidFill>
                <a:latin typeface="Arial Rounded MT Bold" pitchFamily="34" charset="0"/>
              </a:rPr>
              <a:t> </a:t>
            </a:r>
            <a:r>
              <a:rPr lang="en-US" sz="2000" dirty="0" err="1" smtClean="0">
                <a:solidFill>
                  <a:schemeClr val="bg1"/>
                </a:solidFill>
                <a:latin typeface="Arial Rounded MT Bold" pitchFamily="34" charset="0"/>
              </a:rPr>
              <a:t>Akuntansi</a:t>
            </a:r>
            <a:r>
              <a:rPr lang="en-US" sz="2000" dirty="0" smtClean="0">
                <a:solidFill>
                  <a:schemeClr val="bg1"/>
                </a:solidFill>
                <a:latin typeface="Arial Rounded MT Bold" pitchFamily="34" charset="0"/>
              </a:rPr>
              <a:t> </a:t>
            </a:r>
            <a:r>
              <a:rPr lang="en-US" sz="2000" dirty="0" err="1" smtClean="0">
                <a:solidFill>
                  <a:schemeClr val="bg1"/>
                </a:solidFill>
                <a:latin typeface="Arial Rounded MT Bold" pitchFamily="34" charset="0"/>
              </a:rPr>
              <a:t>Pemerintahan</a:t>
            </a:r>
            <a:r>
              <a:rPr lang="en-US" sz="2000" dirty="0" smtClean="0">
                <a:solidFill>
                  <a:schemeClr val="bg1"/>
                </a:solidFill>
                <a:latin typeface="Arial Rounded MT Bold" pitchFamily="34" charset="0"/>
              </a:rPr>
              <a:t> (KSAP</a:t>
            </a:r>
            <a:r>
              <a:rPr lang="en-US" sz="2000" dirty="0">
                <a:solidFill>
                  <a:schemeClr val="bg1"/>
                </a:solidFill>
                <a:latin typeface="Arial Rounded MT Bold" pitchFamily="34" charset="0"/>
              </a:rPr>
              <a:t>)</a:t>
            </a:r>
            <a:br>
              <a:rPr lang="en-US" sz="2000" dirty="0">
                <a:solidFill>
                  <a:schemeClr val="bg1"/>
                </a:solidFill>
                <a:latin typeface="Arial Rounded MT Bold" pitchFamily="34" charset="0"/>
              </a:rPr>
            </a:br>
            <a:r>
              <a:rPr lang="en-US" sz="2000" dirty="0" err="1">
                <a:solidFill>
                  <a:schemeClr val="bg1"/>
                </a:solidFill>
                <a:latin typeface="Arial Rounded MT Bold" pitchFamily="34" charset="0"/>
              </a:rPr>
              <a:t>Gedung</a:t>
            </a:r>
            <a:r>
              <a:rPr lang="en-US" sz="2000" dirty="0">
                <a:solidFill>
                  <a:schemeClr val="bg1"/>
                </a:solidFill>
                <a:latin typeface="Arial Rounded MT Bold" pitchFamily="34" charset="0"/>
              </a:rPr>
              <a:t> </a:t>
            </a:r>
            <a:r>
              <a:rPr lang="id-ID" sz="2000" dirty="0">
                <a:solidFill>
                  <a:schemeClr val="bg1"/>
                </a:solidFill>
                <a:latin typeface="Arial Rounded MT Bold" pitchFamily="34" charset="0"/>
              </a:rPr>
              <a:t>Prijadi Praptosuhardjo</a:t>
            </a:r>
            <a:r>
              <a:rPr lang="en-US" sz="2000" dirty="0">
                <a:solidFill>
                  <a:schemeClr val="bg1"/>
                </a:solidFill>
                <a:latin typeface="Arial Rounded MT Bold" pitchFamily="34" charset="0"/>
              </a:rPr>
              <a:t> I</a:t>
            </a:r>
            <a:r>
              <a:rPr lang="id-ID" sz="2000" dirty="0">
                <a:solidFill>
                  <a:schemeClr val="bg1"/>
                </a:solidFill>
                <a:latin typeface="Arial Rounded MT Bold" pitchFamily="34" charset="0"/>
              </a:rPr>
              <a:t>I</a:t>
            </a:r>
            <a:r>
              <a:rPr lang="en-US" sz="2000" dirty="0">
                <a:solidFill>
                  <a:schemeClr val="bg1"/>
                </a:solidFill>
                <a:latin typeface="Arial Rounded MT Bold" pitchFamily="34" charset="0"/>
              </a:rPr>
              <a:t>I, Lt. </a:t>
            </a:r>
            <a:r>
              <a:rPr lang="id-ID" sz="2000" dirty="0">
                <a:solidFill>
                  <a:schemeClr val="bg1"/>
                </a:solidFill>
                <a:latin typeface="Arial Rounded MT Bold" pitchFamily="34" charset="0"/>
              </a:rPr>
              <a:t>2</a:t>
            </a:r>
            <a:r>
              <a:rPr lang="en-US" sz="2000" dirty="0">
                <a:solidFill>
                  <a:schemeClr val="bg1"/>
                </a:solidFill>
                <a:latin typeface="Arial Rounded MT Bold" pitchFamily="34" charset="0"/>
              </a:rPr>
              <a:t>, </a:t>
            </a:r>
            <a:r>
              <a:rPr lang="id-ID" sz="2000" dirty="0">
                <a:solidFill>
                  <a:schemeClr val="bg1"/>
                </a:solidFill>
                <a:latin typeface="Arial Rounded MT Bold" pitchFamily="34" charset="0"/>
              </a:rPr>
              <a:t>Kementerian</a:t>
            </a:r>
            <a:r>
              <a:rPr lang="en-US" sz="2000" dirty="0">
                <a:solidFill>
                  <a:schemeClr val="bg1"/>
                </a:solidFill>
                <a:latin typeface="Arial Rounded MT Bold" pitchFamily="34" charset="0"/>
              </a:rPr>
              <a:t> </a:t>
            </a:r>
            <a:r>
              <a:rPr lang="en-US" sz="2000" dirty="0" err="1">
                <a:solidFill>
                  <a:schemeClr val="bg1"/>
                </a:solidFill>
                <a:latin typeface="Arial Rounded MT Bold" pitchFamily="34" charset="0"/>
              </a:rPr>
              <a:t>Keuangan</a:t>
            </a:r>
            <a:r>
              <a:rPr lang="en-US" sz="2000" dirty="0">
                <a:solidFill>
                  <a:schemeClr val="bg1"/>
                </a:solidFill>
                <a:latin typeface="Arial Rounded MT Bold" pitchFamily="34" charset="0"/>
              </a:rPr>
              <a:t/>
            </a:r>
            <a:br>
              <a:rPr lang="en-US" sz="2000" dirty="0">
                <a:solidFill>
                  <a:schemeClr val="bg1"/>
                </a:solidFill>
                <a:latin typeface="Arial Rounded MT Bold" pitchFamily="34" charset="0"/>
              </a:rPr>
            </a:br>
            <a:r>
              <a:rPr lang="en-US" sz="2000" dirty="0" err="1">
                <a:solidFill>
                  <a:schemeClr val="bg1"/>
                </a:solidFill>
                <a:latin typeface="Arial Rounded MT Bold" pitchFamily="34" charset="0"/>
              </a:rPr>
              <a:t>Jalan</a:t>
            </a:r>
            <a:r>
              <a:rPr lang="en-US" sz="2000" dirty="0">
                <a:solidFill>
                  <a:schemeClr val="bg1"/>
                </a:solidFill>
                <a:latin typeface="Arial Rounded MT Bold" pitchFamily="34" charset="0"/>
              </a:rPr>
              <a:t> Budi </a:t>
            </a:r>
            <a:r>
              <a:rPr lang="en-US" sz="2000" dirty="0" err="1">
                <a:solidFill>
                  <a:schemeClr val="bg1"/>
                </a:solidFill>
                <a:latin typeface="Arial Rounded MT Bold" pitchFamily="34" charset="0"/>
              </a:rPr>
              <a:t>Utomo</a:t>
            </a:r>
            <a:r>
              <a:rPr lang="en-US" sz="2000" dirty="0">
                <a:solidFill>
                  <a:schemeClr val="bg1"/>
                </a:solidFill>
                <a:latin typeface="Arial Rounded MT Bold" pitchFamily="34" charset="0"/>
              </a:rPr>
              <a:t> No. 6, Jakarta</a:t>
            </a:r>
            <a:r>
              <a:rPr lang="id-ID" sz="2000" dirty="0">
                <a:solidFill>
                  <a:schemeClr val="bg1"/>
                </a:solidFill>
                <a:latin typeface="Arial Rounded MT Bold" pitchFamily="34" charset="0"/>
              </a:rPr>
              <a:t> Pusat</a:t>
            </a:r>
            <a:r>
              <a:rPr lang="en-US" sz="2000" dirty="0">
                <a:solidFill>
                  <a:schemeClr val="bg1"/>
                </a:solidFill>
                <a:latin typeface="Arial Rounded MT Bold" pitchFamily="34" charset="0"/>
              </a:rPr>
              <a:t> 10710, Indonesia</a:t>
            </a:r>
            <a:br>
              <a:rPr lang="en-US" sz="2000" dirty="0">
                <a:solidFill>
                  <a:schemeClr val="bg1"/>
                </a:solidFill>
                <a:latin typeface="Arial Rounded MT Bold" pitchFamily="34" charset="0"/>
              </a:rPr>
            </a:br>
            <a:r>
              <a:rPr lang="en-US" sz="2000" dirty="0" err="1" smtClean="0">
                <a:solidFill>
                  <a:schemeClr val="bg1"/>
                </a:solidFill>
                <a:latin typeface="Arial Rounded MT Bold" pitchFamily="34" charset="0"/>
              </a:rPr>
              <a:t>Telepon</a:t>
            </a:r>
            <a:r>
              <a:rPr lang="en-US" sz="2000" dirty="0" smtClean="0">
                <a:solidFill>
                  <a:schemeClr val="bg1"/>
                </a:solidFill>
                <a:latin typeface="Arial Rounded MT Bold" pitchFamily="34" charset="0"/>
              </a:rPr>
              <a:t>/Fax 021-352 </a:t>
            </a:r>
            <a:r>
              <a:rPr lang="en-US" sz="2000" dirty="0">
                <a:solidFill>
                  <a:schemeClr val="bg1"/>
                </a:solidFill>
                <a:latin typeface="Arial Rounded MT Bold" pitchFamily="34" charset="0"/>
              </a:rPr>
              <a:t>4551</a:t>
            </a:r>
            <a:br>
              <a:rPr lang="en-US" sz="2000" dirty="0">
                <a:solidFill>
                  <a:schemeClr val="bg1"/>
                </a:solidFill>
                <a:latin typeface="Arial Rounded MT Bold" pitchFamily="34" charset="0"/>
              </a:rPr>
            </a:br>
            <a:r>
              <a:rPr lang="id-ID" sz="2000" dirty="0">
                <a:solidFill>
                  <a:schemeClr val="bg1"/>
                </a:solidFill>
                <a:latin typeface="Arial Rounded MT Bold" pitchFamily="34" charset="0"/>
              </a:rPr>
              <a:t>W</a:t>
            </a:r>
            <a:r>
              <a:rPr lang="en-US" sz="2000" dirty="0" err="1">
                <a:solidFill>
                  <a:schemeClr val="bg1"/>
                </a:solidFill>
                <a:latin typeface="Arial Rounded MT Bold" pitchFamily="34" charset="0"/>
              </a:rPr>
              <a:t>ebsite</a:t>
            </a:r>
            <a:r>
              <a:rPr lang="en-US" sz="2000" dirty="0">
                <a:solidFill>
                  <a:schemeClr val="bg1"/>
                </a:solidFill>
                <a:latin typeface="Arial Rounded MT Bold" pitchFamily="34" charset="0"/>
              </a:rPr>
              <a:t>: www.ksap.org </a:t>
            </a:r>
            <a:br>
              <a:rPr lang="en-US" sz="2000" dirty="0">
                <a:solidFill>
                  <a:schemeClr val="bg1"/>
                </a:solidFill>
                <a:latin typeface="Arial Rounded MT Bold" pitchFamily="34" charset="0"/>
              </a:rPr>
            </a:br>
            <a:r>
              <a:rPr lang="en-US" sz="2000" dirty="0">
                <a:solidFill>
                  <a:schemeClr val="bg1"/>
                </a:solidFill>
                <a:latin typeface="Arial Rounded MT Bold" pitchFamily="34" charset="0"/>
              </a:rPr>
              <a:t>Email: webmaster@ksap.org</a:t>
            </a:r>
            <a:endParaRPr lang="en-US" sz="2000" dirty="0">
              <a:solidFill>
                <a:schemeClr val="bg1"/>
              </a:solidFill>
            </a:endParaRPr>
          </a:p>
        </p:txBody>
      </p:sp>
      <p:sp>
        <p:nvSpPr>
          <p:cNvPr id="4" name="Slide Number Placeholder 3"/>
          <p:cNvSpPr>
            <a:spLocks noGrp="1"/>
          </p:cNvSpPr>
          <p:nvPr>
            <p:ph type="sldNum" sz="quarter" idx="12"/>
          </p:nvPr>
        </p:nvSpPr>
        <p:spPr/>
        <p:txBody>
          <a:bodyPr/>
          <a:lstStyle/>
          <a:p>
            <a:fld id="{7B625723-9C0A-4D83-8CE1-C3A7BDE5E5A6}" type="slidenum">
              <a:rPr lang="en-US" smtClean="0"/>
              <a:pPr/>
              <a:t>77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505223"/>
            <a:ext cx="8610600" cy="4590777"/>
          </a:xfrm>
        </p:spPr>
        <p:txBody>
          <a:bodyPr/>
          <a:lstStyle/>
          <a:p>
            <a:pPr marL="342900" lvl="1" indent="-284163" algn="just" eaLnBrk="1" hangingPunct="1">
              <a:buSzPct val="90000"/>
              <a:buFontTx/>
              <a:buChar char="•"/>
              <a:defRPr/>
            </a:pPr>
            <a:r>
              <a:rPr lang="id-ID" sz="2400" dirty="0" smtClean="0">
                <a:solidFill>
                  <a:schemeClr val="bg1"/>
                </a:solidFill>
              </a:rPr>
              <a:t>SAP </a:t>
            </a:r>
            <a:r>
              <a:rPr lang="fi-FI" sz="2400" dirty="0" smtClean="0">
                <a:solidFill>
                  <a:schemeClr val="bg1"/>
                </a:solidFill>
              </a:rPr>
              <a:t>Akrual </a:t>
            </a:r>
            <a:r>
              <a:rPr lang="id-ID" sz="2400" dirty="0" smtClean="0">
                <a:solidFill>
                  <a:schemeClr val="bg1"/>
                </a:solidFill>
              </a:rPr>
              <a:t>dikembangkan dari SAP </a:t>
            </a:r>
            <a:r>
              <a:rPr lang="en-US" sz="2400" dirty="0" smtClean="0">
                <a:solidFill>
                  <a:schemeClr val="bg1"/>
                </a:solidFill>
              </a:rPr>
              <a:t>yang </a:t>
            </a:r>
            <a:r>
              <a:rPr lang="en-US" sz="2400" dirty="0" err="1" smtClean="0">
                <a:solidFill>
                  <a:schemeClr val="bg1"/>
                </a:solidFill>
              </a:rPr>
              <a:t>ditetapkan</a:t>
            </a:r>
            <a:r>
              <a:rPr lang="en-US" sz="2400" dirty="0" smtClean="0">
                <a:solidFill>
                  <a:schemeClr val="bg1"/>
                </a:solidFill>
              </a:rPr>
              <a:t> </a:t>
            </a:r>
            <a:r>
              <a:rPr lang="en-US" sz="2400" dirty="0" err="1" smtClean="0">
                <a:solidFill>
                  <a:schemeClr val="bg1"/>
                </a:solidFill>
              </a:rPr>
              <a:t>dalam</a:t>
            </a:r>
            <a:r>
              <a:rPr lang="en-US" sz="2400" dirty="0" smtClean="0">
                <a:solidFill>
                  <a:schemeClr val="bg1"/>
                </a:solidFill>
              </a:rPr>
              <a:t> </a:t>
            </a:r>
            <a:r>
              <a:rPr lang="fi-FI" sz="2400" dirty="0" smtClean="0">
                <a:solidFill>
                  <a:schemeClr val="bg1"/>
                </a:solidFill>
              </a:rPr>
              <a:t>PP 24</a:t>
            </a:r>
            <a:r>
              <a:rPr lang="id-ID" sz="2400" dirty="0" smtClean="0">
                <a:solidFill>
                  <a:schemeClr val="bg1"/>
                </a:solidFill>
              </a:rPr>
              <a:t>/</a:t>
            </a:r>
            <a:r>
              <a:rPr lang="fi-FI" sz="2400" dirty="0" smtClean="0">
                <a:solidFill>
                  <a:schemeClr val="bg1"/>
                </a:solidFill>
              </a:rPr>
              <a:t>2005 </a:t>
            </a:r>
            <a:r>
              <a:rPr lang="id-ID" sz="2400" i="1" dirty="0" smtClean="0">
                <a:solidFill>
                  <a:schemeClr val="bg1"/>
                </a:solidFill>
              </a:rPr>
              <a:t>dengan </a:t>
            </a:r>
            <a:r>
              <a:rPr lang="fi-FI" sz="2400" i="1" dirty="0" smtClean="0">
                <a:solidFill>
                  <a:schemeClr val="bg1"/>
                </a:solidFill>
              </a:rPr>
              <a:t>mengacu pada Internat</a:t>
            </a:r>
            <a:r>
              <a:rPr lang="id-ID" sz="2400" i="1" dirty="0" smtClean="0">
                <a:solidFill>
                  <a:schemeClr val="bg1"/>
                </a:solidFill>
              </a:rPr>
              <a:t>i</a:t>
            </a:r>
            <a:r>
              <a:rPr lang="fi-FI" sz="2400" i="1" dirty="0" smtClean="0">
                <a:solidFill>
                  <a:schemeClr val="bg1"/>
                </a:solidFill>
              </a:rPr>
              <a:t>onal Public Sector Accounting Standards (IPSAS) </a:t>
            </a:r>
            <a:r>
              <a:rPr lang="id-ID" sz="2400" dirty="0" smtClean="0">
                <a:solidFill>
                  <a:schemeClr val="bg1"/>
                </a:solidFill>
              </a:rPr>
              <a:t>dan </a:t>
            </a:r>
            <a:r>
              <a:rPr lang="fi-FI" sz="2400" dirty="0" smtClean="0">
                <a:solidFill>
                  <a:schemeClr val="bg1"/>
                </a:solidFill>
              </a:rPr>
              <a:t>memperhatikan peraturan perundangan serta kondisi Indonesia</a:t>
            </a:r>
            <a:r>
              <a:rPr lang="id-ID" sz="2400" dirty="0" smtClean="0">
                <a:solidFill>
                  <a:schemeClr val="bg1"/>
                </a:solidFill>
              </a:rPr>
              <a:t>.</a:t>
            </a:r>
            <a:endParaRPr lang="en-US" sz="2400" dirty="0" smtClean="0">
              <a:solidFill>
                <a:schemeClr val="bg1"/>
              </a:solidFill>
            </a:endParaRPr>
          </a:p>
          <a:p>
            <a:pPr marL="342900" lvl="1" indent="-342900" algn="just" eaLnBrk="1" hangingPunct="1">
              <a:buClr>
                <a:schemeClr val="tx1"/>
              </a:buClr>
              <a:buSzPct val="90000"/>
              <a:buFontTx/>
              <a:buChar char="•"/>
              <a:defRPr/>
            </a:pPr>
            <a:endParaRPr lang="en-US" sz="2400" dirty="0" smtClean="0">
              <a:solidFill>
                <a:schemeClr val="bg1"/>
              </a:solidFill>
            </a:endParaRPr>
          </a:p>
          <a:p>
            <a:pPr algn="just" eaLnBrk="1" hangingPunct="1">
              <a:buClr>
                <a:schemeClr val="tx1"/>
              </a:buClr>
              <a:defRPr/>
            </a:pPr>
            <a:r>
              <a:rPr lang="en-US" dirty="0" smtClean="0"/>
              <a:t>P</a:t>
            </a:r>
            <a:r>
              <a:rPr lang="fi-FI" dirty="0" smtClean="0"/>
              <a:t>ertimbangan: </a:t>
            </a:r>
          </a:p>
          <a:p>
            <a:pPr marL="455613" lvl="1" indent="-338138" algn="just" eaLnBrk="1" hangingPunct="1">
              <a:buFont typeface="Arial" pitchFamily="34" charset="0"/>
              <a:buChar char="•"/>
              <a:defRPr/>
            </a:pPr>
            <a:r>
              <a:rPr lang="fi-FI" sz="2400" dirty="0" smtClean="0">
                <a:solidFill>
                  <a:schemeClr val="bg1"/>
                </a:solidFill>
              </a:rPr>
              <a:t>SAP yang ditetapkan dengan PP 24/2005 berbasis ”Kas Menuju Akrual” sebagian besar telah mengacu pada praktik akuntansi berbasis akrual,</a:t>
            </a:r>
          </a:p>
          <a:p>
            <a:pPr marL="455613" lvl="1" indent="-338138" algn="just" eaLnBrk="1" hangingPunct="1">
              <a:buFont typeface="Arial" pitchFamily="34" charset="0"/>
              <a:buChar char="•"/>
              <a:defRPr/>
            </a:pPr>
            <a:r>
              <a:rPr lang="fi-FI" sz="2400" dirty="0" smtClean="0">
                <a:solidFill>
                  <a:schemeClr val="bg1"/>
                </a:solidFill>
              </a:rPr>
              <a:t>Para Pengguna yang sudah terbiasa dengan SAP PP 24/2005 dapat melihat kesinambungannya.</a:t>
            </a:r>
          </a:p>
        </p:txBody>
      </p:sp>
      <p:sp>
        <p:nvSpPr>
          <p:cNvPr id="4" name="Title 3"/>
          <p:cNvSpPr>
            <a:spLocks noGrp="1"/>
          </p:cNvSpPr>
          <p:nvPr>
            <p:ph type="ctrTitle"/>
          </p:nvPr>
        </p:nvSpPr>
        <p:spPr>
          <a:xfrm>
            <a:off x="228600" y="152400"/>
            <a:ext cx="8610600" cy="914400"/>
          </a:xfrm>
        </p:spPr>
        <p:txBody>
          <a:bodyPr/>
          <a:lstStyle/>
          <a:p>
            <a:pPr lvl="0"/>
            <a:r>
              <a:rPr sz="4400" b="1" smtClean="0">
                <a:solidFill>
                  <a:schemeClr val="tx1"/>
                </a:solidFill>
              </a:rPr>
              <a:t>PENYUSUNAN SAP AKRUAL</a:t>
            </a:r>
            <a:endParaRPr lang="en-US" sz="4400" b="1" dirty="0">
              <a:solidFill>
                <a:schemeClr val="tx1"/>
              </a:solidFill>
            </a:endParaRPr>
          </a:p>
        </p:txBody>
      </p:sp>
      <p:sp>
        <p:nvSpPr>
          <p:cNvPr id="5" name="Slide Number Placeholder 17"/>
          <p:cNvSpPr txBox="1">
            <a:spLocks/>
          </p:cNvSpPr>
          <p:nvPr/>
        </p:nvSpPr>
        <p:spPr>
          <a:xfrm>
            <a:off x="7924800" y="6416675"/>
            <a:ext cx="7620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9E2C3-3120-4CDB-861A-B0B65478931D}" type="slidenum">
              <a:rPr kumimoji="0" lang="ja-JP" altLang="en-US" sz="1800" b="0" i="0" u="none" strike="noStrike" kern="1200" cap="none" spc="0" normalizeH="0" baseline="0" noProof="0" smtClean="0">
                <a:ln>
                  <a:noFill/>
                </a:ln>
                <a:solidFill>
                  <a:schemeClr val="bg1"/>
                </a:solidFill>
                <a:effectLst/>
                <a:uLnTx/>
                <a:uFillTx/>
                <a:latin typeface="+mn-lt"/>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altLang="ja-JP" sz="1800" b="0" i="0" u="none" strike="noStrike" kern="1200" cap="none" spc="0" normalizeH="0" baseline="0" noProof="0" dirty="0">
              <a:ln>
                <a:noFill/>
              </a:ln>
              <a:solidFill>
                <a:schemeClr val="bg1"/>
              </a:solidFill>
              <a:effectLst/>
              <a:uLnTx/>
              <a:uFillTx/>
              <a:latin typeface="+mn-lt"/>
              <a:ea typeface="ＭＳ Ｐゴシック" charset="-128"/>
              <a:cs typeface="+mn-cs"/>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subTitle" idx="1"/>
          </p:nvPr>
        </p:nvSpPr>
        <p:spPr>
          <a:xfrm>
            <a:off x="252248" y="1524000"/>
            <a:ext cx="8399627" cy="4932363"/>
          </a:xfrm>
        </p:spPr>
        <p:txBody>
          <a:bodyPr/>
          <a:lstStyle/>
          <a:p>
            <a:pPr lvl="1" indent="-457200" algn="just" eaLnBrk="1" hangingPunct="1">
              <a:buClr>
                <a:schemeClr val="bg1"/>
              </a:buClr>
              <a:buSzPct val="100000"/>
              <a:buFont typeface="+mj-lt"/>
              <a:buAutoNum type="arabicPeriod"/>
              <a:defRPr/>
            </a:pPr>
            <a:r>
              <a:rPr lang="en-US" sz="2400" dirty="0" err="1" smtClean="0">
                <a:solidFill>
                  <a:schemeClr val="bg1"/>
                </a:solidFill>
                <a:effectLst>
                  <a:outerShdw blurRad="38100" dist="38100" dir="2700000" algn="tl">
                    <a:srgbClr val="FFFFFF"/>
                  </a:outerShdw>
                </a:effectLst>
              </a:rPr>
              <a:t>Dengar</a:t>
            </a:r>
            <a:r>
              <a:rPr lang="en-US" sz="2400" dirty="0" smtClean="0">
                <a:solidFill>
                  <a:schemeClr val="bg1"/>
                </a:solidFill>
                <a:effectLst>
                  <a:outerShdw blurRad="38100" dist="38100" dir="2700000" algn="tl">
                    <a:srgbClr val="FFFFFF"/>
                  </a:outerShdw>
                </a:effectLst>
              </a:rPr>
              <a:t> </a:t>
            </a:r>
            <a:r>
              <a:rPr lang="en-US" sz="2400" dirty="0" err="1" smtClean="0">
                <a:solidFill>
                  <a:schemeClr val="bg1"/>
                </a:solidFill>
                <a:effectLst>
                  <a:outerShdw blurRad="38100" dist="38100" dir="2700000" algn="tl">
                    <a:srgbClr val="FFFFFF"/>
                  </a:outerShdw>
                </a:effectLst>
              </a:rPr>
              <a:t>Pendapat</a:t>
            </a:r>
            <a:r>
              <a:rPr lang="en-US" sz="2400" dirty="0" smtClean="0">
                <a:solidFill>
                  <a:schemeClr val="bg1"/>
                </a:solidFill>
                <a:effectLst>
                  <a:outerShdw blurRad="38100" dist="38100" dir="2700000" algn="tl">
                    <a:srgbClr val="FFFFFF"/>
                  </a:outerShdw>
                </a:effectLst>
              </a:rPr>
              <a:t> (</a:t>
            </a:r>
            <a:r>
              <a:rPr lang="en-US" sz="2400" i="1" dirty="0" smtClean="0">
                <a:solidFill>
                  <a:schemeClr val="bg1"/>
                </a:solidFill>
                <a:effectLst>
                  <a:outerShdw blurRad="38100" dist="38100" dir="2700000" algn="tl">
                    <a:srgbClr val="FFFFFF"/>
                  </a:outerShdw>
                </a:effectLst>
              </a:rPr>
              <a:t>hearing</a:t>
            </a:r>
            <a:r>
              <a:rPr lang="en-US" sz="2400" dirty="0" smtClean="0">
                <a:solidFill>
                  <a:schemeClr val="bg1"/>
                </a:solidFill>
                <a:effectLst>
                  <a:outerShdw blurRad="38100" dist="38100" dir="2700000" algn="tl">
                    <a:srgbClr val="FFFFFF"/>
                  </a:outerShdw>
                </a:effectLst>
              </a:rPr>
              <a:t>) </a:t>
            </a:r>
            <a:r>
              <a:rPr lang="en-US" sz="2400" dirty="0" err="1" smtClean="0">
                <a:solidFill>
                  <a:schemeClr val="bg1"/>
                </a:solidFill>
                <a:effectLst>
                  <a:outerShdw blurRad="38100" dist="38100" dir="2700000" algn="tl">
                    <a:srgbClr val="FFFFFF"/>
                  </a:outerShdw>
                </a:effectLst>
              </a:rPr>
              <a:t>telah</a:t>
            </a:r>
            <a:r>
              <a:rPr lang="en-US" sz="2400" dirty="0" smtClean="0">
                <a:solidFill>
                  <a:schemeClr val="bg1"/>
                </a:solidFill>
                <a:effectLst>
                  <a:outerShdw blurRad="38100" dist="38100" dir="2700000" algn="tl">
                    <a:srgbClr val="FFFFFF"/>
                  </a:outerShdw>
                </a:effectLst>
              </a:rPr>
              <a:t> </a:t>
            </a:r>
            <a:r>
              <a:rPr lang="en-US" sz="2400" dirty="0" err="1" smtClean="0">
                <a:solidFill>
                  <a:schemeClr val="bg1"/>
                </a:solidFill>
                <a:effectLst>
                  <a:outerShdw blurRad="38100" dist="38100" dir="2700000" algn="tl">
                    <a:srgbClr val="FFFFFF"/>
                  </a:outerShdw>
                </a:effectLst>
              </a:rPr>
              <a:t>dilaksanakan</a:t>
            </a:r>
            <a:r>
              <a:rPr lang="en-US" sz="2400" dirty="0" smtClean="0">
                <a:solidFill>
                  <a:schemeClr val="bg1"/>
                </a:solidFill>
                <a:effectLst>
                  <a:outerShdw blurRad="38100" dist="38100" dir="2700000" algn="tl">
                    <a:srgbClr val="FFFFFF"/>
                  </a:outerShdw>
                </a:effectLst>
              </a:rPr>
              <a:t> </a:t>
            </a:r>
            <a:r>
              <a:rPr lang="en-US" sz="2400" dirty="0" err="1" smtClean="0">
                <a:solidFill>
                  <a:schemeClr val="bg1"/>
                </a:solidFill>
                <a:effectLst>
                  <a:outerShdw blurRad="38100" dist="38100" dir="2700000" algn="tl">
                    <a:srgbClr val="FFFFFF"/>
                  </a:outerShdw>
                </a:effectLst>
              </a:rPr>
              <a:t>dari</a:t>
            </a:r>
            <a:r>
              <a:rPr lang="en-US" sz="2400" dirty="0" smtClean="0">
                <a:solidFill>
                  <a:schemeClr val="bg1"/>
                </a:solidFill>
                <a:effectLst>
                  <a:outerShdw blurRad="38100" dist="38100" dir="2700000" algn="tl">
                    <a:srgbClr val="FFFFFF"/>
                  </a:outerShdw>
                </a:effectLst>
              </a:rPr>
              <a:t> </a:t>
            </a:r>
            <a:r>
              <a:rPr lang="en-US" sz="2400" dirty="0" err="1" smtClean="0">
                <a:solidFill>
                  <a:schemeClr val="bg1"/>
                </a:solidFill>
                <a:effectLst>
                  <a:outerShdw blurRad="38100" dist="38100" dir="2700000" algn="tl">
                    <a:srgbClr val="FFFFFF"/>
                  </a:outerShdw>
                </a:effectLst>
              </a:rPr>
              <a:t>tahun</a:t>
            </a:r>
            <a:r>
              <a:rPr lang="en-US" sz="2400" dirty="0" smtClean="0">
                <a:solidFill>
                  <a:schemeClr val="bg1"/>
                </a:solidFill>
                <a:effectLst>
                  <a:outerShdw blurRad="38100" dist="38100" dir="2700000" algn="tl">
                    <a:srgbClr val="FFFFFF"/>
                  </a:outerShdw>
                </a:effectLst>
              </a:rPr>
              <a:t> 2007 </a:t>
            </a:r>
            <a:r>
              <a:rPr lang="en-US" sz="2400" dirty="0" err="1" smtClean="0">
                <a:solidFill>
                  <a:schemeClr val="bg1"/>
                </a:solidFill>
                <a:effectLst>
                  <a:outerShdw blurRad="38100" dist="38100" dir="2700000" algn="tl">
                    <a:srgbClr val="FFFFFF"/>
                  </a:outerShdw>
                </a:effectLst>
              </a:rPr>
              <a:t>sampai</a:t>
            </a:r>
            <a:r>
              <a:rPr lang="en-US" sz="2400" dirty="0" smtClean="0">
                <a:solidFill>
                  <a:schemeClr val="bg1"/>
                </a:solidFill>
                <a:effectLst>
                  <a:outerShdw blurRad="38100" dist="38100" dir="2700000" algn="tl">
                    <a:srgbClr val="FFFFFF"/>
                  </a:outerShdw>
                </a:effectLst>
              </a:rPr>
              <a:t> </a:t>
            </a:r>
            <a:r>
              <a:rPr lang="en-US" sz="2400" dirty="0" err="1" smtClean="0">
                <a:solidFill>
                  <a:schemeClr val="bg1"/>
                </a:solidFill>
                <a:effectLst>
                  <a:outerShdw blurRad="38100" dist="38100" dir="2700000" algn="tl">
                    <a:srgbClr val="FFFFFF"/>
                  </a:outerShdw>
                </a:effectLst>
              </a:rPr>
              <a:t>tahun</a:t>
            </a:r>
            <a:r>
              <a:rPr lang="en-US" sz="2400" dirty="0" smtClean="0">
                <a:solidFill>
                  <a:schemeClr val="bg1"/>
                </a:solidFill>
                <a:effectLst>
                  <a:outerShdw blurRad="38100" dist="38100" dir="2700000" algn="tl">
                    <a:srgbClr val="FFFFFF"/>
                  </a:outerShdw>
                </a:effectLst>
              </a:rPr>
              <a:t> 2008</a:t>
            </a:r>
          </a:p>
          <a:p>
            <a:pPr lvl="1" indent="-457200" algn="just">
              <a:buClr>
                <a:schemeClr val="bg1"/>
              </a:buClr>
              <a:buSzPct val="100000"/>
              <a:buFont typeface="+mj-lt"/>
              <a:buAutoNum type="arabicPeriod"/>
              <a:defRPr/>
            </a:pPr>
            <a:r>
              <a:rPr lang="en-US" sz="2400" dirty="0" smtClean="0">
                <a:solidFill>
                  <a:schemeClr val="bg1"/>
                </a:solidFill>
                <a:effectLst>
                  <a:outerShdw blurRad="38100" dist="38100" dir="2700000" algn="tl">
                    <a:srgbClr val="FFFFFF"/>
                  </a:outerShdw>
                </a:effectLst>
              </a:rPr>
              <a:t>September 2008,</a:t>
            </a:r>
            <a:r>
              <a:rPr lang="id-ID" sz="2400" dirty="0" smtClean="0">
                <a:solidFill>
                  <a:schemeClr val="bg1"/>
                </a:solidFill>
                <a:effectLst>
                  <a:outerShdw blurRad="38100" dist="38100" dir="2700000" algn="tl">
                    <a:srgbClr val="FFFFFF"/>
                  </a:outerShdw>
                </a:effectLst>
              </a:rPr>
              <a:t> </a:t>
            </a:r>
            <a:r>
              <a:rPr lang="en-US" sz="2400" dirty="0" err="1" smtClean="0">
                <a:solidFill>
                  <a:schemeClr val="bg1"/>
                </a:solidFill>
                <a:effectLst>
                  <a:outerShdw blurRad="38100" dist="38100" dir="2700000" algn="tl">
                    <a:srgbClr val="FFFFFF"/>
                  </a:outerShdw>
                </a:effectLst>
              </a:rPr>
              <a:t>konsultasi</a:t>
            </a:r>
            <a:r>
              <a:rPr lang="en-US" sz="2400" dirty="0" smtClean="0">
                <a:solidFill>
                  <a:schemeClr val="bg1"/>
                </a:solidFill>
                <a:effectLst>
                  <a:outerShdw blurRad="38100" dist="38100" dir="2700000" algn="tl">
                    <a:srgbClr val="FFFFFF"/>
                  </a:outerShdw>
                </a:effectLst>
              </a:rPr>
              <a:t> </a:t>
            </a:r>
            <a:r>
              <a:rPr lang="en-US" sz="2400" dirty="0" err="1" smtClean="0">
                <a:solidFill>
                  <a:schemeClr val="bg1"/>
                </a:solidFill>
                <a:effectLst>
                  <a:outerShdw blurRad="38100" dist="38100" dir="2700000" algn="tl">
                    <a:srgbClr val="FFFFFF"/>
                  </a:outerShdw>
                </a:effectLst>
              </a:rPr>
              <a:t>ke</a:t>
            </a:r>
            <a:r>
              <a:rPr lang="en-US" sz="2400" dirty="0" smtClean="0">
                <a:solidFill>
                  <a:schemeClr val="bg1"/>
                </a:solidFill>
                <a:effectLst>
                  <a:outerShdw blurRad="38100" dist="38100" dir="2700000" algn="tl">
                    <a:srgbClr val="FFFFFF"/>
                  </a:outerShdw>
                </a:effectLst>
              </a:rPr>
              <a:t> DPR</a:t>
            </a:r>
          </a:p>
          <a:p>
            <a:pPr lvl="1" indent="-457200" algn="just">
              <a:buClr>
                <a:schemeClr val="bg1"/>
              </a:buClr>
              <a:buSzPct val="100000"/>
              <a:buFont typeface="+mj-lt"/>
              <a:buAutoNum type="arabicPeriod"/>
              <a:defRPr/>
            </a:pPr>
            <a:r>
              <a:rPr lang="en-US" sz="2400" dirty="0" err="1" smtClean="0">
                <a:solidFill>
                  <a:schemeClr val="bg1"/>
                </a:solidFill>
                <a:effectLst>
                  <a:outerShdw blurRad="38100" dist="38100" dir="2700000" algn="tl">
                    <a:srgbClr val="FFFFFF"/>
                  </a:outerShdw>
                </a:effectLst>
              </a:rPr>
              <a:t>Desember</a:t>
            </a:r>
            <a:r>
              <a:rPr lang="en-US" sz="2400" dirty="0" smtClean="0">
                <a:solidFill>
                  <a:schemeClr val="bg1"/>
                </a:solidFill>
                <a:effectLst>
                  <a:outerShdw blurRad="38100" dist="38100" dir="2700000" algn="tl">
                    <a:srgbClr val="FFFFFF"/>
                  </a:outerShdw>
                </a:effectLst>
              </a:rPr>
              <a:t> 2008, draft final </a:t>
            </a:r>
            <a:r>
              <a:rPr lang="en-US" sz="2400" dirty="0" err="1" smtClean="0">
                <a:solidFill>
                  <a:schemeClr val="bg1"/>
                </a:solidFill>
                <a:effectLst>
                  <a:outerShdw blurRad="38100" dist="38100" dir="2700000" algn="tl">
                    <a:srgbClr val="FFFFFF"/>
                  </a:outerShdw>
                </a:effectLst>
              </a:rPr>
              <a:t>telah</a:t>
            </a:r>
            <a:r>
              <a:rPr lang="en-US" sz="2400" dirty="0" smtClean="0">
                <a:solidFill>
                  <a:schemeClr val="bg1"/>
                </a:solidFill>
                <a:effectLst>
                  <a:outerShdw blurRad="38100" dist="38100" dir="2700000" algn="tl">
                    <a:srgbClr val="FFFFFF"/>
                  </a:outerShdw>
                </a:effectLst>
              </a:rPr>
              <a:t> </a:t>
            </a:r>
            <a:r>
              <a:rPr lang="en-US" sz="2400" dirty="0" err="1" smtClean="0">
                <a:solidFill>
                  <a:schemeClr val="bg1"/>
                </a:solidFill>
                <a:effectLst>
                  <a:outerShdw blurRad="38100" dist="38100" dir="2700000" algn="tl">
                    <a:srgbClr val="FFFFFF"/>
                  </a:outerShdw>
                </a:effectLst>
              </a:rPr>
              <a:t>disampaikan</a:t>
            </a:r>
            <a:r>
              <a:rPr lang="en-US" sz="2400" dirty="0" smtClean="0">
                <a:solidFill>
                  <a:schemeClr val="bg1"/>
                </a:solidFill>
                <a:effectLst>
                  <a:outerShdw blurRad="38100" dist="38100" dir="2700000" algn="tl">
                    <a:srgbClr val="FFFFFF"/>
                  </a:outerShdw>
                </a:effectLst>
              </a:rPr>
              <a:t> </a:t>
            </a:r>
            <a:r>
              <a:rPr lang="en-US" sz="2400" dirty="0" err="1" smtClean="0">
                <a:solidFill>
                  <a:schemeClr val="bg1"/>
                </a:solidFill>
                <a:effectLst>
                  <a:outerShdw blurRad="38100" dist="38100" dir="2700000" algn="tl">
                    <a:srgbClr val="FFFFFF"/>
                  </a:outerShdw>
                </a:effectLst>
              </a:rPr>
              <a:t>ke</a:t>
            </a:r>
            <a:r>
              <a:rPr lang="en-US" sz="2400" dirty="0" smtClean="0">
                <a:solidFill>
                  <a:schemeClr val="bg1"/>
                </a:solidFill>
                <a:effectLst>
                  <a:outerShdw blurRad="38100" dist="38100" dir="2700000" algn="tl">
                    <a:srgbClr val="FFFFFF"/>
                  </a:outerShdw>
                </a:effectLst>
              </a:rPr>
              <a:t> BPK </a:t>
            </a:r>
            <a:r>
              <a:rPr lang="en-US" sz="2400" dirty="0" err="1" smtClean="0">
                <a:solidFill>
                  <a:schemeClr val="bg1"/>
                </a:solidFill>
                <a:effectLst>
                  <a:outerShdw blurRad="38100" dist="38100" dir="2700000" algn="tl">
                    <a:srgbClr val="FFFFFF"/>
                  </a:outerShdw>
                </a:effectLst>
              </a:rPr>
              <a:t>untuk</a:t>
            </a:r>
            <a:r>
              <a:rPr lang="en-US" sz="2400" dirty="0" smtClean="0">
                <a:solidFill>
                  <a:schemeClr val="bg1"/>
                </a:solidFill>
                <a:effectLst>
                  <a:outerShdw blurRad="38100" dist="38100" dir="2700000" algn="tl">
                    <a:srgbClr val="FFFFFF"/>
                  </a:outerShdw>
                </a:effectLst>
              </a:rPr>
              <a:t> </a:t>
            </a:r>
            <a:r>
              <a:rPr lang="en-US" sz="2400" dirty="0" err="1" smtClean="0">
                <a:solidFill>
                  <a:schemeClr val="bg1"/>
                </a:solidFill>
                <a:effectLst>
                  <a:outerShdw blurRad="38100" dist="38100" dir="2700000" algn="tl">
                    <a:srgbClr val="FFFFFF"/>
                  </a:outerShdw>
                </a:effectLst>
              </a:rPr>
              <a:t>dimintakan</a:t>
            </a:r>
            <a:r>
              <a:rPr lang="en-US" sz="2400" dirty="0" smtClean="0">
                <a:solidFill>
                  <a:schemeClr val="bg1"/>
                </a:solidFill>
                <a:effectLst>
                  <a:outerShdw blurRad="38100" dist="38100" dir="2700000" algn="tl">
                    <a:srgbClr val="FFFFFF"/>
                  </a:outerShdw>
                </a:effectLst>
              </a:rPr>
              <a:t> </a:t>
            </a:r>
            <a:r>
              <a:rPr lang="en-US" sz="2400" dirty="0" err="1" smtClean="0">
                <a:solidFill>
                  <a:schemeClr val="bg1"/>
                </a:solidFill>
                <a:effectLst>
                  <a:outerShdw blurRad="38100" dist="38100" dir="2700000" algn="tl">
                    <a:srgbClr val="FFFFFF"/>
                  </a:outerShdw>
                </a:effectLst>
              </a:rPr>
              <a:t>pertimbangan</a:t>
            </a:r>
            <a:endParaRPr lang="en-US" sz="2400" dirty="0" smtClean="0">
              <a:solidFill>
                <a:schemeClr val="bg1"/>
              </a:solidFill>
              <a:effectLst>
                <a:outerShdw blurRad="38100" dist="38100" dir="2700000" algn="tl">
                  <a:srgbClr val="FFFFFF"/>
                </a:outerShdw>
              </a:effectLst>
            </a:endParaRPr>
          </a:p>
          <a:p>
            <a:pPr lvl="1" indent="-457200" algn="just">
              <a:buClr>
                <a:schemeClr val="bg1"/>
              </a:buClr>
              <a:buSzPct val="100000"/>
              <a:buFont typeface="+mj-lt"/>
              <a:buAutoNum type="arabicPeriod"/>
              <a:defRPr/>
            </a:pPr>
            <a:r>
              <a:rPr lang="en-US" sz="2400" dirty="0" err="1" smtClean="0">
                <a:solidFill>
                  <a:schemeClr val="bg1"/>
                </a:solidFill>
                <a:effectLst>
                  <a:outerShdw blurRad="38100" dist="38100" dir="2700000" algn="tl">
                    <a:srgbClr val="FFFFFF"/>
                  </a:outerShdw>
                </a:effectLst>
              </a:rPr>
              <a:t>Februari</a:t>
            </a:r>
            <a:r>
              <a:rPr lang="en-US" sz="2400" dirty="0" smtClean="0">
                <a:solidFill>
                  <a:schemeClr val="bg1"/>
                </a:solidFill>
                <a:effectLst>
                  <a:outerShdw blurRad="38100" dist="38100" dir="2700000" algn="tl">
                    <a:srgbClr val="FFFFFF"/>
                  </a:outerShdw>
                </a:effectLst>
              </a:rPr>
              <a:t> 2009, </a:t>
            </a:r>
            <a:r>
              <a:rPr lang="en-US" sz="2400" dirty="0" err="1" smtClean="0">
                <a:solidFill>
                  <a:schemeClr val="bg1"/>
                </a:solidFill>
                <a:effectLst>
                  <a:outerShdw blurRad="38100" dist="38100" dir="2700000" algn="tl">
                    <a:srgbClr val="FFFFFF"/>
                  </a:outerShdw>
                </a:effectLst>
              </a:rPr>
              <a:t>Surat</a:t>
            </a:r>
            <a:r>
              <a:rPr lang="en-US" sz="2400" dirty="0" smtClean="0">
                <a:solidFill>
                  <a:schemeClr val="bg1"/>
                </a:solidFill>
                <a:effectLst>
                  <a:outerShdw blurRad="38100" dist="38100" dir="2700000" algn="tl">
                    <a:srgbClr val="FFFFFF"/>
                  </a:outerShdw>
                </a:effectLst>
              </a:rPr>
              <a:t> </a:t>
            </a:r>
            <a:r>
              <a:rPr lang="en-US" sz="2400" dirty="0" err="1" smtClean="0">
                <a:solidFill>
                  <a:schemeClr val="bg1"/>
                </a:solidFill>
                <a:effectLst>
                  <a:outerShdw blurRad="38100" dist="38100" dir="2700000" algn="tl">
                    <a:srgbClr val="FFFFFF"/>
                  </a:outerShdw>
                </a:effectLst>
              </a:rPr>
              <a:t>Pertimbangan</a:t>
            </a:r>
            <a:r>
              <a:rPr lang="en-US" sz="2400" dirty="0" smtClean="0">
                <a:solidFill>
                  <a:schemeClr val="bg1"/>
                </a:solidFill>
                <a:effectLst>
                  <a:outerShdw blurRad="38100" dist="38100" dir="2700000" algn="tl">
                    <a:srgbClr val="FFFFFF"/>
                  </a:outerShdw>
                </a:effectLst>
              </a:rPr>
              <a:t> BPK</a:t>
            </a:r>
          </a:p>
          <a:p>
            <a:pPr lvl="1" indent="-457200" algn="just">
              <a:buClr>
                <a:schemeClr val="bg1"/>
              </a:buClr>
              <a:buSzPct val="100000"/>
              <a:buFont typeface="+mj-lt"/>
              <a:buAutoNum type="arabicPeriod"/>
              <a:defRPr/>
            </a:pPr>
            <a:r>
              <a:rPr lang="en-US" sz="2400" dirty="0" err="1" smtClean="0">
                <a:solidFill>
                  <a:schemeClr val="bg1"/>
                </a:solidFill>
                <a:effectLst>
                  <a:outerShdw blurRad="38100" dist="38100" dir="2700000" algn="tl">
                    <a:srgbClr val="FFFFFF"/>
                  </a:outerShdw>
                </a:effectLst>
              </a:rPr>
              <a:t>Agustus</a:t>
            </a:r>
            <a:r>
              <a:rPr lang="en-US" sz="2400" dirty="0" smtClean="0">
                <a:solidFill>
                  <a:schemeClr val="bg1"/>
                </a:solidFill>
                <a:effectLst>
                  <a:outerShdw blurRad="38100" dist="38100" dir="2700000" algn="tl">
                    <a:srgbClr val="FFFFFF"/>
                  </a:outerShdw>
                </a:effectLst>
              </a:rPr>
              <a:t> 2009, RPP SAP </a:t>
            </a:r>
            <a:r>
              <a:rPr lang="en-US" sz="2400" dirty="0" err="1" smtClean="0">
                <a:solidFill>
                  <a:schemeClr val="bg1"/>
                </a:solidFill>
                <a:effectLst>
                  <a:outerShdw blurRad="38100" dist="38100" dir="2700000" algn="tl">
                    <a:srgbClr val="FFFFFF"/>
                  </a:outerShdw>
                </a:effectLst>
              </a:rPr>
              <a:t>Akrual</a:t>
            </a:r>
            <a:r>
              <a:rPr lang="en-US" sz="2400" dirty="0" smtClean="0">
                <a:solidFill>
                  <a:schemeClr val="bg1"/>
                </a:solidFill>
                <a:effectLst>
                  <a:outerShdw blurRad="38100" dist="38100" dir="2700000" algn="tl">
                    <a:srgbClr val="FFFFFF"/>
                  </a:outerShdw>
                </a:effectLst>
              </a:rPr>
              <a:t> </a:t>
            </a:r>
            <a:r>
              <a:rPr lang="en-US" sz="2400" dirty="0" err="1" smtClean="0">
                <a:solidFill>
                  <a:schemeClr val="bg1"/>
                </a:solidFill>
                <a:effectLst>
                  <a:outerShdw blurRad="38100" dist="38100" dir="2700000" algn="tl">
                    <a:srgbClr val="FFFFFF"/>
                  </a:outerShdw>
                </a:effectLst>
              </a:rPr>
              <a:t>disampaikan</a:t>
            </a:r>
            <a:r>
              <a:rPr lang="en-US" sz="2400" dirty="0" smtClean="0">
                <a:solidFill>
                  <a:schemeClr val="bg1"/>
                </a:solidFill>
                <a:effectLst>
                  <a:outerShdw blurRad="38100" dist="38100" dir="2700000" algn="tl">
                    <a:srgbClr val="FFFFFF"/>
                  </a:outerShdw>
                </a:effectLst>
              </a:rPr>
              <a:t> </a:t>
            </a:r>
            <a:r>
              <a:rPr lang="en-US" sz="2400" dirty="0" err="1" smtClean="0">
                <a:solidFill>
                  <a:schemeClr val="bg1"/>
                </a:solidFill>
                <a:effectLst>
                  <a:outerShdw blurRad="38100" dist="38100" dir="2700000" algn="tl">
                    <a:srgbClr val="FFFFFF"/>
                  </a:outerShdw>
                </a:effectLst>
              </a:rPr>
              <a:t>ke</a:t>
            </a:r>
            <a:r>
              <a:rPr lang="en-US" sz="2400" dirty="0" smtClean="0">
                <a:solidFill>
                  <a:schemeClr val="bg1"/>
                </a:solidFill>
                <a:effectLst>
                  <a:outerShdw blurRad="38100" dist="38100" dir="2700000" algn="tl">
                    <a:srgbClr val="FFFFFF"/>
                  </a:outerShdw>
                </a:effectLst>
              </a:rPr>
              <a:t> </a:t>
            </a:r>
            <a:r>
              <a:rPr lang="en-US" sz="2400" dirty="0" err="1" smtClean="0">
                <a:solidFill>
                  <a:schemeClr val="bg1"/>
                </a:solidFill>
                <a:effectLst>
                  <a:outerShdw blurRad="38100" dist="38100" dir="2700000" algn="tl">
                    <a:srgbClr val="FFFFFF"/>
                  </a:outerShdw>
                </a:effectLst>
              </a:rPr>
              <a:t>Menkeu</a:t>
            </a:r>
            <a:r>
              <a:rPr lang="en-US" sz="2400" dirty="0" smtClean="0">
                <a:solidFill>
                  <a:schemeClr val="bg1"/>
                </a:solidFill>
                <a:effectLst>
                  <a:outerShdw blurRad="38100" dist="38100" dir="2700000" algn="tl">
                    <a:srgbClr val="FFFFFF"/>
                  </a:outerShdw>
                </a:effectLst>
              </a:rPr>
              <a:t> </a:t>
            </a:r>
            <a:r>
              <a:rPr lang="en-US" sz="2400" dirty="0" err="1" smtClean="0">
                <a:solidFill>
                  <a:schemeClr val="bg1"/>
                </a:solidFill>
                <a:effectLst>
                  <a:outerShdw blurRad="38100" dist="38100" dir="2700000" algn="tl">
                    <a:srgbClr val="FFFFFF"/>
                  </a:outerShdw>
                </a:effectLst>
              </a:rPr>
              <a:t>dan</a:t>
            </a:r>
            <a:r>
              <a:rPr lang="en-US" sz="2400" dirty="0" smtClean="0">
                <a:solidFill>
                  <a:schemeClr val="bg1"/>
                </a:solidFill>
                <a:effectLst>
                  <a:outerShdw blurRad="38100" dist="38100" dir="2700000" algn="tl">
                    <a:srgbClr val="FFFFFF"/>
                  </a:outerShdw>
                </a:effectLst>
              </a:rPr>
              <a:t> </a:t>
            </a:r>
            <a:r>
              <a:rPr lang="en-US" sz="2400" dirty="0" err="1" smtClean="0">
                <a:solidFill>
                  <a:schemeClr val="bg1"/>
                </a:solidFill>
                <a:effectLst>
                  <a:outerShdw blurRad="38100" dist="38100" dir="2700000" algn="tl">
                    <a:srgbClr val="FFFFFF"/>
                  </a:outerShdw>
                </a:effectLst>
              </a:rPr>
              <a:t>Menhukham</a:t>
            </a:r>
            <a:endParaRPr lang="en-US" sz="2400" dirty="0" smtClean="0">
              <a:solidFill>
                <a:schemeClr val="bg1"/>
              </a:solidFill>
              <a:effectLst>
                <a:outerShdw blurRad="38100" dist="38100" dir="2700000" algn="tl">
                  <a:srgbClr val="FFFFFF"/>
                </a:outerShdw>
              </a:effectLst>
            </a:endParaRPr>
          </a:p>
          <a:p>
            <a:pPr lvl="1" indent="-457200" algn="just">
              <a:buClr>
                <a:schemeClr val="bg1"/>
              </a:buClr>
              <a:buSzPct val="100000"/>
              <a:buFont typeface="+mj-lt"/>
              <a:buAutoNum type="arabicPeriod"/>
              <a:defRPr/>
            </a:pPr>
            <a:r>
              <a:rPr lang="en-US" sz="2400" dirty="0" smtClean="0">
                <a:solidFill>
                  <a:schemeClr val="bg1"/>
                </a:solidFill>
                <a:effectLst>
                  <a:outerShdw blurRad="38100" dist="38100" dir="2700000" algn="tl">
                    <a:srgbClr val="FFFFFF"/>
                  </a:outerShdw>
                </a:effectLst>
              </a:rPr>
              <a:t>November 2009-Juni 2010, </a:t>
            </a:r>
            <a:r>
              <a:rPr lang="en-US" sz="2400" dirty="0" err="1" smtClean="0">
                <a:solidFill>
                  <a:schemeClr val="bg1"/>
                </a:solidFill>
                <a:effectLst>
                  <a:outerShdw blurRad="38100" dist="38100" dir="2700000" algn="tl">
                    <a:srgbClr val="FFFFFF"/>
                  </a:outerShdw>
                </a:effectLst>
              </a:rPr>
              <a:t>pembahasan</a:t>
            </a:r>
            <a:r>
              <a:rPr lang="en-US" sz="2400" dirty="0" smtClean="0">
                <a:solidFill>
                  <a:schemeClr val="bg1"/>
                </a:solidFill>
                <a:effectLst>
                  <a:outerShdw blurRad="38100" dist="38100" dir="2700000" algn="tl">
                    <a:srgbClr val="FFFFFF"/>
                  </a:outerShdw>
                </a:effectLst>
              </a:rPr>
              <a:t> </a:t>
            </a:r>
            <a:r>
              <a:rPr lang="en-US" sz="2400" dirty="0" err="1" smtClean="0">
                <a:solidFill>
                  <a:schemeClr val="bg1"/>
                </a:solidFill>
                <a:effectLst>
                  <a:outerShdw blurRad="38100" dist="38100" dir="2700000" algn="tl">
                    <a:srgbClr val="FFFFFF"/>
                  </a:outerShdw>
                </a:effectLst>
              </a:rPr>
              <a:t>dengan</a:t>
            </a:r>
            <a:r>
              <a:rPr lang="en-US" sz="2400" dirty="0" smtClean="0">
                <a:solidFill>
                  <a:schemeClr val="bg1"/>
                </a:solidFill>
                <a:effectLst>
                  <a:outerShdw blurRad="38100" dist="38100" dir="2700000" algn="tl">
                    <a:srgbClr val="FFFFFF"/>
                  </a:outerShdw>
                </a:effectLst>
              </a:rPr>
              <a:t> </a:t>
            </a:r>
            <a:r>
              <a:rPr lang="en-US" sz="2400" dirty="0" err="1" smtClean="0">
                <a:solidFill>
                  <a:schemeClr val="bg1"/>
                </a:solidFill>
                <a:effectLst>
                  <a:outerShdw blurRad="38100" dist="38100" dir="2700000" algn="tl">
                    <a:srgbClr val="FFFFFF"/>
                  </a:outerShdw>
                </a:effectLst>
              </a:rPr>
              <a:t>Menhukham</a:t>
            </a:r>
            <a:endParaRPr lang="en-US" sz="2400" dirty="0" smtClean="0">
              <a:solidFill>
                <a:schemeClr val="bg1"/>
              </a:solidFill>
              <a:effectLst>
                <a:outerShdw blurRad="38100" dist="38100" dir="2700000" algn="tl">
                  <a:srgbClr val="FFFFFF"/>
                </a:outerShdw>
              </a:effectLst>
            </a:endParaRPr>
          </a:p>
          <a:p>
            <a:pPr lvl="1" indent="-457200" algn="just">
              <a:buClr>
                <a:schemeClr val="bg1"/>
              </a:buClr>
              <a:buSzPct val="100000"/>
              <a:buFont typeface="+mj-lt"/>
              <a:buAutoNum type="arabicPeriod"/>
              <a:defRPr/>
            </a:pPr>
            <a:r>
              <a:rPr lang="en-US" sz="2400" dirty="0" err="1" smtClean="0">
                <a:solidFill>
                  <a:schemeClr val="bg1"/>
                </a:solidFill>
                <a:effectLst>
                  <a:outerShdw blurRad="38100" dist="38100" dir="2700000" algn="tl">
                    <a:srgbClr val="FFFFFF"/>
                  </a:outerShdw>
                </a:effectLst>
              </a:rPr>
              <a:t>Juli</a:t>
            </a:r>
            <a:r>
              <a:rPr lang="en-US" sz="2400" dirty="0" smtClean="0">
                <a:solidFill>
                  <a:schemeClr val="bg1"/>
                </a:solidFill>
                <a:effectLst>
                  <a:outerShdw blurRad="38100" dist="38100" dir="2700000" algn="tl">
                    <a:srgbClr val="FFFFFF"/>
                  </a:outerShdw>
                </a:effectLst>
              </a:rPr>
              <a:t> 2010, RPP SAP </a:t>
            </a:r>
            <a:r>
              <a:rPr lang="en-US" sz="2400" dirty="0" err="1" smtClean="0">
                <a:solidFill>
                  <a:schemeClr val="bg1"/>
                </a:solidFill>
                <a:effectLst>
                  <a:outerShdw blurRad="38100" dist="38100" dir="2700000" algn="tl">
                    <a:srgbClr val="FFFFFF"/>
                  </a:outerShdw>
                </a:effectLst>
              </a:rPr>
              <a:t>Akrual</a:t>
            </a:r>
            <a:r>
              <a:rPr lang="en-US" sz="2400" dirty="0" smtClean="0">
                <a:solidFill>
                  <a:schemeClr val="bg1"/>
                </a:solidFill>
                <a:effectLst>
                  <a:outerShdw blurRad="38100" dist="38100" dir="2700000" algn="tl">
                    <a:srgbClr val="FFFFFF"/>
                  </a:outerShdw>
                </a:effectLst>
              </a:rPr>
              <a:t> </a:t>
            </a:r>
            <a:r>
              <a:rPr lang="en-US" sz="2400" dirty="0" err="1" smtClean="0">
                <a:solidFill>
                  <a:schemeClr val="bg1"/>
                </a:solidFill>
                <a:effectLst>
                  <a:outerShdw blurRad="38100" dist="38100" dir="2700000" algn="tl">
                    <a:srgbClr val="FFFFFF"/>
                  </a:outerShdw>
                </a:effectLst>
              </a:rPr>
              <a:t>disampaikan</a:t>
            </a:r>
            <a:r>
              <a:rPr lang="en-US" sz="2400" dirty="0" smtClean="0">
                <a:solidFill>
                  <a:schemeClr val="bg1"/>
                </a:solidFill>
                <a:effectLst>
                  <a:outerShdw blurRad="38100" dist="38100" dir="2700000" algn="tl">
                    <a:srgbClr val="FFFFFF"/>
                  </a:outerShdw>
                </a:effectLst>
              </a:rPr>
              <a:t> </a:t>
            </a:r>
            <a:r>
              <a:rPr lang="en-US" sz="2400" dirty="0" err="1" smtClean="0">
                <a:solidFill>
                  <a:schemeClr val="bg1"/>
                </a:solidFill>
                <a:effectLst>
                  <a:outerShdw blurRad="38100" dist="38100" dir="2700000" algn="tl">
                    <a:srgbClr val="FFFFFF"/>
                  </a:outerShdw>
                </a:effectLst>
              </a:rPr>
              <a:t>ke</a:t>
            </a:r>
            <a:r>
              <a:rPr lang="en-US" sz="2400" dirty="0" smtClean="0">
                <a:solidFill>
                  <a:schemeClr val="bg1"/>
                </a:solidFill>
                <a:effectLst>
                  <a:outerShdw blurRad="38100" dist="38100" dir="2700000" algn="tl">
                    <a:srgbClr val="FFFFFF"/>
                  </a:outerShdw>
                </a:effectLst>
              </a:rPr>
              <a:t> </a:t>
            </a:r>
            <a:r>
              <a:rPr lang="en-US" sz="2400" dirty="0" err="1" smtClean="0">
                <a:solidFill>
                  <a:schemeClr val="bg1"/>
                </a:solidFill>
                <a:effectLst>
                  <a:outerShdw blurRad="38100" dist="38100" dir="2700000" algn="tl">
                    <a:srgbClr val="FFFFFF"/>
                  </a:outerShdw>
                </a:effectLst>
              </a:rPr>
              <a:t>Mensesneg</a:t>
            </a:r>
            <a:endParaRPr lang="en-US" sz="2400" dirty="0" smtClean="0">
              <a:solidFill>
                <a:schemeClr val="bg1"/>
              </a:solidFill>
              <a:effectLst>
                <a:outerShdw blurRad="38100" dist="38100" dir="2700000" algn="tl">
                  <a:srgbClr val="FFFFFF"/>
                </a:outerShdw>
              </a:effectLst>
            </a:endParaRPr>
          </a:p>
          <a:p>
            <a:pPr lvl="1" indent="-457200" algn="just">
              <a:buClr>
                <a:schemeClr val="bg1"/>
              </a:buClr>
              <a:buSzPct val="100000"/>
              <a:buFont typeface="+mj-lt"/>
              <a:buAutoNum type="arabicPeriod"/>
              <a:defRPr/>
            </a:pPr>
            <a:r>
              <a:rPr lang="en-US" sz="2400" dirty="0" err="1" smtClean="0">
                <a:solidFill>
                  <a:schemeClr val="bg1"/>
                </a:solidFill>
                <a:effectLst>
                  <a:outerShdw blurRad="38100" dist="38100" dir="2700000" algn="tl">
                    <a:srgbClr val="FFFFFF"/>
                  </a:outerShdw>
                </a:effectLst>
              </a:rPr>
              <a:t>Oktober</a:t>
            </a:r>
            <a:r>
              <a:rPr lang="en-US" sz="2400" dirty="0" smtClean="0">
                <a:solidFill>
                  <a:schemeClr val="bg1"/>
                </a:solidFill>
                <a:effectLst>
                  <a:outerShdw blurRad="38100" dist="38100" dir="2700000" algn="tl">
                    <a:srgbClr val="FFFFFF"/>
                  </a:outerShdw>
                </a:effectLst>
              </a:rPr>
              <a:t> 2010, </a:t>
            </a:r>
            <a:r>
              <a:rPr lang="en-US" sz="2400" dirty="0" err="1" smtClean="0">
                <a:solidFill>
                  <a:schemeClr val="bg1"/>
                </a:solidFill>
                <a:effectLst>
                  <a:outerShdw blurRad="38100" dist="38100" dir="2700000" algn="tl">
                    <a:srgbClr val="FFFFFF"/>
                  </a:outerShdw>
                </a:effectLst>
              </a:rPr>
              <a:t>terbit</a:t>
            </a:r>
            <a:r>
              <a:rPr lang="en-US" sz="2400" dirty="0" smtClean="0">
                <a:solidFill>
                  <a:schemeClr val="bg1"/>
                </a:solidFill>
                <a:effectLst>
                  <a:outerShdw blurRad="38100" dist="38100" dir="2700000" algn="tl">
                    <a:srgbClr val="FFFFFF"/>
                  </a:outerShdw>
                </a:effectLst>
              </a:rPr>
              <a:t> PP 71</a:t>
            </a:r>
            <a:r>
              <a:rPr lang="id-ID" sz="2400" dirty="0" smtClean="0">
                <a:solidFill>
                  <a:schemeClr val="bg1"/>
                </a:solidFill>
                <a:effectLst>
                  <a:outerShdw blurRad="38100" dist="38100" dir="2700000" algn="tl">
                    <a:srgbClr val="FFFFFF"/>
                  </a:outerShdw>
                </a:effectLst>
              </a:rPr>
              <a:t>/2010</a:t>
            </a:r>
            <a:r>
              <a:rPr lang="en-US" sz="2400" dirty="0" smtClean="0">
                <a:solidFill>
                  <a:schemeClr val="bg1"/>
                </a:solidFill>
                <a:effectLst>
                  <a:outerShdw blurRad="38100" dist="38100" dir="2700000" algn="tl">
                    <a:srgbClr val="FFFFFF"/>
                  </a:outerShdw>
                </a:effectLst>
              </a:rPr>
              <a:t> SAP </a:t>
            </a:r>
            <a:r>
              <a:rPr lang="en-US" sz="2400" dirty="0" err="1" smtClean="0">
                <a:solidFill>
                  <a:schemeClr val="bg1"/>
                </a:solidFill>
                <a:effectLst>
                  <a:outerShdw blurRad="38100" dist="38100" dir="2700000" algn="tl">
                    <a:srgbClr val="FFFFFF"/>
                  </a:outerShdw>
                </a:effectLst>
              </a:rPr>
              <a:t>Akrual</a:t>
            </a:r>
            <a:endParaRPr lang="en-US" sz="2400" dirty="0" smtClean="0">
              <a:solidFill>
                <a:schemeClr val="bg1"/>
              </a:solidFill>
            </a:endParaRPr>
          </a:p>
        </p:txBody>
      </p:sp>
      <p:sp>
        <p:nvSpPr>
          <p:cNvPr id="4" name="Rectangle 3"/>
          <p:cNvSpPr/>
          <p:nvPr/>
        </p:nvSpPr>
        <p:spPr>
          <a:xfrm>
            <a:off x="228600" y="152400"/>
            <a:ext cx="7543800" cy="769441"/>
          </a:xfrm>
          <a:prstGeom prst="rect">
            <a:avLst/>
          </a:prstGeom>
        </p:spPr>
        <p:txBody>
          <a:bodyPr wrap="square">
            <a:spAutoFit/>
          </a:bodyPr>
          <a:lstStyle/>
          <a:p>
            <a:r>
              <a:rPr lang="en-US" sz="4400" b="1" dirty="0" smtClean="0">
                <a:effectLst>
                  <a:outerShdw blurRad="38100" dist="38100" dir="2700000" algn="tl">
                    <a:srgbClr val="000000">
                      <a:alpha val="43137"/>
                    </a:srgbClr>
                  </a:outerShdw>
                </a:effectLst>
              </a:rPr>
              <a:t>KRONOLOGIS SAP AKRUAL</a:t>
            </a:r>
            <a:endParaRPr lang="en-US" sz="4400" dirty="0"/>
          </a:p>
        </p:txBody>
      </p:sp>
      <p:sp>
        <p:nvSpPr>
          <p:cNvPr id="5" name="Slide Number Placeholder 17"/>
          <p:cNvSpPr txBox="1">
            <a:spLocks/>
          </p:cNvSpPr>
          <p:nvPr/>
        </p:nvSpPr>
        <p:spPr>
          <a:xfrm>
            <a:off x="7924800" y="6416675"/>
            <a:ext cx="7620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9E2C3-3120-4CDB-861A-B0B65478931D}" type="slidenum">
              <a:rPr kumimoji="0" lang="ja-JP" altLang="en-US" sz="1800" b="0" i="0" u="none" strike="noStrike" kern="1200" cap="none" spc="0" normalizeH="0" baseline="0" noProof="0" smtClean="0">
                <a:ln>
                  <a:noFill/>
                </a:ln>
                <a:solidFill>
                  <a:schemeClr val="bg1"/>
                </a:solidFill>
                <a:effectLst/>
                <a:uLnTx/>
                <a:uFillTx/>
                <a:latin typeface="+mn-lt"/>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altLang="ja-JP" sz="1800" b="0" i="0" u="none" strike="noStrike" kern="1200" cap="none" spc="0" normalizeH="0" baseline="0" noProof="0" dirty="0">
              <a:ln>
                <a:noFill/>
              </a:ln>
              <a:solidFill>
                <a:schemeClr val="bg1"/>
              </a:solidFill>
              <a:effectLst/>
              <a:uLnTx/>
              <a:uFillTx/>
              <a:latin typeface="+mn-lt"/>
              <a:ea typeface="ＭＳ Ｐゴシック" charset="-128"/>
              <a:cs typeface="+mn-cs"/>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S01028679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0431CEF-FFBD-4C8D-889D-1FC810EA7CA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TS010286790</Template>
  <TotalTime>1032</TotalTime>
  <Words>6522</Words>
  <Application>Microsoft Office PowerPoint</Application>
  <PresentationFormat>On-screen Show (4:3)</PresentationFormat>
  <Paragraphs>736</Paragraphs>
  <Slides>77</Slides>
  <Notes>6</Notes>
  <HiddenSlides>0</HiddenSlides>
  <MMClips>0</MMClips>
  <ScaleCrop>false</ScaleCrop>
  <HeadingPairs>
    <vt:vector size="4" baseType="variant">
      <vt:variant>
        <vt:lpstr>Theme</vt:lpstr>
      </vt:variant>
      <vt:variant>
        <vt:i4>2</vt:i4>
      </vt:variant>
      <vt:variant>
        <vt:lpstr>Slide Titles</vt:lpstr>
      </vt:variant>
      <vt:variant>
        <vt:i4>77</vt:i4>
      </vt:variant>
    </vt:vector>
  </HeadingPairs>
  <TitlesOfParts>
    <vt:vector size="79" baseType="lpstr">
      <vt:lpstr>TS010286790</vt:lpstr>
      <vt:lpstr>White with Courier font for code slides</vt:lpstr>
      <vt:lpstr>GAMBARAN UMUM  PP 71 TAHUN 2010</vt:lpstr>
      <vt:lpstr>Slide 2</vt:lpstr>
      <vt:lpstr>DEFINISI   Standar Akuntansi Pemerintahan</vt:lpstr>
      <vt:lpstr>Slide 4</vt:lpstr>
      <vt:lpstr>Slide 5</vt:lpstr>
      <vt:lpstr>Slide 6</vt:lpstr>
      <vt:lpstr>KONSEPSI DAN MANFAAT BASIS AKRUAL</vt:lpstr>
      <vt:lpstr>PENYUSUNAN SAP AKRUAL</vt:lpstr>
      <vt:lpstr>Slide 9</vt:lpstr>
      <vt:lpstr>PENERAPAN BASIS AKRUAL (PASAL 7)</vt:lpstr>
      <vt:lpstr>PERUBAHAN PSAP (PASAL 5)</vt:lpstr>
      <vt:lpstr>PENTAHAPAN PENERAPAN SAP BERBASIS AKRUAL</vt:lpstr>
      <vt:lpstr>STRUKTUR SAP BERBASIS AKRUAL (LAMPIRAN I PP 71 TAHUN 2010)</vt:lpstr>
      <vt:lpstr>KOMPONEN LAPORAN KEUANGAN</vt:lpstr>
      <vt:lpstr>Slide 15</vt:lpstr>
      <vt:lpstr>Slide 16</vt:lpstr>
      <vt:lpstr>BASIS AKUNTANSI</vt:lpstr>
      <vt:lpstr>PP 71 TAHUN 2010 TENTANG SAP (Lamp 2)</vt:lpstr>
      <vt:lpstr>LAPORAN KEUANGAN POKOK</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KOREKSI KESALAHAN</vt:lpstr>
      <vt:lpstr>KOREKSI KESALAHAN ATAS PENDAPATAN-LRA</vt:lpstr>
      <vt:lpstr>KOREKSI KESALAHAN ATAS PENERIMAAN PENDAPATAN-LO</vt:lpstr>
      <vt:lpstr>KOREKSI KESALAHAN ATAS PENERIMAAN &amp; PENGELUARAN PEMBIAYAAN</vt:lpstr>
      <vt:lpstr>KOREKSI KESALAHAN ATAS PENCATATAN KEWAJIBAN</vt:lpstr>
      <vt:lpstr>KOREKSI KESALAHAN</vt:lpstr>
      <vt:lpstr>PERUBAHAN KEBIJAKAN AKUNTANSI</vt:lpstr>
      <vt:lpstr>PERUBAHAN ESTIMASI AKUNTANSI</vt:lpstr>
      <vt:lpstr>OPERASI YANG TIDAK DILANJUTKAN</vt:lpstr>
      <vt:lpstr>OPERASI YANG TIDAK DILANJUTKAN</vt:lpstr>
      <vt:lpstr>Slide 67</vt:lpstr>
      <vt:lpstr>Slide 68</vt:lpstr>
      <vt:lpstr>Slide 69</vt:lpstr>
      <vt:lpstr>Slide 70</vt:lpstr>
      <vt:lpstr>Slide 71</vt:lpstr>
      <vt:lpstr>Slide 72</vt:lpstr>
      <vt:lpstr>Slide 73</vt:lpstr>
      <vt:lpstr>Slide 74</vt:lpstr>
      <vt:lpstr>Slide 75</vt:lpstr>
      <vt:lpstr>Slide 76</vt:lpstr>
      <vt:lpstr>TERIMA KASIH</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subject/>
  <dc:creator>User</dc:creator>
  <cp:keywords/>
  <dc:description/>
  <cp:lastModifiedBy>user</cp:lastModifiedBy>
  <cp:revision>136</cp:revision>
  <dcterms:created xsi:type="dcterms:W3CDTF">2011-06-19T09:38:48Z</dcterms:created>
  <dcterms:modified xsi:type="dcterms:W3CDTF">2011-07-12T06:13:00Z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TC102867909990</vt:lpwstr>
  </property>
</Properties>
</file>