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15.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slideLayouts/slideLayout22.xml" ContentType="application/vnd.openxmlformats-officedocument.presentationml.slideLayout+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20.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Masters/slideMaster2.xml" ContentType="application/vnd.openxmlformats-officedocument.presentationml.slideMaster+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Override PartName="/ppt/theme/theme4.xml" ContentType="application/vnd.openxmlformats-officedocument.theme+xml"/>
  <Override PartName="/ppt/notesSlides/notesSlide1.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Layouts/slideLayout3.xml" ContentType="application/vnd.openxmlformats-officedocument.presentationml.slideLayout+xml"/>
  <Override PartName="/ppt/slideLayouts/slideLayout16.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ppt/slideLayouts/slideLayout14.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Layouts/slideLayout12.xml" ContentType="application/vnd.openxmlformats-officedocument.presentationml.slideLayout+xml"/>
  <Override PartName="/ppt/slideLayouts/slideLayout21.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 id="2147483720" r:id="rId2"/>
  </p:sldMasterIdLst>
  <p:notesMasterIdLst>
    <p:notesMasterId r:id="rId34"/>
  </p:notesMasterIdLst>
  <p:handoutMasterIdLst>
    <p:handoutMasterId r:id="rId35"/>
  </p:handoutMasterIdLst>
  <p:sldIdLst>
    <p:sldId id="256" r:id="rId3"/>
    <p:sldId id="313" r:id="rId4"/>
    <p:sldId id="314" r:id="rId5"/>
    <p:sldId id="315" r:id="rId6"/>
    <p:sldId id="316" r:id="rId7"/>
    <p:sldId id="339" r:id="rId8"/>
    <p:sldId id="338" r:id="rId9"/>
    <p:sldId id="317" r:id="rId10"/>
    <p:sldId id="318" r:id="rId11"/>
    <p:sldId id="319" r:id="rId12"/>
    <p:sldId id="320" r:id="rId13"/>
    <p:sldId id="321" r:id="rId14"/>
    <p:sldId id="322" r:id="rId15"/>
    <p:sldId id="323" r:id="rId16"/>
    <p:sldId id="325" r:id="rId17"/>
    <p:sldId id="324" r:id="rId18"/>
    <p:sldId id="340" r:id="rId19"/>
    <p:sldId id="341" r:id="rId20"/>
    <p:sldId id="326" r:id="rId21"/>
    <p:sldId id="327" r:id="rId22"/>
    <p:sldId id="328" r:id="rId23"/>
    <p:sldId id="329" r:id="rId24"/>
    <p:sldId id="336" r:id="rId25"/>
    <p:sldId id="330" r:id="rId26"/>
    <p:sldId id="331" r:id="rId27"/>
    <p:sldId id="337" r:id="rId28"/>
    <p:sldId id="332" r:id="rId29"/>
    <p:sldId id="333" r:id="rId30"/>
    <p:sldId id="334" r:id="rId31"/>
    <p:sldId id="342" r:id="rId32"/>
    <p:sldId id="311" r:id="rId33"/>
  </p:sldIdLst>
  <p:sldSz cx="9144000" cy="6858000" type="screen4x3"/>
  <p:notesSz cx="7023100" cy="93091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931DB"/>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327" autoAdjust="0"/>
    <p:restoredTop sz="94660"/>
  </p:normalViewPr>
  <p:slideViewPr>
    <p:cSldViewPr>
      <p:cViewPr varScale="1">
        <p:scale>
          <a:sx n="69" d="100"/>
          <a:sy n="69" d="100"/>
        </p:scale>
        <p:origin x="-1086" y="-108"/>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tableStyles" Target="tableStyles.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notesMaster" Target="notesMasters/notesMaster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viewProps" Target="view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presProps" Target="presProp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545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78132" y="0"/>
            <a:ext cx="3043343" cy="465455"/>
          </a:xfrm>
          <a:prstGeom prst="rect">
            <a:avLst/>
          </a:prstGeom>
        </p:spPr>
        <p:txBody>
          <a:bodyPr vert="horz" lIns="91440" tIns="45720" rIns="91440" bIns="45720" rtlCol="0"/>
          <a:lstStyle>
            <a:lvl1pPr algn="r">
              <a:defRPr sz="1200"/>
            </a:lvl1pPr>
          </a:lstStyle>
          <a:p>
            <a:fld id="{A1DB1B8A-ACFF-4D08-AA88-A0D43141F0B0}" type="datetimeFigureOut">
              <a:rPr lang="en-US" smtClean="0"/>
              <a:pPr/>
              <a:t>7/11/2011</a:t>
            </a:fld>
            <a:endParaRPr lang="en-US"/>
          </a:p>
        </p:txBody>
      </p:sp>
      <p:sp>
        <p:nvSpPr>
          <p:cNvPr id="4" name="Footer Placeholder 3"/>
          <p:cNvSpPr>
            <a:spLocks noGrp="1"/>
          </p:cNvSpPr>
          <p:nvPr>
            <p:ph type="ftr" sz="quarter" idx="2"/>
          </p:nvPr>
        </p:nvSpPr>
        <p:spPr>
          <a:xfrm>
            <a:off x="0" y="8842030"/>
            <a:ext cx="3043343" cy="465455"/>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78132" y="8842030"/>
            <a:ext cx="3043343" cy="465455"/>
          </a:xfrm>
          <a:prstGeom prst="rect">
            <a:avLst/>
          </a:prstGeom>
        </p:spPr>
        <p:txBody>
          <a:bodyPr vert="horz" lIns="91440" tIns="45720" rIns="91440" bIns="45720" rtlCol="0" anchor="b"/>
          <a:lstStyle>
            <a:lvl1pPr algn="r">
              <a:defRPr sz="1200"/>
            </a:lvl1pPr>
          </a:lstStyle>
          <a:p>
            <a:fld id="{1B15836F-F74C-4DB0-AD9A-238E0E9E77B6}" type="slidenum">
              <a:rPr lang="en-US" smtClean="0"/>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545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978132" y="0"/>
            <a:ext cx="3043343" cy="465455"/>
          </a:xfrm>
          <a:prstGeom prst="rect">
            <a:avLst/>
          </a:prstGeom>
        </p:spPr>
        <p:txBody>
          <a:bodyPr vert="horz" lIns="91440" tIns="45720" rIns="91440" bIns="45720" rtlCol="0"/>
          <a:lstStyle>
            <a:lvl1pPr algn="r">
              <a:defRPr sz="1200"/>
            </a:lvl1pPr>
          </a:lstStyle>
          <a:p>
            <a:fld id="{3DAF529E-7D8D-4422-81E3-AD72D5196084}" type="datetimeFigureOut">
              <a:rPr lang="en-US" smtClean="0"/>
              <a:pPr/>
              <a:t>7/11/2011</a:t>
            </a:fld>
            <a:endParaRPr lang="en-US"/>
          </a:p>
        </p:txBody>
      </p:sp>
      <p:sp>
        <p:nvSpPr>
          <p:cNvPr id="4" name="Slide Image Placeholder 3"/>
          <p:cNvSpPr>
            <a:spLocks noGrp="1" noRot="1" noChangeAspect="1"/>
          </p:cNvSpPr>
          <p:nvPr>
            <p:ph type="sldImg" idx="2"/>
          </p:nvPr>
        </p:nvSpPr>
        <p:spPr>
          <a:xfrm>
            <a:off x="1185863" y="698500"/>
            <a:ext cx="4652962" cy="3489325"/>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702310" y="4421823"/>
            <a:ext cx="5618480" cy="4189095"/>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42030"/>
            <a:ext cx="3043343" cy="465455"/>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978132" y="8842030"/>
            <a:ext cx="3043343" cy="465455"/>
          </a:xfrm>
          <a:prstGeom prst="rect">
            <a:avLst/>
          </a:prstGeom>
        </p:spPr>
        <p:txBody>
          <a:bodyPr vert="horz" lIns="91440" tIns="45720" rIns="91440" bIns="45720" rtlCol="0" anchor="b"/>
          <a:lstStyle>
            <a:lvl1pPr algn="r">
              <a:defRPr sz="1200"/>
            </a:lvl1pPr>
          </a:lstStyle>
          <a:p>
            <a:fld id="{5096D991-C755-4BCB-9F19-B189DF15B3ED}"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5096D991-C755-4BCB-9F19-B189DF15B3ED}" type="slidenum">
              <a:rPr lang="en-US" smtClean="0"/>
              <a:pPr/>
              <a:t>1</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id-ID" dirty="0"/>
          </a:p>
        </p:txBody>
      </p:sp>
      <p:sp>
        <p:nvSpPr>
          <p:cNvPr id="4" name="Slide Number Placeholder 3"/>
          <p:cNvSpPr>
            <a:spLocks noGrp="1"/>
          </p:cNvSpPr>
          <p:nvPr>
            <p:ph type="sldNum" sz="quarter" idx="10"/>
          </p:nvPr>
        </p:nvSpPr>
        <p:spPr/>
        <p:txBody>
          <a:bodyPr/>
          <a:lstStyle/>
          <a:p>
            <a:fld id="{5096D991-C755-4BCB-9F19-B189DF15B3ED}" type="slidenum">
              <a:rPr lang="en-US" smtClean="0"/>
              <a:pPr/>
              <a:t>4</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1066800" y="165100"/>
            <a:ext cx="7818120" cy="731520"/>
          </a:xfrm>
          <a:gradFill flip="none" rotWithShape="1">
            <a:gsLst>
              <a:gs pos="0">
                <a:srgbClr val="00B0F0">
                  <a:shade val="30000"/>
                  <a:satMod val="115000"/>
                </a:srgbClr>
              </a:gs>
              <a:gs pos="50000">
                <a:srgbClr val="00B0F0">
                  <a:shade val="67500"/>
                  <a:satMod val="115000"/>
                </a:srgbClr>
              </a:gs>
              <a:gs pos="100000">
                <a:srgbClr val="00B0F0">
                  <a:shade val="100000"/>
                  <a:satMod val="115000"/>
                </a:srgbClr>
              </a:gs>
            </a:gsLst>
            <a:lin ang="5400000" scaled="1"/>
            <a:tileRect/>
          </a:gradFill>
        </p:spPr>
        <p:txBody>
          <a:bodyPr>
            <a:normAutofit/>
          </a:bodyPr>
          <a:lstStyle>
            <a:lvl1pPr>
              <a:defRPr sz="2400" b="1" cap="none" spc="0">
                <a:ln w="18415" cmpd="sng">
                  <a:solidFill>
                    <a:srgbClr val="FFFFFF"/>
                  </a:solidFill>
                  <a:prstDash val="solid"/>
                </a:ln>
                <a:solidFill>
                  <a:srgbClr val="FFFF00"/>
                </a:solidFill>
                <a:effectLst>
                  <a:outerShdw blurRad="63500" dir="3600000" algn="tl" rotWithShape="0">
                    <a:srgbClr val="000000">
                      <a:alpha val="70000"/>
                    </a:srgbClr>
                  </a:outerShdw>
                </a:effectLst>
                <a:latin typeface="Arial" pitchFamily="34" charset="0"/>
                <a:cs typeface="Arial" pitchFamily="34" charset="0"/>
              </a:defRPr>
            </a:lvl1pPr>
          </a:lstStyle>
          <a:p>
            <a:r>
              <a:rPr lang="en-US" dirty="0" smtClean="0"/>
              <a:t>CLICK TO EDIT MASTER TITLE STYLE</a:t>
            </a:r>
            <a:endParaRPr lang="en-US" dirty="0"/>
          </a:p>
        </p:txBody>
      </p:sp>
      <p:sp>
        <p:nvSpPr>
          <p:cNvPr id="3" name="Subtitle 2"/>
          <p:cNvSpPr>
            <a:spLocks noGrp="1"/>
          </p:cNvSpPr>
          <p:nvPr>
            <p:ph type="subTitle" idx="1"/>
          </p:nvPr>
        </p:nvSpPr>
        <p:spPr>
          <a:xfrm>
            <a:off x="457200" y="1143000"/>
            <a:ext cx="8229600" cy="5105400"/>
          </a:xfrm>
        </p:spPr>
        <p:txBody>
          <a:bodyPr/>
          <a:lstStyle>
            <a:lvl1pPr marL="0" indent="0" algn="just">
              <a:buNone/>
              <a:defRPr>
                <a:solidFill>
                  <a:srgbClr val="7030A0"/>
                </a:solidFill>
                <a:latin typeface="Arial" pitchFamily="34" charset="0"/>
                <a:cs typeface="Arial"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lang="en-US" dirty="0"/>
          </a:p>
        </p:txBody>
      </p:sp>
      <p:sp>
        <p:nvSpPr>
          <p:cNvPr id="4" name="Date Placeholder 3"/>
          <p:cNvSpPr>
            <a:spLocks noGrp="1"/>
          </p:cNvSpPr>
          <p:nvPr>
            <p:ph type="dt" sz="half" idx="10"/>
          </p:nvPr>
        </p:nvSpPr>
        <p:spPr/>
        <p:txBody>
          <a:bodyPr/>
          <a:lstStyle/>
          <a:p>
            <a:fld id="{AFDE7678-E4ED-48D6-A4DE-FEA9E00CC6DB}" type="datetime1">
              <a:rPr lang="en-US" smtClean="0"/>
              <a:pPr/>
              <a:t>7/11/2011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CA38605-D86C-4AC1-A300-2DD61464C1AA}"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5D59743-C53E-4D64-A5EA-F0F77681AE54}" type="datetime1">
              <a:rPr lang="en-US" smtClean="0"/>
              <a:pPr/>
              <a:t>7/11/2011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CA38605-D86C-4AC1-A300-2DD61464C1AA}"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EFE3586-C34B-4289-B9EA-40FD7F077C28}" type="datetime1">
              <a:rPr lang="en-US" smtClean="0"/>
              <a:pPr/>
              <a:t>7/11/2011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CA38605-D86C-4AC1-A300-2DD61464C1AA}" type="slidenum">
              <a:rPr lang="en-US" smtClean="0"/>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48DE2A18-FF61-4332-8101-D7CE895A1C89}" type="datetime1">
              <a:rPr lang="en-US" smtClean="0"/>
              <a:pPr/>
              <a:t>7/11/2011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CA38605-D86C-4AC1-A300-2DD61464C1AA}" type="slidenum">
              <a:rPr lang="en-US" smtClean="0"/>
              <a:pPr/>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683B9EF-9CBA-4A60-9822-84E5AC84223F}" type="datetime1">
              <a:rPr lang="en-US" smtClean="0"/>
              <a:pPr/>
              <a:t>7/11/2011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CA38605-D86C-4AC1-A300-2DD61464C1AA}" type="slidenum">
              <a:rPr lang="en-US" smtClean="0"/>
              <a:pPr/>
              <a:t>‹#›</a:t>
            </a:fld>
            <a:endParaRPr lang="en-US"/>
          </a:p>
        </p:txBody>
      </p:sp>
      <p:sp>
        <p:nvSpPr>
          <p:cNvPr id="7" name="Rectangle 6"/>
          <p:cNvSpPr/>
          <p:nvPr userDrawn="1"/>
        </p:nvSpPr>
        <p:spPr>
          <a:xfrm>
            <a:off x="0" y="0"/>
            <a:ext cx="9144000"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34D5471-8155-4EEE-91EA-AF784768844B}" type="datetime1">
              <a:rPr lang="en-US" smtClean="0"/>
              <a:pPr/>
              <a:t>7/11/2011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CA38605-D86C-4AC1-A300-2DD61464C1AA}" type="slidenum">
              <a:rPr lang="en-US" smtClean="0"/>
              <a:pPr/>
              <a:t>‹#›</a:t>
            </a:fld>
            <a:endParaRPr 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1E90D0C-25CC-457F-B675-0653E0938B7C}" type="datetime1">
              <a:rPr lang="en-US" smtClean="0"/>
              <a:pPr/>
              <a:t>7/11/2011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CA38605-D86C-4AC1-A300-2DD61464C1AA}" type="slidenum">
              <a:rPr lang="en-US" smtClean="0"/>
              <a:pPr/>
              <a:t>‹#›</a:t>
            </a:fld>
            <a:endParaRPr 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E98A912D-2725-48FD-BA87-8CC72004A88E}" type="datetime1">
              <a:rPr lang="en-US" smtClean="0"/>
              <a:pPr/>
              <a:t>7/11/2011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CA38605-D86C-4AC1-A300-2DD61464C1AA}" type="slidenum">
              <a:rPr lang="en-US" smtClean="0"/>
              <a:pPr/>
              <a:t>‹#›</a:t>
            </a:fld>
            <a:endParaRPr 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FC328A9D-04B5-4EAE-A671-0F53F6A67468}" type="datetime1">
              <a:rPr lang="en-US" smtClean="0"/>
              <a:pPr/>
              <a:t>7/11/2011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CA38605-D86C-4AC1-A300-2DD61464C1AA}" type="slidenum">
              <a:rPr lang="en-US" smtClean="0"/>
              <a:pPr/>
              <a:t>‹#›</a:t>
            </a:fld>
            <a:endParaRPr lang="en-US"/>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D86F3F5-750D-4D5C-98BC-C6E27836738A}" type="datetime1">
              <a:rPr lang="en-US" smtClean="0"/>
              <a:pPr/>
              <a:t>7/11/2011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CA38605-D86C-4AC1-A300-2DD61464C1AA}" type="slidenum">
              <a:rPr lang="en-US" smtClean="0"/>
              <a:pPr/>
              <a:t>‹#›</a:t>
            </a:fld>
            <a:endParaRPr 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D1BCB07-7496-4CDB-8C1D-FB5087F0E242}" type="datetime1">
              <a:rPr lang="en-US" smtClean="0"/>
              <a:pPr/>
              <a:t>7/11/2011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CA38605-D86C-4AC1-A300-2DD61464C1AA}"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1D42F6B-20C0-4C8F-9AE8-A3A114B0C131}" type="datetime1">
              <a:rPr lang="en-US" smtClean="0"/>
              <a:pPr/>
              <a:t>7/11/2011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CA38605-D86C-4AC1-A300-2DD61464C1AA}" type="slidenum">
              <a:rPr lang="en-US" smtClean="0"/>
              <a:pPr/>
              <a:t>‹#›</a:t>
            </a:fld>
            <a:endParaRPr lang="en-US"/>
          </a:p>
        </p:txBody>
      </p:sp>
      <p:sp>
        <p:nvSpPr>
          <p:cNvPr id="7" name="Rectangle 6"/>
          <p:cNvSpPr/>
          <p:nvPr userDrawn="1"/>
        </p:nvSpPr>
        <p:spPr>
          <a:xfrm>
            <a:off x="0" y="0"/>
            <a:ext cx="9144000"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3DABDA7-4978-40C2-AEA7-5F7FF738807C}" type="datetime1">
              <a:rPr lang="en-US" smtClean="0"/>
              <a:pPr/>
              <a:t>7/11/2011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CA38605-D86C-4AC1-A300-2DD61464C1AA}" type="slidenum">
              <a:rPr lang="en-US" smtClean="0"/>
              <a:pPr/>
              <a:t>‹#›</a:t>
            </a:fld>
            <a:endParaRPr lang="en-US"/>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8A64753-9A7F-4227-B352-51F4B9EF5BB8}" type="datetime1">
              <a:rPr lang="en-US" smtClean="0"/>
              <a:pPr/>
              <a:t>7/11/2011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CA38605-D86C-4AC1-A300-2DD61464C1AA}" type="slidenum">
              <a:rPr lang="en-US" smtClean="0"/>
              <a:pPr/>
              <a:t>‹#›</a:t>
            </a:fld>
            <a:endParaRPr lang="en-US"/>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E62554C-903C-4A84-88B6-54D16440F20F}" type="datetime1">
              <a:rPr lang="en-US" smtClean="0"/>
              <a:pPr/>
              <a:t>7/11/2011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CA38605-D86C-4AC1-A300-2DD61464C1AA}"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92A612B-37A4-4EF2-90EF-972FEA25EC10}" type="datetime1">
              <a:rPr lang="en-US" smtClean="0"/>
              <a:pPr/>
              <a:t>7/11/2011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CA38605-D86C-4AC1-A300-2DD61464C1AA}"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AD31F6D7-9CAE-4F31-ACC3-5373F6C56619}" type="datetime1">
              <a:rPr lang="en-US" smtClean="0"/>
              <a:pPr/>
              <a:t>7/11/2011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CA38605-D86C-4AC1-A300-2DD61464C1AA}"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4E3E711D-AABB-4693-8AF1-0FEFFEBB4CC4}" type="datetime1">
              <a:rPr lang="en-US" smtClean="0"/>
              <a:pPr/>
              <a:t>7/11/2011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CA38605-D86C-4AC1-A300-2DD61464C1AA}"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D7F5220D-9751-4568-A11B-E9AC2444455E}" type="datetime1">
              <a:rPr lang="en-US" smtClean="0"/>
              <a:pPr/>
              <a:t>7/11/2011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CA38605-D86C-4AC1-A300-2DD61464C1AA}"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381BD72-5C7E-4F83-9552-113B04EF55CA}" type="datetime1">
              <a:rPr lang="en-US" smtClean="0"/>
              <a:pPr/>
              <a:t>7/11/2011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CA38605-D86C-4AC1-A300-2DD61464C1AA}"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C82454B-AF63-477B-BD2C-68AA44D6DC80}" type="datetime1">
              <a:rPr lang="en-US" smtClean="0"/>
              <a:pPr/>
              <a:t>7/11/2011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CA38605-D86C-4AC1-A300-2DD61464C1AA}"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766D79D-48F0-4A95-989D-4A00A5DD5477}" type="datetime1">
              <a:rPr lang="en-US" smtClean="0"/>
              <a:pPr/>
              <a:t>7/11/2011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CA38605-D86C-4AC1-A300-2DD61464C1AA}"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2.pn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2B1C6C9-67C8-4576-AD8A-597CBB4142F1}" type="datetime1">
              <a:rPr lang="en-US" smtClean="0"/>
              <a:pPr/>
              <a:t>7/11/2011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CA38605-D86C-4AC1-A300-2DD61464C1AA}" type="slidenum">
              <a:rPr lang="en-US" smtClean="0"/>
              <a:pPr/>
              <a:t>‹#›</a:t>
            </a:fld>
            <a:endParaRPr lang="en-US"/>
          </a:p>
        </p:txBody>
      </p:sp>
      <p:sp>
        <p:nvSpPr>
          <p:cNvPr id="7" name="Rectangle 6"/>
          <p:cNvSpPr/>
          <p:nvPr userDrawn="1"/>
        </p:nvSpPr>
        <p:spPr>
          <a:xfrm>
            <a:off x="0" y="0"/>
            <a:ext cx="9144000" cy="6858000"/>
          </a:xfrm>
          <a:prstGeom prst="rect">
            <a:avLst/>
          </a:prstGeom>
          <a:solidFill>
            <a:srgbClr val="3931D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userDrawn="1"/>
        </p:nvSpPr>
        <p:spPr>
          <a:xfrm>
            <a:off x="152400" y="152400"/>
            <a:ext cx="8839200" cy="6553200"/>
          </a:xfrm>
          <a:prstGeom prst="rect">
            <a:avLst/>
          </a:prstGeom>
          <a:solidFill>
            <a:schemeClr val="bg1"/>
          </a:solidFill>
          <a:ln>
            <a:noFill/>
          </a:ln>
          <a:scene3d>
            <a:camera prst="orthographicFront"/>
            <a:lightRig rig="threePt" dir="t"/>
          </a:scene3d>
          <a:sp3d>
            <a:bevelT w="114300" prst="artDeco"/>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9" name="Group 26"/>
          <p:cNvGrpSpPr>
            <a:grpSpLocks/>
          </p:cNvGrpSpPr>
          <p:nvPr userDrawn="1"/>
        </p:nvGrpSpPr>
        <p:grpSpPr bwMode="auto">
          <a:xfrm>
            <a:off x="228600" y="171450"/>
            <a:ext cx="762000" cy="731520"/>
            <a:chOff x="167" y="140"/>
            <a:chExt cx="635" cy="562"/>
          </a:xfrm>
        </p:grpSpPr>
        <p:pic>
          <p:nvPicPr>
            <p:cNvPr id="10" name="Picture 27"/>
            <p:cNvPicPr>
              <a:picLocks noChangeAspect="1" noChangeArrowheads="1"/>
            </p:cNvPicPr>
            <p:nvPr/>
          </p:nvPicPr>
          <p:blipFill>
            <a:blip r:embed="rId13" cstate="print"/>
            <a:srcRect/>
            <a:stretch>
              <a:fillRect/>
            </a:stretch>
          </p:blipFill>
          <p:spPr bwMode="auto">
            <a:xfrm>
              <a:off x="167" y="140"/>
              <a:ext cx="635" cy="562"/>
            </a:xfrm>
            <a:prstGeom prst="rect">
              <a:avLst/>
            </a:prstGeom>
            <a:noFill/>
            <a:ln w="9525" algn="in">
              <a:noFill/>
              <a:miter lim="800000"/>
              <a:headEnd/>
              <a:tailEnd/>
            </a:ln>
            <a:effectLst/>
          </p:spPr>
        </p:pic>
        <p:sp>
          <p:nvSpPr>
            <p:cNvPr id="11" name="WordArt 28"/>
            <p:cNvSpPr>
              <a:spLocks noChangeArrowheads="1" noChangeShapeType="1" noTextEdit="1"/>
            </p:cNvSpPr>
            <p:nvPr/>
          </p:nvSpPr>
          <p:spPr bwMode="auto">
            <a:xfrm>
              <a:off x="283" y="231"/>
              <a:ext cx="435" cy="381"/>
            </a:xfrm>
            <a:prstGeom prst="rect">
              <a:avLst/>
            </a:prstGeom>
          </p:spPr>
          <p:txBody>
            <a:bodyPr wrap="none" fromWordArt="1">
              <a:prstTxWarp prst="textPlain">
                <a:avLst>
                  <a:gd name="adj" fmla="val 50000"/>
                </a:avLst>
              </a:prstTxWarp>
            </a:bodyPr>
            <a:lstStyle/>
            <a:p>
              <a:pPr algn="ctr"/>
              <a:r>
                <a:rPr lang="en-US" sz="3600" b="1" kern="10" dirty="0">
                  <a:ln w="9525" algn="ctr">
                    <a:solidFill>
                      <a:srgbClr val="99CCFF"/>
                    </a:solidFill>
                    <a:round/>
                    <a:headEnd/>
                    <a:tailEnd/>
                  </a:ln>
                  <a:gradFill rotWithShape="1">
                    <a:gsLst>
                      <a:gs pos="0">
                        <a:srgbClr val="85BFFF"/>
                      </a:gs>
                      <a:gs pos="100000">
                        <a:srgbClr val="003B76">
                          <a:alpha val="94000"/>
                        </a:srgbClr>
                      </a:gs>
                    </a:gsLst>
                    <a:lin ang="5400000" scaled="1"/>
                  </a:gradFill>
                  <a:effectLst>
                    <a:prstShdw prst="shdw17" dist="17961" dir="2700000">
                      <a:srgbClr val="99CCFF">
                        <a:gamma/>
                        <a:shade val="60000"/>
                        <a:invGamma/>
                      </a:srgbClr>
                    </a:prstShdw>
                  </a:effectLst>
                  <a:latin typeface="Tahoma"/>
                  <a:cs typeface="Tahoma"/>
                </a:rPr>
                <a:t>KSAP</a:t>
              </a:r>
            </a:p>
          </p:txBody>
        </p:sp>
      </p:grpSp>
    </p:spTree>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F028756-BED7-4BF8-BB4A-245CC4E0894A}" type="datetime1">
              <a:rPr lang="en-US" smtClean="0"/>
              <a:pPr/>
              <a:t>7/11/2011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CA38605-D86C-4AC1-A300-2DD61464C1AA}" type="slidenum">
              <a:rPr lang="en-US" smtClean="0"/>
              <a:pPr/>
              <a:t>‹#›</a:t>
            </a:fld>
            <a:endParaRPr lang="en-US"/>
          </a:p>
        </p:txBody>
      </p:sp>
      <p:sp>
        <p:nvSpPr>
          <p:cNvPr id="7" name="Rectangle 6"/>
          <p:cNvSpPr/>
          <p:nvPr userDrawn="1"/>
        </p:nvSpPr>
        <p:spPr>
          <a:xfrm>
            <a:off x="0" y="0"/>
            <a:ext cx="9144000" cy="6858000"/>
          </a:xfrm>
          <a:prstGeom prst="rect">
            <a:avLst/>
          </a:prstGeom>
          <a:solidFill>
            <a:srgbClr val="3931D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userDrawn="1"/>
        </p:nvSpPr>
        <p:spPr>
          <a:xfrm>
            <a:off x="152400" y="152400"/>
            <a:ext cx="8839200" cy="6553200"/>
          </a:xfrm>
          <a:prstGeom prst="rect">
            <a:avLst/>
          </a:prstGeom>
          <a:solidFill>
            <a:schemeClr val="bg1"/>
          </a:solidFill>
          <a:ln>
            <a:noFill/>
          </a:ln>
          <a:scene3d>
            <a:camera prst="orthographicFront"/>
            <a:lightRig rig="threePt" dir="t"/>
          </a:scene3d>
          <a:sp3d>
            <a:bevelT w="114300" prst="artDeco"/>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9" name="Group 26"/>
          <p:cNvGrpSpPr>
            <a:grpSpLocks/>
          </p:cNvGrpSpPr>
          <p:nvPr userDrawn="1"/>
        </p:nvGrpSpPr>
        <p:grpSpPr bwMode="auto">
          <a:xfrm>
            <a:off x="228600" y="171450"/>
            <a:ext cx="762000" cy="514350"/>
            <a:chOff x="167" y="140"/>
            <a:chExt cx="635" cy="562"/>
          </a:xfrm>
        </p:grpSpPr>
        <p:pic>
          <p:nvPicPr>
            <p:cNvPr id="10" name="Picture 27"/>
            <p:cNvPicPr>
              <a:picLocks noChangeAspect="1" noChangeArrowheads="1"/>
            </p:cNvPicPr>
            <p:nvPr/>
          </p:nvPicPr>
          <p:blipFill>
            <a:blip r:embed="rId13" cstate="print"/>
            <a:srcRect/>
            <a:stretch>
              <a:fillRect/>
            </a:stretch>
          </p:blipFill>
          <p:spPr bwMode="auto">
            <a:xfrm>
              <a:off x="167" y="140"/>
              <a:ext cx="635" cy="562"/>
            </a:xfrm>
            <a:prstGeom prst="rect">
              <a:avLst/>
            </a:prstGeom>
            <a:noFill/>
            <a:ln w="9525" algn="in">
              <a:noFill/>
              <a:miter lim="800000"/>
              <a:headEnd/>
              <a:tailEnd/>
            </a:ln>
            <a:effectLst/>
          </p:spPr>
        </p:pic>
        <p:sp>
          <p:nvSpPr>
            <p:cNvPr id="11" name="WordArt 28"/>
            <p:cNvSpPr>
              <a:spLocks noChangeArrowheads="1" noChangeShapeType="1" noTextEdit="1"/>
            </p:cNvSpPr>
            <p:nvPr/>
          </p:nvSpPr>
          <p:spPr bwMode="auto">
            <a:xfrm>
              <a:off x="283" y="231"/>
              <a:ext cx="435" cy="381"/>
            </a:xfrm>
            <a:prstGeom prst="rect">
              <a:avLst/>
            </a:prstGeom>
          </p:spPr>
          <p:txBody>
            <a:bodyPr wrap="none" fromWordArt="1">
              <a:prstTxWarp prst="textPlain">
                <a:avLst>
                  <a:gd name="adj" fmla="val 50000"/>
                </a:avLst>
              </a:prstTxWarp>
            </a:bodyPr>
            <a:lstStyle/>
            <a:p>
              <a:pPr algn="ctr"/>
              <a:r>
                <a:rPr lang="en-US" sz="3600" b="1" kern="10" dirty="0">
                  <a:ln w="9525" algn="ctr">
                    <a:solidFill>
                      <a:srgbClr val="99CCFF"/>
                    </a:solidFill>
                    <a:round/>
                    <a:headEnd/>
                    <a:tailEnd/>
                  </a:ln>
                  <a:gradFill rotWithShape="1">
                    <a:gsLst>
                      <a:gs pos="0">
                        <a:srgbClr val="85BFFF"/>
                      </a:gs>
                      <a:gs pos="100000">
                        <a:srgbClr val="003B76">
                          <a:alpha val="94000"/>
                        </a:srgbClr>
                      </a:gs>
                    </a:gsLst>
                    <a:lin ang="5400000" scaled="1"/>
                  </a:gradFill>
                  <a:effectLst>
                    <a:prstShdw prst="shdw17" dist="17961" dir="2700000">
                      <a:srgbClr val="99CCFF">
                        <a:gamma/>
                        <a:shade val="60000"/>
                        <a:invGamma/>
                      </a:srgbClr>
                    </a:prstShdw>
                  </a:effectLst>
                  <a:latin typeface="Tahoma"/>
                  <a:cs typeface="Tahoma"/>
                </a:rPr>
                <a:t>KSAP</a:t>
              </a:r>
            </a:p>
          </p:txBody>
        </p:sp>
      </p:grpSp>
    </p:spTree>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Autofit/>
          </a:bodyPr>
          <a:lstStyle/>
          <a:p>
            <a:r>
              <a:rPr lang="id-ID" sz="1800" dirty="0" smtClean="0"/>
              <a:t>SOSIALISASI PP 7/2010 TENTANG SAP DAN BULETIN TEKNIS SAP NO. 10 TENTANG AKUNTANSI BELANJA BANTUAN SOSIAL</a:t>
            </a:r>
            <a:endParaRPr lang="en-US" sz="1800" dirty="0"/>
          </a:p>
        </p:txBody>
      </p:sp>
      <p:sp>
        <p:nvSpPr>
          <p:cNvPr id="3" name="Subtitle 2"/>
          <p:cNvSpPr>
            <a:spLocks noGrp="1"/>
          </p:cNvSpPr>
          <p:nvPr>
            <p:ph type="subTitle" idx="1"/>
          </p:nvPr>
        </p:nvSpPr>
        <p:spPr>
          <a:xfrm>
            <a:off x="228600" y="2057400"/>
            <a:ext cx="8610600" cy="2209800"/>
          </a:xfrm>
        </p:spPr>
        <p:txBody>
          <a:bodyPr>
            <a:noAutofit/>
          </a:bodyPr>
          <a:lstStyle/>
          <a:p>
            <a:pPr algn="ctr"/>
            <a:r>
              <a:rPr lang="fi-FI" sz="36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Trebuchet MS" pitchFamily="34" charset="0"/>
              </a:rPr>
              <a:t>Buletin</a:t>
            </a:r>
            <a:r>
              <a:rPr lang="id-ID" sz="36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Trebuchet MS" pitchFamily="34" charset="0"/>
              </a:rPr>
              <a:t> </a:t>
            </a:r>
            <a:r>
              <a:rPr lang="fi-FI" sz="36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Trebuchet MS" pitchFamily="34" charset="0"/>
              </a:rPr>
              <a:t>Teknis</a:t>
            </a:r>
            <a:r>
              <a:rPr lang="id-ID" sz="36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Trebuchet MS" pitchFamily="34" charset="0"/>
              </a:rPr>
              <a:t> SAP NO. 10</a:t>
            </a:r>
          </a:p>
          <a:p>
            <a:pPr algn="ctr"/>
            <a:r>
              <a:rPr lang="id-ID" sz="36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Trebuchet MS" pitchFamily="34" charset="0"/>
              </a:rPr>
              <a:t>TENTANG</a:t>
            </a:r>
            <a:r>
              <a:rPr lang="fi-FI" sz="36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Trebuchet MS" pitchFamily="34" charset="0"/>
              </a:rPr>
              <a:t> </a:t>
            </a:r>
            <a:endParaRPr lang="id-ID" sz="36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Trebuchet MS" pitchFamily="34" charset="0"/>
            </a:endParaRPr>
          </a:p>
          <a:p>
            <a:pPr algn="ctr"/>
            <a:r>
              <a:rPr lang="id-ID" sz="36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Trebuchet MS" pitchFamily="34" charset="0"/>
              </a:rPr>
              <a:t>AKUNTANSI </a:t>
            </a:r>
            <a:r>
              <a:rPr lang="en-US" sz="36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Trebuchet MS" pitchFamily="34" charset="0"/>
              </a:rPr>
              <a:t>B</a:t>
            </a:r>
            <a:r>
              <a:rPr lang="id-ID" sz="36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Trebuchet MS" pitchFamily="34" charset="0"/>
              </a:rPr>
              <a:t>ELANJA BANTUAN SOSIAL</a:t>
            </a:r>
            <a:endParaRPr lang="en-US" sz="3600"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Trebuchet MS" pitchFamily="34" charset="0"/>
            </a:endParaRPr>
          </a:p>
        </p:txBody>
      </p:sp>
      <p:sp>
        <p:nvSpPr>
          <p:cNvPr id="5" name="Slide Number Placeholder 4"/>
          <p:cNvSpPr>
            <a:spLocks noGrp="1"/>
          </p:cNvSpPr>
          <p:nvPr>
            <p:ph type="sldNum" sz="quarter" idx="12"/>
          </p:nvPr>
        </p:nvSpPr>
        <p:spPr/>
        <p:txBody>
          <a:bodyPr/>
          <a:lstStyle/>
          <a:p>
            <a:fld id="{0CA38605-D86C-4AC1-A300-2DD61464C1AA}" type="slidenum">
              <a:rPr lang="en-US" smtClean="0"/>
              <a:pPr/>
              <a:t>1</a:t>
            </a:fld>
            <a:endParaRPr lang="en-US"/>
          </a:p>
        </p:txBody>
      </p:sp>
      <p:sp>
        <p:nvSpPr>
          <p:cNvPr id="6" name="Text Box 23"/>
          <p:cNvSpPr txBox="1">
            <a:spLocks noChangeArrowheads="1"/>
          </p:cNvSpPr>
          <p:nvPr/>
        </p:nvSpPr>
        <p:spPr bwMode="auto">
          <a:xfrm>
            <a:off x="0" y="5943600"/>
            <a:ext cx="9144000" cy="584200"/>
          </a:xfrm>
          <a:prstGeom prst="rect">
            <a:avLst/>
          </a:prstGeom>
          <a:noFill/>
          <a:ln w="9525">
            <a:noFill/>
            <a:miter lim="800000"/>
            <a:headEnd/>
            <a:tailEnd/>
          </a:ln>
          <a:effectLst/>
        </p:spPr>
        <p:txBody>
          <a:bodyPr>
            <a:spAutoFit/>
          </a:bodyPr>
          <a:lstStyle/>
          <a:p>
            <a:pPr algn="ctr">
              <a:spcBef>
                <a:spcPct val="50000"/>
              </a:spcBef>
              <a:defRPr/>
            </a:pPr>
            <a:r>
              <a:rPr lang="en-US" sz="3200" b="1" dirty="0">
                <a:solidFill>
                  <a:schemeClr val="accent6">
                    <a:lumMod val="75000"/>
                  </a:schemeClr>
                </a:solidFill>
                <a:latin typeface="Brush Script MT" pitchFamily="66" charset="0"/>
              </a:rPr>
              <a:t>Jakarta, </a:t>
            </a:r>
            <a:r>
              <a:rPr lang="id-ID" sz="3200" b="1" dirty="0">
                <a:solidFill>
                  <a:schemeClr val="accent6">
                    <a:lumMod val="75000"/>
                  </a:schemeClr>
                </a:solidFill>
                <a:latin typeface="Brush Script MT" pitchFamily="66" charset="0"/>
              </a:rPr>
              <a:t>12</a:t>
            </a:r>
            <a:r>
              <a:rPr lang="en-US" sz="3200" b="1" dirty="0">
                <a:solidFill>
                  <a:schemeClr val="accent6">
                    <a:lumMod val="75000"/>
                  </a:schemeClr>
                </a:solidFill>
                <a:latin typeface="Brush Script MT" pitchFamily="66" charset="0"/>
              </a:rPr>
              <a:t> </a:t>
            </a:r>
            <a:r>
              <a:rPr lang="id-ID" sz="3200" b="1" dirty="0">
                <a:solidFill>
                  <a:schemeClr val="accent6">
                    <a:lumMod val="75000"/>
                  </a:schemeClr>
                </a:solidFill>
                <a:latin typeface="Brush Script MT" pitchFamily="66" charset="0"/>
              </a:rPr>
              <a:t>Juli</a:t>
            </a:r>
            <a:r>
              <a:rPr lang="en-US" sz="3200" b="1" dirty="0">
                <a:solidFill>
                  <a:schemeClr val="accent6">
                    <a:lumMod val="75000"/>
                  </a:schemeClr>
                </a:solidFill>
                <a:latin typeface="Brush Script MT" pitchFamily="66" charset="0"/>
              </a:rPr>
              <a:t> 20</a:t>
            </a:r>
            <a:r>
              <a:rPr lang="id-ID" sz="3200" b="1" dirty="0">
                <a:solidFill>
                  <a:schemeClr val="accent6">
                    <a:lumMod val="75000"/>
                  </a:schemeClr>
                </a:solidFill>
                <a:latin typeface="Brush Script MT" pitchFamily="66" charset="0"/>
              </a:rPr>
              <a:t>11</a:t>
            </a:r>
            <a:endParaRPr lang="en-US" sz="3200" b="1" dirty="0">
              <a:solidFill>
                <a:schemeClr val="accent6">
                  <a:lumMod val="75000"/>
                </a:schemeClr>
              </a:solidFill>
              <a:latin typeface="Brush Script MT" pitchFamily="66"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pPr algn="ctr"/>
            <a:r>
              <a:rPr lang="en-US" dirty="0" smtClean="0">
                <a:effectLst>
                  <a:outerShdw blurRad="38100" dist="38100" dir="2700000" algn="tl">
                    <a:srgbClr val="000000">
                      <a:alpha val="43137"/>
                    </a:srgbClr>
                  </a:outerShdw>
                </a:effectLst>
                <a:latin typeface="Arial Black" pitchFamily="34" charset="0"/>
              </a:rPr>
              <a:t>PENGERTIAN BELANJA BANTUAN SOSIAL DALAM BULTEK BELANJA BANSOS</a:t>
            </a:r>
            <a:endParaRPr lang="en-US" dirty="0">
              <a:effectLst>
                <a:outerShdw blurRad="38100" dist="38100" dir="2700000" algn="tl">
                  <a:srgbClr val="000000">
                    <a:alpha val="43137"/>
                  </a:srgbClr>
                </a:outerShdw>
              </a:effectLst>
              <a:latin typeface="Arial Black" pitchFamily="34" charset="0"/>
            </a:endParaRPr>
          </a:p>
        </p:txBody>
      </p:sp>
      <p:sp>
        <p:nvSpPr>
          <p:cNvPr id="3" name="Content Placeholder 2"/>
          <p:cNvSpPr>
            <a:spLocks noGrp="1"/>
          </p:cNvSpPr>
          <p:nvPr>
            <p:ph type="subTitle" idx="1"/>
          </p:nvPr>
        </p:nvSpPr>
        <p:spPr/>
        <p:txBody>
          <a:bodyPr>
            <a:normAutofit fontScale="92500" lnSpcReduction="10000"/>
          </a:bodyPr>
          <a:lstStyle/>
          <a:p>
            <a:pPr marL="401638" indent="-401638" algn="just">
              <a:spcBef>
                <a:spcPts val="600"/>
              </a:spcBef>
              <a:spcAft>
                <a:spcPts val="600"/>
              </a:spcAft>
              <a:buFont typeface="Wingdings" pitchFamily="2" charset="2"/>
              <a:buChar char="§"/>
            </a:pPr>
            <a:r>
              <a:rPr lang="en-US" sz="2800" b="1" dirty="0" err="1" smtClean="0"/>
              <a:t>Belanja</a:t>
            </a:r>
            <a:r>
              <a:rPr lang="en-US" sz="2800" b="1" dirty="0" smtClean="0"/>
              <a:t> </a:t>
            </a:r>
            <a:r>
              <a:rPr lang="en-US" sz="2800" b="1" dirty="0" err="1" smtClean="0"/>
              <a:t>Bantuan</a:t>
            </a:r>
            <a:r>
              <a:rPr lang="en-US" sz="2800" b="1" dirty="0" smtClean="0"/>
              <a:t> </a:t>
            </a:r>
            <a:r>
              <a:rPr lang="en-US" sz="2800" b="1" dirty="0" err="1" smtClean="0"/>
              <a:t>Sosial</a:t>
            </a:r>
            <a:r>
              <a:rPr lang="en-US" sz="2800" dirty="0" smtClean="0"/>
              <a:t> </a:t>
            </a:r>
            <a:r>
              <a:rPr lang="en-US" sz="2800" dirty="0" err="1" smtClean="0"/>
              <a:t>adalah</a:t>
            </a:r>
            <a:r>
              <a:rPr lang="en-US" sz="2800" dirty="0" smtClean="0"/>
              <a:t> transfer </a:t>
            </a:r>
            <a:r>
              <a:rPr lang="en-US" sz="2800" dirty="0" err="1" smtClean="0"/>
              <a:t>uang</a:t>
            </a:r>
            <a:r>
              <a:rPr lang="en-US" sz="2800" dirty="0" smtClean="0"/>
              <a:t> </a:t>
            </a:r>
            <a:r>
              <a:rPr lang="en-US" sz="2800" dirty="0" err="1" smtClean="0"/>
              <a:t>atau</a:t>
            </a:r>
            <a:r>
              <a:rPr lang="en-US" sz="2800" dirty="0" smtClean="0"/>
              <a:t> </a:t>
            </a:r>
            <a:r>
              <a:rPr lang="en-US" sz="2800" dirty="0" err="1" smtClean="0"/>
              <a:t>barang</a:t>
            </a:r>
            <a:r>
              <a:rPr lang="en-US" sz="2800" dirty="0" smtClean="0"/>
              <a:t> yang </a:t>
            </a:r>
            <a:r>
              <a:rPr lang="en-US" sz="2800" dirty="0" err="1" smtClean="0"/>
              <a:t>diberikan</a:t>
            </a:r>
            <a:r>
              <a:rPr lang="en-US" sz="2800" dirty="0" smtClean="0"/>
              <a:t> </a:t>
            </a:r>
            <a:r>
              <a:rPr lang="en-US" sz="2800" dirty="0" err="1" smtClean="0"/>
              <a:t>oleh</a:t>
            </a:r>
            <a:r>
              <a:rPr lang="en-US" sz="2800" dirty="0" smtClean="0"/>
              <a:t> </a:t>
            </a:r>
            <a:r>
              <a:rPr lang="en-US" sz="2800" dirty="0" err="1" smtClean="0"/>
              <a:t>Pemerintah</a:t>
            </a:r>
            <a:r>
              <a:rPr lang="en-US" sz="2800" dirty="0" smtClean="0"/>
              <a:t> </a:t>
            </a:r>
            <a:r>
              <a:rPr lang="en-US" sz="2800" dirty="0" err="1" smtClean="0"/>
              <a:t>Pusat</a:t>
            </a:r>
            <a:r>
              <a:rPr lang="en-US" sz="2800" dirty="0" smtClean="0"/>
              <a:t>/</a:t>
            </a:r>
            <a:r>
              <a:rPr lang="en-US" sz="2800" dirty="0" err="1" smtClean="0"/>
              <a:t>daerah</a:t>
            </a:r>
            <a:r>
              <a:rPr lang="en-US" sz="2800" dirty="0" smtClean="0"/>
              <a:t> </a:t>
            </a:r>
            <a:r>
              <a:rPr lang="en-US" sz="2800" dirty="0" err="1" smtClean="0"/>
              <a:t>kepada</a:t>
            </a:r>
            <a:r>
              <a:rPr lang="en-US" sz="2800" dirty="0" smtClean="0"/>
              <a:t> </a:t>
            </a:r>
            <a:r>
              <a:rPr lang="en-US" sz="2800" dirty="0" err="1" smtClean="0"/>
              <a:t>masyarakat</a:t>
            </a:r>
            <a:r>
              <a:rPr lang="en-US" sz="2800" dirty="0" smtClean="0"/>
              <a:t> </a:t>
            </a:r>
            <a:r>
              <a:rPr lang="en-US" sz="2800" dirty="0" err="1" smtClean="0"/>
              <a:t>guna</a:t>
            </a:r>
            <a:r>
              <a:rPr lang="en-US" sz="2800" dirty="0" smtClean="0"/>
              <a:t> </a:t>
            </a:r>
            <a:r>
              <a:rPr lang="en-US" sz="2800" dirty="0" err="1" smtClean="0"/>
              <a:t>melindungi</a:t>
            </a:r>
            <a:r>
              <a:rPr lang="en-US" sz="2800" dirty="0" smtClean="0"/>
              <a:t> </a:t>
            </a:r>
            <a:r>
              <a:rPr lang="en-US" sz="2800" dirty="0" err="1" smtClean="0"/>
              <a:t>dari</a:t>
            </a:r>
            <a:r>
              <a:rPr lang="en-US" sz="2800" dirty="0" smtClean="0"/>
              <a:t> </a:t>
            </a:r>
            <a:r>
              <a:rPr lang="en-US" sz="2800" dirty="0" err="1" smtClean="0"/>
              <a:t>kemungkinan</a:t>
            </a:r>
            <a:r>
              <a:rPr lang="en-US" sz="2800" dirty="0" smtClean="0"/>
              <a:t> </a:t>
            </a:r>
            <a:r>
              <a:rPr lang="en-US" sz="2800" dirty="0" err="1" smtClean="0"/>
              <a:t>terjadinya</a:t>
            </a:r>
            <a:r>
              <a:rPr lang="en-US" sz="2800" dirty="0" smtClean="0"/>
              <a:t> r</a:t>
            </a:r>
            <a:r>
              <a:rPr lang="id-ID" sz="2800" dirty="0" smtClean="0"/>
              <a:t>i</a:t>
            </a:r>
            <a:r>
              <a:rPr lang="en-US" sz="2800" dirty="0" err="1" smtClean="0"/>
              <a:t>siko</a:t>
            </a:r>
            <a:r>
              <a:rPr lang="en-US" sz="2800" dirty="0" smtClean="0"/>
              <a:t> </a:t>
            </a:r>
            <a:r>
              <a:rPr lang="en-US" sz="2800" dirty="0" err="1" smtClean="0"/>
              <a:t>sosial</a:t>
            </a:r>
            <a:r>
              <a:rPr lang="en-US" sz="2800" dirty="0" smtClean="0"/>
              <a:t>. </a:t>
            </a:r>
          </a:p>
          <a:p>
            <a:pPr marL="401638" indent="-401638">
              <a:spcBef>
                <a:spcPts val="600"/>
              </a:spcBef>
              <a:spcAft>
                <a:spcPts val="600"/>
              </a:spcAft>
              <a:buFont typeface="Wingdings" pitchFamily="2" charset="2"/>
              <a:buChar char="§"/>
            </a:pPr>
            <a:r>
              <a:rPr lang="id-ID" sz="2800" b="1" dirty="0" smtClean="0"/>
              <a:t>Risiko sosial</a:t>
            </a:r>
            <a:r>
              <a:rPr lang="id-ID" sz="2800" dirty="0" smtClean="0"/>
              <a:t> menurut Buletin Teknis ini adalah kejadian atau peristiwa yang dapat menimbulkan potensi terjadinya kerentanan sosial yang ditanggung oleh individu, keluarga, kelompok dan/atau masyarakat sebagai dampak </a:t>
            </a:r>
            <a:r>
              <a:rPr lang="en-US" sz="2800" dirty="0" err="1" smtClean="0"/>
              <a:t>krisis</a:t>
            </a:r>
            <a:r>
              <a:rPr lang="en-US" sz="2800" dirty="0" smtClean="0"/>
              <a:t> </a:t>
            </a:r>
            <a:r>
              <a:rPr lang="en-US" sz="2800" dirty="0" err="1" smtClean="0"/>
              <a:t>sosial</a:t>
            </a:r>
            <a:r>
              <a:rPr lang="en-US" sz="2800" dirty="0" smtClean="0"/>
              <a:t>, </a:t>
            </a:r>
            <a:r>
              <a:rPr lang="en-US" sz="2800" dirty="0" err="1" smtClean="0"/>
              <a:t>krisis</a:t>
            </a:r>
            <a:r>
              <a:rPr lang="en-US" sz="2800" dirty="0" smtClean="0"/>
              <a:t> </a:t>
            </a:r>
            <a:r>
              <a:rPr lang="en-US" sz="2800" dirty="0" err="1" smtClean="0"/>
              <a:t>ekonomi</a:t>
            </a:r>
            <a:r>
              <a:rPr lang="en-US" sz="2800" dirty="0" smtClean="0"/>
              <a:t>, </a:t>
            </a:r>
            <a:r>
              <a:rPr lang="en-US" sz="2800" dirty="0" err="1" smtClean="0"/>
              <a:t>krisis</a:t>
            </a:r>
            <a:r>
              <a:rPr lang="en-US" sz="2800" dirty="0" smtClean="0"/>
              <a:t> </a:t>
            </a:r>
            <a:r>
              <a:rPr lang="en-US" sz="2800" dirty="0" err="1" smtClean="0"/>
              <a:t>politik</a:t>
            </a:r>
            <a:r>
              <a:rPr lang="en-US" sz="2800" dirty="0" smtClean="0"/>
              <a:t>, </a:t>
            </a:r>
            <a:r>
              <a:rPr lang="en-US" sz="2800" dirty="0" err="1" smtClean="0"/>
              <a:t>fenomena</a:t>
            </a:r>
            <a:r>
              <a:rPr lang="en-US" sz="2800" dirty="0" smtClean="0"/>
              <a:t> </a:t>
            </a:r>
            <a:r>
              <a:rPr lang="en-US" sz="2800" dirty="0" err="1" smtClean="0"/>
              <a:t>alam</a:t>
            </a:r>
            <a:r>
              <a:rPr lang="id-ID" sz="2800" dirty="0" smtClean="0"/>
              <a:t> dan bencana alam yang jika tidak diberikan belanja bantuan sosial akan semakin terpuruk dan tidak dapat hidup dalam kondisi wajar.</a:t>
            </a:r>
            <a:endParaRPr lang="en-US" sz="2800" dirty="0"/>
          </a:p>
        </p:txBody>
      </p:sp>
      <p:sp>
        <p:nvSpPr>
          <p:cNvPr id="4" name="Slide Number Placeholder 3"/>
          <p:cNvSpPr>
            <a:spLocks noGrp="1"/>
          </p:cNvSpPr>
          <p:nvPr>
            <p:ph type="sldNum" sz="quarter" idx="12"/>
          </p:nvPr>
        </p:nvSpPr>
        <p:spPr/>
        <p:txBody>
          <a:bodyPr/>
          <a:lstStyle/>
          <a:p>
            <a:fld id="{0CA38605-D86C-4AC1-A300-2DD61464C1AA}" type="slidenum">
              <a:rPr lang="en-US" smtClean="0"/>
              <a:pPr/>
              <a:t>10</a:t>
            </a:fld>
            <a:endParaRPr lang="en-US"/>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sz="2800" dirty="0" smtClean="0">
                <a:latin typeface="Arial Black" pitchFamily="34" charset="0"/>
              </a:rPr>
              <a:t>KRITERIA BELANJA BANTUAN SOSIAL (1</a:t>
            </a:r>
            <a:r>
              <a:rPr lang="id-ID" sz="2800" dirty="0" smtClean="0">
                <a:latin typeface="Arial Black" pitchFamily="34" charset="0"/>
              </a:rPr>
              <a:t>-4</a:t>
            </a:r>
            <a:r>
              <a:rPr lang="en-US" sz="2800" dirty="0" smtClean="0">
                <a:latin typeface="Arial Black" pitchFamily="34" charset="0"/>
              </a:rPr>
              <a:t>)</a:t>
            </a:r>
            <a:endParaRPr lang="en-US" sz="2800" dirty="0">
              <a:latin typeface="Arial Black" pitchFamily="34" charset="0"/>
            </a:endParaRPr>
          </a:p>
        </p:txBody>
      </p:sp>
      <p:sp>
        <p:nvSpPr>
          <p:cNvPr id="3" name="Content Placeholder 2"/>
          <p:cNvSpPr>
            <a:spLocks noGrp="1"/>
          </p:cNvSpPr>
          <p:nvPr>
            <p:ph type="subTitle" idx="1"/>
          </p:nvPr>
        </p:nvSpPr>
        <p:spPr/>
        <p:txBody>
          <a:bodyPr/>
          <a:lstStyle/>
          <a:p>
            <a:pPr marL="514350" indent="-514350">
              <a:buAutoNum type="arabicPeriod"/>
            </a:pPr>
            <a:r>
              <a:rPr lang="en-US" sz="3600" b="1" dirty="0" err="1" smtClean="0"/>
              <a:t>Tujuan</a:t>
            </a:r>
            <a:r>
              <a:rPr lang="en-US" sz="3600" b="1" dirty="0" smtClean="0"/>
              <a:t> </a:t>
            </a:r>
            <a:r>
              <a:rPr lang="en-US" sz="3600" b="1" dirty="0" err="1" smtClean="0"/>
              <a:t>Penggunaan</a:t>
            </a:r>
            <a:endParaRPr lang="en-US" sz="3600" b="1" dirty="0" smtClean="0"/>
          </a:p>
          <a:p>
            <a:pPr marL="1316038" indent="-692150">
              <a:buFont typeface="+mj-lt"/>
              <a:buAutoNum type="alphaLcPeriod"/>
            </a:pPr>
            <a:r>
              <a:rPr lang="en-US" sz="2800" dirty="0" err="1" smtClean="0"/>
              <a:t>Rehabilitasi</a:t>
            </a:r>
            <a:r>
              <a:rPr lang="en-US" sz="2800" dirty="0" smtClean="0"/>
              <a:t> </a:t>
            </a:r>
            <a:r>
              <a:rPr lang="en-US" sz="2800" dirty="0" err="1" smtClean="0"/>
              <a:t>Sosial</a:t>
            </a:r>
            <a:endParaRPr lang="en-US" sz="2800" dirty="0" smtClean="0"/>
          </a:p>
          <a:p>
            <a:pPr marL="1316038" indent="-692150">
              <a:buFont typeface="+mj-lt"/>
              <a:buAutoNum type="alphaLcPeriod"/>
            </a:pPr>
            <a:r>
              <a:rPr lang="en-US" sz="2800" dirty="0" err="1" smtClean="0"/>
              <a:t>Perlindungan</a:t>
            </a:r>
            <a:r>
              <a:rPr lang="en-US" sz="2800" dirty="0" smtClean="0"/>
              <a:t> </a:t>
            </a:r>
            <a:r>
              <a:rPr lang="en-US" sz="2800" dirty="0" err="1" smtClean="0"/>
              <a:t>Sosial</a:t>
            </a:r>
            <a:endParaRPr lang="en-US" sz="2800" dirty="0" smtClean="0"/>
          </a:p>
          <a:p>
            <a:pPr marL="1316038" indent="-692150">
              <a:buFont typeface="+mj-lt"/>
              <a:buAutoNum type="alphaLcPeriod"/>
            </a:pPr>
            <a:r>
              <a:rPr lang="en-US" sz="2800" dirty="0" err="1" smtClean="0"/>
              <a:t>Pemberdayaan</a:t>
            </a:r>
            <a:r>
              <a:rPr lang="en-US" sz="2800" dirty="0" smtClean="0"/>
              <a:t> </a:t>
            </a:r>
            <a:r>
              <a:rPr lang="en-US" sz="2800" dirty="0" err="1" smtClean="0"/>
              <a:t>Sosial</a:t>
            </a:r>
            <a:endParaRPr lang="en-US" sz="2800" dirty="0" smtClean="0"/>
          </a:p>
          <a:p>
            <a:pPr marL="1316038" indent="-692150">
              <a:buFont typeface="+mj-lt"/>
              <a:buAutoNum type="alphaLcPeriod"/>
            </a:pPr>
            <a:r>
              <a:rPr lang="en-US" sz="2800" dirty="0" err="1" smtClean="0"/>
              <a:t>Jaminan</a:t>
            </a:r>
            <a:r>
              <a:rPr lang="en-US" sz="2800" dirty="0" smtClean="0"/>
              <a:t> </a:t>
            </a:r>
            <a:r>
              <a:rPr lang="en-US" sz="2800" dirty="0" err="1" smtClean="0"/>
              <a:t>Sosial</a:t>
            </a:r>
            <a:endParaRPr lang="en-US" sz="2800" dirty="0" smtClean="0"/>
          </a:p>
          <a:p>
            <a:pPr marL="1316038" indent="-692150">
              <a:buFont typeface="+mj-lt"/>
              <a:buAutoNum type="alphaLcPeriod"/>
            </a:pPr>
            <a:r>
              <a:rPr lang="en-US" sz="2800" dirty="0" err="1" smtClean="0"/>
              <a:t>Penanggulangan</a:t>
            </a:r>
            <a:r>
              <a:rPr lang="en-US" sz="2800" dirty="0" smtClean="0"/>
              <a:t> </a:t>
            </a:r>
            <a:r>
              <a:rPr lang="en-US" sz="2800" dirty="0" err="1" smtClean="0"/>
              <a:t>Kemiskinan</a:t>
            </a:r>
            <a:endParaRPr lang="id-ID" sz="2800" dirty="0" smtClean="0"/>
          </a:p>
          <a:p>
            <a:pPr marL="1316038" indent="-692150">
              <a:buFont typeface="+mj-lt"/>
              <a:buAutoNum type="alphaLcPeriod"/>
            </a:pPr>
            <a:r>
              <a:rPr lang="id-ID" sz="2800" dirty="0" smtClean="0"/>
              <a:t>Penanggulangan Bencana</a:t>
            </a:r>
            <a:endParaRPr lang="en-US" sz="2800" dirty="0"/>
          </a:p>
        </p:txBody>
      </p:sp>
      <p:sp>
        <p:nvSpPr>
          <p:cNvPr id="4" name="Slide Number Placeholder 3"/>
          <p:cNvSpPr>
            <a:spLocks noGrp="1"/>
          </p:cNvSpPr>
          <p:nvPr>
            <p:ph type="sldNum" sz="quarter" idx="12"/>
          </p:nvPr>
        </p:nvSpPr>
        <p:spPr/>
        <p:txBody>
          <a:bodyPr/>
          <a:lstStyle/>
          <a:p>
            <a:fld id="{0CA38605-D86C-4AC1-A300-2DD61464C1AA}" type="slidenum">
              <a:rPr lang="en-US" smtClean="0"/>
              <a:pPr/>
              <a:t>11</a:t>
            </a:fld>
            <a:endParaRPr lang="en-US"/>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pPr algn="ctr"/>
            <a:r>
              <a:rPr lang="en-US" dirty="0" smtClean="0">
                <a:latin typeface="Arial Black" pitchFamily="34" charset="0"/>
              </a:rPr>
              <a:t>KRITERIA BELANJA BANTUAN SOSIAL (2</a:t>
            </a:r>
            <a:r>
              <a:rPr lang="id-ID" dirty="0" smtClean="0">
                <a:latin typeface="Arial Black" pitchFamily="34" charset="0"/>
              </a:rPr>
              <a:t>-4</a:t>
            </a:r>
            <a:r>
              <a:rPr lang="en-US" dirty="0" smtClean="0">
                <a:latin typeface="Arial Black" pitchFamily="34" charset="0"/>
              </a:rPr>
              <a:t>)</a:t>
            </a:r>
            <a:endParaRPr lang="en-US" dirty="0">
              <a:latin typeface="Arial Black" pitchFamily="34" charset="0"/>
            </a:endParaRPr>
          </a:p>
        </p:txBody>
      </p:sp>
      <p:sp>
        <p:nvSpPr>
          <p:cNvPr id="3" name="Content Placeholder 2"/>
          <p:cNvSpPr>
            <a:spLocks noGrp="1"/>
          </p:cNvSpPr>
          <p:nvPr>
            <p:ph type="subTitle" idx="1"/>
          </p:nvPr>
        </p:nvSpPr>
        <p:spPr/>
        <p:txBody>
          <a:bodyPr>
            <a:normAutofit/>
          </a:bodyPr>
          <a:lstStyle/>
          <a:p>
            <a:pPr>
              <a:buNone/>
              <a:tabLst>
                <a:tab pos="512763" algn="l"/>
              </a:tabLst>
            </a:pPr>
            <a:r>
              <a:rPr lang="en-US" b="1" dirty="0" smtClean="0"/>
              <a:t>2. </a:t>
            </a:r>
            <a:r>
              <a:rPr lang="id-ID" b="1" dirty="0" smtClean="0"/>
              <a:t>	</a:t>
            </a:r>
            <a:r>
              <a:rPr lang="en-US" b="1" dirty="0" err="1" smtClean="0"/>
              <a:t>Pemberi</a:t>
            </a:r>
            <a:r>
              <a:rPr lang="en-US" b="1" dirty="0" smtClean="0"/>
              <a:t> </a:t>
            </a:r>
            <a:r>
              <a:rPr lang="en-US" b="1" dirty="0" err="1" smtClean="0"/>
              <a:t>Bantuan</a:t>
            </a:r>
            <a:endParaRPr lang="en-US" b="1" dirty="0" smtClean="0"/>
          </a:p>
          <a:p>
            <a:pPr marL="568325" algn="just">
              <a:buNone/>
            </a:pPr>
            <a:r>
              <a:rPr lang="en-US" sz="2800" dirty="0" err="1" smtClean="0"/>
              <a:t>Pemberi</a:t>
            </a:r>
            <a:r>
              <a:rPr lang="en-US" sz="2800" dirty="0" smtClean="0"/>
              <a:t> </a:t>
            </a:r>
            <a:r>
              <a:rPr lang="en-US" sz="2800" dirty="0" err="1" smtClean="0"/>
              <a:t>bantuan</a:t>
            </a:r>
            <a:r>
              <a:rPr lang="en-US" sz="2800" dirty="0" smtClean="0"/>
              <a:t> </a:t>
            </a:r>
            <a:r>
              <a:rPr lang="en-US" sz="2800" dirty="0" err="1" smtClean="0"/>
              <a:t>sosial</a:t>
            </a:r>
            <a:r>
              <a:rPr lang="en-US" sz="2800" dirty="0" smtClean="0"/>
              <a:t> </a:t>
            </a:r>
            <a:r>
              <a:rPr lang="en-US" sz="2800" dirty="0" err="1" smtClean="0"/>
              <a:t>adalah</a:t>
            </a:r>
            <a:r>
              <a:rPr lang="en-US" sz="2800" dirty="0" smtClean="0"/>
              <a:t> </a:t>
            </a:r>
            <a:r>
              <a:rPr lang="en-US" sz="2800" dirty="0" err="1" smtClean="0"/>
              <a:t>Pemerintah</a:t>
            </a:r>
            <a:r>
              <a:rPr lang="en-US" sz="2800" dirty="0" smtClean="0"/>
              <a:t> </a:t>
            </a:r>
            <a:r>
              <a:rPr lang="en-US" sz="2800" dirty="0" err="1" smtClean="0"/>
              <a:t>Pusat</a:t>
            </a:r>
            <a:r>
              <a:rPr lang="en-US" sz="2800" dirty="0" smtClean="0"/>
              <a:t>/</a:t>
            </a:r>
            <a:r>
              <a:rPr lang="en-US" sz="2800" dirty="0" err="1" smtClean="0"/>
              <a:t>Pemerintah</a:t>
            </a:r>
            <a:r>
              <a:rPr lang="en-US" sz="2800" dirty="0" smtClean="0"/>
              <a:t> Daerah. </a:t>
            </a:r>
            <a:r>
              <a:rPr lang="en-US" sz="2800" dirty="0" err="1" smtClean="0"/>
              <a:t>Institusi</a:t>
            </a:r>
            <a:r>
              <a:rPr lang="en-US" sz="2800" dirty="0" smtClean="0"/>
              <a:t> </a:t>
            </a:r>
            <a:r>
              <a:rPr lang="en-US" sz="2800" dirty="0" err="1" smtClean="0"/>
              <a:t>pemerintahan</a:t>
            </a:r>
            <a:r>
              <a:rPr lang="en-US" sz="2800" dirty="0" smtClean="0"/>
              <a:t> </a:t>
            </a:r>
            <a:r>
              <a:rPr lang="en-US" sz="2800" dirty="0" err="1" smtClean="0"/>
              <a:t>baik</a:t>
            </a:r>
            <a:r>
              <a:rPr lang="en-US" sz="2800" dirty="0" smtClean="0"/>
              <a:t> </a:t>
            </a:r>
            <a:r>
              <a:rPr lang="en-US" sz="2800" dirty="0" err="1" smtClean="0"/>
              <a:t>pusat</a:t>
            </a:r>
            <a:r>
              <a:rPr lang="en-US" sz="2800" dirty="0" smtClean="0"/>
              <a:t> </a:t>
            </a:r>
            <a:r>
              <a:rPr lang="en-US" sz="2800" dirty="0" err="1" smtClean="0"/>
              <a:t>atau</a:t>
            </a:r>
            <a:r>
              <a:rPr lang="en-US" sz="2800" dirty="0" smtClean="0"/>
              <a:t> </a:t>
            </a:r>
            <a:r>
              <a:rPr lang="en-US" sz="2800" dirty="0" err="1" smtClean="0"/>
              <a:t>daerah</a:t>
            </a:r>
            <a:r>
              <a:rPr lang="en-US" sz="2800" dirty="0" smtClean="0"/>
              <a:t> yang </a:t>
            </a:r>
            <a:r>
              <a:rPr lang="en-US" sz="2800" dirty="0" err="1" smtClean="0"/>
              <a:t>dapat</a:t>
            </a:r>
            <a:r>
              <a:rPr lang="en-US" sz="2800" dirty="0" smtClean="0"/>
              <a:t> </a:t>
            </a:r>
            <a:r>
              <a:rPr lang="en-US" sz="2800" dirty="0" err="1" smtClean="0"/>
              <a:t>memberikan</a:t>
            </a:r>
            <a:r>
              <a:rPr lang="en-US" sz="2800" dirty="0" smtClean="0"/>
              <a:t> </a:t>
            </a:r>
            <a:r>
              <a:rPr lang="en-US" sz="2800" dirty="0" err="1" smtClean="0"/>
              <a:t>bantuan</a:t>
            </a:r>
            <a:r>
              <a:rPr lang="en-US" sz="2800" dirty="0" smtClean="0"/>
              <a:t> </a:t>
            </a:r>
            <a:r>
              <a:rPr lang="en-US" sz="2800" dirty="0" err="1" smtClean="0"/>
              <a:t>sosial</a:t>
            </a:r>
            <a:r>
              <a:rPr lang="en-US" sz="2800" dirty="0" smtClean="0"/>
              <a:t> </a:t>
            </a:r>
            <a:r>
              <a:rPr lang="en-US" sz="2800" dirty="0" err="1" smtClean="0"/>
              <a:t>adalah</a:t>
            </a:r>
            <a:r>
              <a:rPr lang="en-US" sz="2800" dirty="0" smtClean="0"/>
              <a:t> </a:t>
            </a:r>
            <a:r>
              <a:rPr lang="en-US" sz="2800" dirty="0" err="1" smtClean="0"/>
              <a:t>institusi</a:t>
            </a:r>
            <a:r>
              <a:rPr lang="en-US" sz="2800" dirty="0" smtClean="0"/>
              <a:t> yang </a:t>
            </a:r>
            <a:r>
              <a:rPr lang="en-US" sz="2800" dirty="0" err="1" smtClean="0"/>
              <a:t>melaksanakan</a:t>
            </a:r>
            <a:r>
              <a:rPr lang="en-US" sz="2800" dirty="0" smtClean="0"/>
              <a:t> </a:t>
            </a:r>
            <a:r>
              <a:rPr lang="en-US" sz="2800" dirty="0" err="1" smtClean="0"/>
              <a:t>perlindungan</a:t>
            </a:r>
            <a:r>
              <a:rPr lang="en-US" sz="2800" dirty="0" smtClean="0"/>
              <a:t> </a:t>
            </a:r>
            <a:r>
              <a:rPr lang="en-US" sz="2800" dirty="0" err="1" smtClean="0"/>
              <a:t>sosial</a:t>
            </a:r>
            <a:r>
              <a:rPr lang="en-US" sz="2800" dirty="0" smtClean="0"/>
              <a:t>, </a:t>
            </a:r>
            <a:r>
              <a:rPr lang="en-US" sz="2800" dirty="0" err="1" smtClean="0"/>
              <a:t>rehabilitasi</a:t>
            </a:r>
            <a:r>
              <a:rPr lang="en-US" sz="2800" dirty="0" smtClean="0"/>
              <a:t> </a:t>
            </a:r>
            <a:r>
              <a:rPr lang="en-US" sz="2800" dirty="0" err="1" smtClean="0"/>
              <a:t>sosial</a:t>
            </a:r>
            <a:r>
              <a:rPr lang="en-US" sz="2800" dirty="0" smtClean="0"/>
              <a:t>, </a:t>
            </a:r>
            <a:r>
              <a:rPr lang="en-US" sz="2800" dirty="0" err="1" smtClean="0"/>
              <a:t>jaminan</a:t>
            </a:r>
            <a:r>
              <a:rPr lang="en-US" sz="2800" dirty="0" smtClean="0"/>
              <a:t> </a:t>
            </a:r>
            <a:r>
              <a:rPr lang="en-US" sz="2800" dirty="0" err="1" smtClean="0"/>
              <a:t>sosial</a:t>
            </a:r>
            <a:r>
              <a:rPr lang="en-US" sz="2800" dirty="0" smtClean="0"/>
              <a:t>, </a:t>
            </a:r>
            <a:r>
              <a:rPr lang="en-US" sz="2800" dirty="0" err="1" smtClean="0"/>
              <a:t>pemberdayaan</a:t>
            </a:r>
            <a:r>
              <a:rPr lang="en-US" sz="2800" dirty="0" smtClean="0"/>
              <a:t> </a:t>
            </a:r>
            <a:r>
              <a:rPr lang="en-US" sz="2800" dirty="0" err="1" smtClean="0"/>
              <a:t>sosial</a:t>
            </a:r>
            <a:r>
              <a:rPr lang="en-US" sz="2800" dirty="0" smtClean="0"/>
              <a:t>, </a:t>
            </a:r>
            <a:r>
              <a:rPr lang="en-US" sz="2800" dirty="0" err="1" smtClean="0"/>
              <a:t>penanggulangan</a:t>
            </a:r>
            <a:r>
              <a:rPr lang="en-US" sz="2800" dirty="0" smtClean="0"/>
              <a:t> </a:t>
            </a:r>
            <a:r>
              <a:rPr lang="en-US" sz="2800" dirty="0" err="1" smtClean="0"/>
              <a:t>kemiskinan</a:t>
            </a:r>
            <a:r>
              <a:rPr lang="en-US" sz="2800" dirty="0" smtClean="0"/>
              <a:t>, </a:t>
            </a:r>
            <a:r>
              <a:rPr lang="en-US" sz="2800" dirty="0" err="1" smtClean="0"/>
              <a:t>dan</a:t>
            </a:r>
            <a:r>
              <a:rPr lang="en-US" sz="2800" dirty="0" smtClean="0"/>
              <a:t> </a:t>
            </a:r>
            <a:r>
              <a:rPr lang="en-US" sz="2800" dirty="0" err="1" smtClean="0"/>
              <a:t>pelayanan</a:t>
            </a:r>
            <a:r>
              <a:rPr lang="en-US" sz="2800" dirty="0" smtClean="0"/>
              <a:t> </a:t>
            </a:r>
            <a:r>
              <a:rPr lang="en-US" sz="2800" dirty="0" err="1" smtClean="0"/>
              <a:t>dasar</a:t>
            </a:r>
            <a:r>
              <a:rPr lang="en-US" sz="2800" dirty="0" smtClean="0"/>
              <a:t>.</a:t>
            </a:r>
            <a:endParaRPr lang="en-US" sz="2800" dirty="0"/>
          </a:p>
        </p:txBody>
      </p:sp>
      <p:sp>
        <p:nvSpPr>
          <p:cNvPr id="4" name="Slide Number Placeholder 3"/>
          <p:cNvSpPr>
            <a:spLocks noGrp="1"/>
          </p:cNvSpPr>
          <p:nvPr>
            <p:ph type="sldNum" sz="quarter" idx="12"/>
          </p:nvPr>
        </p:nvSpPr>
        <p:spPr/>
        <p:txBody>
          <a:bodyPr/>
          <a:lstStyle/>
          <a:p>
            <a:fld id="{0CA38605-D86C-4AC1-A300-2DD61464C1AA}" type="slidenum">
              <a:rPr lang="en-US" smtClean="0"/>
              <a:pPr/>
              <a:t>12</a:t>
            </a:fld>
            <a:endParaRPr lang="en-US"/>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sz="2800" dirty="0" smtClean="0">
                <a:latin typeface="Arial Black" pitchFamily="34" charset="0"/>
              </a:rPr>
              <a:t>KRITERIA BELANJA BANTUAN SOSIAL (3</a:t>
            </a:r>
            <a:r>
              <a:rPr lang="id-ID" sz="2800" dirty="0" smtClean="0">
                <a:latin typeface="Arial Black" pitchFamily="34" charset="0"/>
              </a:rPr>
              <a:t>-4</a:t>
            </a:r>
            <a:r>
              <a:rPr lang="en-US" sz="2800" dirty="0" smtClean="0">
                <a:latin typeface="Arial Black" pitchFamily="34" charset="0"/>
              </a:rPr>
              <a:t>)</a:t>
            </a:r>
            <a:endParaRPr lang="en-US" sz="2800" dirty="0">
              <a:latin typeface="Arial Black" pitchFamily="34" charset="0"/>
            </a:endParaRPr>
          </a:p>
        </p:txBody>
      </p:sp>
      <p:sp>
        <p:nvSpPr>
          <p:cNvPr id="3" name="Content Placeholder 2"/>
          <p:cNvSpPr>
            <a:spLocks noGrp="1"/>
          </p:cNvSpPr>
          <p:nvPr>
            <p:ph type="subTitle" idx="1"/>
          </p:nvPr>
        </p:nvSpPr>
        <p:spPr/>
        <p:txBody>
          <a:bodyPr/>
          <a:lstStyle/>
          <a:p>
            <a:pPr>
              <a:buNone/>
            </a:pPr>
            <a:r>
              <a:rPr lang="en-US" b="1" dirty="0" smtClean="0"/>
              <a:t>3. </a:t>
            </a:r>
            <a:r>
              <a:rPr lang="en-US" b="1" dirty="0" err="1" smtClean="0"/>
              <a:t>Persyaratan</a:t>
            </a:r>
            <a:r>
              <a:rPr lang="en-US" b="1" dirty="0" smtClean="0"/>
              <a:t> </a:t>
            </a:r>
            <a:r>
              <a:rPr lang="en-US" b="1" dirty="0" err="1" smtClean="0"/>
              <a:t>Penerima</a:t>
            </a:r>
            <a:r>
              <a:rPr lang="en-US" b="1" dirty="0" smtClean="0"/>
              <a:t> </a:t>
            </a:r>
            <a:r>
              <a:rPr lang="en-US" b="1" dirty="0" err="1" smtClean="0"/>
              <a:t>Bantuan</a:t>
            </a:r>
            <a:r>
              <a:rPr lang="en-US" b="1" dirty="0" smtClean="0"/>
              <a:t> </a:t>
            </a:r>
            <a:r>
              <a:rPr lang="en-US" b="1" dirty="0" err="1" smtClean="0"/>
              <a:t>Sosial</a:t>
            </a:r>
            <a:endParaRPr lang="en-US" b="1" dirty="0" smtClean="0"/>
          </a:p>
          <a:p>
            <a:pPr marL="457200" algn="just">
              <a:buNone/>
            </a:pPr>
            <a:r>
              <a:rPr lang="en-US" sz="2800" dirty="0" err="1" smtClean="0"/>
              <a:t>Persyaratan</a:t>
            </a:r>
            <a:r>
              <a:rPr lang="en-US" sz="2800" dirty="0" smtClean="0"/>
              <a:t>/</a:t>
            </a:r>
            <a:r>
              <a:rPr lang="en-US" sz="2800" dirty="0" err="1" smtClean="0"/>
              <a:t>kondisi</a:t>
            </a:r>
            <a:r>
              <a:rPr lang="en-US" sz="2800" dirty="0" smtClean="0"/>
              <a:t> yang </a:t>
            </a:r>
            <a:r>
              <a:rPr lang="en-US" sz="2800" dirty="0" err="1" smtClean="0"/>
              <a:t>harus</a:t>
            </a:r>
            <a:r>
              <a:rPr lang="en-US" sz="2800" dirty="0" smtClean="0"/>
              <a:t> </a:t>
            </a:r>
            <a:r>
              <a:rPr lang="en-US" sz="2800" dirty="0" err="1" smtClean="0"/>
              <a:t>dipenuhi</a:t>
            </a:r>
            <a:r>
              <a:rPr lang="en-US" sz="2800" dirty="0" smtClean="0"/>
              <a:t> </a:t>
            </a:r>
            <a:r>
              <a:rPr lang="en-US" sz="2800" dirty="0" err="1" smtClean="0"/>
              <a:t>oleh</a:t>
            </a:r>
            <a:r>
              <a:rPr lang="en-US" sz="2800" dirty="0" smtClean="0"/>
              <a:t> </a:t>
            </a:r>
            <a:r>
              <a:rPr lang="en-US" sz="2800" dirty="0" err="1" smtClean="0"/>
              <a:t>calon</a:t>
            </a:r>
            <a:r>
              <a:rPr lang="en-US" sz="2800" dirty="0" smtClean="0"/>
              <a:t> </a:t>
            </a:r>
            <a:r>
              <a:rPr lang="en-US" sz="2800" dirty="0" err="1" smtClean="0"/>
              <a:t>penerima</a:t>
            </a:r>
            <a:r>
              <a:rPr lang="en-US" sz="2800" dirty="0" smtClean="0"/>
              <a:t> </a:t>
            </a:r>
            <a:r>
              <a:rPr lang="en-US" sz="2800" dirty="0" err="1" smtClean="0"/>
              <a:t>bantuan</a:t>
            </a:r>
            <a:r>
              <a:rPr lang="en-US" sz="2800" dirty="0" smtClean="0"/>
              <a:t> </a:t>
            </a:r>
            <a:r>
              <a:rPr lang="en-US" sz="2800" dirty="0" err="1" smtClean="0"/>
              <a:t>sosial</a:t>
            </a:r>
            <a:r>
              <a:rPr lang="en-US" sz="2800" dirty="0" smtClean="0"/>
              <a:t> </a:t>
            </a:r>
            <a:r>
              <a:rPr lang="en-US" sz="2800" dirty="0" err="1" smtClean="0"/>
              <a:t>adalah</a:t>
            </a:r>
            <a:r>
              <a:rPr lang="en-US" sz="2800" dirty="0" smtClean="0"/>
              <a:t> </a:t>
            </a:r>
            <a:r>
              <a:rPr lang="en-US" sz="2800" dirty="0" err="1" smtClean="0"/>
              <a:t>adanya</a:t>
            </a:r>
            <a:r>
              <a:rPr lang="en-US" sz="2800" dirty="0" smtClean="0"/>
              <a:t> </a:t>
            </a:r>
            <a:r>
              <a:rPr lang="en-US" sz="2800" dirty="0" err="1" smtClean="0"/>
              <a:t>risiko</a:t>
            </a:r>
            <a:r>
              <a:rPr lang="en-US" sz="2800" dirty="0" smtClean="0"/>
              <a:t> </a:t>
            </a:r>
            <a:r>
              <a:rPr lang="en-US" sz="2800" dirty="0" err="1" smtClean="0"/>
              <a:t>sosial</a:t>
            </a:r>
            <a:endParaRPr lang="id-ID" sz="2800" dirty="0" smtClean="0"/>
          </a:p>
          <a:p>
            <a:pPr marL="457200" algn="just">
              <a:buNone/>
            </a:pPr>
            <a:endParaRPr lang="en-US" sz="2800" dirty="0"/>
          </a:p>
        </p:txBody>
      </p:sp>
      <p:sp>
        <p:nvSpPr>
          <p:cNvPr id="4" name="Slide Number Placeholder 3"/>
          <p:cNvSpPr>
            <a:spLocks noGrp="1"/>
          </p:cNvSpPr>
          <p:nvPr>
            <p:ph type="sldNum" sz="quarter" idx="12"/>
          </p:nvPr>
        </p:nvSpPr>
        <p:spPr/>
        <p:txBody>
          <a:bodyPr/>
          <a:lstStyle/>
          <a:p>
            <a:fld id="{0CA38605-D86C-4AC1-A300-2DD61464C1AA}" type="slidenum">
              <a:rPr lang="en-US" smtClean="0"/>
              <a:pPr/>
              <a:t>13</a:t>
            </a:fld>
            <a:endParaRPr lang="en-US"/>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dirty="0" smtClean="0">
                <a:latin typeface="Arial Black" pitchFamily="34" charset="0"/>
              </a:rPr>
              <a:t>KRITERIA BELANJA BANTUAN SOSIAL (</a:t>
            </a:r>
            <a:r>
              <a:rPr lang="id-ID" dirty="0" smtClean="0">
                <a:latin typeface="Arial Black" pitchFamily="34" charset="0"/>
              </a:rPr>
              <a:t>4-</a:t>
            </a:r>
            <a:r>
              <a:rPr lang="en-US" dirty="0" smtClean="0">
                <a:latin typeface="Arial Black" pitchFamily="34" charset="0"/>
              </a:rPr>
              <a:t>4)</a:t>
            </a:r>
            <a:endParaRPr lang="en-US" dirty="0">
              <a:latin typeface="Arial Black" pitchFamily="34" charset="0"/>
            </a:endParaRPr>
          </a:p>
        </p:txBody>
      </p:sp>
      <p:sp>
        <p:nvSpPr>
          <p:cNvPr id="3" name="Content Placeholder 2"/>
          <p:cNvSpPr>
            <a:spLocks noGrp="1"/>
          </p:cNvSpPr>
          <p:nvPr>
            <p:ph type="subTitle" idx="1"/>
          </p:nvPr>
        </p:nvSpPr>
        <p:spPr/>
        <p:txBody>
          <a:bodyPr>
            <a:normAutofit fontScale="92500" lnSpcReduction="20000"/>
          </a:bodyPr>
          <a:lstStyle/>
          <a:p>
            <a:pPr>
              <a:spcBef>
                <a:spcPts val="600"/>
              </a:spcBef>
              <a:spcAft>
                <a:spcPts val="600"/>
              </a:spcAft>
              <a:buNone/>
            </a:pPr>
            <a:r>
              <a:rPr lang="en-US" b="1" dirty="0" smtClean="0"/>
              <a:t>4. </a:t>
            </a:r>
            <a:r>
              <a:rPr lang="en-US" sz="3300" b="1" dirty="0" err="1" smtClean="0"/>
              <a:t>Bersifat</a:t>
            </a:r>
            <a:r>
              <a:rPr lang="en-US" sz="3300" b="1" dirty="0" smtClean="0"/>
              <a:t> </a:t>
            </a:r>
            <a:r>
              <a:rPr lang="en-US" sz="3300" b="1" dirty="0" err="1" smtClean="0"/>
              <a:t>Sementara</a:t>
            </a:r>
            <a:r>
              <a:rPr lang="en-US" sz="3300" b="1" dirty="0" smtClean="0"/>
              <a:t> </a:t>
            </a:r>
            <a:r>
              <a:rPr lang="en-US" sz="3300" b="1" dirty="0" err="1" smtClean="0"/>
              <a:t>atau</a:t>
            </a:r>
            <a:r>
              <a:rPr lang="en-US" sz="3300" b="1" dirty="0" smtClean="0"/>
              <a:t> </a:t>
            </a:r>
            <a:r>
              <a:rPr lang="en-US" sz="3300" b="1" dirty="0" err="1" smtClean="0"/>
              <a:t>Berkelanjutan</a:t>
            </a:r>
            <a:endParaRPr lang="en-US" sz="3300" b="1" dirty="0" smtClean="0"/>
          </a:p>
          <a:p>
            <a:pPr marL="692150" indent="-290513" algn="just">
              <a:spcBef>
                <a:spcPts val="600"/>
              </a:spcBef>
              <a:spcAft>
                <a:spcPts val="600"/>
              </a:spcAft>
              <a:buFont typeface="Wingdings" pitchFamily="2" charset="2"/>
              <a:buChar char="§"/>
            </a:pPr>
            <a:r>
              <a:rPr lang="en-US" sz="3000" dirty="0" err="1" smtClean="0"/>
              <a:t>Bantuan</a:t>
            </a:r>
            <a:r>
              <a:rPr lang="en-US" sz="3000" dirty="0" smtClean="0"/>
              <a:t> </a:t>
            </a:r>
            <a:r>
              <a:rPr lang="en-US" sz="3000" dirty="0" err="1" smtClean="0"/>
              <a:t>sosial</a:t>
            </a:r>
            <a:r>
              <a:rPr lang="en-US" sz="3000" dirty="0" smtClean="0"/>
              <a:t> </a:t>
            </a:r>
            <a:r>
              <a:rPr lang="en-US" sz="3000" dirty="0" err="1" smtClean="0"/>
              <a:t>berkelanjutan</a:t>
            </a:r>
            <a:r>
              <a:rPr lang="en-US" sz="3000" dirty="0" smtClean="0"/>
              <a:t> </a:t>
            </a:r>
            <a:r>
              <a:rPr lang="en-US" sz="3000" dirty="0" err="1" smtClean="0"/>
              <a:t>adalah</a:t>
            </a:r>
            <a:r>
              <a:rPr lang="en-US" sz="3000" dirty="0" smtClean="0"/>
              <a:t> </a:t>
            </a:r>
            <a:r>
              <a:rPr lang="en-US" sz="3000" dirty="0" err="1" smtClean="0"/>
              <a:t>bantuan</a:t>
            </a:r>
            <a:r>
              <a:rPr lang="en-US" sz="3000" dirty="0" smtClean="0"/>
              <a:t> yang </a:t>
            </a:r>
            <a:r>
              <a:rPr lang="en-US" sz="3000" dirty="0" err="1" smtClean="0"/>
              <a:t>diberikan</a:t>
            </a:r>
            <a:r>
              <a:rPr lang="en-US" sz="3000" dirty="0" smtClean="0"/>
              <a:t> </a:t>
            </a:r>
            <a:r>
              <a:rPr lang="en-US" sz="3000" dirty="0" err="1" smtClean="0"/>
              <a:t>secara</a:t>
            </a:r>
            <a:r>
              <a:rPr lang="en-US" sz="3000" dirty="0" smtClean="0"/>
              <a:t> </a:t>
            </a:r>
            <a:r>
              <a:rPr lang="en-US" sz="3000" dirty="0" err="1" smtClean="0"/>
              <a:t>terus</a:t>
            </a:r>
            <a:r>
              <a:rPr lang="en-US" sz="3000" dirty="0" smtClean="0"/>
              <a:t> – </a:t>
            </a:r>
            <a:r>
              <a:rPr lang="en-US" sz="3000" dirty="0" err="1" smtClean="0"/>
              <a:t>menerus</a:t>
            </a:r>
            <a:r>
              <a:rPr lang="en-US" sz="3000" dirty="0" smtClean="0"/>
              <a:t> </a:t>
            </a:r>
            <a:r>
              <a:rPr lang="en-US" sz="3000" dirty="0" err="1" smtClean="0"/>
              <a:t>untuk</a:t>
            </a:r>
            <a:r>
              <a:rPr lang="en-US" sz="3000" dirty="0" smtClean="0"/>
              <a:t> </a:t>
            </a:r>
            <a:r>
              <a:rPr lang="en-US" sz="3000" dirty="0" err="1" smtClean="0"/>
              <a:t>mempertahankan</a:t>
            </a:r>
            <a:r>
              <a:rPr lang="en-US" sz="3000" dirty="0" smtClean="0"/>
              <a:t> </a:t>
            </a:r>
            <a:r>
              <a:rPr lang="en-US" sz="3000" dirty="0" err="1" smtClean="0"/>
              <a:t>taraf</a:t>
            </a:r>
            <a:r>
              <a:rPr lang="en-US" sz="3000" dirty="0" smtClean="0"/>
              <a:t> </a:t>
            </a:r>
            <a:r>
              <a:rPr lang="en-US" sz="3000" dirty="0" err="1" smtClean="0"/>
              <a:t>kesejahteraan</a:t>
            </a:r>
            <a:r>
              <a:rPr lang="en-US" sz="3000" dirty="0" smtClean="0"/>
              <a:t> </a:t>
            </a:r>
            <a:r>
              <a:rPr lang="en-US" sz="3000" dirty="0" err="1" smtClean="0"/>
              <a:t>sosial</a:t>
            </a:r>
            <a:r>
              <a:rPr lang="en-US" sz="3000" dirty="0" smtClean="0"/>
              <a:t> </a:t>
            </a:r>
            <a:r>
              <a:rPr lang="en-US" sz="3000" dirty="0" err="1" smtClean="0"/>
              <a:t>dan</a:t>
            </a:r>
            <a:r>
              <a:rPr lang="en-US" sz="3000" dirty="0" smtClean="0"/>
              <a:t> </a:t>
            </a:r>
            <a:r>
              <a:rPr lang="en-US" sz="3000" dirty="0" err="1" smtClean="0"/>
              <a:t>upaya</a:t>
            </a:r>
            <a:r>
              <a:rPr lang="en-US" sz="3000" dirty="0" smtClean="0"/>
              <a:t> </a:t>
            </a:r>
            <a:r>
              <a:rPr lang="en-US" sz="3000" dirty="0" err="1" smtClean="0"/>
              <a:t>untuk</a:t>
            </a:r>
            <a:r>
              <a:rPr lang="en-US" sz="3000" dirty="0" smtClean="0"/>
              <a:t> </a:t>
            </a:r>
            <a:r>
              <a:rPr lang="en-US" sz="3000" dirty="0" err="1" smtClean="0"/>
              <a:t>mengembangkan</a:t>
            </a:r>
            <a:r>
              <a:rPr lang="en-US" sz="3000" dirty="0" smtClean="0"/>
              <a:t> </a:t>
            </a:r>
            <a:r>
              <a:rPr lang="en-US" sz="3000" dirty="0" err="1" smtClean="0"/>
              <a:t>kemandirian</a:t>
            </a:r>
            <a:r>
              <a:rPr lang="en-US" sz="3000" dirty="0" smtClean="0"/>
              <a:t>.</a:t>
            </a:r>
          </a:p>
          <a:p>
            <a:pPr marL="692150" indent="-290513" algn="just">
              <a:spcBef>
                <a:spcPts val="600"/>
              </a:spcBef>
              <a:spcAft>
                <a:spcPts val="600"/>
              </a:spcAft>
              <a:buFont typeface="Wingdings" pitchFamily="2" charset="2"/>
              <a:buChar char="§"/>
            </a:pPr>
            <a:r>
              <a:rPr lang="en-US" sz="3000" dirty="0" err="1" smtClean="0"/>
              <a:t>Bantuan</a:t>
            </a:r>
            <a:r>
              <a:rPr lang="en-US" sz="3000" dirty="0" smtClean="0"/>
              <a:t> </a:t>
            </a:r>
            <a:r>
              <a:rPr lang="en-US" sz="3000" dirty="0" err="1" smtClean="0"/>
              <a:t>sosial</a:t>
            </a:r>
            <a:r>
              <a:rPr lang="en-US" sz="3000" dirty="0" smtClean="0"/>
              <a:t> </a:t>
            </a:r>
            <a:r>
              <a:rPr lang="en-US" sz="3000" dirty="0" err="1" smtClean="0"/>
              <a:t>sementara</a:t>
            </a:r>
            <a:r>
              <a:rPr lang="en-US" sz="3000" dirty="0" smtClean="0"/>
              <a:t> </a:t>
            </a:r>
            <a:r>
              <a:rPr lang="en-US" sz="3000" dirty="0" err="1" smtClean="0"/>
              <a:t>adalah</a:t>
            </a:r>
            <a:r>
              <a:rPr lang="en-US" sz="3000" dirty="0" smtClean="0"/>
              <a:t> </a:t>
            </a:r>
            <a:r>
              <a:rPr lang="en-US" sz="3000" dirty="0" err="1" smtClean="0"/>
              <a:t>bantuan</a:t>
            </a:r>
            <a:r>
              <a:rPr lang="en-US" sz="3000" dirty="0" smtClean="0"/>
              <a:t> yang </a:t>
            </a:r>
            <a:r>
              <a:rPr lang="en-US" sz="3000" dirty="0" err="1" smtClean="0"/>
              <a:t>diberikan</a:t>
            </a:r>
            <a:r>
              <a:rPr lang="en-US" sz="3000" dirty="0" smtClean="0"/>
              <a:t> </a:t>
            </a:r>
            <a:r>
              <a:rPr lang="en-US" sz="3000" dirty="0" err="1" smtClean="0"/>
              <a:t>secara</a:t>
            </a:r>
            <a:r>
              <a:rPr lang="en-US" sz="3000" dirty="0" smtClean="0"/>
              <a:t> </a:t>
            </a:r>
            <a:r>
              <a:rPr lang="en-US" sz="3000" dirty="0" err="1" smtClean="0"/>
              <a:t>tidak</a:t>
            </a:r>
            <a:r>
              <a:rPr lang="en-US" sz="3000" dirty="0" smtClean="0"/>
              <a:t> </a:t>
            </a:r>
            <a:r>
              <a:rPr lang="en-US" sz="3000" dirty="0" err="1" smtClean="0"/>
              <a:t>terus</a:t>
            </a:r>
            <a:r>
              <a:rPr lang="en-US" sz="3000" dirty="0" smtClean="0"/>
              <a:t> </a:t>
            </a:r>
            <a:r>
              <a:rPr lang="en-US" sz="3000" dirty="0" err="1" smtClean="0"/>
              <a:t>menerus</a:t>
            </a:r>
            <a:r>
              <a:rPr lang="en-US" sz="3000" dirty="0" smtClean="0"/>
              <a:t>/ </a:t>
            </a:r>
            <a:r>
              <a:rPr lang="en-US" sz="3000" dirty="0" err="1" smtClean="0"/>
              <a:t>tidak</a:t>
            </a:r>
            <a:r>
              <a:rPr lang="en-US" sz="3000" dirty="0" smtClean="0"/>
              <a:t> </a:t>
            </a:r>
            <a:r>
              <a:rPr lang="en-US" sz="3000" dirty="0" err="1" smtClean="0"/>
              <a:t>mengikat</a:t>
            </a:r>
            <a:r>
              <a:rPr lang="en-US" sz="3000" dirty="0" smtClean="0"/>
              <a:t>, </a:t>
            </a:r>
            <a:r>
              <a:rPr lang="en-US" sz="3000" dirty="0" err="1" smtClean="0"/>
              <a:t>bantuan</a:t>
            </a:r>
            <a:r>
              <a:rPr lang="en-US" sz="3000" dirty="0" smtClean="0"/>
              <a:t> </a:t>
            </a:r>
            <a:r>
              <a:rPr lang="en-US" sz="3000" dirty="0" err="1" smtClean="0"/>
              <a:t>tersebut</a:t>
            </a:r>
            <a:r>
              <a:rPr lang="en-US" sz="3000" dirty="0" smtClean="0"/>
              <a:t> </a:t>
            </a:r>
            <a:r>
              <a:rPr lang="en-US" sz="3000" dirty="0" err="1" smtClean="0"/>
              <a:t>tidak</a:t>
            </a:r>
            <a:r>
              <a:rPr lang="en-US" sz="3000" dirty="0" smtClean="0"/>
              <a:t> </a:t>
            </a:r>
            <a:r>
              <a:rPr lang="en-US" sz="3000" dirty="0" err="1" smtClean="0"/>
              <a:t>wajib</a:t>
            </a:r>
            <a:r>
              <a:rPr lang="en-US" sz="3000" dirty="0" smtClean="0"/>
              <a:t> </a:t>
            </a:r>
            <a:r>
              <a:rPr lang="en-US" sz="3000" dirty="0" err="1" smtClean="0"/>
              <a:t>dan</a:t>
            </a:r>
            <a:r>
              <a:rPr lang="en-US" sz="3000" dirty="0" smtClean="0"/>
              <a:t> </a:t>
            </a:r>
            <a:r>
              <a:rPr lang="en-US" sz="3000" dirty="0" err="1" smtClean="0"/>
              <a:t>tidak</a:t>
            </a:r>
            <a:r>
              <a:rPr lang="en-US" sz="3000" dirty="0" smtClean="0"/>
              <a:t> </a:t>
            </a:r>
            <a:r>
              <a:rPr lang="en-US" sz="3000" dirty="0" err="1" smtClean="0"/>
              <a:t>harus</a:t>
            </a:r>
            <a:r>
              <a:rPr lang="en-US" sz="3000" dirty="0" smtClean="0"/>
              <a:t> </a:t>
            </a:r>
            <a:r>
              <a:rPr lang="en-US" sz="3000" dirty="0" err="1" smtClean="0"/>
              <a:t>diberikan</a:t>
            </a:r>
            <a:r>
              <a:rPr lang="en-US" sz="3000" dirty="0" smtClean="0"/>
              <a:t> </a:t>
            </a:r>
            <a:r>
              <a:rPr lang="en-US" sz="3000" dirty="0" err="1" smtClean="0"/>
              <a:t>dalam</a:t>
            </a:r>
            <a:r>
              <a:rPr lang="en-US" sz="3000" dirty="0" smtClean="0"/>
              <a:t> </a:t>
            </a:r>
            <a:r>
              <a:rPr lang="en-US" sz="3000" dirty="0" err="1" smtClean="0"/>
              <a:t>satu</a:t>
            </a:r>
            <a:r>
              <a:rPr lang="en-US" sz="3000" dirty="0" smtClean="0"/>
              <a:t> </a:t>
            </a:r>
            <a:r>
              <a:rPr lang="en-US" sz="3000" dirty="0" err="1" smtClean="0"/>
              <a:t>tahun</a:t>
            </a:r>
            <a:r>
              <a:rPr lang="en-US" sz="3000" dirty="0" smtClean="0"/>
              <a:t> </a:t>
            </a:r>
            <a:r>
              <a:rPr lang="en-US" sz="3000" dirty="0" err="1" smtClean="0"/>
              <a:t>anggaran</a:t>
            </a:r>
            <a:r>
              <a:rPr lang="en-US" sz="3000" dirty="0" smtClean="0"/>
              <a:t> </a:t>
            </a:r>
            <a:r>
              <a:rPr lang="en-US" sz="3000" dirty="0" err="1" smtClean="0"/>
              <a:t>dan</a:t>
            </a:r>
            <a:r>
              <a:rPr lang="en-US" sz="3000" dirty="0" smtClean="0"/>
              <a:t> </a:t>
            </a:r>
            <a:r>
              <a:rPr lang="en-US" sz="3000" dirty="0" err="1" smtClean="0"/>
              <a:t>bisa</a:t>
            </a:r>
            <a:r>
              <a:rPr lang="en-US" sz="3000" dirty="0" smtClean="0"/>
              <a:t> </a:t>
            </a:r>
            <a:r>
              <a:rPr lang="en-US" sz="3000" dirty="0" err="1" smtClean="0"/>
              <a:t>juga</a:t>
            </a:r>
            <a:r>
              <a:rPr lang="en-US" sz="3000" dirty="0" smtClean="0"/>
              <a:t> </a:t>
            </a:r>
            <a:r>
              <a:rPr lang="en-US" sz="3000" dirty="0" err="1" smtClean="0"/>
              <a:t>dihentikan</a:t>
            </a:r>
            <a:r>
              <a:rPr lang="en-US" sz="3000" dirty="0" smtClean="0"/>
              <a:t> </a:t>
            </a:r>
            <a:r>
              <a:rPr lang="en-US" sz="3000" dirty="0" err="1" smtClean="0"/>
              <a:t>pada</a:t>
            </a:r>
            <a:r>
              <a:rPr lang="en-US" sz="3000" dirty="0" smtClean="0"/>
              <a:t> </a:t>
            </a:r>
            <a:r>
              <a:rPr lang="en-US" sz="3000" dirty="0" err="1" smtClean="0"/>
              <a:t>saat</a:t>
            </a:r>
            <a:r>
              <a:rPr lang="en-US" sz="3000" dirty="0" smtClean="0"/>
              <a:t> </a:t>
            </a:r>
            <a:r>
              <a:rPr lang="en-US" sz="3000" dirty="0" err="1" smtClean="0"/>
              <a:t>pihak</a:t>
            </a:r>
            <a:r>
              <a:rPr lang="en-US" sz="3000" dirty="0" smtClean="0"/>
              <a:t> yang </a:t>
            </a:r>
            <a:r>
              <a:rPr lang="en-US" sz="3000" dirty="0" err="1" smtClean="0"/>
              <a:t>dibantu</a:t>
            </a:r>
            <a:r>
              <a:rPr lang="en-US" sz="3000" dirty="0" smtClean="0"/>
              <a:t> </a:t>
            </a:r>
            <a:r>
              <a:rPr lang="en-US" sz="3000" dirty="0" err="1" smtClean="0"/>
              <a:t>telah</a:t>
            </a:r>
            <a:r>
              <a:rPr lang="en-US" sz="3000" dirty="0" smtClean="0"/>
              <a:t> </a:t>
            </a:r>
            <a:r>
              <a:rPr lang="en-US" sz="3000" dirty="0" err="1" smtClean="0"/>
              <a:t>lepas</a:t>
            </a:r>
            <a:r>
              <a:rPr lang="en-US" sz="3000" dirty="0" smtClean="0"/>
              <a:t> </a:t>
            </a:r>
            <a:r>
              <a:rPr lang="en-US" sz="3000" dirty="0" err="1" smtClean="0"/>
              <a:t>dari</a:t>
            </a:r>
            <a:r>
              <a:rPr lang="en-US" sz="3000" dirty="0" smtClean="0"/>
              <a:t> </a:t>
            </a:r>
            <a:r>
              <a:rPr lang="en-US" sz="3000" dirty="0" err="1" smtClean="0"/>
              <a:t>masalah</a:t>
            </a:r>
            <a:r>
              <a:rPr lang="en-US" sz="3000" dirty="0" smtClean="0"/>
              <a:t> </a:t>
            </a:r>
            <a:r>
              <a:rPr lang="en-US" sz="3000" dirty="0" err="1" smtClean="0"/>
              <a:t>sosial</a:t>
            </a:r>
            <a:r>
              <a:rPr lang="en-US" sz="3000" dirty="0" smtClean="0"/>
              <a:t> </a:t>
            </a:r>
            <a:r>
              <a:rPr lang="en-US" sz="3000" dirty="0" err="1" smtClean="0"/>
              <a:t>tersebut</a:t>
            </a:r>
            <a:r>
              <a:rPr lang="en-US" sz="3000" dirty="0" smtClean="0"/>
              <a:t>. </a:t>
            </a:r>
            <a:endParaRPr lang="en-US" sz="3000" dirty="0"/>
          </a:p>
        </p:txBody>
      </p:sp>
      <p:sp>
        <p:nvSpPr>
          <p:cNvPr id="4" name="Slide Number Placeholder 3"/>
          <p:cNvSpPr>
            <a:spLocks noGrp="1"/>
          </p:cNvSpPr>
          <p:nvPr>
            <p:ph type="sldNum" sz="quarter" idx="12"/>
          </p:nvPr>
        </p:nvSpPr>
        <p:spPr/>
        <p:txBody>
          <a:bodyPr/>
          <a:lstStyle/>
          <a:p>
            <a:fld id="{0CA38605-D86C-4AC1-A300-2DD61464C1AA}" type="slidenum">
              <a:rPr lang="en-US" smtClean="0"/>
              <a:pPr/>
              <a:t>14</a:t>
            </a:fld>
            <a:endParaRPr lang="en-US"/>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Autofit/>
          </a:bodyPr>
          <a:lstStyle/>
          <a:p>
            <a:pPr algn="ctr"/>
            <a:r>
              <a:rPr lang="id-ID" dirty="0" smtClean="0">
                <a:latin typeface="Arial Black" pitchFamily="34" charset="0"/>
              </a:rPr>
              <a:t>BENTUK </a:t>
            </a:r>
            <a:r>
              <a:rPr lang="en-US" dirty="0" smtClean="0">
                <a:latin typeface="Arial Black" pitchFamily="34" charset="0"/>
              </a:rPr>
              <a:t/>
            </a:r>
            <a:br>
              <a:rPr lang="en-US" dirty="0" smtClean="0">
                <a:latin typeface="Arial Black" pitchFamily="34" charset="0"/>
              </a:rPr>
            </a:br>
            <a:r>
              <a:rPr lang="en-US" dirty="0" smtClean="0">
                <a:latin typeface="Arial Black" pitchFamily="34" charset="0"/>
              </a:rPr>
              <a:t>BELANJA </a:t>
            </a:r>
            <a:r>
              <a:rPr lang="id-ID" dirty="0" smtClean="0">
                <a:latin typeface="Arial Black" pitchFamily="34" charset="0"/>
              </a:rPr>
              <a:t>BANTUAN </a:t>
            </a:r>
            <a:r>
              <a:rPr lang="en-US" dirty="0" smtClean="0">
                <a:latin typeface="Arial Black" pitchFamily="34" charset="0"/>
              </a:rPr>
              <a:t>SOSIAL</a:t>
            </a:r>
            <a:endParaRPr lang="en-US" dirty="0"/>
          </a:p>
        </p:txBody>
      </p:sp>
      <p:sp>
        <p:nvSpPr>
          <p:cNvPr id="3" name="Content Placeholder 2"/>
          <p:cNvSpPr>
            <a:spLocks noGrp="1"/>
          </p:cNvSpPr>
          <p:nvPr>
            <p:ph type="subTitle" idx="1"/>
          </p:nvPr>
        </p:nvSpPr>
        <p:spPr/>
        <p:txBody>
          <a:bodyPr>
            <a:normAutofit fontScale="92500" lnSpcReduction="10000"/>
          </a:bodyPr>
          <a:lstStyle/>
          <a:p>
            <a:pPr marL="269875" indent="-269875">
              <a:spcBef>
                <a:spcPts val="600"/>
              </a:spcBef>
              <a:spcAft>
                <a:spcPts val="600"/>
              </a:spcAft>
              <a:buFont typeface="Wingdings" pitchFamily="2" charset="2"/>
              <a:buChar char="§"/>
            </a:pPr>
            <a:r>
              <a:rPr lang="id-ID" sz="2800" dirty="0" smtClean="0"/>
              <a:t>Bentuk pemberian belanja bantuan sosial adalah uang, barang, atau jasa yang diterima langsung oleh penerima bantuan sosial.</a:t>
            </a:r>
          </a:p>
          <a:p>
            <a:pPr marL="269875" indent="-269875">
              <a:spcBef>
                <a:spcPts val="600"/>
              </a:spcBef>
              <a:spcAft>
                <a:spcPts val="600"/>
              </a:spcAft>
              <a:buFont typeface="Wingdings" pitchFamily="2" charset="2"/>
              <a:buChar char="§"/>
            </a:pPr>
            <a:r>
              <a:rPr lang="id-ID" sz="2800" dirty="0" smtClean="0"/>
              <a:t>Belanja bantuan sosial dalam bentuk uang diberikan langsung kepada penerima bantuan sosial.</a:t>
            </a:r>
          </a:p>
          <a:p>
            <a:pPr marL="269875" indent="-269875">
              <a:spcBef>
                <a:spcPts val="600"/>
              </a:spcBef>
              <a:spcAft>
                <a:spcPts val="600"/>
              </a:spcAft>
              <a:buFont typeface="Wingdings" pitchFamily="2" charset="2"/>
              <a:buChar char="§"/>
            </a:pPr>
            <a:r>
              <a:rPr lang="id-ID" sz="2800" dirty="0" smtClean="0"/>
              <a:t>Belanja bantuan sosial dalam bentuk barang diberikan dalam bentuk barang dan diserahkan kepada penerima.</a:t>
            </a:r>
          </a:p>
          <a:p>
            <a:pPr marL="269875" indent="-269875">
              <a:spcBef>
                <a:spcPts val="600"/>
              </a:spcBef>
              <a:spcAft>
                <a:spcPts val="600"/>
              </a:spcAft>
              <a:buFont typeface="Wingdings" pitchFamily="2" charset="2"/>
              <a:buChar char="§"/>
            </a:pPr>
            <a:r>
              <a:rPr lang="id-ID" sz="2800" dirty="0" smtClean="0"/>
              <a:t>Belanja bantuan sosial dalam bentuk jasa diberikan dalam bentuk pembayaran kepada pihak ketiga yang melakukan aktivitas yang sesuai dengan kriteria bantuan sosial.</a:t>
            </a:r>
            <a:endParaRPr lang="en-US" sz="2800" dirty="0"/>
          </a:p>
        </p:txBody>
      </p:sp>
      <p:sp>
        <p:nvSpPr>
          <p:cNvPr id="4" name="Slide Number Placeholder 3"/>
          <p:cNvSpPr>
            <a:spLocks noGrp="1"/>
          </p:cNvSpPr>
          <p:nvPr>
            <p:ph type="sldNum" sz="quarter" idx="12"/>
          </p:nvPr>
        </p:nvSpPr>
        <p:spPr/>
        <p:txBody>
          <a:bodyPr/>
          <a:lstStyle/>
          <a:p>
            <a:fld id="{0CA38605-D86C-4AC1-A300-2DD61464C1AA}" type="slidenum">
              <a:rPr lang="en-US" smtClean="0"/>
              <a:pPr/>
              <a:t>15</a:t>
            </a:fld>
            <a:endParaRPr lang="en-US"/>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Autofit/>
          </a:bodyPr>
          <a:lstStyle/>
          <a:p>
            <a:pPr algn="ctr"/>
            <a:r>
              <a:rPr lang="en-US" dirty="0" smtClean="0">
                <a:latin typeface="Arial Black" pitchFamily="34" charset="0"/>
              </a:rPr>
              <a:t>PENGANGGARAN </a:t>
            </a:r>
            <a:br>
              <a:rPr lang="en-US" dirty="0" smtClean="0">
                <a:latin typeface="Arial Black" pitchFamily="34" charset="0"/>
              </a:rPr>
            </a:br>
            <a:r>
              <a:rPr lang="en-US" dirty="0" smtClean="0">
                <a:latin typeface="Arial Black" pitchFamily="34" charset="0"/>
              </a:rPr>
              <a:t>BELANJA </a:t>
            </a:r>
            <a:r>
              <a:rPr lang="id-ID" dirty="0" smtClean="0">
                <a:latin typeface="Arial Black" pitchFamily="34" charset="0"/>
              </a:rPr>
              <a:t>BANTUAN </a:t>
            </a:r>
            <a:r>
              <a:rPr lang="en-US" dirty="0" smtClean="0">
                <a:latin typeface="Arial Black" pitchFamily="34" charset="0"/>
              </a:rPr>
              <a:t>SOSIAL</a:t>
            </a:r>
            <a:endParaRPr lang="en-US" dirty="0">
              <a:latin typeface="Arial Black" pitchFamily="34" charset="0"/>
            </a:endParaRPr>
          </a:p>
        </p:txBody>
      </p:sp>
      <p:sp>
        <p:nvSpPr>
          <p:cNvPr id="3" name="Content Placeholder 2"/>
          <p:cNvSpPr>
            <a:spLocks noGrp="1"/>
          </p:cNvSpPr>
          <p:nvPr>
            <p:ph type="subTitle" idx="1"/>
          </p:nvPr>
        </p:nvSpPr>
        <p:spPr/>
        <p:txBody>
          <a:bodyPr/>
          <a:lstStyle/>
          <a:p>
            <a:pPr marL="0" indent="0">
              <a:buNone/>
            </a:pPr>
            <a:endParaRPr lang="en-US" dirty="0" smtClean="0"/>
          </a:p>
          <a:p>
            <a:pPr marL="0" indent="0" algn="just">
              <a:buNone/>
            </a:pPr>
            <a:r>
              <a:rPr lang="en-US" dirty="0" err="1" smtClean="0"/>
              <a:t>Penganggaran</a:t>
            </a:r>
            <a:r>
              <a:rPr lang="en-US" dirty="0" smtClean="0"/>
              <a:t> </a:t>
            </a:r>
            <a:r>
              <a:rPr lang="en-US" dirty="0" err="1" smtClean="0"/>
              <a:t>belanja</a:t>
            </a:r>
            <a:r>
              <a:rPr lang="en-US" dirty="0" smtClean="0"/>
              <a:t> </a:t>
            </a:r>
            <a:r>
              <a:rPr lang="en-US" dirty="0" err="1" smtClean="0"/>
              <a:t>bantuan</a:t>
            </a:r>
            <a:r>
              <a:rPr lang="en-US" dirty="0" smtClean="0"/>
              <a:t> </a:t>
            </a:r>
            <a:r>
              <a:rPr lang="en-US" dirty="0" err="1" smtClean="0"/>
              <a:t>sosial</a:t>
            </a:r>
            <a:r>
              <a:rPr lang="en-US" dirty="0" smtClean="0"/>
              <a:t> </a:t>
            </a:r>
            <a:r>
              <a:rPr lang="en-US" dirty="0" err="1" smtClean="0"/>
              <a:t>hanya</a:t>
            </a:r>
            <a:r>
              <a:rPr lang="en-US" dirty="0" smtClean="0"/>
              <a:t> </a:t>
            </a:r>
            <a:r>
              <a:rPr lang="en-US" dirty="0" err="1" smtClean="0"/>
              <a:t>diperkenankan</a:t>
            </a:r>
            <a:r>
              <a:rPr lang="en-US" dirty="0" smtClean="0"/>
              <a:t> </a:t>
            </a:r>
            <a:r>
              <a:rPr lang="en-US" dirty="0" err="1" smtClean="0"/>
              <a:t>untuk</a:t>
            </a:r>
            <a:r>
              <a:rPr lang="en-US" dirty="0" smtClean="0"/>
              <a:t> </a:t>
            </a:r>
            <a:r>
              <a:rPr lang="en-US" dirty="0" err="1" smtClean="0"/>
              <a:t>kegiatan</a:t>
            </a:r>
            <a:r>
              <a:rPr lang="en-US" dirty="0" smtClean="0"/>
              <a:t> yang </a:t>
            </a:r>
            <a:r>
              <a:rPr lang="en-US" dirty="0" err="1" smtClean="0"/>
              <a:t>telah</a:t>
            </a:r>
            <a:r>
              <a:rPr lang="en-US" dirty="0" smtClean="0"/>
              <a:t> </a:t>
            </a:r>
            <a:r>
              <a:rPr lang="en-US" dirty="0" err="1" smtClean="0"/>
              <a:t>memenuhi</a:t>
            </a:r>
            <a:r>
              <a:rPr lang="en-US" dirty="0" smtClean="0"/>
              <a:t> </a:t>
            </a:r>
            <a:r>
              <a:rPr lang="en-US" dirty="0" err="1" smtClean="0"/>
              <a:t>seluruh</a:t>
            </a:r>
            <a:r>
              <a:rPr lang="en-US" dirty="0" smtClean="0"/>
              <a:t> </a:t>
            </a:r>
            <a:r>
              <a:rPr lang="en-US" dirty="0" err="1" smtClean="0"/>
              <a:t>kriteria</a:t>
            </a:r>
            <a:r>
              <a:rPr lang="en-US" dirty="0" smtClean="0"/>
              <a:t>, </a:t>
            </a:r>
            <a:r>
              <a:rPr lang="en-US" dirty="0" err="1" smtClean="0"/>
              <a:t>baik</a:t>
            </a:r>
            <a:r>
              <a:rPr lang="en-US" dirty="0" smtClean="0"/>
              <a:t> </a:t>
            </a:r>
            <a:r>
              <a:rPr lang="en-US" dirty="0" err="1" smtClean="0"/>
              <a:t>terkait</a:t>
            </a:r>
            <a:r>
              <a:rPr lang="en-US" dirty="0" smtClean="0"/>
              <a:t> </a:t>
            </a:r>
            <a:r>
              <a:rPr lang="en-US" dirty="0" err="1" smtClean="0"/>
              <a:t>dengan</a:t>
            </a:r>
            <a:r>
              <a:rPr lang="en-US" dirty="0" smtClean="0"/>
              <a:t> </a:t>
            </a:r>
            <a:r>
              <a:rPr lang="en-US" dirty="0" err="1" smtClean="0"/>
              <a:t>pemberian</a:t>
            </a:r>
            <a:r>
              <a:rPr lang="en-US" dirty="0" smtClean="0"/>
              <a:t> </a:t>
            </a:r>
            <a:r>
              <a:rPr lang="en-US" dirty="0" err="1" smtClean="0"/>
              <a:t>uang</a:t>
            </a:r>
            <a:r>
              <a:rPr lang="en-US" dirty="0" smtClean="0"/>
              <a:t>, </a:t>
            </a:r>
            <a:r>
              <a:rPr lang="en-US" dirty="0" err="1" smtClean="0"/>
              <a:t>pemberian</a:t>
            </a:r>
            <a:r>
              <a:rPr lang="en-US" dirty="0" smtClean="0"/>
              <a:t> </a:t>
            </a:r>
            <a:r>
              <a:rPr lang="en-US" dirty="0" err="1" smtClean="0"/>
              <a:t>barang</a:t>
            </a:r>
            <a:r>
              <a:rPr lang="en-US" dirty="0" smtClean="0"/>
              <a:t>, </a:t>
            </a:r>
            <a:r>
              <a:rPr lang="en-US" dirty="0" err="1" smtClean="0"/>
              <a:t>maupun</a:t>
            </a:r>
            <a:r>
              <a:rPr lang="en-US" dirty="0" smtClean="0"/>
              <a:t> </a:t>
            </a:r>
            <a:r>
              <a:rPr lang="en-US" dirty="0" err="1" smtClean="0"/>
              <a:t>pemberian</a:t>
            </a:r>
            <a:r>
              <a:rPr lang="en-US" dirty="0" smtClean="0"/>
              <a:t> </a:t>
            </a:r>
            <a:r>
              <a:rPr lang="en-US" dirty="0" err="1" smtClean="0"/>
              <a:t>jasa</a:t>
            </a:r>
            <a:r>
              <a:rPr lang="en-US" dirty="0" smtClean="0"/>
              <a:t> </a:t>
            </a:r>
            <a:r>
              <a:rPr lang="en-US" dirty="0" err="1" smtClean="0"/>
              <a:t>kepada</a:t>
            </a:r>
            <a:r>
              <a:rPr lang="en-US" dirty="0" smtClean="0"/>
              <a:t> </a:t>
            </a:r>
            <a:r>
              <a:rPr lang="en-US" dirty="0" err="1" smtClean="0"/>
              <a:t>penerima</a:t>
            </a:r>
            <a:r>
              <a:rPr lang="en-US" dirty="0" smtClean="0"/>
              <a:t> </a:t>
            </a:r>
            <a:r>
              <a:rPr lang="en-US" dirty="0" err="1" smtClean="0"/>
              <a:t>belanja</a:t>
            </a:r>
            <a:r>
              <a:rPr lang="en-US" dirty="0" smtClean="0"/>
              <a:t> </a:t>
            </a:r>
            <a:r>
              <a:rPr lang="en-US" dirty="0" err="1" smtClean="0"/>
              <a:t>bantuan</a:t>
            </a:r>
            <a:r>
              <a:rPr lang="en-US" dirty="0" smtClean="0"/>
              <a:t> </a:t>
            </a:r>
            <a:r>
              <a:rPr lang="en-US" dirty="0" err="1" smtClean="0"/>
              <a:t>sosial</a:t>
            </a:r>
            <a:r>
              <a:rPr lang="en-US" dirty="0" smtClean="0"/>
              <a:t>.</a:t>
            </a:r>
            <a:endParaRPr lang="en-US" dirty="0"/>
          </a:p>
        </p:txBody>
      </p:sp>
      <p:sp>
        <p:nvSpPr>
          <p:cNvPr id="4" name="Slide Number Placeholder 3"/>
          <p:cNvSpPr>
            <a:spLocks noGrp="1"/>
          </p:cNvSpPr>
          <p:nvPr>
            <p:ph type="sldNum" sz="quarter" idx="12"/>
          </p:nvPr>
        </p:nvSpPr>
        <p:spPr/>
        <p:txBody>
          <a:bodyPr/>
          <a:lstStyle/>
          <a:p>
            <a:fld id="{0CA38605-D86C-4AC1-A300-2DD61464C1AA}" type="slidenum">
              <a:rPr lang="en-US" smtClean="0"/>
              <a:pPr/>
              <a:t>16</a:t>
            </a:fld>
            <a:endParaRPr lang="en-US"/>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Autofit/>
          </a:bodyPr>
          <a:lstStyle/>
          <a:p>
            <a:pPr algn="ctr"/>
            <a:r>
              <a:rPr lang="en-US" dirty="0" smtClean="0">
                <a:latin typeface="Arial Black" pitchFamily="34" charset="0"/>
              </a:rPr>
              <a:t>PELAKSANAAN </a:t>
            </a:r>
            <a:r>
              <a:rPr lang="id-ID" dirty="0" smtClean="0">
                <a:latin typeface="Arial Black" pitchFamily="34" charset="0"/>
              </a:rPr>
              <a:t>ANGGARAN</a:t>
            </a:r>
            <a:r>
              <a:rPr lang="en-US" dirty="0" smtClean="0">
                <a:latin typeface="Arial Black" pitchFamily="34" charset="0"/>
              </a:rPr>
              <a:t/>
            </a:r>
            <a:br>
              <a:rPr lang="en-US" dirty="0" smtClean="0">
                <a:latin typeface="Arial Black" pitchFamily="34" charset="0"/>
              </a:rPr>
            </a:br>
            <a:r>
              <a:rPr lang="en-US" dirty="0" smtClean="0">
                <a:latin typeface="Arial Black" pitchFamily="34" charset="0"/>
              </a:rPr>
              <a:t>BELANJA </a:t>
            </a:r>
            <a:r>
              <a:rPr lang="id-ID" dirty="0" smtClean="0">
                <a:latin typeface="Arial Black" pitchFamily="34" charset="0"/>
              </a:rPr>
              <a:t>BANTUAN </a:t>
            </a:r>
            <a:r>
              <a:rPr lang="en-US" dirty="0" smtClean="0">
                <a:latin typeface="Arial Black" pitchFamily="34" charset="0"/>
              </a:rPr>
              <a:t>SOSIAL (</a:t>
            </a:r>
            <a:r>
              <a:rPr lang="id-ID" dirty="0" smtClean="0">
                <a:latin typeface="Arial Black" pitchFamily="34" charset="0"/>
              </a:rPr>
              <a:t>1-3</a:t>
            </a:r>
            <a:r>
              <a:rPr lang="en-US" dirty="0" smtClean="0">
                <a:latin typeface="Arial Black" pitchFamily="34" charset="0"/>
              </a:rPr>
              <a:t>)</a:t>
            </a:r>
            <a:endParaRPr lang="en-US" dirty="0"/>
          </a:p>
        </p:txBody>
      </p:sp>
      <p:sp>
        <p:nvSpPr>
          <p:cNvPr id="3" name="Content Placeholder 2"/>
          <p:cNvSpPr>
            <a:spLocks noGrp="1"/>
          </p:cNvSpPr>
          <p:nvPr>
            <p:ph type="subTitle" idx="1"/>
          </p:nvPr>
        </p:nvSpPr>
        <p:spPr/>
        <p:txBody>
          <a:bodyPr>
            <a:normAutofit fontScale="92500" lnSpcReduction="20000"/>
          </a:bodyPr>
          <a:lstStyle/>
          <a:p>
            <a:pPr>
              <a:spcBef>
                <a:spcPts val="600"/>
              </a:spcBef>
              <a:spcAft>
                <a:spcPts val="600"/>
              </a:spcAft>
              <a:buNone/>
            </a:pPr>
            <a:r>
              <a:rPr lang="id-ID" b="1" dirty="0" smtClean="0"/>
              <a:t>Penerima</a:t>
            </a:r>
            <a:r>
              <a:rPr lang="en-US" b="1" dirty="0" smtClean="0"/>
              <a:t> </a:t>
            </a:r>
            <a:r>
              <a:rPr lang="en-US" b="1" dirty="0" err="1" smtClean="0"/>
              <a:t>Bantuan</a:t>
            </a:r>
            <a:r>
              <a:rPr lang="en-US" b="1" dirty="0" smtClean="0"/>
              <a:t> </a:t>
            </a:r>
            <a:r>
              <a:rPr lang="en-US" b="1" dirty="0" err="1" smtClean="0"/>
              <a:t>Sosial</a:t>
            </a:r>
            <a:endParaRPr lang="en-US" b="1" dirty="0" smtClean="0"/>
          </a:p>
          <a:p>
            <a:pPr marL="269875" indent="-269875">
              <a:spcBef>
                <a:spcPts val="600"/>
              </a:spcBef>
              <a:spcAft>
                <a:spcPts val="600"/>
              </a:spcAft>
              <a:buFont typeface="Wingdings" pitchFamily="2" charset="2"/>
              <a:buChar char="§"/>
            </a:pPr>
            <a:r>
              <a:rPr lang="fi-FI" sz="2800" dirty="0" smtClean="0"/>
              <a:t>Penerima </a:t>
            </a:r>
            <a:r>
              <a:rPr lang="id-ID" sz="2800" dirty="0" smtClean="0"/>
              <a:t>b</a:t>
            </a:r>
            <a:r>
              <a:rPr lang="fi-FI" sz="2800" dirty="0" smtClean="0"/>
              <a:t>elanja </a:t>
            </a:r>
            <a:r>
              <a:rPr lang="id-ID" sz="2800" dirty="0" smtClean="0"/>
              <a:t>b</a:t>
            </a:r>
            <a:r>
              <a:rPr lang="fi-FI" sz="2800" dirty="0" smtClean="0"/>
              <a:t>antuan </a:t>
            </a:r>
            <a:r>
              <a:rPr lang="id-ID" sz="2800" dirty="0" smtClean="0"/>
              <a:t>s</a:t>
            </a:r>
            <a:r>
              <a:rPr lang="fi-FI" sz="2800" dirty="0" smtClean="0"/>
              <a:t>osial dapat meliputi anggota masyarakat dan/atau lembaga kemasyarakatan termasuk di dalamnya bantuan untuk lembaga non pemerintah bidang pendidikan dan keagamaan namun harus dipilih secara selektif yaitu yang perlu dilindungi dari kemungkinan terjadinya risiko sosial.</a:t>
            </a:r>
            <a:endParaRPr lang="id-ID" sz="2800" dirty="0" smtClean="0"/>
          </a:p>
          <a:p>
            <a:pPr marL="269875" indent="-269875">
              <a:spcBef>
                <a:spcPts val="600"/>
              </a:spcBef>
              <a:spcAft>
                <a:spcPts val="600"/>
              </a:spcAft>
              <a:buFont typeface="Wingdings" pitchFamily="2" charset="2"/>
              <a:buChar char="§"/>
            </a:pPr>
            <a:r>
              <a:rPr lang="id-ID" sz="2800" b="1" dirty="0" smtClean="0"/>
              <a:t>Risiko sosial </a:t>
            </a:r>
            <a:r>
              <a:rPr lang="id-ID" sz="2800" dirty="0" smtClean="0"/>
              <a:t>dikaitkan dengan kerentanan sehingga jika tidak diberikan bantuan sosial, individu dan atau kelompok masyarakat tersebut akan jatuh atau terperosok di bawah garis kemiskinan dan tidak mampu mengatasi risiko yang dihadapinya secara mandiri.</a:t>
            </a:r>
            <a:endParaRPr lang="en-US" sz="2800" dirty="0"/>
          </a:p>
        </p:txBody>
      </p:sp>
      <p:sp>
        <p:nvSpPr>
          <p:cNvPr id="4" name="Slide Number Placeholder 3"/>
          <p:cNvSpPr>
            <a:spLocks noGrp="1"/>
          </p:cNvSpPr>
          <p:nvPr>
            <p:ph type="sldNum" sz="quarter" idx="12"/>
          </p:nvPr>
        </p:nvSpPr>
        <p:spPr/>
        <p:txBody>
          <a:bodyPr/>
          <a:lstStyle/>
          <a:p>
            <a:fld id="{0CA38605-D86C-4AC1-A300-2DD61464C1AA}" type="slidenum">
              <a:rPr lang="en-US" smtClean="0"/>
              <a:pPr/>
              <a:t>17</a:t>
            </a:fld>
            <a:endParaRPr lang="en-US"/>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Autofit/>
          </a:bodyPr>
          <a:lstStyle/>
          <a:p>
            <a:pPr algn="ctr"/>
            <a:r>
              <a:rPr lang="en-US" dirty="0" smtClean="0">
                <a:latin typeface="Arial Black" pitchFamily="34" charset="0"/>
              </a:rPr>
              <a:t>PELAKSANAAN </a:t>
            </a:r>
            <a:r>
              <a:rPr lang="id-ID" dirty="0" smtClean="0">
                <a:latin typeface="Arial Black" pitchFamily="34" charset="0"/>
              </a:rPr>
              <a:t>ANGGARAN</a:t>
            </a:r>
            <a:r>
              <a:rPr lang="en-US" dirty="0" smtClean="0">
                <a:latin typeface="Arial Black" pitchFamily="34" charset="0"/>
              </a:rPr>
              <a:t/>
            </a:r>
            <a:br>
              <a:rPr lang="en-US" dirty="0" smtClean="0">
                <a:latin typeface="Arial Black" pitchFamily="34" charset="0"/>
              </a:rPr>
            </a:br>
            <a:r>
              <a:rPr lang="en-US" dirty="0" smtClean="0">
                <a:latin typeface="Arial Black" pitchFamily="34" charset="0"/>
              </a:rPr>
              <a:t>BELANJA </a:t>
            </a:r>
            <a:r>
              <a:rPr lang="id-ID" dirty="0" smtClean="0">
                <a:latin typeface="Arial Black" pitchFamily="34" charset="0"/>
              </a:rPr>
              <a:t>BANTUAN </a:t>
            </a:r>
            <a:r>
              <a:rPr lang="en-US" dirty="0" smtClean="0">
                <a:latin typeface="Arial Black" pitchFamily="34" charset="0"/>
              </a:rPr>
              <a:t>SOSIAL (2</a:t>
            </a:r>
            <a:r>
              <a:rPr lang="id-ID" dirty="0" smtClean="0">
                <a:latin typeface="Arial Black" pitchFamily="34" charset="0"/>
              </a:rPr>
              <a:t>-3</a:t>
            </a:r>
            <a:r>
              <a:rPr lang="en-US" dirty="0" smtClean="0">
                <a:latin typeface="Arial Black" pitchFamily="34" charset="0"/>
              </a:rPr>
              <a:t>)</a:t>
            </a:r>
            <a:endParaRPr lang="en-US" dirty="0"/>
          </a:p>
        </p:txBody>
      </p:sp>
      <p:sp>
        <p:nvSpPr>
          <p:cNvPr id="3" name="Content Placeholder 2"/>
          <p:cNvSpPr>
            <a:spLocks noGrp="1"/>
          </p:cNvSpPr>
          <p:nvPr>
            <p:ph type="subTitle" idx="1"/>
          </p:nvPr>
        </p:nvSpPr>
        <p:spPr/>
        <p:txBody>
          <a:bodyPr/>
          <a:lstStyle/>
          <a:p>
            <a:pPr>
              <a:buNone/>
            </a:pPr>
            <a:r>
              <a:rPr lang="en-US" b="1" dirty="0" err="1" smtClean="0"/>
              <a:t>Institusi</a:t>
            </a:r>
            <a:r>
              <a:rPr lang="en-US" b="1" dirty="0" smtClean="0"/>
              <a:t> </a:t>
            </a:r>
            <a:r>
              <a:rPr lang="en-US" b="1" dirty="0" err="1" smtClean="0"/>
              <a:t>Pemberi</a:t>
            </a:r>
            <a:r>
              <a:rPr lang="en-US" b="1" dirty="0" smtClean="0"/>
              <a:t> </a:t>
            </a:r>
            <a:r>
              <a:rPr lang="en-US" b="1" dirty="0" err="1" smtClean="0"/>
              <a:t>Bantuan</a:t>
            </a:r>
            <a:r>
              <a:rPr lang="en-US" b="1" dirty="0" smtClean="0"/>
              <a:t> </a:t>
            </a:r>
            <a:r>
              <a:rPr lang="en-US" b="1" dirty="0" err="1" smtClean="0"/>
              <a:t>Sosial</a:t>
            </a:r>
            <a:endParaRPr lang="en-US" b="1" dirty="0" smtClean="0"/>
          </a:p>
          <a:p>
            <a:pPr algn="just">
              <a:buNone/>
            </a:pPr>
            <a:r>
              <a:rPr lang="en-US" sz="2800" dirty="0" err="1" smtClean="0"/>
              <a:t>Pemerintah</a:t>
            </a:r>
            <a:r>
              <a:rPr lang="en-US" sz="2800" dirty="0" smtClean="0"/>
              <a:t> </a:t>
            </a:r>
            <a:r>
              <a:rPr lang="en-US" sz="2800" dirty="0" err="1" smtClean="0"/>
              <a:t>pusat</a:t>
            </a:r>
            <a:r>
              <a:rPr lang="en-US" sz="2800" dirty="0" smtClean="0"/>
              <a:t> </a:t>
            </a:r>
            <a:r>
              <a:rPr lang="en-US" sz="2800" dirty="0" err="1" smtClean="0"/>
              <a:t>ataupun</a:t>
            </a:r>
            <a:r>
              <a:rPr lang="en-US" sz="2800" dirty="0" smtClean="0"/>
              <a:t> </a:t>
            </a:r>
            <a:r>
              <a:rPr lang="en-US" sz="2800" dirty="0" err="1" smtClean="0"/>
              <a:t>pemerintah</a:t>
            </a:r>
            <a:r>
              <a:rPr lang="en-US" sz="2800" dirty="0" smtClean="0"/>
              <a:t> </a:t>
            </a:r>
            <a:r>
              <a:rPr lang="en-US" sz="2800" dirty="0" err="1" smtClean="0"/>
              <a:t>daerah</a:t>
            </a:r>
            <a:r>
              <a:rPr lang="en-US" sz="2800" dirty="0" smtClean="0"/>
              <a:t> yang </a:t>
            </a:r>
            <a:r>
              <a:rPr lang="en-US" sz="2800" dirty="0" err="1" smtClean="0"/>
              <a:t>mempunyai</a:t>
            </a:r>
            <a:r>
              <a:rPr lang="en-US" sz="2800" dirty="0" smtClean="0"/>
              <a:t> </a:t>
            </a:r>
            <a:r>
              <a:rPr lang="en-US" sz="2800" dirty="0" err="1" smtClean="0"/>
              <a:t>keterkaitan</a:t>
            </a:r>
            <a:r>
              <a:rPr lang="en-US" sz="2800" dirty="0" smtClean="0"/>
              <a:t> </a:t>
            </a:r>
            <a:r>
              <a:rPr lang="en-US" sz="2800" dirty="0" err="1" smtClean="0"/>
              <a:t>tugas</a:t>
            </a:r>
            <a:r>
              <a:rPr lang="en-US" sz="2800" dirty="0" smtClean="0"/>
              <a:t>, </a:t>
            </a:r>
            <a:r>
              <a:rPr lang="en-US" sz="2800" dirty="0" err="1" smtClean="0"/>
              <a:t>pokok</a:t>
            </a:r>
            <a:r>
              <a:rPr lang="en-US" sz="2800" dirty="0" smtClean="0"/>
              <a:t>, </a:t>
            </a:r>
            <a:r>
              <a:rPr lang="en-US" sz="2800" dirty="0" err="1" smtClean="0"/>
              <a:t>dan</a:t>
            </a:r>
            <a:r>
              <a:rPr lang="en-US" sz="2800" dirty="0" smtClean="0"/>
              <a:t> </a:t>
            </a:r>
            <a:r>
              <a:rPr lang="en-US" sz="2800" dirty="0" err="1" smtClean="0"/>
              <a:t>fungsi</a:t>
            </a:r>
            <a:r>
              <a:rPr lang="en-US" sz="2800" dirty="0" smtClean="0"/>
              <a:t> </a:t>
            </a:r>
            <a:r>
              <a:rPr lang="en-US" sz="2800" dirty="0" err="1" smtClean="0"/>
              <a:t>dengan</a:t>
            </a:r>
            <a:r>
              <a:rPr lang="en-US" sz="2800" dirty="0" smtClean="0"/>
              <a:t> </a:t>
            </a:r>
            <a:r>
              <a:rPr lang="en-US" sz="2800" dirty="0" err="1" smtClean="0"/>
              <a:t>pemberi</a:t>
            </a:r>
            <a:r>
              <a:rPr lang="en-US" sz="2800" dirty="0" smtClean="0"/>
              <a:t> </a:t>
            </a:r>
            <a:r>
              <a:rPr lang="en-US" sz="2800" dirty="0" err="1" smtClean="0"/>
              <a:t>bantuan</a:t>
            </a:r>
            <a:r>
              <a:rPr lang="en-US" sz="2800" dirty="0" smtClean="0"/>
              <a:t> </a:t>
            </a:r>
            <a:r>
              <a:rPr lang="en-US" sz="2800" dirty="0" err="1" smtClean="0"/>
              <a:t>sosial</a:t>
            </a:r>
            <a:r>
              <a:rPr lang="en-US" sz="2800" dirty="0" smtClean="0"/>
              <a:t> </a:t>
            </a:r>
            <a:r>
              <a:rPr lang="en-US" sz="2800" dirty="0" err="1" smtClean="0"/>
              <a:t>ini</a:t>
            </a:r>
            <a:r>
              <a:rPr lang="en-US" sz="2800" dirty="0" smtClean="0"/>
              <a:t> </a:t>
            </a:r>
            <a:r>
              <a:rPr lang="en-US" sz="2800" dirty="0" err="1" smtClean="0"/>
              <a:t>dapat</a:t>
            </a:r>
            <a:r>
              <a:rPr lang="en-US" sz="2800" dirty="0" smtClean="0"/>
              <a:t> </a:t>
            </a:r>
            <a:r>
              <a:rPr lang="en-US" sz="2800" dirty="0" err="1" smtClean="0"/>
              <a:t>menganggarkan</a:t>
            </a:r>
            <a:r>
              <a:rPr lang="en-US" sz="2800" dirty="0" smtClean="0"/>
              <a:t> </a:t>
            </a:r>
            <a:r>
              <a:rPr lang="en-US" sz="2800" dirty="0" err="1" smtClean="0"/>
              <a:t>belanja</a:t>
            </a:r>
            <a:r>
              <a:rPr lang="en-US" sz="2800" dirty="0" smtClean="0"/>
              <a:t> </a:t>
            </a:r>
            <a:r>
              <a:rPr lang="en-US" sz="2800" dirty="0" err="1" smtClean="0"/>
              <a:t>bantuan</a:t>
            </a:r>
            <a:r>
              <a:rPr lang="en-US" sz="2800" dirty="0" smtClean="0"/>
              <a:t> </a:t>
            </a:r>
            <a:r>
              <a:rPr lang="en-US" sz="2800" dirty="0" err="1" smtClean="0"/>
              <a:t>sosial</a:t>
            </a:r>
            <a:r>
              <a:rPr lang="en-US" sz="2800" dirty="0" smtClean="0"/>
              <a:t> </a:t>
            </a:r>
            <a:r>
              <a:rPr lang="en-US" sz="2800" dirty="0" err="1" smtClean="0"/>
              <a:t>dengan</a:t>
            </a:r>
            <a:r>
              <a:rPr lang="en-US" sz="2800" dirty="0" smtClean="0"/>
              <a:t> </a:t>
            </a:r>
            <a:r>
              <a:rPr lang="en-US" sz="2800" dirty="0" err="1" smtClean="0"/>
              <a:t>terlebih</a:t>
            </a:r>
            <a:r>
              <a:rPr lang="en-US" sz="2800" dirty="0" smtClean="0"/>
              <a:t> </a:t>
            </a:r>
            <a:r>
              <a:rPr lang="en-US" sz="2800" dirty="0" err="1" smtClean="0"/>
              <a:t>dahulu</a:t>
            </a:r>
            <a:r>
              <a:rPr lang="en-US" sz="2800" dirty="0" smtClean="0"/>
              <a:t> </a:t>
            </a:r>
            <a:r>
              <a:rPr lang="en-US" sz="2800" dirty="0" err="1" smtClean="0"/>
              <a:t>memastikan</a:t>
            </a:r>
            <a:r>
              <a:rPr lang="en-US" sz="2800" dirty="0" smtClean="0"/>
              <a:t> </a:t>
            </a:r>
            <a:r>
              <a:rPr lang="en-US" sz="2800" dirty="0" err="1" smtClean="0"/>
              <a:t>apakah</a:t>
            </a:r>
            <a:r>
              <a:rPr lang="en-US" sz="2800" dirty="0" smtClean="0"/>
              <a:t> </a:t>
            </a:r>
            <a:r>
              <a:rPr lang="en-US" sz="2800" dirty="0" err="1" smtClean="0"/>
              <a:t>kriteria</a:t>
            </a:r>
            <a:r>
              <a:rPr lang="en-US" sz="2800" dirty="0" smtClean="0"/>
              <a:t> </a:t>
            </a:r>
            <a:r>
              <a:rPr lang="en-US" sz="2800" dirty="0" err="1" smtClean="0"/>
              <a:t>belanja</a:t>
            </a:r>
            <a:r>
              <a:rPr lang="en-US" sz="2800" dirty="0" smtClean="0"/>
              <a:t> </a:t>
            </a:r>
            <a:r>
              <a:rPr lang="en-US" sz="2800" dirty="0" err="1" smtClean="0"/>
              <a:t>bantuan</a:t>
            </a:r>
            <a:r>
              <a:rPr lang="en-US" sz="2800" dirty="0" smtClean="0"/>
              <a:t> </a:t>
            </a:r>
            <a:r>
              <a:rPr lang="en-US" sz="2800" dirty="0" err="1" smtClean="0"/>
              <a:t>sosial</a:t>
            </a:r>
            <a:r>
              <a:rPr lang="en-US" sz="2800" dirty="0" smtClean="0"/>
              <a:t> </a:t>
            </a:r>
            <a:r>
              <a:rPr lang="en-US" sz="2800" dirty="0" err="1" smtClean="0"/>
              <a:t>telah</a:t>
            </a:r>
            <a:r>
              <a:rPr lang="en-US" sz="2800" dirty="0" smtClean="0"/>
              <a:t> </a:t>
            </a:r>
            <a:r>
              <a:rPr lang="en-US" sz="2800" dirty="0" err="1" smtClean="0"/>
              <a:t>terpenuhi</a:t>
            </a:r>
            <a:endParaRPr lang="en-US" sz="2800" dirty="0"/>
          </a:p>
        </p:txBody>
      </p:sp>
      <p:sp>
        <p:nvSpPr>
          <p:cNvPr id="4" name="Slide Number Placeholder 3"/>
          <p:cNvSpPr>
            <a:spLocks noGrp="1"/>
          </p:cNvSpPr>
          <p:nvPr>
            <p:ph type="sldNum" sz="quarter" idx="12"/>
          </p:nvPr>
        </p:nvSpPr>
        <p:spPr/>
        <p:txBody>
          <a:bodyPr/>
          <a:lstStyle/>
          <a:p>
            <a:fld id="{0CA38605-D86C-4AC1-A300-2DD61464C1AA}" type="slidenum">
              <a:rPr lang="en-US" smtClean="0"/>
              <a:pPr/>
              <a:t>18</a:t>
            </a:fld>
            <a:endParaRPr lang="en-US"/>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Autofit/>
          </a:bodyPr>
          <a:lstStyle/>
          <a:p>
            <a:pPr algn="ctr"/>
            <a:r>
              <a:rPr lang="en-US" dirty="0" smtClean="0">
                <a:latin typeface="Arial Black" pitchFamily="34" charset="0"/>
              </a:rPr>
              <a:t>PELAKSANAAN </a:t>
            </a:r>
            <a:r>
              <a:rPr lang="id-ID" dirty="0" smtClean="0">
                <a:latin typeface="Arial Black" pitchFamily="34" charset="0"/>
              </a:rPr>
              <a:t>ANGGARAN</a:t>
            </a:r>
            <a:r>
              <a:rPr lang="en-US" dirty="0" smtClean="0">
                <a:latin typeface="Arial Black" pitchFamily="34" charset="0"/>
              </a:rPr>
              <a:t/>
            </a:r>
            <a:br>
              <a:rPr lang="en-US" dirty="0" smtClean="0">
                <a:latin typeface="Arial Black" pitchFamily="34" charset="0"/>
              </a:rPr>
            </a:br>
            <a:r>
              <a:rPr lang="en-US" dirty="0" smtClean="0">
                <a:latin typeface="Arial Black" pitchFamily="34" charset="0"/>
              </a:rPr>
              <a:t>BELANJA </a:t>
            </a:r>
            <a:r>
              <a:rPr lang="id-ID" dirty="0" smtClean="0">
                <a:latin typeface="Arial Black" pitchFamily="34" charset="0"/>
              </a:rPr>
              <a:t>BANTUAN </a:t>
            </a:r>
            <a:r>
              <a:rPr lang="en-US" dirty="0" smtClean="0">
                <a:latin typeface="Arial Black" pitchFamily="34" charset="0"/>
              </a:rPr>
              <a:t>SOSIAL (</a:t>
            </a:r>
            <a:r>
              <a:rPr lang="id-ID" dirty="0" smtClean="0">
                <a:latin typeface="Arial Black" pitchFamily="34" charset="0"/>
              </a:rPr>
              <a:t>3-</a:t>
            </a:r>
            <a:r>
              <a:rPr lang="en-US" dirty="0" smtClean="0">
                <a:latin typeface="Arial Black" pitchFamily="34" charset="0"/>
              </a:rPr>
              <a:t>3)</a:t>
            </a:r>
            <a:endParaRPr lang="en-US" dirty="0">
              <a:latin typeface="Arial Black" pitchFamily="34" charset="0"/>
            </a:endParaRPr>
          </a:p>
        </p:txBody>
      </p:sp>
      <p:sp>
        <p:nvSpPr>
          <p:cNvPr id="3" name="Content Placeholder 2"/>
          <p:cNvSpPr>
            <a:spLocks noGrp="1"/>
          </p:cNvSpPr>
          <p:nvPr>
            <p:ph type="subTitle" idx="1"/>
          </p:nvPr>
        </p:nvSpPr>
        <p:spPr/>
        <p:txBody>
          <a:bodyPr/>
          <a:lstStyle/>
          <a:p>
            <a:pPr>
              <a:buNone/>
            </a:pPr>
            <a:r>
              <a:rPr lang="en-US" dirty="0" err="1" smtClean="0"/>
              <a:t>Bentuk</a:t>
            </a:r>
            <a:r>
              <a:rPr lang="en-US" dirty="0" smtClean="0"/>
              <a:t> </a:t>
            </a:r>
            <a:r>
              <a:rPr lang="en-US" dirty="0" err="1" smtClean="0"/>
              <a:t>dan</a:t>
            </a:r>
            <a:r>
              <a:rPr lang="en-US" dirty="0" smtClean="0"/>
              <a:t> </a:t>
            </a:r>
            <a:r>
              <a:rPr lang="en-US" dirty="0" err="1" smtClean="0"/>
              <a:t>Jenis</a:t>
            </a:r>
            <a:r>
              <a:rPr lang="en-US" dirty="0" smtClean="0"/>
              <a:t> </a:t>
            </a:r>
            <a:r>
              <a:rPr lang="en-US" dirty="0" err="1" smtClean="0"/>
              <a:t>Belanja</a:t>
            </a:r>
            <a:r>
              <a:rPr lang="en-US" dirty="0" smtClean="0"/>
              <a:t> </a:t>
            </a:r>
            <a:r>
              <a:rPr lang="en-US" dirty="0" err="1" smtClean="0"/>
              <a:t>Bantuan</a:t>
            </a:r>
            <a:r>
              <a:rPr lang="en-US" dirty="0" smtClean="0"/>
              <a:t> </a:t>
            </a:r>
            <a:r>
              <a:rPr lang="en-US" dirty="0" err="1" smtClean="0"/>
              <a:t>Sosial</a:t>
            </a:r>
            <a:r>
              <a:rPr lang="id-ID" dirty="0" smtClean="0"/>
              <a:t>:</a:t>
            </a:r>
            <a:endParaRPr lang="en-US" dirty="0" smtClean="0"/>
          </a:p>
          <a:p>
            <a:pPr marL="514350" indent="-514350">
              <a:buFont typeface="+mj-lt"/>
              <a:buAutoNum type="alphaLcPeriod"/>
            </a:pPr>
            <a:r>
              <a:rPr lang="en-US" sz="2800" dirty="0" err="1" smtClean="0"/>
              <a:t>Rehabilitasi</a:t>
            </a:r>
            <a:r>
              <a:rPr lang="en-US" sz="2800" dirty="0" smtClean="0"/>
              <a:t> </a:t>
            </a:r>
            <a:r>
              <a:rPr lang="en-US" sz="2800" dirty="0" err="1" smtClean="0"/>
              <a:t>Sosial</a:t>
            </a:r>
            <a:endParaRPr lang="en-US" sz="2800" dirty="0" smtClean="0"/>
          </a:p>
          <a:p>
            <a:pPr marL="514350" indent="-514350">
              <a:buFont typeface="+mj-lt"/>
              <a:buAutoNum type="alphaLcPeriod"/>
            </a:pPr>
            <a:r>
              <a:rPr lang="en-US" sz="2800" dirty="0" err="1" smtClean="0"/>
              <a:t>Jaminan</a:t>
            </a:r>
            <a:r>
              <a:rPr lang="en-US" sz="2800" dirty="0" smtClean="0"/>
              <a:t> </a:t>
            </a:r>
            <a:r>
              <a:rPr lang="en-US" sz="2800" dirty="0" err="1" smtClean="0"/>
              <a:t>Sosial</a:t>
            </a:r>
            <a:endParaRPr lang="en-US" sz="2800" dirty="0" smtClean="0"/>
          </a:p>
          <a:p>
            <a:pPr marL="514350" indent="-514350">
              <a:buFont typeface="+mj-lt"/>
              <a:buAutoNum type="alphaLcPeriod"/>
            </a:pPr>
            <a:r>
              <a:rPr lang="en-US" sz="2800" dirty="0" err="1" smtClean="0"/>
              <a:t>Pemberdayaan</a:t>
            </a:r>
            <a:r>
              <a:rPr lang="en-US" sz="2800" dirty="0" smtClean="0"/>
              <a:t> </a:t>
            </a:r>
            <a:r>
              <a:rPr lang="en-US" sz="2800" dirty="0" err="1" smtClean="0"/>
              <a:t>Sosial</a:t>
            </a:r>
            <a:endParaRPr lang="en-US" sz="2800" dirty="0" smtClean="0"/>
          </a:p>
          <a:p>
            <a:pPr marL="514350" indent="-514350">
              <a:buFont typeface="+mj-lt"/>
              <a:buAutoNum type="alphaLcPeriod"/>
            </a:pPr>
            <a:r>
              <a:rPr lang="en-US" sz="2800" dirty="0" err="1" smtClean="0"/>
              <a:t>Perlindungan</a:t>
            </a:r>
            <a:r>
              <a:rPr lang="en-US" sz="2800" dirty="0" smtClean="0"/>
              <a:t> </a:t>
            </a:r>
            <a:r>
              <a:rPr lang="en-US" sz="2800" dirty="0" err="1" smtClean="0"/>
              <a:t>Sosial</a:t>
            </a:r>
            <a:endParaRPr lang="en-US" sz="2800" dirty="0" smtClean="0"/>
          </a:p>
          <a:p>
            <a:pPr marL="514350" indent="-514350">
              <a:buFont typeface="+mj-lt"/>
              <a:buAutoNum type="alphaLcPeriod"/>
            </a:pPr>
            <a:r>
              <a:rPr lang="en-US" sz="2800" dirty="0" err="1" smtClean="0"/>
              <a:t>Penanggulangan</a:t>
            </a:r>
            <a:r>
              <a:rPr lang="en-US" sz="2800" dirty="0" smtClean="0"/>
              <a:t> </a:t>
            </a:r>
            <a:r>
              <a:rPr lang="en-US" sz="2800" dirty="0" err="1" smtClean="0"/>
              <a:t>Kemiskinan</a:t>
            </a:r>
            <a:endParaRPr lang="id-ID" sz="2800" dirty="0" smtClean="0"/>
          </a:p>
          <a:p>
            <a:pPr marL="514350" indent="-514350">
              <a:buFont typeface="+mj-lt"/>
              <a:buAutoNum type="alphaLcPeriod"/>
            </a:pPr>
            <a:r>
              <a:rPr lang="id-ID" sz="2800" dirty="0" smtClean="0"/>
              <a:t>Penanggulangan Bencana</a:t>
            </a:r>
            <a:endParaRPr lang="en-US" sz="2800" dirty="0" smtClean="0"/>
          </a:p>
          <a:p>
            <a:pPr marL="514350" indent="-514350">
              <a:buNone/>
            </a:pPr>
            <a:endParaRPr lang="en-US" dirty="0"/>
          </a:p>
        </p:txBody>
      </p:sp>
      <p:sp>
        <p:nvSpPr>
          <p:cNvPr id="4" name="Slide Number Placeholder 3"/>
          <p:cNvSpPr>
            <a:spLocks noGrp="1"/>
          </p:cNvSpPr>
          <p:nvPr>
            <p:ph type="sldNum" sz="quarter" idx="12"/>
          </p:nvPr>
        </p:nvSpPr>
        <p:spPr/>
        <p:txBody>
          <a:bodyPr/>
          <a:lstStyle/>
          <a:p>
            <a:fld id="{0CA38605-D86C-4AC1-A300-2DD61464C1AA}" type="slidenum">
              <a:rPr lang="en-US" smtClean="0"/>
              <a:pPr/>
              <a:t>19</a:t>
            </a:fld>
            <a:endParaRPr lang="en-US"/>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pPr algn="ctr"/>
            <a:r>
              <a:rPr lang="en-US" dirty="0" smtClean="0">
                <a:latin typeface="Arial Black" pitchFamily="34" charset="0"/>
              </a:rPr>
              <a:t>LATAR BELAKANG</a:t>
            </a:r>
            <a:endParaRPr lang="en-US" dirty="0">
              <a:latin typeface="Arial Black" pitchFamily="34" charset="0"/>
            </a:endParaRPr>
          </a:p>
        </p:txBody>
      </p:sp>
      <p:sp>
        <p:nvSpPr>
          <p:cNvPr id="3" name="Content Placeholder 2"/>
          <p:cNvSpPr>
            <a:spLocks noGrp="1"/>
          </p:cNvSpPr>
          <p:nvPr>
            <p:ph type="subTitle" idx="1"/>
          </p:nvPr>
        </p:nvSpPr>
        <p:spPr/>
        <p:txBody>
          <a:bodyPr>
            <a:normAutofit fontScale="92500" lnSpcReduction="20000"/>
          </a:bodyPr>
          <a:lstStyle/>
          <a:p>
            <a:pPr marL="401638" indent="-401638">
              <a:spcBef>
                <a:spcPts val="1200"/>
              </a:spcBef>
              <a:spcAft>
                <a:spcPts val="1200"/>
              </a:spcAft>
              <a:buFont typeface="Wingdings" pitchFamily="2" charset="2"/>
              <a:buChar char="§"/>
            </a:pPr>
            <a:r>
              <a:rPr lang="en-US" dirty="0" err="1" smtClean="0"/>
              <a:t>Permasalahan</a:t>
            </a:r>
            <a:r>
              <a:rPr lang="en-US" dirty="0" smtClean="0"/>
              <a:t> </a:t>
            </a:r>
            <a:r>
              <a:rPr lang="en-US" dirty="0" err="1" smtClean="0"/>
              <a:t>klasifikasi</a:t>
            </a:r>
            <a:r>
              <a:rPr lang="en-US" dirty="0" smtClean="0"/>
              <a:t> </a:t>
            </a:r>
            <a:r>
              <a:rPr lang="en-US" dirty="0" err="1" smtClean="0"/>
              <a:t>belanja</a:t>
            </a:r>
            <a:r>
              <a:rPr lang="en-US" dirty="0" smtClean="0"/>
              <a:t> </a:t>
            </a:r>
            <a:r>
              <a:rPr lang="en-US" dirty="0" err="1" smtClean="0"/>
              <a:t>pada</a:t>
            </a:r>
            <a:r>
              <a:rPr lang="en-US" dirty="0" smtClean="0"/>
              <a:t> </a:t>
            </a:r>
            <a:r>
              <a:rPr lang="en-US" dirty="0" err="1" smtClean="0"/>
              <a:t>saat</a:t>
            </a:r>
            <a:r>
              <a:rPr lang="en-US" dirty="0" smtClean="0"/>
              <a:t> </a:t>
            </a:r>
            <a:r>
              <a:rPr lang="en-US" dirty="0" err="1" smtClean="0"/>
              <a:t>penyusunan</a:t>
            </a:r>
            <a:r>
              <a:rPr lang="en-US" dirty="0" smtClean="0"/>
              <a:t> </a:t>
            </a:r>
            <a:r>
              <a:rPr lang="en-US" dirty="0" err="1" smtClean="0"/>
              <a:t>penganggaran</a:t>
            </a:r>
            <a:r>
              <a:rPr lang="en-US" dirty="0" smtClean="0"/>
              <a:t>  </a:t>
            </a:r>
            <a:r>
              <a:rPr lang="en-US" dirty="0" err="1" smtClean="0"/>
              <a:t>menimbulkan</a:t>
            </a:r>
            <a:r>
              <a:rPr lang="en-US" dirty="0" smtClean="0"/>
              <a:t> </a:t>
            </a:r>
            <a:r>
              <a:rPr lang="en-US" dirty="0" err="1" smtClean="0"/>
              <a:t>masalah</a:t>
            </a:r>
            <a:r>
              <a:rPr lang="en-US" dirty="0" smtClean="0"/>
              <a:t> </a:t>
            </a:r>
            <a:r>
              <a:rPr lang="en-US" dirty="0" err="1" smtClean="0"/>
              <a:t>pada</a:t>
            </a:r>
            <a:r>
              <a:rPr lang="en-US" dirty="0" smtClean="0"/>
              <a:t> </a:t>
            </a:r>
            <a:r>
              <a:rPr lang="en-US" dirty="0" err="1" smtClean="0"/>
              <a:t>saat</a:t>
            </a:r>
            <a:r>
              <a:rPr lang="en-US" dirty="0" smtClean="0"/>
              <a:t> </a:t>
            </a:r>
            <a:r>
              <a:rPr lang="en-US" dirty="0" err="1" smtClean="0"/>
              <a:t>pelaksanaan</a:t>
            </a:r>
            <a:r>
              <a:rPr lang="en-US" dirty="0" smtClean="0"/>
              <a:t> </a:t>
            </a:r>
            <a:r>
              <a:rPr lang="en-US" dirty="0" err="1" smtClean="0"/>
              <a:t>dan</a:t>
            </a:r>
            <a:r>
              <a:rPr lang="en-US" dirty="0"/>
              <a:t> </a:t>
            </a:r>
            <a:r>
              <a:rPr lang="en-US" dirty="0" err="1" smtClean="0"/>
              <a:t>pertanggungjawaban</a:t>
            </a:r>
            <a:r>
              <a:rPr lang="en-US" dirty="0" smtClean="0"/>
              <a:t>.</a:t>
            </a:r>
          </a:p>
          <a:p>
            <a:pPr marL="401638" indent="-401638">
              <a:spcBef>
                <a:spcPts val="1200"/>
              </a:spcBef>
              <a:spcAft>
                <a:spcPts val="1200"/>
              </a:spcAft>
              <a:buFont typeface="Wingdings" pitchFamily="2" charset="2"/>
              <a:buChar char="§"/>
            </a:pPr>
            <a:r>
              <a:rPr lang="en-US" dirty="0" err="1" smtClean="0"/>
              <a:t>Permasalahan</a:t>
            </a:r>
            <a:r>
              <a:rPr lang="en-US" dirty="0" smtClean="0"/>
              <a:t> </a:t>
            </a:r>
            <a:r>
              <a:rPr lang="en-US" dirty="0" err="1" smtClean="0"/>
              <a:t>terkait</a:t>
            </a:r>
            <a:r>
              <a:rPr lang="en-US" dirty="0" smtClean="0"/>
              <a:t> </a:t>
            </a:r>
            <a:r>
              <a:rPr lang="en-US" dirty="0" err="1" smtClean="0"/>
              <a:t>institusi</a:t>
            </a:r>
            <a:r>
              <a:rPr lang="en-US" dirty="0" smtClean="0"/>
              <a:t> </a:t>
            </a:r>
            <a:r>
              <a:rPr lang="en-US" dirty="0" err="1" smtClean="0"/>
              <a:t>apa</a:t>
            </a:r>
            <a:r>
              <a:rPr lang="en-US" dirty="0" smtClean="0"/>
              <a:t> yang </a:t>
            </a:r>
            <a:r>
              <a:rPr lang="en-US" dirty="0" err="1" smtClean="0"/>
              <a:t>dapat</a:t>
            </a:r>
            <a:r>
              <a:rPr lang="en-US" dirty="0" smtClean="0"/>
              <a:t> </a:t>
            </a:r>
            <a:r>
              <a:rPr lang="en-US" dirty="0" err="1" smtClean="0"/>
              <a:t>menyalurkan</a:t>
            </a:r>
            <a:r>
              <a:rPr lang="en-US" dirty="0" smtClean="0"/>
              <a:t>  </a:t>
            </a:r>
            <a:r>
              <a:rPr lang="en-US" dirty="0" err="1" smtClean="0"/>
              <a:t>bantuan</a:t>
            </a:r>
            <a:r>
              <a:rPr lang="en-US" dirty="0" smtClean="0"/>
              <a:t> </a:t>
            </a:r>
            <a:r>
              <a:rPr lang="en-US" dirty="0" err="1" smtClean="0"/>
              <a:t>sosial</a:t>
            </a:r>
            <a:r>
              <a:rPr lang="id-ID" dirty="0" smtClean="0"/>
              <a:t>.</a:t>
            </a:r>
          </a:p>
          <a:p>
            <a:pPr marL="401638" indent="-401638">
              <a:spcBef>
                <a:spcPts val="1200"/>
              </a:spcBef>
              <a:spcAft>
                <a:spcPts val="1200"/>
              </a:spcAft>
              <a:buFont typeface="Wingdings" pitchFamily="2" charset="2"/>
              <a:buChar char="§"/>
            </a:pPr>
            <a:r>
              <a:rPr lang="id-ID" dirty="0" smtClean="0"/>
              <a:t>Permasalahan yang timbul terkait dengan penganggaran dan pelaksanaan belanja bantuan sosial, menimbulkan potensi penyalahgunaan anggaran untuk kegiatan yang tidak seharusnya</a:t>
            </a:r>
            <a:endParaRPr lang="en-US" dirty="0"/>
          </a:p>
        </p:txBody>
      </p:sp>
      <p:sp>
        <p:nvSpPr>
          <p:cNvPr id="4" name="Slide Number Placeholder 3"/>
          <p:cNvSpPr>
            <a:spLocks noGrp="1"/>
          </p:cNvSpPr>
          <p:nvPr>
            <p:ph type="sldNum" sz="quarter" idx="12"/>
          </p:nvPr>
        </p:nvSpPr>
        <p:spPr/>
        <p:txBody>
          <a:bodyPr/>
          <a:lstStyle/>
          <a:p>
            <a:fld id="{0CA38605-D86C-4AC1-A300-2DD61464C1AA}" type="slidenum">
              <a:rPr lang="en-US" smtClean="0"/>
              <a:pPr/>
              <a:t>2</a:t>
            </a:fld>
            <a:endParaRPr lang="en-US"/>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dirty="0" smtClean="0">
                <a:latin typeface="Arial Black" pitchFamily="34" charset="0"/>
              </a:rPr>
              <a:t>AKUNTANSI BELANJA BANTUAN SOSIAL (1</a:t>
            </a:r>
            <a:r>
              <a:rPr lang="id-ID" dirty="0" smtClean="0">
                <a:latin typeface="Arial Black" pitchFamily="34" charset="0"/>
              </a:rPr>
              <a:t>-</a:t>
            </a:r>
            <a:r>
              <a:rPr lang="en-US" dirty="0" smtClean="0">
                <a:latin typeface="Arial Black" pitchFamily="34" charset="0"/>
              </a:rPr>
              <a:t>9)</a:t>
            </a:r>
            <a:endParaRPr lang="en-US" dirty="0">
              <a:latin typeface="Arial Black" pitchFamily="34" charset="0"/>
            </a:endParaRPr>
          </a:p>
        </p:txBody>
      </p:sp>
      <p:sp>
        <p:nvSpPr>
          <p:cNvPr id="3" name="Content Placeholder 2"/>
          <p:cNvSpPr>
            <a:spLocks noGrp="1"/>
          </p:cNvSpPr>
          <p:nvPr>
            <p:ph type="subTitle" idx="1"/>
          </p:nvPr>
        </p:nvSpPr>
        <p:spPr/>
        <p:txBody>
          <a:bodyPr>
            <a:normAutofit/>
          </a:bodyPr>
          <a:lstStyle/>
          <a:p>
            <a:pPr marL="514350" indent="-514350">
              <a:buAutoNum type="alphaUcPeriod"/>
            </a:pPr>
            <a:r>
              <a:rPr lang="en-US" sz="2800" b="1" dirty="0" err="1" smtClean="0"/>
              <a:t>Pengakuan</a:t>
            </a:r>
            <a:endParaRPr lang="en-US" sz="2800" b="1" dirty="0" smtClean="0"/>
          </a:p>
          <a:p>
            <a:pPr marL="514350" indent="-514350" algn="just">
              <a:buNone/>
            </a:pPr>
            <a:r>
              <a:rPr lang="en-US" sz="2400" dirty="0" smtClean="0"/>
              <a:t>	</a:t>
            </a:r>
            <a:r>
              <a:rPr lang="en-US" sz="2400" dirty="0" err="1" smtClean="0"/>
              <a:t>Sesuai</a:t>
            </a:r>
            <a:r>
              <a:rPr lang="en-US" sz="2400" dirty="0" smtClean="0"/>
              <a:t> </a:t>
            </a:r>
            <a:r>
              <a:rPr lang="en-US" sz="2400" dirty="0" err="1" smtClean="0"/>
              <a:t>dengan</a:t>
            </a:r>
            <a:r>
              <a:rPr lang="en-US" sz="2400" dirty="0" smtClean="0"/>
              <a:t> </a:t>
            </a:r>
            <a:r>
              <a:rPr lang="en-US" sz="2400" dirty="0" err="1" smtClean="0"/>
              <a:t>paragraf</a:t>
            </a:r>
            <a:r>
              <a:rPr lang="en-US" sz="2400" dirty="0" smtClean="0"/>
              <a:t> 31 PSAP 02 </a:t>
            </a:r>
            <a:r>
              <a:rPr lang="en-US" sz="2400" dirty="0" err="1" smtClean="0"/>
              <a:t>tentang</a:t>
            </a:r>
            <a:r>
              <a:rPr lang="en-US" sz="2400" dirty="0" smtClean="0"/>
              <a:t> </a:t>
            </a:r>
            <a:r>
              <a:rPr lang="en-US" sz="2400" dirty="0" err="1" smtClean="0"/>
              <a:t>Laporan</a:t>
            </a:r>
            <a:r>
              <a:rPr lang="en-US" sz="2400" dirty="0" smtClean="0"/>
              <a:t> </a:t>
            </a:r>
            <a:r>
              <a:rPr lang="en-US" sz="2400" dirty="0" err="1" smtClean="0"/>
              <a:t>Realisasi</a:t>
            </a:r>
            <a:r>
              <a:rPr lang="en-US" sz="2400" dirty="0" smtClean="0"/>
              <a:t> </a:t>
            </a:r>
            <a:r>
              <a:rPr lang="en-US" sz="2400" dirty="0" err="1" smtClean="0"/>
              <a:t>Anggaran</a:t>
            </a:r>
            <a:r>
              <a:rPr lang="en-US" sz="2400" dirty="0" smtClean="0"/>
              <a:t>, </a:t>
            </a:r>
            <a:r>
              <a:rPr lang="en-US" sz="2400" dirty="0" err="1" smtClean="0"/>
              <a:t>Belanja</a:t>
            </a:r>
            <a:r>
              <a:rPr lang="en-US" sz="2400" dirty="0" smtClean="0"/>
              <a:t> </a:t>
            </a:r>
            <a:r>
              <a:rPr lang="en-US" sz="2400" dirty="0" err="1" smtClean="0"/>
              <a:t>diakui</a:t>
            </a:r>
            <a:r>
              <a:rPr lang="en-US" sz="2400" dirty="0" smtClean="0"/>
              <a:t> </a:t>
            </a:r>
            <a:r>
              <a:rPr lang="en-US" sz="2400" dirty="0" err="1" smtClean="0"/>
              <a:t>pada</a:t>
            </a:r>
            <a:r>
              <a:rPr lang="en-US" sz="2400" dirty="0" smtClean="0"/>
              <a:t> </a:t>
            </a:r>
            <a:r>
              <a:rPr lang="en-US" sz="2400" dirty="0" err="1" smtClean="0"/>
              <a:t>saat</a:t>
            </a:r>
            <a:r>
              <a:rPr lang="en-US" sz="2400" dirty="0" smtClean="0"/>
              <a:t> </a:t>
            </a:r>
            <a:r>
              <a:rPr lang="en-US" sz="2400" dirty="0" err="1" smtClean="0"/>
              <a:t>terjadinya</a:t>
            </a:r>
            <a:r>
              <a:rPr lang="en-US" sz="2400" dirty="0" smtClean="0"/>
              <a:t> </a:t>
            </a:r>
            <a:r>
              <a:rPr lang="en-US" sz="2400" dirty="0" err="1" smtClean="0"/>
              <a:t>pengeluaran</a:t>
            </a:r>
            <a:r>
              <a:rPr lang="en-US" sz="2400" dirty="0" smtClean="0"/>
              <a:t> </a:t>
            </a:r>
            <a:r>
              <a:rPr lang="en-US" sz="2400" dirty="0" err="1" smtClean="0"/>
              <a:t>dari</a:t>
            </a:r>
            <a:r>
              <a:rPr lang="en-US" sz="2400" dirty="0" smtClean="0"/>
              <a:t> </a:t>
            </a:r>
            <a:r>
              <a:rPr lang="en-US" sz="2400" dirty="0" err="1" smtClean="0"/>
              <a:t>Rekening</a:t>
            </a:r>
            <a:r>
              <a:rPr lang="en-US" sz="2400" dirty="0" smtClean="0"/>
              <a:t> </a:t>
            </a:r>
            <a:r>
              <a:rPr lang="en-US" sz="2400" dirty="0" err="1" smtClean="0"/>
              <a:t>Kas</a:t>
            </a:r>
            <a:r>
              <a:rPr lang="en-US" sz="2400" dirty="0" smtClean="0"/>
              <a:t> </a:t>
            </a:r>
            <a:r>
              <a:rPr lang="en-US" sz="2400" dirty="0" err="1" smtClean="0"/>
              <a:t>Umum</a:t>
            </a:r>
            <a:r>
              <a:rPr lang="en-US" sz="2400" dirty="0" smtClean="0"/>
              <a:t> Negara/Daerah. </a:t>
            </a:r>
            <a:r>
              <a:rPr lang="en-US" sz="2400" dirty="0" err="1" smtClean="0"/>
              <a:t>Berdasarkan</a:t>
            </a:r>
            <a:r>
              <a:rPr lang="en-US" sz="2400" dirty="0" smtClean="0"/>
              <a:t> </a:t>
            </a:r>
            <a:r>
              <a:rPr lang="en-US" sz="2400" dirty="0" err="1" smtClean="0"/>
              <a:t>Pengakuan</a:t>
            </a:r>
            <a:r>
              <a:rPr lang="en-US" sz="2400" dirty="0" smtClean="0"/>
              <a:t> </a:t>
            </a:r>
            <a:r>
              <a:rPr lang="en-US" sz="2400" dirty="0" err="1" smtClean="0"/>
              <a:t>tersebut</a:t>
            </a:r>
            <a:r>
              <a:rPr lang="en-US" sz="2400" dirty="0" smtClean="0"/>
              <a:t>, </a:t>
            </a:r>
            <a:r>
              <a:rPr lang="en-US" sz="2400" dirty="0" err="1" smtClean="0"/>
              <a:t>jurnal</a:t>
            </a:r>
            <a:r>
              <a:rPr lang="en-US" sz="2400" dirty="0" smtClean="0"/>
              <a:t> yang </a:t>
            </a:r>
            <a:r>
              <a:rPr lang="en-US" sz="2400" dirty="0" err="1" smtClean="0"/>
              <a:t>dilakukan</a:t>
            </a:r>
            <a:r>
              <a:rPr lang="en-US" sz="2400" dirty="0" smtClean="0"/>
              <a:t> </a:t>
            </a:r>
            <a:r>
              <a:rPr lang="en-US" sz="2400" dirty="0" err="1" smtClean="0"/>
              <a:t>adalah</a:t>
            </a:r>
            <a:r>
              <a:rPr lang="en-US" sz="2400" dirty="0" smtClean="0"/>
              <a:t> </a:t>
            </a:r>
            <a:r>
              <a:rPr lang="en-US" sz="2400" dirty="0" err="1" smtClean="0"/>
              <a:t>sbb</a:t>
            </a:r>
            <a:r>
              <a:rPr lang="en-US" sz="2400" dirty="0" smtClean="0"/>
              <a:t>:</a:t>
            </a:r>
          </a:p>
          <a:p>
            <a:pPr marL="514350" indent="-514350">
              <a:buNone/>
            </a:pPr>
            <a:r>
              <a:rPr lang="en-US" sz="2400" dirty="0" smtClean="0"/>
              <a:t>	</a:t>
            </a:r>
            <a:r>
              <a:rPr lang="en-US" sz="2400" dirty="0" smtClean="0">
                <a:solidFill>
                  <a:srgbClr val="C00000"/>
                </a:solidFill>
              </a:rPr>
              <a:t>a. </a:t>
            </a:r>
            <a:r>
              <a:rPr lang="en-US" sz="2400" dirty="0" err="1" smtClean="0">
                <a:solidFill>
                  <a:srgbClr val="C00000"/>
                </a:solidFill>
              </a:rPr>
              <a:t>Bantuan</a:t>
            </a:r>
            <a:r>
              <a:rPr lang="en-US" sz="2400" dirty="0" smtClean="0">
                <a:solidFill>
                  <a:srgbClr val="C00000"/>
                </a:solidFill>
              </a:rPr>
              <a:t> </a:t>
            </a:r>
            <a:r>
              <a:rPr lang="en-US" sz="2400" dirty="0" err="1" smtClean="0">
                <a:solidFill>
                  <a:srgbClr val="C00000"/>
                </a:solidFill>
              </a:rPr>
              <a:t>Sosial</a:t>
            </a:r>
            <a:r>
              <a:rPr lang="en-US" sz="2400" dirty="0" smtClean="0">
                <a:solidFill>
                  <a:srgbClr val="C00000"/>
                </a:solidFill>
              </a:rPr>
              <a:t> </a:t>
            </a:r>
            <a:r>
              <a:rPr lang="en-US" sz="2400" dirty="0" err="1" smtClean="0">
                <a:solidFill>
                  <a:srgbClr val="C00000"/>
                </a:solidFill>
              </a:rPr>
              <a:t>dalam</a:t>
            </a:r>
            <a:r>
              <a:rPr lang="en-US" sz="2400" dirty="0" smtClean="0">
                <a:solidFill>
                  <a:srgbClr val="C00000"/>
                </a:solidFill>
              </a:rPr>
              <a:t> </a:t>
            </a:r>
            <a:r>
              <a:rPr lang="en-US" sz="2400" dirty="0" err="1" smtClean="0">
                <a:solidFill>
                  <a:srgbClr val="C00000"/>
                </a:solidFill>
              </a:rPr>
              <a:t>Bentuk</a:t>
            </a:r>
            <a:r>
              <a:rPr lang="en-US" sz="2400" dirty="0" smtClean="0">
                <a:solidFill>
                  <a:srgbClr val="C00000"/>
                </a:solidFill>
              </a:rPr>
              <a:t> </a:t>
            </a:r>
            <a:r>
              <a:rPr lang="en-US" sz="2400" dirty="0" err="1" smtClean="0">
                <a:solidFill>
                  <a:srgbClr val="C00000"/>
                </a:solidFill>
              </a:rPr>
              <a:t>Uang</a:t>
            </a:r>
            <a:endParaRPr lang="en-US" sz="2400" dirty="0" smtClean="0">
              <a:solidFill>
                <a:srgbClr val="C00000"/>
              </a:solidFill>
            </a:endParaRPr>
          </a:p>
          <a:p>
            <a:pPr marL="514350" indent="-514350">
              <a:buNone/>
            </a:pPr>
            <a:r>
              <a:rPr lang="en-US" sz="2400" dirty="0" smtClean="0"/>
              <a:t>		</a:t>
            </a:r>
            <a:r>
              <a:rPr lang="en-US" sz="2400" b="1" dirty="0" err="1" smtClean="0"/>
              <a:t>Pemerintah</a:t>
            </a:r>
            <a:r>
              <a:rPr lang="en-US" sz="2400" b="1" dirty="0" smtClean="0"/>
              <a:t> </a:t>
            </a:r>
            <a:r>
              <a:rPr lang="en-US" sz="2400" b="1" dirty="0" err="1" smtClean="0"/>
              <a:t>Pusat</a:t>
            </a:r>
            <a:r>
              <a:rPr lang="en-US" sz="2400" dirty="0" smtClean="0"/>
              <a:t>		</a:t>
            </a:r>
          </a:p>
          <a:p>
            <a:pPr marL="514350" indent="-514350">
              <a:buNone/>
            </a:pPr>
            <a:r>
              <a:rPr lang="en-US" sz="2000" b="1" dirty="0" smtClean="0"/>
              <a:t>		</a:t>
            </a:r>
            <a:r>
              <a:rPr lang="en-US" sz="2000" b="1" dirty="0" err="1" smtClean="0"/>
              <a:t>Satuan</a:t>
            </a:r>
            <a:r>
              <a:rPr lang="en-US" sz="2000" b="1" dirty="0" smtClean="0"/>
              <a:t> </a:t>
            </a:r>
            <a:r>
              <a:rPr lang="en-US" sz="2000" b="1" dirty="0" err="1" smtClean="0"/>
              <a:t>Kerja</a:t>
            </a:r>
            <a:r>
              <a:rPr lang="en-US" sz="2000" b="1" dirty="0" smtClean="0"/>
              <a:t> (K/L)</a:t>
            </a:r>
          </a:p>
          <a:p>
            <a:pPr marL="514350" indent="-514350">
              <a:buNone/>
            </a:pPr>
            <a:r>
              <a:rPr lang="en-US" sz="2800" dirty="0" smtClean="0"/>
              <a:t>		</a:t>
            </a:r>
          </a:p>
          <a:p>
            <a:pPr marL="514350" indent="-514350">
              <a:buNone/>
            </a:pPr>
            <a:r>
              <a:rPr lang="en-US" dirty="0" smtClean="0"/>
              <a:t>		</a:t>
            </a:r>
            <a:endParaRPr lang="en-US" dirty="0"/>
          </a:p>
        </p:txBody>
      </p:sp>
      <p:graphicFrame>
        <p:nvGraphicFramePr>
          <p:cNvPr id="4" name="Table 3"/>
          <p:cNvGraphicFramePr>
            <a:graphicFrameLocks noGrp="1"/>
          </p:cNvGraphicFramePr>
          <p:nvPr/>
        </p:nvGraphicFramePr>
        <p:xfrm>
          <a:off x="1447800" y="4953000"/>
          <a:ext cx="7086601" cy="1471786"/>
        </p:xfrm>
        <a:graphic>
          <a:graphicData uri="http://schemas.openxmlformats.org/drawingml/2006/table">
            <a:tbl>
              <a:tblPr firstRow="1" bandRow="1">
                <a:tableStyleId>{5C22544A-7EE6-4342-B048-85BDC9FD1C3A}</a:tableStyleId>
              </a:tblPr>
              <a:tblGrid>
                <a:gridCol w="1771650"/>
                <a:gridCol w="3277553"/>
                <a:gridCol w="1062990"/>
                <a:gridCol w="974408"/>
              </a:tblGrid>
              <a:tr h="463694">
                <a:tc>
                  <a:txBody>
                    <a:bodyPr/>
                    <a:lstStyle/>
                    <a:p>
                      <a:pPr algn="ctr"/>
                      <a:r>
                        <a:rPr lang="en-US" dirty="0" err="1" smtClean="0">
                          <a:latin typeface="Arial" pitchFamily="34" charset="0"/>
                          <a:cs typeface="Arial" pitchFamily="34" charset="0"/>
                        </a:rPr>
                        <a:t>Kode</a:t>
                      </a:r>
                      <a:r>
                        <a:rPr lang="en-US" dirty="0" smtClean="0">
                          <a:latin typeface="Arial" pitchFamily="34" charset="0"/>
                          <a:cs typeface="Arial" pitchFamily="34" charset="0"/>
                        </a:rPr>
                        <a:t> </a:t>
                      </a:r>
                      <a:r>
                        <a:rPr lang="en-US" dirty="0" err="1" smtClean="0">
                          <a:latin typeface="Arial" pitchFamily="34" charset="0"/>
                          <a:cs typeface="Arial" pitchFamily="34" charset="0"/>
                        </a:rPr>
                        <a:t>Rekening</a:t>
                      </a:r>
                      <a:endParaRPr lang="en-US" dirty="0">
                        <a:latin typeface="Arial" pitchFamily="34" charset="0"/>
                        <a:cs typeface="Arial" pitchFamily="34" charset="0"/>
                      </a:endParaRPr>
                    </a:p>
                  </a:txBody>
                  <a:tcPr/>
                </a:tc>
                <a:tc>
                  <a:txBody>
                    <a:bodyPr/>
                    <a:lstStyle/>
                    <a:p>
                      <a:pPr algn="ctr"/>
                      <a:r>
                        <a:rPr lang="en-US" dirty="0" err="1" smtClean="0">
                          <a:latin typeface="Arial" pitchFamily="34" charset="0"/>
                          <a:cs typeface="Arial" pitchFamily="34" charset="0"/>
                        </a:rPr>
                        <a:t>Uraian</a:t>
                      </a:r>
                      <a:endParaRPr lang="en-US" dirty="0">
                        <a:latin typeface="Arial" pitchFamily="34" charset="0"/>
                        <a:cs typeface="Arial" pitchFamily="34" charset="0"/>
                      </a:endParaRPr>
                    </a:p>
                  </a:txBody>
                  <a:tcPr/>
                </a:tc>
                <a:tc>
                  <a:txBody>
                    <a:bodyPr/>
                    <a:lstStyle/>
                    <a:p>
                      <a:pPr algn="ctr"/>
                      <a:r>
                        <a:rPr lang="en-US" dirty="0" err="1" smtClean="0">
                          <a:latin typeface="Arial" pitchFamily="34" charset="0"/>
                          <a:cs typeface="Arial" pitchFamily="34" charset="0"/>
                        </a:rPr>
                        <a:t>Debet</a:t>
                      </a:r>
                      <a:endParaRPr lang="en-US" dirty="0">
                        <a:latin typeface="Arial" pitchFamily="34" charset="0"/>
                        <a:cs typeface="Arial" pitchFamily="34" charset="0"/>
                      </a:endParaRPr>
                    </a:p>
                  </a:txBody>
                  <a:tcPr/>
                </a:tc>
                <a:tc>
                  <a:txBody>
                    <a:bodyPr/>
                    <a:lstStyle/>
                    <a:p>
                      <a:pPr algn="ctr"/>
                      <a:r>
                        <a:rPr lang="en-US" dirty="0" err="1" smtClean="0">
                          <a:latin typeface="Arial" pitchFamily="34" charset="0"/>
                          <a:cs typeface="Arial" pitchFamily="34" charset="0"/>
                        </a:rPr>
                        <a:t>Kredit</a:t>
                      </a:r>
                      <a:endParaRPr lang="en-US" dirty="0">
                        <a:latin typeface="Arial" pitchFamily="34" charset="0"/>
                        <a:cs typeface="Arial" pitchFamily="34" charset="0"/>
                      </a:endParaRPr>
                    </a:p>
                  </a:txBody>
                  <a:tcPr/>
                </a:tc>
              </a:tr>
              <a:tr h="415853">
                <a:tc>
                  <a:txBody>
                    <a:bodyPr/>
                    <a:lstStyle/>
                    <a:p>
                      <a:endParaRPr lang="en-US" dirty="0">
                        <a:latin typeface="Arial" pitchFamily="34" charset="0"/>
                        <a:cs typeface="Arial" pitchFamily="34" charset="0"/>
                      </a:endParaRPr>
                    </a:p>
                  </a:txBody>
                  <a:tcPr/>
                </a:tc>
                <a:tc>
                  <a:txBody>
                    <a:bodyPr/>
                    <a:lstStyle/>
                    <a:p>
                      <a:r>
                        <a:rPr lang="en-US" dirty="0" err="1" smtClean="0">
                          <a:latin typeface="Arial" pitchFamily="34" charset="0"/>
                          <a:cs typeface="Arial" pitchFamily="34" charset="0"/>
                        </a:rPr>
                        <a:t>Belanja</a:t>
                      </a:r>
                      <a:r>
                        <a:rPr lang="en-US" dirty="0" smtClean="0">
                          <a:latin typeface="Arial" pitchFamily="34" charset="0"/>
                          <a:cs typeface="Arial" pitchFamily="34" charset="0"/>
                        </a:rPr>
                        <a:t> </a:t>
                      </a:r>
                      <a:r>
                        <a:rPr lang="en-US" dirty="0" err="1" smtClean="0">
                          <a:latin typeface="Arial" pitchFamily="34" charset="0"/>
                          <a:cs typeface="Arial" pitchFamily="34" charset="0"/>
                        </a:rPr>
                        <a:t>Bantuan</a:t>
                      </a:r>
                      <a:r>
                        <a:rPr lang="en-US" dirty="0" smtClean="0">
                          <a:latin typeface="Arial" pitchFamily="34" charset="0"/>
                          <a:cs typeface="Arial" pitchFamily="34" charset="0"/>
                        </a:rPr>
                        <a:t> </a:t>
                      </a:r>
                      <a:r>
                        <a:rPr lang="en-US" dirty="0" err="1" smtClean="0">
                          <a:latin typeface="Arial" pitchFamily="34" charset="0"/>
                          <a:cs typeface="Arial" pitchFamily="34" charset="0"/>
                        </a:rPr>
                        <a:t>Sosial</a:t>
                      </a:r>
                      <a:endParaRPr lang="en-US" dirty="0">
                        <a:latin typeface="Arial" pitchFamily="34" charset="0"/>
                        <a:cs typeface="Arial" pitchFamily="34" charset="0"/>
                      </a:endParaRPr>
                    </a:p>
                  </a:txBody>
                  <a:tcPr/>
                </a:tc>
                <a:tc>
                  <a:txBody>
                    <a:bodyPr/>
                    <a:lstStyle/>
                    <a:p>
                      <a:pPr algn="ctr"/>
                      <a:r>
                        <a:rPr lang="en-US" dirty="0" smtClean="0">
                          <a:latin typeface="Arial" pitchFamily="34" charset="0"/>
                          <a:cs typeface="Arial" pitchFamily="34" charset="0"/>
                        </a:rPr>
                        <a:t>xxx</a:t>
                      </a:r>
                      <a:endParaRPr lang="en-US" dirty="0">
                        <a:latin typeface="Arial" pitchFamily="34" charset="0"/>
                        <a:cs typeface="Arial" pitchFamily="34" charset="0"/>
                      </a:endParaRPr>
                    </a:p>
                  </a:txBody>
                  <a:tcPr/>
                </a:tc>
                <a:tc>
                  <a:txBody>
                    <a:bodyPr/>
                    <a:lstStyle/>
                    <a:p>
                      <a:endParaRPr lang="en-US" dirty="0">
                        <a:latin typeface="Arial" pitchFamily="34" charset="0"/>
                        <a:cs typeface="Arial" pitchFamily="34" charset="0"/>
                      </a:endParaRPr>
                    </a:p>
                  </a:txBody>
                  <a:tcPr/>
                </a:tc>
              </a:tr>
              <a:tr h="415853">
                <a:tc>
                  <a:txBody>
                    <a:bodyPr/>
                    <a:lstStyle/>
                    <a:p>
                      <a:endParaRPr lang="en-US">
                        <a:latin typeface="Arial" pitchFamily="34" charset="0"/>
                        <a:cs typeface="Arial" pitchFamily="34" charset="0"/>
                      </a:endParaRPr>
                    </a:p>
                  </a:txBody>
                  <a:tcPr/>
                </a:tc>
                <a:tc>
                  <a:txBody>
                    <a:bodyPr/>
                    <a:lstStyle/>
                    <a:p>
                      <a:pPr marL="515938" indent="0"/>
                      <a:r>
                        <a:rPr lang="en-US" dirty="0" smtClean="0">
                          <a:latin typeface="Arial" pitchFamily="34" charset="0"/>
                          <a:cs typeface="Arial" pitchFamily="34" charset="0"/>
                        </a:rPr>
                        <a:t> </a:t>
                      </a:r>
                      <a:r>
                        <a:rPr lang="en-US" dirty="0" err="1" smtClean="0">
                          <a:latin typeface="Arial" pitchFamily="34" charset="0"/>
                          <a:cs typeface="Arial" pitchFamily="34" charset="0"/>
                        </a:rPr>
                        <a:t>Piutang</a:t>
                      </a:r>
                      <a:r>
                        <a:rPr lang="en-US" dirty="0" smtClean="0">
                          <a:latin typeface="Arial" pitchFamily="34" charset="0"/>
                          <a:cs typeface="Arial" pitchFamily="34" charset="0"/>
                        </a:rPr>
                        <a:t> </a:t>
                      </a:r>
                      <a:r>
                        <a:rPr lang="en-US" dirty="0" err="1" smtClean="0">
                          <a:latin typeface="Arial" pitchFamily="34" charset="0"/>
                          <a:cs typeface="Arial" pitchFamily="34" charset="0"/>
                        </a:rPr>
                        <a:t>dari</a:t>
                      </a:r>
                      <a:r>
                        <a:rPr lang="en-US" dirty="0" smtClean="0">
                          <a:latin typeface="Arial" pitchFamily="34" charset="0"/>
                          <a:cs typeface="Arial" pitchFamily="34" charset="0"/>
                        </a:rPr>
                        <a:t> KUN</a:t>
                      </a:r>
                      <a:endParaRPr lang="en-US" dirty="0">
                        <a:latin typeface="Arial" pitchFamily="34" charset="0"/>
                        <a:cs typeface="Arial" pitchFamily="34" charset="0"/>
                      </a:endParaRPr>
                    </a:p>
                  </a:txBody>
                  <a:tcPr/>
                </a:tc>
                <a:tc>
                  <a:txBody>
                    <a:bodyPr/>
                    <a:lstStyle/>
                    <a:p>
                      <a:endParaRPr lang="en-US" dirty="0">
                        <a:latin typeface="Arial" pitchFamily="34" charset="0"/>
                        <a:cs typeface="Arial" pitchFamily="34" charset="0"/>
                      </a:endParaRPr>
                    </a:p>
                  </a:txBody>
                  <a:tcPr/>
                </a:tc>
                <a:tc>
                  <a:txBody>
                    <a:bodyPr/>
                    <a:lstStyle/>
                    <a:p>
                      <a:pPr algn="ctr"/>
                      <a:r>
                        <a:rPr lang="en-US" dirty="0" smtClean="0">
                          <a:latin typeface="Arial" pitchFamily="34" charset="0"/>
                          <a:cs typeface="Arial" pitchFamily="34" charset="0"/>
                        </a:rPr>
                        <a:t>xxx</a:t>
                      </a:r>
                      <a:endParaRPr lang="en-US" dirty="0">
                        <a:latin typeface="Arial" pitchFamily="34" charset="0"/>
                        <a:cs typeface="Arial" pitchFamily="34" charset="0"/>
                      </a:endParaRPr>
                    </a:p>
                  </a:txBody>
                  <a:tcPr/>
                </a:tc>
              </a:tr>
            </a:tbl>
          </a:graphicData>
        </a:graphic>
      </p:graphicFrame>
      <p:sp>
        <p:nvSpPr>
          <p:cNvPr id="5" name="Slide Number Placeholder 4"/>
          <p:cNvSpPr>
            <a:spLocks noGrp="1"/>
          </p:cNvSpPr>
          <p:nvPr>
            <p:ph type="sldNum" sz="quarter" idx="12"/>
          </p:nvPr>
        </p:nvSpPr>
        <p:spPr/>
        <p:txBody>
          <a:bodyPr/>
          <a:lstStyle/>
          <a:p>
            <a:fld id="{0CA38605-D86C-4AC1-A300-2DD61464C1AA}" type="slidenum">
              <a:rPr lang="en-US" smtClean="0"/>
              <a:pPr/>
              <a:t>20</a:t>
            </a:fld>
            <a:endParaRPr lang="en-US"/>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dirty="0" smtClean="0">
                <a:latin typeface="Arial Black" pitchFamily="34" charset="0"/>
              </a:rPr>
              <a:t>AKUNTANSI BELANJA BANTUAN SOSIAL (2</a:t>
            </a:r>
            <a:r>
              <a:rPr lang="id-ID" dirty="0" smtClean="0">
                <a:latin typeface="Arial Black" pitchFamily="34" charset="0"/>
              </a:rPr>
              <a:t>-</a:t>
            </a:r>
            <a:r>
              <a:rPr lang="en-US" dirty="0" smtClean="0">
                <a:latin typeface="Arial Black" pitchFamily="34" charset="0"/>
              </a:rPr>
              <a:t>9)</a:t>
            </a:r>
            <a:endParaRPr lang="en-US" dirty="0">
              <a:latin typeface="Arial Black" pitchFamily="34" charset="0"/>
            </a:endParaRPr>
          </a:p>
        </p:txBody>
      </p:sp>
      <p:sp>
        <p:nvSpPr>
          <p:cNvPr id="3" name="Content Placeholder 2"/>
          <p:cNvSpPr>
            <a:spLocks noGrp="1"/>
          </p:cNvSpPr>
          <p:nvPr>
            <p:ph type="subTitle" idx="1"/>
          </p:nvPr>
        </p:nvSpPr>
        <p:spPr/>
        <p:txBody>
          <a:bodyPr/>
          <a:lstStyle/>
          <a:p>
            <a:pPr marL="349250" indent="-3175">
              <a:buNone/>
            </a:pPr>
            <a:r>
              <a:rPr lang="en-US" sz="1800" b="1" dirty="0" smtClean="0"/>
              <a:t>BUN:</a:t>
            </a:r>
          </a:p>
          <a:p>
            <a:pPr indent="-3175">
              <a:buNone/>
            </a:pPr>
            <a:endParaRPr lang="en-US" dirty="0" smtClean="0"/>
          </a:p>
          <a:p>
            <a:pPr indent="-3175">
              <a:buNone/>
            </a:pPr>
            <a:endParaRPr lang="en-US" dirty="0" smtClean="0"/>
          </a:p>
          <a:p>
            <a:pPr indent="-3175">
              <a:buNone/>
            </a:pPr>
            <a:endParaRPr lang="en-US" sz="2400" dirty="0" smtClean="0"/>
          </a:p>
          <a:p>
            <a:pPr marL="290513" indent="-3175">
              <a:buNone/>
            </a:pPr>
            <a:r>
              <a:rPr lang="en-US" sz="2000" b="1" dirty="0" err="1" smtClean="0"/>
              <a:t>Pemerintah</a:t>
            </a:r>
            <a:r>
              <a:rPr lang="en-US" sz="2000" b="1" dirty="0" smtClean="0"/>
              <a:t> Daerah:</a:t>
            </a:r>
          </a:p>
          <a:p>
            <a:pPr marL="293688" indent="-3175">
              <a:buNone/>
            </a:pPr>
            <a:r>
              <a:rPr lang="en-US" sz="2000" dirty="0" err="1" smtClean="0"/>
              <a:t>Bantuan</a:t>
            </a:r>
            <a:r>
              <a:rPr lang="en-US" sz="2000" dirty="0" smtClean="0"/>
              <a:t> </a:t>
            </a:r>
            <a:r>
              <a:rPr lang="en-US" sz="2000" dirty="0" err="1" smtClean="0"/>
              <a:t>sosial</a:t>
            </a:r>
            <a:r>
              <a:rPr lang="en-US" sz="2000" dirty="0" smtClean="0"/>
              <a:t> </a:t>
            </a:r>
            <a:r>
              <a:rPr lang="en-US" sz="2000" dirty="0" err="1" smtClean="0"/>
              <a:t>dalam</a:t>
            </a:r>
            <a:r>
              <a:rPr lang="en-US" sz="2000" dirty="0" smtClean="0"/>
              <a:t> </a:t>
            </a:r>
            <a:r>
              <a:rPr lang="en-US" sz="2000" dirty="0" err="1" smtClean="0"/>
              <a:t>bentuk</a:t>
            </a:r>
            <a:r>
              <a:rPr lang="en-US" sz="2000" dirty="0" smtClean="0"/>
              <a:t> </a:t>
            </a:r>
            <a:r>
              <a:rPr lang="en-US" sz="2000" dirty="0" err="1" smtClean="0"/>
              <a:t>uang</a:t>
            </a:r>
            <a:r>
              <a:rPr lang="en-US" sz="2000" dirty="0" smtClean="0"/>
              <a:t> </a:t>
            </a:r>
            <a:r>
              <a:rPr lang="en-US" sz="2000" dirty="0" err="1" smtClean="0"/>
              <a:t>dianggarkan</a:t>
            </a:r>
            <a:r>
              <a:rPr lang="en-US" sz="2000" dirty="0" smtClean="0"/>
              <a:t> </a:t>
            </a:r>
            <a:r>
              <a:rPr lang="en-US" sz="2000" dirty="0" err="1" smtClean="0"/>
              <a:t>dalam</a:t>
            </a:r>
            <a:r>
              <a:rPr lang="en-US" sz="2000" dirty="0" smtClean="0"/>
              <a:t> PPKD</a:t>
            </a:r>
          </a:p>
          <a:p>
            <a:pPr indent="-3175">
              <a:buNone/>
            </a:pPr>
            <a:endParaRPr lang="en-US" dirty="0" smtClean="0"/>
          </a:p>
          <a:p>
            <a:pPr indent="-3175">
              <a:buNone/>
            </a:pPr>
            <a:endParaRPr lang="en-US" dirty="0" smtClean="0"/>
          </a:p>
          <a:p>
            <a:pPr>
              <a:buNone/>
            </a:pPr>
            <a:endParaRPr lang="en-US" dirty="0"/>
          </a:p>
        </p:txBody>
      </p:sp>
      <p:graphicFrame>
        <p:nvGraphicFramePr>
          <p:cNvPr id="4" name="Table 3"/>
          <p:cNvGraphicFramePr>
            <a:graphicFrameLocks noGrp="1"/>
          </p:cNvGraphicFramePr>
          <p:nvPr/>
        </p:nvGraphicFramePr>
        <p:xfrm>
          <a:off x="914400" y="1676400"/>
          <a:ext cx="7467600" cy="1371600"/>
        </p:xfrm>
        <a:graphic>
          <a:graphicData uri="http://schemas.openxmlformats.org/drawingml/2006/table">
            <a:tbl>
              <a:tblPr firstRow="1" bandRow="1">
                <a:tableStyleId>{5C22544A-7EE6-4342-B048-85BDC9FD1C3A}</a:tableStyleId>
              </a:tblPr>
              <a:tblGrid>
                <a:gridCol w="1524000"/>
                <a:gridCol w="3886200"/>
                <a:gridCol w="1066800"/>
                <a:gridCol w="990600"/>
              </a:tblGrid>
              <a:tr h="228600">
                <a:tc>
                  <a:txBody>
                    <a:bodyPr/>
                    <a:lstStyle/>
                    <a:p>
                      <a:pPr algn="ctr"/>
                      <a:r>
                        <a:rPr lang="en-US" dirty="0" err="1" smtClean="0">
                          <a:latin typeface="Arial" pitchFamily="34" charset="0"/>
                          <a:cs typeface="Arial" pitchFamily="34" charset="0"/>
                        </a:rPr>
                        <a:t>Kode</a:t>
                      </a:r>
                      <a:r>
                        <a:rPr lang="en-US" dirty="0" smtClean="0">
                          <a:latin typeface="Arial" pitchFamily="34" charset="0"/>
                          <a:cs typeface="Arial" pitchFamily="34" charset="0"/>
                        </a:rPr>
                        <a:t> </a:t>
                      </a:r>
                      <a:r>
                        <a:rPr lang="en-US" dirty="0" err="1" smtClean="0">
                          <a:latin typeface="Arial" pitchFamily="34" charset="0"/>
                          <a:cs typeface="Arial" pitchFamily="34" charset="0"/>
                        </a:rPr>
                        <a:t>Rekening</a:t>
                      </a:r>
                      <a:endParaRPr lang="en-US" dirty="0">
                        <a:latin typeface="Arial" pitchFamily="34" charset="0"/>
                        <a:cs typeface="Arial" pitchFamily="34" charset="0"/>
                      </a:endParaRPr>
                    </a:p>
                  </a:txBody>
                  <a:tcPr/>
                </a:tc>
                <a:tc>
                  <a:txBody>
                    <a:bodyPr/>
                    <a:lstStyle/>
                    <a:p>
                      <a:pPr algn="ctr"/>
                      <a:r>
                        <a:rPr lang="en-US" dirty="0" err="1" smtClean="0">
                          <a:latin typeface="Arial" pitchFamily="34" charset="0"/>
                          <a:cs typeface="Arial" pitchFamily="34" charset="0"/>
                        </a:rPr>
                        <a:t>Uraian</a:t>
                      </a:r>
                      <a:endParaRPr lang="en-US" dirty="0">
                        <a:latin typeface="Arial" pitchFamily="34" charset="0"/>
                        <a:cs typeface="Arial" pitchFamily="34" charset="0"/>
                      </a:endParaRPr>
                    </a:p>
                  </a:txBody>
                  <a:tcPr/>
                </a:tc>
                <a:tc>
                  <a:txBody>
                    <a:bodyPr/>
                    <a:lstStyle/>
                    <a:p>
                      <a:pPr algn="ctr"/>
                      <a:r>
                        <a:rPr lang="en-US" dirty="0" err="1" smtClean="0">
                          <a:latin typeface="Arial" pitchFamily="34" charset="0"/>
                          <a:cs typeface="Arial" pitchFamily="34" charset="0"/>
                        </a:rPr>
                        <a:t>Debet</a:t>
                      </a:r>
                      <a:endParaRPr lang="en-US" dirty="0">
                        <a:latin typeface="Arial" pitchFamily="34" charset="0"/>
                        <a:cs typeface="Arial" pitchFamily="34" charset="0"/>
                      </a:endParaRPr>
                    </a:p>
                  </a:txBody>
                  <a:tcPr/>
                </a:tc>
                <a:tc>
                  <a:txBody>
                    <a:bodyPr/>
                    <a:lstStyle/>
                    <a:p>
                      <a:pPr algn="ctr"/>
                      <a:r>
                        <a:rPr lang="en-US" dirty="0" err="1" smtClean="0">
                          <a:latin typeface="Arial" pitchFamily="34" charset="0"/>
                          <a:cs typeface="Arial" pitchFamily="34" charset="0"/>
                        </a:rPr>
                        <a:t>Kredit</a:t>
                      </a:r>
                      <a:endParaRPr lang="en-US" dirty="0">
                        <a:latin typeface="Arial" pitchFamily="34" charset="0"/>
                        <a:cs typeface="Arial" pitchFamily="34" charset="0"/>
                      </a:endParaRPr>
                    </a:p>
                  </a:txBody>
                  <a:tcPr/>
                </a:tc>
              </a:tr>
              <a:tr h="304800">
                <a:tc>
                  <a:txBody>
                    <a:bodyPr/>
                    <a:lstStyle/>
                    <a:p>
                      <a:endParaRPr lang="en-US" dirty="0">
                        <a:latin typeface="Arial" pitchFamily="34" charset="0"/>
                        <a:cs typeface="Arial" pitchFamily="34" charset="0"/>
                      </a:endParaRPr>
                    </a:p>
                  </a:txBody>
                  <a:tcPr/>
                </a:tc>
                <a:tc>
                  <a:txBody>
                    <a:bodyPr/>
                    <a:lstStyle/>
                    <a:p>
                      <a:r>
                        <a:rPr lang="en-US" dirty="0" err="1" smtClean="0">
                          <a:latin typeface="Arial" pitchFamily="34" charset="0"/>
                          <a:cs typeface="Arial" pitchFamily="34" charset="0"/>
                        </a:rPr>
                        <a:t>Belanja</a:t>
                      </a:r>
                      <a:r>
                        <a:rPr lang="en-US" dirty="0" smtClean="0">
                          <a:latin typeface="Arial" pitchFamily="34" charset="0"/>
                          <a:cs typeface="Arial" pitchFamily="34" charset="0"/>
                        </a:rPr>
                        <a:t> </a:t>
                      </a:r>
                      <a:r>
                        <a:rPr lang="en-US" dirty="0" err="1" smtClean="0">
                          <a:latin typeface="Arial" pitchFamily="34" charset="0"/>
                          <a:cs typeface="Arial" pitchFamily="34" charset="0"/>
                        </a:rPr>
                        <a:t>Bantuan</a:t>
                      </a:r>
                      <a:r>
                        <a:rPr lang="en-US" dirty="0" smtClean="0">
                          <a:latin typeface="Arial" pitchFamily="34" charset="0"/>
                          <a:cs typeface="Arial" pitchFamily="34" charset="0"/>
                        </a:rPr>
                        <a:t> </a:t>
                      </a:r>
                      <a:r>
                        <a:rPr lang="en-US" dirty="0" err="1" smtClean="0">
                          <a:latin typeface="Arial" pitchFamily="34" charset="0"/>
                          <a:cs typeface="Arial" pitchFamily="34" charset="0"/>
                        </a:rPr>
                        <a:t>Sosial</a:t>
                      </a:r>
                      <a:endParaRPr lang="en-US" dirty="0">
                        <a:latin typeface="Arial" pitchFamily="34" charset="0"/>
                        <a:cs typeface="Arial" pitchFamily="34" charset="0"/>
                      </a:endParaRPr>
                    </a:p>
                  </a:txBody>
                  <a:tcPr/>
                </a:tc>
                <a:tc>
                  <a:txBody>
                    <a:bodyPr/>
                    <a:lstStyle/>
                    <a:p>
                      <a:pPr algn="ctr"/>
                      <a:r>
                        <a:rPr lang="en-US" dirty="0" smtClean="0">
                          <a:latin typeface="Arial" pitchFamily="34" charset="0"/>
                          <a:cs typeface="Arial" pitchFamily="34" charset="0"/>
                        </a:rPr>
                        <a:t>xxx</a:t>
                      </a:r>
                      <a:endParaRPr lang="en-US" dirty="0">
                        <a:latin typeface="Arial" pitchFamily="34" charset="0"/>
                        <a:cs typeface="Arial" pitchFamily="34" charset="0"/>
                      </a:endParaRPr>
                    </a:p>
                  </a:txBody>
                  <a:tcPr/>
                </a:tc>
                <a:tc>
                  <a:txBody>
                    <a:bodyPr/>
                    <a:lstStyle/>
                    <a:p>
                      <a:endParaRPr lang="en-US" dirty="0">
                        <a:latin typeface="Arial" pitchFamily="34" charset="0"/>
                        <a:cs typeface="Arial" pitchFamily="34" charset="0"/>
                      </a:endParaRPr>
                    </a:p>
                  </a:txBody>
                  <a:tcPr/>
                </a:tc>
              </a:tr>
              <a:tr h="304800">
                <a:tc>
                  <a:txBody>
                    <a:bodyPr/>
                    <a:lstStyle/>
                    <a:p>
                      <a:endParaRPr lang="en-US">
                        <a:latin typeface="Arial" pitchFamily="34" charset="0"/>
                        <a:cs typeface="Arial" pitchFamily="34" charset="0"/>
                      </a:endParaRPr>
                    </a:p>
                  </a:txBody>
                  <a:tcPr/>
                </a:tc>
                <a:tc>
                  <a:txBody>
                    <a:bodyPr/>
                    <a:lstStyle/>
                    <a:p>
                      <a:pPr marL="574675" indent="0"/>
                      <a:r>
                        <a:rPr lang="en-US" dirty="0" smtClean="0">
                          <a:latin typeface="Arial" pitchFamily="34" charset="0"/>
                          <a:cs typeface="Arial" pitchFamily="34" charset="0"/>
                        </a:rPr>
                        <a:t>KUN</a:t>
                      </a:r>
                      <a:endParaRPr lang="en-US" dirty="0">
                        <a:latin typeface="Arial" pitchFamily="34" charset="0"/>
                        <a:cs typeface="Arial" pitchFamily="34" charset="0"/>
                      </a:endParaRPr>
                    </a:p>
                  </a:txBody>
                  <a:tcPr/>
                </a:tc>
                <a:tc>
                  <a:txBody>
                    <a:bodyPr/>
                    <a:lstStyle/>
                    <a:p>
                      <a:endParaRPr lang="en-US" dirty="0">
                        <a:latin typeface="Arial" pitchFamily="34" charset="0"/>
                        <a:cs typeface="Arial" pitchFamily="34" charset="0"/>
                      </a:endParaRPr>
                    </a:p>
                  </a:txBody>
                  <a:tcPr/>
                </a:tc>
                <a:tc>
                  <a:txBody>
                    <a:bodyPr/>
                    <a:lstStyle/>
                    <a:p>
                      <a:pPr algn="ctr"/>
                      <a:r>
                        <a:rPr lang="en-US" dirty="0" smtClean="0">
                          <a:latin typeface="Arial" pitchFamily="34" charset="0"/>
                          <a:cs typeface="Arial" pitchFamily="34" charset="0"/>
                        </a:rPr>
                        <a:t>xxx</a:t>
                      </a:r>
                      <a:endParaRPr lang="en-US" dirty="0">
                        <a:latin typeface="Arial" pitchFamily="34" charset="0"/>
                        <a:cs typeface="Arial" pitchFamily="34" charset="0"/>
                      </a:endParaRPr>
                    </a:p>
                  </a:txBody>
                  <a:tcPr/>
                </a:tc>
              </a:tr>
            </a:tbl>
          </a:graphicData>
        </a:graphic>
      </p:graphicFrame>
      <p:graphicFrame>
        <p:nvGraphicFramePr>
          <p:cNvPr id="5" name="Table 4"/>
          <p:cNvGraphicFramePr>
            <a:graphicFrameLocks noGrp="1"/>
          </p:cNvGraphicFramePr>
          <p:nvPr/>
        </p:nvGraphicFramePr>
        <p:xfrm>
          <a:off x="845125" y="3810000"/>
          <a:ext cx="7467600" cy="1600200"/>
        </p:xfrm>
        <a:graphic>
          <a:graphicData uri="http://schemas.openxmlformats.org/drawingml/2006/table">
            <a:tbl>
              <a:tblPr firstRow="1" bandRow="1">
                <a:tableStyleId>{5C22544A-7EE6-4342-B048-85BDC9FD1C3A}</a:tableStyleId>
              </a:tblPr>
              <a:tblGrid>
                <a:gridCol w="1600200"/>
                <a:gridCol w="3810000"/>
                <a:gridCol w="1066800"/>
                <a:gridCol w="990600"/>
              </a:tblGrid>
              <a:tr h="746760">
                <a:tc>
                  <a:txBody>
                    <a:bodyPr/>
                    <a:lstStyle/>
                    <a:p>
                      <a:pPr algn="ctr"/>
                      <a:r>
                        <a:rPr lang="en-US" dirty="0" err="1" smtClean="0">
                          <a:latin typeface="Arial" pitchFamily="34" charset="0"/>
                          <a:cs typeface="Arial" pitchFamily="34" charset="0"/>
                        </a:rPr>
                        <a:t>Kode</a:t>
                      </a:r>
                      <a:r>
                        <a:rPr lang="en-US" dirty="0" smtClean="0">
                          <a:latin typeface="Arial" pitchFamily="34" charset="0"/>
                          <a:cs typeface="Arial" pitchFamily="34" charset="0"/>
                        </a:rPr>
                        <a:t> </a:t>
                      </a:r>
                      <a:r>
                        <a:rPr lang="en-US" dirty="0" err="1" smtClean="0">
                          <a:latin typeface="Arial" pitchFamily="34" charset="0"/>
                          <a:cs typeface="Arial" pitchFamily="34" charset="0"/>
                        </a:rPr>
                        <a:t>Rekening</a:t>
                      </a:r>
                      <a:endParaRPr lang="en-US" dirty="0">
                        <a:latin typeface="Arial" pitchFamily="34" charset="0"/>
                        <a:cs typeface="Arial" pitchFamily="34" charset="0"/>
                      </a:endParaRPr>
                    </a:p>
                  </a:txBody>
                  <a:tcPr/>
                </a:tc>
                <a:tc>
                  <a:txBody>
                    <a:bodyPr/>
                    <a:lstStyle/>
                    <a:p>
                      <a:pPr algn="ctr"/>
                      <a:r>
                        <a:rPr lang="en-US" dirty="0" err="1" smtClean="0">
                          <a:latin typeface="Arial" pitchFamily="34" charset="0"/>
                          <a:cs typeface="Arial" pitchFamily="34" charset="0"/>
                        </a:rPr>
                        <a:t>Uraian</a:t>
                      </a:r>
                      <a:endParaRPr lang="en-US" dirty="0">
                        <a:latin typeface="Arial" pitchFamily="34" charset="0"/>
                        <a:cs typeface="Arial" pitchFamily="34" charset="0"/>
                      </a:endParaRPr>
                    </a:p>
                  </a:txBody>
                  <a:tcPr/>
                </a:tc>
                <a:tc>
                  <a:txBody>
                    <a:bodyPr/>
                    <a:lstStyle/>
                    <a:p>
                      <a:pPr algn="ctr"/>
                      <a:r>
                        <a:rPr lang="en-US" dirty="0" err="1" smtClean="0">
                          <a:latin typeface="Arial" pitchFamily="34" charset="0"/>
                          <a:cs typeface="Arial" pitchFamily="34" charset="0"/>
                        </a:rPr>
                        <a:t>Debet</a:t>
                      </a:r>
                      <a:endParaRPr lang="en-US" dirty="0">
                        <a:latin typeface="Arial" pitchFamily="34" charset="0"/>
                        <a:cs typeface="Arial" pitchFamily="34" charset="0"/>
                      </a:endParaRPr>
                    </a:p>
                  </a:txBody>
                  <a:tcPr/>
                </a:tc>
                <a:tc>
                  <a:txBody>
                    <a:bodyPr/>
                    <a:lstStyle/>
                    <a:p>
                      <a:pPr algn="ctr"/>
                      <a:r>
                        <a:rPr lang="en-US" dirty="0" err="1" smtClean="0">
                          <a:latin typeface="Arial" pitchFamily="34" charset="0"/>
                          <a:cs typeface="Arial" pitchFamily="34" charset="0"/>
                        </a:rPr>
                        <a:t>Kredit</a:t>
                      </a:r>
                      <a:endParaRPr lang="en-US" dirty="0">
                        <a:latin typeface="Arial" pitchFamily="34" charset="0"/>
                        <a:cs typeface="Arial" pitchFamily="34" charset="0"/>
                      </a:endParaRPr>
                    </a:p>
                  </a:txBody>
                  <a:tcPr/>
                </a:tc>
              </a:tr>
              <a:tr h="426720">
                <a:tc>
                  <a:txBody>
                    <a:bodyPr/>
                    <a:lstStyle/>
                    <a:p>
                      <a:endParaRPr lang="en-US">
                        <a:latin typeface="Arial" pitchFamily="34" charset="0"/>
                        <a:cs typeface="Arial" pitchFamily="34" charset="0"/>
                      </a:endParaRPr>
                    </a:p>
                  </a:txBody>
                  <a:tcPr/>
                </a:tc>
                <a:tc>
                  <a:txBody>
                    <a:bodyPr/>
                    <a:lstStyle/>
                    <a:p>
                      <a:r>
                        <a:rPr lang="en-US" dirty="0" err="1" smtClean="0">
                          <a:latin typeface="Arial" pitchFamily="34" charset="0"/>
                          <a:cs typeface="Arial" pitchFamily="34" charset="0"/>
                        </a:rPr>
                        <a:t>Belanja</a:t>
                      </a:r>
                      <a:r>
                        <a:rPr lang="en-US" dirty="0" smtClean="0">
                          <a:latin typeface="Arial" pitchFamily="34" charset="0"/>
                          <a:cs typeface="Arial" pitchFamily="34" charset="0"/>
                        </a:rPr>
                        <a:t> </a:t>
                      </a:r>
                      <a:r>
                        <a:rPr lang="en-US" dirty="0" err="1" smtClean="0">
                          <a:latin typeface="Arial" pitchFamily="34" charset="0"/>
                          <a:cs typeface="Arial" pitchFamily="34" charset="0"/>
                        </a:rPr>
                        <a:t>Bantuan</a:t>
                      </a:r>
                      <a:r>
                        <a:rPr lang="en-US" dirty="0" smtClean="0">
                          <a:latin typeface="Arial" pitchFamily="34" charset="0"/>
                          <a:cs typeface="Arial" pitchFamily="34" charset="0"/>
                        </a:rPr>
                        <a:t> </a:t>
                      </a:r>
                      <a:r>
                        <a:rPr lang="en-US" dirty="0" err="1" smtClean="0">
                          <a:latin typeface="Arial" pitchFamily="34" charset="0"/>
                          <a:cs typeface="Arial" pitchFamily="34" charset="0"/>
                        </a:rPr>
                        <a:t>Sosial</a:t>
                      </a:r>
                      <a:endParaRPr lang="en-US" dirty="0">
                        <a:latin typeface="Arial" pitchFamily="34" charset="0"/>
                        <a:cs typeface="Arial" pitchFamily="34" charset="0"/>
                      </a:endParaRPr>
                    </a:p>
                  </a:txBody>
                  <a:tcPr/>
                </a:tc>
                <a:tc>
                  <a:txBody>
                    <a:bodyPr/>
                    <a:lstStyle/>
                    <a:p>
                      <a:pPr algn="ctr"/>
                      <a:r>
                        <a:rPr lang="en-US" dirty="0" smtClean="0">
                          <a:latin typeface="Arial" pitchFamily="34" charset="0"/>
                          <a:cs typeface="Arial" pitchFamily="34" charset="0"/>
                        </a:rPr>
                        <a:t>xxx</a:t>
                      </a:r>
                      <a:endParaRPr lang="en-US" dirty="0">
                        <a:latin typeface="Arial" pitchFamily="34" charset="0"/>
                        <a:cs typeface="Arial" pitchFamily="34" charset="0"/>
                      </a:endParaRPr>
                    </a:p>
                  </a:txBody>
                  <a:tcPr/>
                </a:tc>
                <a:tc>
                  <a:txBody>
                    <a:bodyPr/>
                    <a:lstStyle/>
                    <a:p>
                      <a:endParaRPr lang="en-US" dirty="0">
                        <a:latin typeface="Arial" pitchFamily="34" charset="0"/>
                        <a:cs typeface="Arial" pitchFamily="34" charset="0"/>
                      </a:endParaRPr>
                    </a:p>
                  </a:txBody>
                  <a:tcPr/>
                </a:tc>
              </a:tr>
              <a:tr h="426720">
                <a:tc>
                  <a:txBody>
                    <a:bodyPr/>
                    <a:lstStyle/>
                    <a:p>
                      <a:endParaRPr lang="en-US">
                        <a:latin typeface="Arial" pitchFamily="34" charset="0"/>
                        <a:cs typeface="Arial" pitchFamily="34" charset="0"/>
                      </a:endParaRPr>
                    </a:p>
                  </a:txBody>
                  <a:tcPr/>
                </a:tc>
                <a:tc>
                  <a:txBody>
                    <a:bodyPr/>
                    <a:lstStyle/>
                    <a:p>
                      <a:pPr marL="574675" indent="0"/>
                      <a:r>
                        <a:rPr lang="en-US" dirty="0" err="1" smtClean="0">
                          <a:latin typeface="Arial" pitchFamily="34" charset="0"/>
                          <a:cs typeface="Arial" pitchFamily="34" charset="0"/>
                        </a:rPr>
                        <a:t>Kas</a:t>
                      </a:r>
                      <a:r>
                        <a:rPr lang="en-US" dirty="0" smtClean="0">
                          <a:latin typeface="Arial" pitchFamily="34" charset="0"/>
                          <a:cs typeface="Arial" pitchFamily="34" charset="0"/>
                        </a:rPr>
                        <a:t> </a:t>
                      </a:r>
                      <a:r>
                        <a:rPr lang="en-US" dirty="0" err="1" smtClean="0">
                          <a:latin typeface="Arial" pitchFamily="34" charset="0"/>
                          <a:cs typeface="Arial" pitchFamily="34" charset="0"/>
                        </a:rPr>
                        <a:t>di</a:t>
                      </a:r>
                      <a:r>
                        <a:rPr lang="en-US" dirty="0" smtClean="0">
                          <a:latin typeface="Arial" pitchFamily="34" charset="0"/>
                          <a:cs typeface="Arial" pitchFamily="34" charset="0"/>
                        </a:rPr>
                        <a:t> </a:t>
                      </a:r>
                      <a:r>
                        <a:rPr lang="en-US" dirty="0" err="1" smtClean="0">
                          <a:latin typeface="Arial" pitchFamily="34" charset="0"/>
                          <a:cs typeface="Arial" pitchFamily="34" charset="0"/>
                        </a:rPr>
                        <a:t>Kas</a:t>
                      </a:r>
                      <a:r>
                        <a:rPr lang="en-US" baseline="0" dirty="0" smtClean="0">
                          <a:latin typeface="Arial" pitchFamily="34" charset="0"/>
                          <a:cs typeface="Arial" pitchFamily="34" charset="0"/>
                        </a:rPr>
                        <a:t> Daerah</a:t>
                      </a:r>
                      <a:endParaRPr lang="en-US" dirty="0">
                        <a:latin typeface="Arial" pitchFamily="34" charset="0"/>
                        <a:cs typeface="Arial" pitchFamily="34" charset="0"/>
                      </a:endParaRPr>
                    </a:p>
                  </a:txBody>
                  <a:tcPr/>
                </a:tc>
                <a:tc>
                  <a:txBody>
                    <a:bodyPr/>
                    <a:lstStyle/>
                    <a:p>
                      <a:endParaRPr lang="en-US">
                        <a:latin typeface="Arial" pitchFamily="34" charset="0"/>
                        <a:cs typeface="Arial" pitchFamily="34" charset="0"/>
                      </a:endParaRPr>
                    </a:p>
                  </a:txBody>
                  <a:tcPr/>
                </a:tc>
                <a:tc>
                  <a:txBody>
                    <a:bodyPr/>
                    <a:lstStyle/>
                    <a:p>
                      <a:pPr algn="ctr"/>
                      <a:r>
                        <a:rPr lang="en-US" dirty="0" smtClean="0">
                          <a:latin typeface="Arial" pitchFamily="34" charset="0"/>
                          <a:cs typeface="Arial" pitchFamily="34" charset="0"/>
                        </a:rPr>
                        <a:t>xxx</a:t>
                      </a:r>
                      <a:endParaRPr lang="en-US" dirty="0">
                        <a:latin typeface="Arial" pitchFamily="34" charset="0"/>
                        <a:cs typeface="Arial" pitchFamily="34" charset="0"/>
                      </a:endParaRPr>
                    </a:p>
                  </a:txBody>
                  <a:tcPr/>
                </a:tc>
              </a:tr>
            </a:tbl>
          </a:graphicData>
        </a:graphic>
      </p:graphicFrame>
      <p:sp>
        <p:nvSpPr>
          <p:cNvPr id="6" name="Slide Number Placeholder 5"/>
          <p:cNvSpPr>
            <a:spLocks noGrp="1"/>
          </p:cNvSpPr>
          <p:nvPr>
            <p:ph type="sldNum" sz="quarter" idx="12"/>
          </p:nvPr>
        </p:nvSpPr>
        <p:spPr/>
        <p:txBody>
          <a:bodyPr/>
          <a:lstStyle/>
          <a:p>
            <a:fld id="{0CA38605-D86C-4AC1-A300-2DD61464C1AA}" type="slidenum">
              <a:rPr lang="en-US" smtClean="0"/>
              <a:pPr/>
              <a:t>21</a:t>
            </a:fld>
            <a:endParaRPr lang="en-US"/>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dirty="0" smtClean="0">
                <a:latin typeface="Arial Black" pitchFamily="34" charset="0"/>
              </a:rPr>
              <a:t>AKUNTANSI BELANJA BANTUAN SOSIAL (3</a:t>
            </a:r>
            <a:r>
              <a:rPr lang="id-ID" dirty="0" smtClean="0">
                <a:latin typeface="Arial Black" pitchFamily="34" charset="0"/>
              </a:rPr>
              <a:t>-</a:t>
            </a:r>
            <a:r>
              <a:rPr lang="en-US" dirty="0" smtClean="0">
                <a:latin typeface="Arial Black" pitchFamily="34" charset="0"/>
              </a:rPr>
              <a:t>9)</a:t>
            </a:r>
            <a:endParaRPr lang="en-US" dirty="0">
              <a:latin typeface="Arial Black" pitchFamily="34" charset="0"/>
            </a:endParaRPr>
          </a:p>
        </p:txBody>
      </p:sp>
      <p:sp>
        <p:nvSpPr>
          <p:cNvPr id="3" name="Content Placeholder 2"/>
          <p:cNvSpPr>
            <a:spLocks noGrp="1"/>
          </p:cNvSpPr>
          <p:nvPr>
            <p:ph type="subTitle" idx="1"/>
          </p:nvPr>
        </p:nvSpPr>
        <p:spPr>
          <a:xfrm>
            <a:off x="457200" y="1143000"/>
            <a:ext cx="8229600" cy="5105400"/>
          </a:xfrm>
        </p:spPr>
        <p:txBody>
          <a:bodyPr>
            <a:normAutofit/>
          </a:bodyPr>
          <a:lstStyle/>
          <a:p>
            <a:pPr indent="-3175">
              <a:buNone/>
            </a:pPr>
            <a:r>
              <a:rPr lang="id-ID" sz="2400" dirty="0" smtClean="0">
                <a:solidFill>
                  <a:srgbClr val="C00000"/>
                </a:solidFill>
              </a:rPr>
              <a:t>    </a:t>
            </a:r>
            <a:r>
              <a:rPr lang="en-US" sz="2400" dirty="0" smtClean="0">
                <a:solidFill>
                  <a:srgbClr val="C00000"/>
                </a:solidFill>
              </a:rPr>
              <a:t>b. </a:t>
            </a:r>
            <a:r>
              <a:rPr lang="en-US" sz="2400" dirty="0" err="1" smtClean="0">
                <a:solidFill>
                  <a:srgbClr val="C00000"/>
                </a:solidFill>
              </a:rPr>
              <a:t>Bantuan</a:t>
            </a:r>
            <a:r>
              <a:rPr lang="en-US" sz="2400" dirty="0" smtClean="0">
                <a:solidFill>
                  <a:srgbClr val="C00000"/>
                </a:solidFill>
              </a:rPr>
              <a:t> </a:t>
            </a:r>
            <a:r>
              <a:rPr lang="en-US" sz="2400" dirty="0" err="1" smtClean="0">
                <a:solidFill>
                  <a:srgbClr val="C00000"/>
                </a:solidFill>
              </a:rPr>
              <a:t>Sosial</a:t>
            </a:r>
            <a:r>
              <a:rPr lang="en-US" sz="2400" dirty="0" smtClean="0">
                <a:solidFill>
                  <a:srgbClr val="C00000"/>
                </a:solidFill>
              </a:rPr>
              <a:t> </a:t>
            </a:r>
            <a:r>
              <a:rPr lang="en-US" sz="2400" dirty="0" err="1" smtClean="0">
                <a:solidFill>
                  <a:srgbClr val="C00000"/>
                </a:solidFill>
              </a:rPr>
              <a:t>dalam</a:t>
            </a:r>
            <a:r>
              <a:rPr lang="en-US" sz="2400" dirty="0" smtClean="0">
                <a:solidFill>
                  <a:srgbClr val="C00000"/>
                </a:solidFill>
              </a:rPr>
              <a:t> </a:t>
            </a:r>
            <a:r>
              <a:rPr lang="en-US" sz="2400" dirty="0" err="1" smtClean="0">
                <a:solidFill>
                  <a:srgbClr val="C00000"/>
                </a:solidFill>
              </a:rPr>
              <a:t>Bentuk</a:t>
            </a:r>
            <a:r>
              <a:rPr lang="en-US" sz="2400" dirty="0" smtClean="0">
                <a:solidFill>
                  <a:srgbClr val="C00000"/>
                </a:solidFill>
              </a:rPr>
              <a:t> </a:t>
            </a:r>
            <a:r>
              <a:rPr lang="en-US" sz="2400" dirty="0" err="1" smtClean="0">
                <a:solidFill>
                  <a:srgbClr val="C00000"/>
                </a:solidFill>
              </a:rPr>
              <a:t>Barang</a:t>
            </a:r>
            <a:endParaRPr lang="en-US" sz="2400" dirty="0" smtClean="0">
              <a:solidFill>
                <a:srgbClr val="C00000"/>
              </a:solidFill>
            </a:endParaRPr>
          </a:p>
          <a:p>
            <a:pPr marL="636588" indent="-3175">
              <a:buNone/>
            </a:pPr>
            <a:r>
              <a:rPr lang="en-US" sz="2400" b="1" dirty="0" err="1" smtClean="0"/>
              <a:t>Pemerintah</a:t>
            </a:r>
            <a:r>
              <a:rPr lang="en-US" sz="2400" b="1" dirty="0" smtClean="0"/>
              <a:t> </a:t>
            </a:r>
            <a:r>
              <a:rPr lang="en-US" sz="2400" b="1" dirty="0" err="1" smtClean="0"/>
              <a:t>Pusat</a:t>
            </a:r>
            <a:r>
              <a:rPr lang="en-US" sz="2400" dirty="0" smtClean="0"/>
              <a:t>	</a:t>
            </a:r>
          </a:p>
          <a:p>
            <a:pPr marL="636588" indent="-3175">
              <a:buNone/>
            </a:pPr>
            <a:r>
              <a:rPr lang="en-US" sz="2400" b="1" dirty="0" smtClean="0"/>
              <a:t>K/L:</a:t>
            </a:r>
          </a:p>
          <a:p>
            <a:pPr marL="636588" indent="-3175">
              <a:buNone/>
            </a:pPr>
            <a:endParaRPr lang="en-US" sz="2400" dirty="0" smtClean="0"/>
          </a:p>
          <a:p>
            <a:pPr marL="636588" indent="-3175">
              <a:buNone/>
            </a:pPr>
            <a:endParaRPr lang="en-US" sz="2400" dirty="0" smtClean="0"/>
          </a:p>
          <a:p>
            <a:pPr marL="636588" indent="-3175">
              <a:buNone/>
            </a:pPr>
            <a:endParaRPr lang="en-US" sz="2400" dirty="0" smtClean="0"/>
          </a:p>
          <a:p>
            <a:pPr marL="636588" indent="-3175">
              <a:buNone/>
            </a:pPr>
            <a:endParaRPr lang="en-US" sz="2400" dirty="0" smtClean="0"/>
          </a:p>
          <a:p>
            <a:pPr marL="636588" indent="-3175">
              <a:buNone/>
            </a:pPr>
            <a:r>
              <a:rPr lang="en-US" sz="2400" b="1" dirty="0" smtClean="0"/>
              <a:t>BUN:</a:t>
            </a:r>
          </a:p>
          <a:p>
            <a:pPr indent="-3175">
              <a:buNone/>
            </a:pPr>
            <a:r>
              <a:rPr lang="en-US" sz="2400" dirty="0" smtClean="0"/>
              <a:t>	</a:t>
            </a:r>
          </a:p>
          <a:p>
            <a:pPr indent="-3175">
              <a:buNone/>
            </a:pPr>
            <a:endParaRPr lang="en-US" sz="2400" dirty="0"/>
          </a:p>
        </p:txBody>
      </p:sp>
      <p:graphicFrame>
        <p:nvGraphicFramePr>
          <p:cNvPr id="5" name="Table 4"/>
          <p:cNvGraphicFramePr>
            <a:graphicFrameLocks noGrp="1"/>
          </p:cNvGraphicFramePr>
          <p:nvPr/>
        </p:nvGraphicFramePr>
        <p:xfrm>
          <a:off x="1219200" y="2550160"/>
          <a:ext cx="7315200" cy="1412240"/>
        </p:xfrm>
        <a:graphic>
          <a:graphicData uri="http://schemas.openxmlformats.org/drawingml/2006/table">
            <a:tbl>
              <a:tblPr firstRow="1" bandRow="1">
                <a:tableStyleId>{5C22544A-7EE6-4342-B048-85BDC9FD1C3A}</a:tableStyleId>
              </a:tblPr>
              <a:tblGrid>
                <a:gridCol w="1524000"/>
                <a:gridCol w="3810000"/>
                <a:gridCol w="990600"/>
                <a:gridCol w="990600"/>
              </a:tblGrid>
              <a:tr h="345440">
                <a:tc>
                  <a:txBody>
                    <a:bodyPr/>
                    <a:lstStyle/>
                    <a:p>
                      <a:pPr algn="ctr"/>
                      <a:r>
                        <a:rPr lang="en-US" dirty="0" err="1" smtClean="0">
                          <a:latin typeface="Arial" pitchFamily="34" charset="0"/>
                          <a:cs typeface="Arial" pitchFamily="34" charset="0"/>
                        </a:rPr>
                        <a:t>Kode</a:t>
                      </a:r>
                      <a:r>
                        <a:rPr lang="en-US" dirty="0" smtClean="0">
                          <a:latin typeface="Arial" pitchFamily="34" charset="0"/>
                          <a:cs typeface="Arial" pitchFamily="34" charset="0"/>
                        </a:rPr>
                        <a:t> </a:t>
                      </a:r>
                      <a:r>
                        <a:rPr lang="en-US" dirty="0" err="1" smtClean="0">
                          <a:latin typeface="Arial" pitchFamily="34" charset="0"/>
                          <a:cs typeface="Arial" pitchFamily="34" charset="0"/>
                        </a:rPr>
                        <a:t>Rekening</a:t>
                      </a:r>
                      <a:endParaRPr lang="en-US" dirty="0">
                        <a:latin typeface="Arial" pitchFamily="34" charset="0"/>
                        <a:cs typeface="Arial" pitchFamily="34" charset="0"/>
                      </a:endParaRPr>
                    </a:p>
                  </a:txBody>
                  <a:tcPr/>
                </a:tc>
                <a:tc>
                  <a:txBody>
                    <a:bodyPr/>
                    <a:lstStyle/>
                    <a:p>
                      <a:pPr algn="ctr"/>
                      <a:r>
                        <a:rPr lang="en-US" dirty="0" err="1" smtClean="0">
                          <a:latin typeface="Arial" pitchFamily="34" charset="0"/>
                          <a:cs typeface="Arial" pitchFamily="34" charset="0"/>
                        </a:rPr>
                        <a:t>Uraian</a:t>
                      </a:r>
                      <a:endParaRPr lang="en-US" dirty="0">
                        <a:latin typeface="Arial" pitchFamily="34" charset="0"/>
                        <a:cs typeface="Arial" pitchFamily="34" charset="0"/>
                      </a:endParaRPr>
                    </a:p>
                  </a:txBody>
                  <a:tcPr/>
                </a:tc>
                <a:tc>
                  <a:txBody>
                    <a:bodyPr/>
                    <a:lstStyle/>
                    <a:p>
                      <a:pPr algn="ctr"/>
                      <a:r>
                        <a:rPr lang="en-US" dirty="0" err="1" smtClean="0">
                          <a:latin typeface="Arial" pitchFamily="34" charset="0"/>
                          <a:cs typeface="Arial" pitchFamily="34" charset="0"/>
                        </a:rPr>
                        <a:t>Debet</a:t>
                      </a:r>
                      <a:endParaRPr lang="en-US" dirty="0">
                        <a:latin typeface="Arial" pitchFamily="34" charset="0"/>
                        <a:cs typeface="Arial" pitchFamily="34" charset="0"/>
                      </a:endParaRPr>
                    </a:p>
                  </a:txBody>
                  <a:tcPr/>
                </a:tc>
                <a:tc>
                  <a:txBody>
                    <a:bodyPr/>
                    <a:lstStyle/>
                    <a:p>
                      <a:pPr algn="ctr"/>
                      <a:r>
                        <a:rPr lang="en-US" dirty="0" err="1" smtClean="0">
                          <a:latin typeface="Arial" pitchFamily="34" charset="0"/>
                          <a:cs typeface="Arial" pitchFamily="34" charset="0"/>
                        </a:rPr>
                        <a:t>Kredit</a:t>
                      </a:r>
                      <a:endParaRPr lang="en-US" dirty="0">
                        <a:latin typeface="Arial" pitchFamily="34" charset="0"/>
                        <a:cs typeface="Arial" pitchFamily="34" charset="0"/>
                      </a:endParaRPr>
                    </a:p>
                  </a:txBody>
                  <a:tcPr/>
                </a:tc>
              </a:tr>
              <a:tr h="345440">
                <a:tc>
                  <a:txBody>
                    <a:bodyPr/>
                    <a:lstStyle/>
                    <a:p>
                      <a:endParaRPr lang="en-US" dirty="0">
                        <a:latin typeface="Arial" pitchFamily="34" charset="0"/>
                        <a:cs typeface="Arial" pitchFamily="34" charset="0"/>
                      </a:endParaRPr>
                    </a:p>
                  </a:txBody>
                  <a:tcPr/>
                </a:tc>
                <a:tc>
                  <a:txBody>
                    <a:bodyPr/>
                    <a:lstStyle/>
                    <a:p>
                      <a:r>
                        <a:rPr lang="en-US" dirty="0" err="1" smtClean="0">
                          <a:latin typeface="Arial" pitchFamily="34" charset="0"/>
                          <a:cs typeface="Arial" pitchFamily="34" charset="0"/>
                        </a:rPr>
                        <a:t>Belanja</a:t>
                      </a:r>
                      <a:r>
                        <a:rPr lang="en-US" dirty="0" smtClean="0">
                          <a:latin typeface="Arial" pitchFamily="34" charset="0"/>
                          <a:cs typeface="Arial" pitchFamily="34" charset="0"/>
                        </a:rPr>
                        <a:t> </a:t>
                      </a:r>
                      <a:r>
                        <a:rPr lang="en-US" dirty="0" err="1" smtClean="0">
                          <a:latin typeface="Arial" pitchFamily="34" charset="0"/>
                          <a:cs typeface="Arial" pitchFamily="34" charset="0"/>
                        </a:rPr>
                        <a:t>Bantuan</a:t>
                      </a:r>
                      <a:r>
                        <a:rPr lang="en-US" dirty="0" smtClean="0">
                          <a:latin typeface="Arial" pitchFamily="34" charset="0"/>
                          <a:cs typeface="Arial" pitchFamily="34" charset="0"/>
                        </a:rPr>
                        <a:t> </a:t>
                      </a:r>
                      <a:r>
                        <a:rPr lang="en-US" dirty="0" err="1" smtClean="0">
                          <a:latin typeface="Arial" pitchFamily="34" charset="0"/>
                          <a:cs typeface="Arial" pitchFamily="34" charset="0"/>
                        </a:rPr>
                        <a:t>Sosial</a:t>
                      </a:r>
                      <a:endParaRPr lang="en-US" dirty="0">
                        <a:latin typeface="Arial" pitchFamily="34" charset="0"/>
                        <a:cs typeface="Arial" pitchFamily="34" charset="0"/>
                      </a:endParaRPr>
                    </a:p>
                  </a:txBody>
                  <a:tcPr/>
                </a:tc>
                <a:tc>
                  <a:txBody>
                    <a:bodyPr/>
                    <a:lstStyle/>
                    <a:p>
                      <a:pPr algn="ctr"/>
                      <a:r>
                        <a:rPr lang="en-US" dirty="0" smtClean="0">
                          <a:latin typeface="Arial" pitchFamily="34" charset="0"/>
                          <a:cs typeface="Arial" pitchFamily="34" charset="0"/>
                        </a:rPr>
                        <a:t>Xxx</a:t>
                      </a:r>
                      <a:endParaRPr lang="en-US" dirty="0">
                        <a:latin typeface="Arial" pitchFamily="34" charset="0"/>
                        <a:cs typeface="Arial" pitchFamily="34" charset="0"/>
                      </a:endParaRPr>
                    </a:p>
                  </a:txBody>
                  <a:tcPr/>
                </a:tc>
                <a:tc>
                  <a:txBody>
                    <a:bodyPr/>
                    <a:lstStyle/>
                    <a:p>
                      <a:endParaRPr lang="en-US" dirty="0">
                        <a:latin typeface="Arial" pitchFamily="34" charset="0"/>
                        <a:cs typeface="Arial" pitchFamily="34" charset="0"/>
                      </a:endParaRPr>
                    </a:p>
                  </a:txBody>
                  <a:tcPr/>
                </a:tc>
              </a:tr>
              <a:tr h="406400">
                <a:tc>
                  <a:txBody>
                    <a:bodyPr/>
                    <a:lstStyle/>
                    <a:p>
                      <a:endParaRPr lang="en-US" dirty="0">
                        <a:latin typeface="Arial" pitchFamily="34" charset="0"/>
                        <a:cs typeface="Arial" pitchFamily="34" charset="0"/>
                      </a:endParaRPr>
                    </a:p>
                  </a:txBody>
                  <a:tcPr/>
                </a:tc>
                <a:tc>
                  <a:txBody>
                    <a:bodyPr/>
                    <a:lstStyle/>
                    <a:p>
                      <a:pPr marL="574675" indent="0"/>
                      <a:r>
                        <a:rPr lang="en-US" dirty="0" err="1" smtClean="0">
                          <a:latin typeface="Arial" pitchFamily="34" charset="0"/>
                          <a:cs typeface="Arial" pitchFamily="34" charset="0"/>
                        </a:rPr>
                        <a:t>Piutang</a:t>
                      </a:r>
                      <a:r>
                        <a:rPr lang="en-US" dirty="0" smtClean="0">
                          <a:latin typeface="Arial" pitchFamily="34" charset="0"/>
                          <a:cs typeface="Arial" pitchFamily="34" charset="0"/>
                        </a:rPr>
                        <a:t> </a:t>
                      </a:r>
                      <a:r>
                        <a:rPr lang="en-US" dirty="0" err="1" smtClean="0">
                          <a:latin typeface="Arial" pitchFamily="34" charset="0"/>
                          <a:cs typeface="Arial" pitchFamily="34" charset="0"/>
                        </a:rPr>
                        <a:t>dari</a:t>
                      </a:r>
                      <a:r>
                        <a:rPr lang="en-US" dirty="0" smtClean="0">
                          <a:latin typeface="Arial" pitchFamily="34" charset="0"/>
                          <a:cs typeface="Arial" pitchFamily="34" charset="0"/>
                        </a:rPr>
                        <a:t> KUN</a:t>
                      </a:r>
                      <a:endParaRPr lang="en-US" dirty="0">
                        <a:latin typeface="Arial" pitchFamily="34" charset="0"/>
                        <a:cs typeface="Arial" pitchFamily="34" charset="0"/>
                      </a:endParaRPr>
                    </a:p>
                  </a:txBody>
                  <a:tcPr/>
                </a:tc>
                <a:tc>
                  <a:txBody>
                    <a:bodyPr/>
                    <a:lstStyle/>
                    <a:p>
                      <a:endParaRPr lang="en-US" dirty="0">
                        <a:latin typeface="Arial" pitchFamily="34" charset="0"/>
                        <a:cs typeface="Arial" pitchFamily="34" charset="0"/>
                      </a:endParaRPr>
                    </a:p>
                  </a:txBody>
                  <a:tcPr/>
                </a:tc>
                <a:tc>
                  <a:txBody>
                    <a:bodyPr/>
                    <a:lstStyle/>
                    <a:p>
                      <a:pPr algn="ctr"/>
                      <a:r>
                        <a:rPr lang="en-US" dirty="0" smtClean="0">
                          <a:latin typeface="Arial" pitchFamily="34" charset="0"/>
                          <a:cs typeface="Arial" pitchFamily="34" charset="0"/>
                        </a:rPr>
                        <a:t>xxx</a:t>
                      </a:r>
                      <a:endParaRPr lang="en-US" dirty="0">
                        <a:latin typeface="Arial" pitchFamily="34" charset="0"/>
                        <a:cs typeface="Arial" pitchFamily="34" charset="0"/>
                      </a:endParaRPr>
                    </a:p>
                  </a:txBody>
                  <a:tcPr/>
                </a:tc>
              </a:tr>
            </a:tbl>
          </a:graphicData>
        </a:graphic>
      </p:graphicFrame>
      <p:graphicFrame>
        <p:nvGraphicFramePr>
          <p:cNvPr id="6" name="Table 5"/>
          <p:cNvGraphicFramePr>
            <a:graphicFrameLocks noGrp="1"/>
          </p:cNvGraphicFramePr>
          <p:nvPr/>
        </p:nvGraphicFramePr>
        <p:xfrm>
          <a:off x="1219200" y="4724400"/>
          <a:ext cx="7391400" cy="1381760"/>
        </p:xfrm>
        <a:graphic>
          <a:graphicData uri="http://schemas.openxmlformats.org/drawingml/2006/table">
            <a:tbl>
              <a:tblPr firstRow="1" bandRow="1">
                <a:tableStyleId>{5C22544A-7EE6-4342-B048-85BDC9FD1C3A}</a:tableStyleId>
              </a:tblPr>
              <a:tblGrid>
                <a:gridCol w="1524000"/>
                <a:gridCol w="3810000"/>
                <a:gridCol w="990600"/>
                <a:gridCol w="1066800"/>
              </a:tblGrid>
              <a:tr h="370840">
                <a:tc>
                  <a:txBody>
                    <a:bodyPr/>
                    <a:lstStyle/>
                    <a:p>
                      <a:pPr algn="ctr"/>
                      <a:r>
                        <a:rPr lang="en-US" dirty="0" err="1" smtClean="0">
                          <a:latin typeface="Arial" pitchFamily="34" charset="0"/>
                          <a:cs typeface="Arial" pitchFamily="34" charset="0"/>
                        </a:rPr>
                        <a:t>Kode</a:t>
                      </a:r>
                      <a:r>
                        <a:rPr lang="en-US" dirty="0" smtClean="0">
                          <a:latin typeface="Arial" pitchFamily="34" charset="0"/>
                          <a:cs typeface="Arial" pitchFamily="34" charset="0"/>
                        </a:rPr>
                        <a:t> </a:t>
                      </a:r>
                      <a:r>
                        <a:rPr lang="en-US" dirty="0" err="1" smtClean="0">
                          <a:latin typeface="Arial" pitchFamily="34" charset="0"/>
                          <a:cs typeface="Arial" pitchFamily="34" charset="0"/>
                        </a:rPr>
                        <a:t>Rekening</a:t>
                      </a:r>
                      <a:endParaRPr lang="en-US" dirty="0">
                        <a:latin typeface="Arial" pitchFamily="34" charset="0"/>
                        <a:cs typeface="Arial" pitchFamily="34" charset="0"/>
                      </a:endParaRPr>
                    </a:p>
                  </a:txBody>
                  <a:tcPr/>
                </a:tc>
                <a:tc>
                  <a:txBody>
                    <a:bodyPr/>
                    <a:lstStyle/>
                    <a:p>
                      <a:pPr algn="ctr"/>
                      <a:r>
                        <a:rPr lang="en-US" dirty="0" err="1" smtClean="0">
                          <a:latin typeface="Arial" pitchFamily="34" charset="0"/>
                          <a:cs typeface="Arial" pitchFamily="34" charset="0"/>
                        </a:rPr>
                        <a:t>Uraian</a:t>
                      </a:r>
                      <a:endParaRPr lang="en-US" dirty="0">
                        <a:latin typeface="Arial" pitchFamily="34" charset="0"/>
                        <a:cs typeface="Arial" pitchFamily="34" charset="0"/>
                      </a:endParaRPr>
                    </a:p>
                  </a:txBody>
                  <a:tcPr/>
                </a:tc>
                <a:tc>
                  <a:txBody>
                    <a:bodyPr/>
                    <a:lstStyle/>
                    <a:p>
                      <a:pPr algn="ctr"/>
                      <a:r>
                        <a:rPr lang="en-US" dirty="0" err="1" smtClean="0">
                          <a:latin typeface="Arial" pitchFamily="34" charset="0"/>
                          <a:cs typeface="Arial" pitchFamily="34" charset="0"/>
                        </a:rPr>
                        <a:t>Debet</a:t>
                      </a:r>
                      <a:endParaRPr lang="en-US" dirty="0">
                        <a:latin typeface="Arial" pitchFamily="34" charset="0"/>
                        <a:cs typeface="Arial" pitchFamily="34" charset="0"/>
                      </a:endParaRPr>
                    </a:p>
                  </a:txBody>
                  <a:tcPr/>
                </a:tc>
                <a:tc>
                  <a:txBody>
                    <a:bodyPr/>
                    <a:lstStyle/>
                    <a:p>
                      <a:pPr algn="ctr"/>
                      <a:r>
                        <a:rPr lang="en-US" dirty="0" err="1" smtClean="0">
                          <a:latin typeface="Arial" pitchFamily="34" charset="0"/>
                          <a:cs typeface="Arial" pitchFamily="34" charset="0"/>
                        </a:rPr>
                        <a:t>Kredit</a:t>
                      </a:r>
                      <a:endParaRPr lang="en-US" dirty="0">
                        <a:latin typeface="Arial" pitchFamily="34" charset="0"/>
                        <a:cs typeface="Arial" pitchFamily="34" charset="0"/>
                      </a:endParaRPr>
                    </a:p>
                  </a:txBody>
                  <a:tcPr/>
                </a:tc>
              </a:tr>
              <a:tr h="370840">
                <a:tc>
                  <a:txBody>
                    <a:bodyPr/>
                    <a:lstStyle/>
                    <a:p>
                      <a:endParaRPr lang="en-US" dirty="0">
                        <a:latin typeface="Arial" pitchFamily="34" charset="0"/>
                        <a:cs typeface="Arial" pitchFamily="34" charset="0"/>
                      </a:endParaRPr>
                    </a:p>
                  </a:txBody>
                  <a:tcPr/>
                </a:tc>
                <a:tc>
                  <a:txBody>
                    <a:bodyPr/>
                    <a:lstStyle/>
                    <a:p>
                      <a:r>
                        <a:rPr lang="en-US" dirty="0" err="1" smtClean="0">
                          <a:latin typeface="Arial" pitchFamily="34" charset="0"/>
                          <a:cs typeface="Arial" pitchFamily="34" charset="0"/>
                        </a:rPr>
                        <a:t>Belanja</a:t>
                      </a:r>
                      <a:r>
                        <a:rPr lang="en-US" dirty="0" smtClean="0">
                          <a:latin typeface="Arial" pitchFamily="34" charset="0"/>
                          <a:cs typeface="Arial" pitchFamily="34" charset="0"/>
                        </a:rPr>
                        <a:t> </a:t>
                      </a:r>
                      <a:r>
                        <a:rPr lang="en-US" dirty="0" err="1" smtClean="0">
                          <a:latin typeface="Arial" pitchFamily="34" charset="0"/>
                          <a:cs typeface="Arial" pitchFamily="34" charset="0"/>
                        </a:rPr>
                        <a:t>Bantuan</a:t>
                      </a:r>
                      <a:r>
                        <a:rPr lang="en-US" dirty="0" smtClean="0">
                          <a:latin typeface="Arial" pitchFamily="34" charset="0"/>
                          <a:cs typeface="Arial" pitchFamily="34" charset="0"/>
                        </a:rPr>
                        <a:t> </a:t>
                      </a:r>
                      <a:r>
                        <a:rPr lang="en-US" dirty="0" err="1" smtClean="0">
                          <a:latin typeface="Arial" pitchFamily="34" charset="0"/>
                          <a:cs typeface="Arial" pitchFamily="34" charset="0"/>
                        </a:rPr>
                        <a:t>Sosial</a:t>
                      </a:r>
                      <a:endParaRPr lang="en-US" dirty="0">
                        <a:latin typeface="Arial" pitchFamily="34" charset="0"/>
                        <a:cs typeface="Arial" pitchFamily="34" charset="0"/>
                      </a:endParaRPr>
                    </a:p>
                  </a:txBody>
                  <a:tcPr/>
                </a:tc>
                <a:tc>
                  <a:txBody>
                    <a:bodyPr/>
                    <a:lstStyle/>
                    <a:p>
                      <a:pPr algn="ctr"/>
                      <a:r>
                        <a:rPr lang="en-US" dirty="0" smtClean="0">
                          <a:latin typeface="Arial" pitchFamily="34" charset="0"/>
                          <a:cs typeface="Arial" pitchFamily="34" charset="0"/>
                        </a:rPr>
                        <a:t>xxx</a:t>
                      </a:r>
                      <a:endParaRPr lang="en-US" dirty="0">
                        <a:latin typeface="Arial" pitchFamily="34" charset="0"/>
                        <a:cs typeface="Arial" pitchFamily="34" charset="0"/>
                      </a:endParaRPr>
                    </a:p>
                  </a:txBody>
                  <a:tcPr/>
                </a:tc>
                <a:tc>
                  <a:txBody>
                    <a:bodyPr/>
                    <a:lstStyle/>
                    <a:p>
                      <a:endParaRPr lang="en-US" dirty="0">
                        <a:latin typeface="Arial" pitchFamily="34" charset="0"/>
                        <a:cs typeface="Arial" pitchFamily="34" charset="0"/>
                      </a:endParaRPr>
                    </a:p>
                  </a:txBody>
                  <a:tcPr/>
                </a:tc>
              </a:tr>
              <a:tr h="370840">
                <a:tc>
                  <a:txBody>
                    <a:bodyPr/>
                    <a:lstStyle/>
                    <a:p>
                      <a:endParaRPr lang="en-US" dirty="0">
                        <a:latin typeface="Arial" pitchFamily="34" charset="0"/>
                        <a:cs typeface="Arial" pitchFamily="34" charset="0"/>
                      </a:endParaRPr>
                    </a:p>
                  </a:txBody>
                  <a:tcPr/>
                </a:tc>
                <a:tc>
                  <a:txBody>
                    <a:bodyPr/>
                    <a:lstStyle/>
                    <a:p>
                      <a:pPr marL="574675" indent="0"/>
                      <a:r>
                        <a:rPr lang="en-US" dirty="0" smtClean="0">
                          <a:latin typeface="Arial" pitchFamily="34" charset="0"/>
                          <a:cs typeface="Arial" pitchFamily="34" charset="0"/>
                        </a:rPr>
                        <a:t>KUN</a:t>
                      </a:r>
                      <a:endParaRPr lang="en-US" dirty="0">
                        <a:latin typeface="Arial" pitchFamily="34" charset="0"/>
                        <a:cs typeface="Arial" pitchFamily="34" charset="0"/>
                      </a:endParaRPr>
                    </a:p>
                  </a:txBody>
                  <a:tcPr/>
                </a:tc>
                <a:tc>
                  <a:txBody>
                    <a:bodyPr/>
                    <a:lstStyle/>
                    <a:p>
                      <a:endParaRPr lang="en-US" dirty="0">
                        <a:latin typeface="Arial" pitchFamily="34" charset="0"/>
                        <a:cs typeface="Arial" pitchFamily="34" charset="0"/>
                      </a:endParaRPr>
                    </a:p>
                  </a:txBody>
                  <a:tcPr/>
                </a:tc>
                <a:tc>
                  <a:txBody>
                    <a:bodyPr/>
                    <a:lstStyle/>
                    <a:p>
                      <a:pPr algn="ctr"/>
                      <a:r>
                        <a:rPr lang="en-US" dirty="0" smtClean="0">
                          <a:latin typeface="Arial" pitchFamily="34" charset="0"/>
                          <a:cs typeface="Arial" pitchFamily="34" charset="0"/>
                        </a:rPr>
                        <a:t>xxx</a:t>
                      </a:r>
                      <a:endParaRPr lang="en-US" dirty="0">
                        <a:latin typeface="Arial" pitchFamily="34" charset="0"/>
                        <a:cs typeface="Arial" pitchFamily="34" charset="0"/>
                      </a:endParaRPr>
                    </a:p>
                  </a:txBody>
                  <a:tcPr/>
                </a:tc>
              </a:tr>
            </a:tbl>
          </a:graphicData>
        </a:graphic>
      </p:graphicFrame>
      <p:sp>
        <p:nvSpPr>
          <p:cNvPr id="7" name="Slide Number Placeholder 6"/>
          <p:cNvSpPr>
            <a:spLocks noGrp="1"/>
          </p:cNvSpPr>
          <p:nvPr>
            <p:ph type="sldNum" sz="quarter" idx="12"/>
          </p:nvPr>
        </p:nvSpPr>
        <p:spPr/>
        <p:txBody>
          <a:bodyPr/>
          <a:lstStyle/>
          <a:p>
            <a:fld id="{0CA38605-D86C-4AC1-A300-2DD61464C1AA}" type="slidenum">
              <a:rPr lang="en-US" smtClean="0"/>
              <a:pPr/>
              <a:t>22</a:t>
            </a:fld>
            <a:endParaRPr lang="en-US"/>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dirty="0" smtClean="0">
                <a:latin typeface="Arial Black" pitchFamily="34" charset="0"/>
              </a:rPr>
              <a:t>AKUNTANSI BELANJA BANTUAN SOSIAL (4</a:t>
            </a:r>
            <a:r>
              <a:rPr lang="id-ID" dirty="0" smtClean="0">
                <a:latin typeface="Arial Black" pitchFamily="34" charset="0"/>
              </a:rPr>
              <a:t>-</a:t>
            </a:r>
            <a:r>
              <a:rPr lang="en-US" dirty="0" smtClean="0">
                <a:latin typeface="Arial Black" pitchFamily="34" charset="0"/>
              </a:rPr>
              <a:t>9)</a:t>
            </a:r>
            <a:endParaRPr lang="en-US" dirty="0"/>
          </a:p>
        </p:txBody>
      </p:sp>
      <p:sp>
        <p:nvSpPr>
          <p:cNvPr id="5" name="Content Placeholder 2"/>
          <p:cNvSpPr>
            <a:spLocks noGrp="1"/>
          </p:cNvSpPr>
          <p:nvPr>
            <p:ph type="subTitle" idx="1"/>
          </p:nvPr>
        </p:nvSpPr>
        <p:spPr/>
        <p:txBody>
          <a:bodyPr>
            <a:normAutofit/>
          </a:bodyPr>
          <a:lstStyle/>
          <a:p>
            <a:pPr marL="636588" indent="-3175">
              <a:buNone/>
            </a:pPr>
            <a:r>
              <a:rPr lang="en-US" sz="2400" b="1" dirty="0" err="1" smtClean="0"/>
              <a:t>Pemerintah</a:t>
            </a:r>
            <a:r>
              <a:rPr lang="en-US" sz="2400" b="1" dirty="0" smtClean="0"/>
              <a:t> Daerah</a:t>
            </a:r>
            <a:r>
              <a:rPr lang="en-US" sz="2400" dirty="0" smtClean="0"/>
              <a:t>	</a:t>
            </a:r>
          </a:p>
          <a:p>
            <a:pPr marL="636588" indent="-3175">
              <a:buNone/>
            </a:pPr>
            <a:r>
              <a:rPr lang="en-US" sz="2400" b="1" dirty="0" smtClean="0"/>
              <a:t>SKPD (</a:t>
            </a:r>
            <a:r>
              <a:rPr lang="en-US" sz="2400" b="1" dirty="0" err="1" smtClean="0"/>
              <a:t>asumsi</a:t>
            </a:r>
            <a:r>
              <a:rPr lang="en-US" sz="2400" b="1" dirty="0" smtClean="0"/>
              <a:t> </a:t>
            </a:r>
            <a:r>
              <a:rPr lang="en-US" sz="2400" b="1" dirty="0" err="1" smtClean="0"/>
              <a:t>belanja</a:t>
            </a:r>
            <a:r>
              <a:rPr lang="en-US" sz="2400" b="1" dirty="0" smtClean="0"/>
              <a:t> LS):</a:t>
            </a:r>
          </a:p>
          <a:p>
            <a:pPr marL="636588" indent="-3175">
              <a:buNone/>
            </a:pPr>
            <a:endParaRPr lang="en-US" sz="2400" dirty="0" smtClean="0"/>
          </a:p>
          <a:p>
            <a:pPr marL="636588" indent="-3175">
              <a:buNone/>
            </a:pPr>
            <a:endParaRPr lang="en-US" sz="2400" dirty="0" smtClean="0"/>
          </a:p>
          <a:p>
            <a:pPr marL="636588" indent="-3175">
              <a:buNone/>
            </a:pPr>
            <a:endParaRPr lang="en-US" sz="2400" dirty="0" smtClean="0"/>
          </a:p>
          <a:p>
            <a:pPr marL="636588" indent="-3175">
              <a:buNone/>
            </a:pPr>
            <a:endParaRPr lang="en-US" sz="2400" dirty="0" smtClean="0"/>
          </a:p>
          <a:p>
            <a:pPr marL="636588" indent="-3175">
              <a:buNone/>
            </a:pPr>
            <a:endParaRPr lang="en-US" sz="2400" b="1" dirty="0" smtClean="0"/>
          </a:p>
          <a:p>
            <a:pPr marL="636588" indent="-3175">
              <a:buNone/>
            </a:pPr>
            <a:r>
              <a:rPr lang="en-US" sz="2400" b="1" dirty="0" smtClean="0"/>
              <a:t>BUD:</a:t>
            </a:r>
          </a:p>
          <a:p>
            <a:pPr indent="-3175">
              <a:buNone/>
            </a:pPr>
            <a:r>
              <a:rPr lang="en-US" sz="2400" dirty="0" smtClean="0"/>
              <a:t>	</a:t>
            </a:r>
          </a:p>
          <a:p>
            <a:pPr indent="-3175">
              <a:buNone/>
            </a:pPr>
            <a:endParaRPr lang="en-US" sz="2400" dirty="0"/>
          </a:p>
        </p:txBody>
      </p:sp>
      <p:graphicFrame>
        <p:nvGraphicFramePr>
          <p:cNvPr id="7" name="Table 6"/>
          <p:cNvGraphicFramePr>
            <a:graphicFrameLocks noGrp="1"/>
          </p:cNvGraphicFramePr>
          <p:nvPr/>
        </p:nvGraphicFramePr>
        <p:xfrm>
          <a:off x="1219200" y="2133600"/>
          <a:ext cx="7315200" cy="1828800"/>
        </p:xfrm>
        <a:graphic>
          <a:graphicData uri="http://schemas.openxmlformats.org/drawingml/2006/table">
            <a:tbl>
              <a:tblPr firstRow="1" bandRow="1">
                <a:tableStyleId>{5C22544A-7EE6-4342-B048-85BDC9FD1C3A}</a:tableStyleId>
              </a:tblPr>
              <a:tblGrid>
                <a:gridCol w="1524000"/>
                <a:gridCol w="3810000"/>
                <a:gridCol w="990600"/>
                <a:gridCol w="990600"/>
              </a:tblGrid>
              <a:tr h="828881">
                <a:tc>
                  <a:txBody>
                    <a:bodyPr/>
                    <a:lstStyle/>
                    <a:p>
                      <a:pPr algn="ctr"/>
                      <a:r>
                        <a:rPr lang="en-US" dirty="0" err="1" smtClean="0">
                          <a:latin typeface="Arial" pitchFamily="34" charset="0"/>
                          <a:cs typeface="Arial" pitchFamily="34" charset="0"/>
                        </a:rPr>
                        <a:t>Kode</a:t>
                      </a:r>
                      <a:r>
                        <a:rPr lang="en-US" dirty="0" smtClean="0">
                          <a:latin typeface="Arial" pitchFamily="34" charset="0"/>
                          <a:cs typeface="Arial" pitchFamily="34" charset="0"/>
                        </a:rPr>
                        <a:t> </a:t>
                      </a:r>
                      <a:r>
                        <a:rPr lang="en-US" dirty="0" err="1" smtClean="0">
                          <a:latin typeface="Arial" pitchFamily="34" charset="0"/>
                          <a:cs typeface="Arial" pitchFamily="34" charset="0"/>
                        </a:rPr>
                        <a:t>Rekening</a:t>
                      </a:r>
                      <a:endParaRPr lang="en-US" dirty="0">
                        <a:latin typeface="Arial" pitchFamily="34" charset="0"/>
                        <a:cs typeface="Arial" pitchFamily="34" charset="0"/>
                      </a:endParaRPr>
                    </a:p>
                  </a:txBody>
                  <a:tcPr/>
                </a:tc>
                <a:tc>
                  <a:txBody>
                    <a:bodyPr/>
                    <a:lstStyle/>
                    <a:p>
                      <a:pPr algn="ctr"/>
                      <a:r>
                        <a:rPr lang="en-US" dirty="0" err="1" smtClean="0">
                          <a:latin typeface="Arial" pitchFamily="34" charset="0"/>
                          <a:cs typeface="Arial" pitchFamily="34" charset="0"/>
                        </a:rPr>
                        <a:t>Uraian</a:t>
                      </a:r>
                      <a:endParaRPr lang="en-US" dirty="0">
                        <a:latin typeface="Arial" pitchFamily="34" charset="0"/>
                        <a:cs typeface="Arial" pitchFamily="34" charset="0"/>
                      </a:endParaRPr>
                    </a:p>
                  </a:txBody>
                  <a:tcPr/>
                </a:tc>
                <a:tc>
                  <a:txBody>
                    <a:bodyPr/>
                    <a:lstStyle/>
                    <a:p>
                      <a:pPr algn="ctr"/>
                      <a:r>
                        <a:rPr lang="en-US" dirty="0" err="1" smtClean="0">
                          <a:latin typeface="Arial" pitchFamily="34" charset="0"/>
                          <a:cs typeface="Arial" pitchFamily="34" charset="0"/>
                        </a:rPr>
                        <a:t>Debet</a:t>
                      </a:r>
                      <a:endParaRPr lang="en-US" dirty="0">
                        <a:latin typeface="Arial" pitchFamily="34" charset="0"/>
                        <a:cs typeface="Arial" pitchFamily="34" charset="0"/>
                      </a:endParaRPr>
                    </a:p>
                  </a:txBody>
                  <a:tcPr/>
                </a:tc>
                <a:tc>
                  <a:txBody>
                    <a:bodyPr/>
                    <a:lstStyle/>
                    <a:p>
                      <a:pPr algn="ctr"/>
                      <a:r>
                        <a:rPr lang="en-US" dirty="0" err="1" smtClean="0">
                          <a:latin typeface="Arial" pitchFamily="34" charset="0"/>
                          <a:cs typeface="Arial" pitchFamily="34" charset="0"/>
                        </a:rPr>
                        <a:t>Kredit</a:t>
                      </a:r>
                      <a:endParaRPr lang="en-US" dirty="0">
                        <a:latin typeface="Arial" pitchFamily="34" charset="0"/>
                        <a:cs typeface="Arial" pitchFamily="34" charset="0"/>
                      </a:endParaRPr>
                    </a:p>
                  </a:txBody>
                  <a:tcPr/>
                </a:tc>
              </a:tr>
              <a:tr h="473646">
                <a:tc>
                  <a:txBody>
                    <a:bodyPr/>
                    <a:lstStyle/>
                    <a:p>
                      <a:endParaRPr lang="en-US" dirty="0">
                        <a:latin typeface="Arial" pitchFamily="34" charset="0"/>
                        <a:cs typeface="Arial" pitchFamily="34" charset="0"/>
                      </a:endParaRPr>
                    </a:p>
                  </a:txBody>
                  <a:tcPr/>
                </a:tc>
                <a:tc>
                  <a:txBody>
                    <a:bodyPr/>
                    <a:lstStyle/>
                    <a:p>
                      <a:r>
                        <a:rPr lang="en-US" dirty="0" err="1" smtClean="0">
                          <a:latin typeface="Arial" pitchFamily="34" charset="0"/>
                          <a:cs typeface="Arial" pitchFamily="34" charset="0"/>
                        </a:rPr>
                        <a:t>Belanja</a:t>
                      </a:r>
                      <a:r>
                        <a:rPr lang="en-US" dirty="0" smtClean="0">
                          <a:latin typeface="Arial" pitchFamily="34" charset="0"/>
                          <a:cs typeface="Arial" pitchFamily="34" charset="0"/>
                        </a:rPr>
                        <a:t> </a:t>
                      </a:r>
                      <a:r>
                        <a:rPr lang="en-US" dirty="0" err="1" smtClean="0">
                          <a:latin typeface="Arial" pitchFamily="34" charset="0"/>
                          <a:cs typeface="Arial" pitchFamily="34" charset="0"/>
                        </a:rPr>
                        <a:t>Bantuan</a:t>
                      </a:r>
                      <a:r>
                        <a:rPr lang="en-US" dirty="0" smtClean="0">
                          <a:latin typeface="Arial" pitchFamily="34" charset="0"/>
                          <a:cs typeface="Arial" pitchFamily="34" charset="0"/>
                        </a:rPr>
                        <a:t> </a:t>
                      </a:r>
                      <a:r>
                        <a:rPr lang="en-US" dirty="0" err="1" smtClean="0">
                          <a:latin typeface="Arial" pitchFamily="34" charset="0"/>
                          <a:cs typeface="Arial" pitchFamily="34" charset="0"/>
                        </a:rPr>
                        <a:t>Sosial</a:t>
                      </a:r>
                      <a:endParaRPr lang="en-US" dirty="0">
                        <a:latin typeface="Arial" pitchFamily="34" charset="0"/>
                        <a:cs typeface="Arial" pitchFamily="34" charset="0"/>
                      </a:endParaRPr>
                    </a:p>
                  </a:txBody>
                  <a:tcPr/>
                </a:tc>
                <a:tc>
                  <a:txBody>
                    <a:bodyPr/>
                    <a:lstStyle/>
                    <a:p>
                      <a:pPr algn="ctr"/>
                      <a:r>
                        <a:rPr lang="en-US" dirty="0" smtClean="0">
                          <a:latin typeface="Arial" pitchFamily="34" charset="0"/>
                          <a:cs typeface="Arial" pitchFamily="34" charset="0"/>
                        </a:rPr>
                        <a:t>Xxx</a:t>
                      </a:r>
                      <a:endParaRPr lang="en-US" dirty="0">
                        <a:latin typeface="Arial" pitchFamily="34" charset="0"/>
                        <a:cs typeface="Arial" pitchFamily="34" charset="0"/>
                      </a:endParaRPr>
                    </a:p>
                  </a:txBody>
                  <a:tcPr/>
                </a:tc>
                <a:tc>
                  <a:txBody>
                    <a:bodyPr/>
                    <a:lstStyle/>
                    <a:p>
                      <a:endParaRPr lang="en-US" dirty="0">
                        <a:latin typeface="Arial" pitchFamily="34" charset="0"/>
                        <a:cs typeface="Arial" pitchFamily="34" charset="0"/>
                      </a:endParaRPr>
                    </a:p>
                  </a:txBody>
                  <a:tcPr/>
                </a:tc>
              </a:tr>
              <a:tr h="526273">
                <a:tc>
                  <a:txBody>
                    <a:bodyPr/>
                    <a:lstStyle/>
                    <a:p>
                      <a:endParaRPr lang="en-US" dirty="0">
                        <a:latin typeface="Arial" pitchFamily="34" charset="0"/>
                        <a:cs typeface="Arial" pitchFamily="34" charset="0"/>
                      </a:endParaRPr>
                    </a:p>
                  </a:txBody>
                  <a:tcPr/>
                </a:tc>
                <a:tc>
                  <a:txBody>
                    <a:bodyPr/>
                    <a:lstStyle/>
                    <a:p>
                      <a:pPr marL="574675" indent="0"/>
                      <a:r>
                        <a:rPr lang="en-US" dirty="0" smtClean="0">
                          <a:latin typeface="Arial" pitchFamily="34" charset="0"/>
                          <a:cs typeface="Arial" pitchFamily="34" charset="0"/>
                        </a:rPr>
                        <a:t>RK-PPKD</a:t>
                      </a:r>
                      <a:endParaRPr lang="en-US" dirty="0">
                        <a:latin typeface="Arial" pitchFamily="34" charset="0"/>
                        <a:cs typeface="Arial" pitchFamily="34" charset="0"/>
                      </a:endParaRPr>
                    </a:p>
                  </a:txBody>
                  <a:tcPr/>
                </a:tc>
                <a:tc>
                  <a:txBody>
                    <a:bodyPr/>
                    <a:lstStyle/>
                    <a:p>
                      <a:endParaRPr lang="en-US" dirty="0">
                        <a:latin typeface="Arial" pitchFamily="34" charset="0"/>
                        <a:cs typeface="Arial" pitchFamily="34" charset="0"/>
                      </a:endParaRPr>
                    </a:p>
                  </a:txBody>
                  <a:tcPr/>
                </a:tc>
                <a:tc>
                  <a:txBody>
                    <a:bodyPr/>
                    <a:lstStyle/>
                    <a:p>
                      <a:pPr algn="ctr"/>
                      <a:r>
                        <a:rPr lang="en-US" dirty="0" smtClean="0">
                          <a:latin typeface="Arial" pitchFamily="34" charset="0"/>
                          <a:cs typeface="Arial" pitchFamily="34" charset="0"/>
                        </a:rPr>
                        <a:t>Xxx</a:t>
                      </a:r>
                      <a:endParaRPr lang="en-US" dirty="0">
                        <a:latin typeface="Arial" pitchFamily="34" charset="0"/>
                        <a:cs typeface="Arial" pitchFamily="34" charset="0"/>
                      </a:endParaRPr>
                    </a:p>
                  </a:txBody>
                  <a:tcPr/>
                </a:tc>
              </a:tr>
            </a:tbl>
          </a:graphicData>
        </a:graphic>
      </p:graphicFrame>
      <p:graphicFrame>
        <p:nvGraphicFramePr>
          <p:cNvPr id="8" name="Table 7"/>
          <p:cNvGraphicFramePr>
            <a:graphicFrameLocks noGrp="1"/>
          </p:cNvGraphicFramePr>
          <p:nvPr/>
        </p:nvGraphicFramePr>
        <p:xfrm>
          <a:off x="1219200" y="4648200"/>
          <a:ext cx="7315200" cy="1412240"/>
        </p:xfrm>
        <a:graphic>
          <a:graphicData uri="http://schemas.openxmlformats.org/drawingml/2006/table">
            <a:tbl>
              <a:tblPr firstRow="1" bandRow="1">
                <a:tableStyleId>{5C22544A-7EE6-4342-B048-85BDC9FD1C3A}</a:tableStyleId>
              </a:tblPr>
              <a:tblGrid>
                <a:gridCol w="1524000"/>
                <a:gridCol w="3810000"/>
                <a:gridCol w="990600"/>
                <a:gridCol w="990600"/>
              </a:tblGrid>
              <a:tr h="345440">
                <a:tc>
                  <a:txBody>
                    <a:bodyPr/>
                    <a:lstStyle/>
                    <a:p>
                      <a:pPr algn="ctr"/>
                      <a:r>
                        <a:rPr lang="en-US" dirty="0" err="1" smtClean="0">
                          <a:latin typeface="Arial" pitchFamily="34" charset="0"/>
                          <a:cs typeface="Arial" pitchFamily="34" charset="0"/>
                        </a:rPr>
                        <a:t>Kode</a:t>
                      </a:r>
                      <a:r>
                        <a:rPr lang="en-US" dirty="0" smtClean="0">
                          <a:latin typeface="Arial" pitchFamily="34" charset="0"/>
                          <a:cs typeface="Arial" pitchFamily="34" charset="0"/>
                        </a:rPr>
                        <a:t> </a:t>
                      </a:r>
                      <a:r>
                        <a:rPr lang="en-US" dirty="0" err="1" smtClean="0">
                          <a:latin typeface="Arial" pitchFamily="34" charset="0"/>
                          <a:cs typeface="Arial" pitchFamily="34" charset="0"/>
                        </a:rPr>
                        <a:t>Rekening</a:t>
                      </a:r>
                      <a:endParaRPr lang="en-US" dirty="0">
                        <a:latin typeface="Arial" pitchFamily="34" charset="0"/>
                        <a:cs typeface="Arial" pitchFamily="34" charset="0"/>
                      </a:endParaRPr>
                    </a:p>
                  </a:txBody>
                  <a:tcPr/>
                </a:tc>
                <a:tc>
                  <a:txBody>
                    <a:bodyPr/>
                    <a:lstStyle/>
                    <a:p>
                      <a:pPr algn="ctr"/>
                      <a:r>
                        <a:rPr lang="en-US" dirty="0" err="1" smtClean="0">
                          <a:latin typeface="Arial" pitchFamily="34" charset="0"/>
                          <a:cs typeface="Arial" pitchFamily="34" charset="0"/>
                        </a:rPr>
                        <a:t>Uraian</a:t>
                      </a:r>
                      <a:endParaRPr lang="en-US" dirty="0">
                        <a:latin typeface="Arial" pitchFamily="34" charset="0"/>
                        <a:cs typeface="Arial" pitchFamily="34" charset="0"/>
                      </a:endParaRPr>
                    </a:p>
                  </a:txBody>
                  <a:tcPr/>
                </a:tc>
                <a:tc>
                  <a:txBody>
                    <a:bodyPr/>
                    <a:lstStyle/>
                    <a:p>
                      <a:pPr algn="ctr"/>
                      <a:r>
                        <a:rPr lang="en-US" dirty="0" err="1" smtClean="0">
                          <a:latin typeface="Arial" pitchFamily="34" charset="0"/>
                          <a:cs typeface="Arial" pitchFamily="34" charset="0"/>
                        </a:rPr>
                        <a:t>Debet</a:t>
                      </a:r>
                      <a:endParaRPr lang="en-US" dirty="0">
                        <a:latin typeface="Arial" pitchFamily="34" charset="0"/>
                        <a:cs typeface="Arial" pitchFamily="34" charset="0"/>
                      </a:endParaRPr>
                    </a:p>
                  </a:txBody>
                  <a:tcPr/>
                </a:tc>
                <a:tc>
                  <a:txBody>
                    <a:bodyPr/>
                    <a:lstStyle/>
                    <a:p>
                      <a:pPr algn="ctr"/>
                      <a:r>
                        <a:rPr lang="en-US" dirty="0" err="1" smtClean="0">
                          <a:latin typeface="Arial" pitchFamily="34" charset="0"/>
                          <a:cs typeface="Arial" pitchFamily="34" charset="0"/>
                        </a:rPr>
                        <a:t>Kredit</a:t>
                      </a:r>
                      <a:endParaRPr lang="en-US" dirty="0">
                        <a:latin typeface="Arial" pitchFamily="34" charset="0"/>
                        <a:cs typeface="Arial" pitchFamily="34" charset="0"/>
                      </a:endParaRPr>
                    </a:p>
                  </a:txBody>
                  <a:tcPr/>
                </a:tc>
              </a:tr>
              <a:tr h="345440">
                <a:tc>
                  <a:txBody>
                    <a:bodyPr/>
                    <a:lstStyle/>
                    <a:p>
                      <a:endParaRPr lang="en-US" dirty="0">
                        <a:latin typeface="Arial" pitchFamily="34" charset="0"/>
                        <a:cs typeface="Arial" pitchFamily="34" charset="0"/>
                      </a:endParaRPr>
                    </a:p>
                  </a:txBody>
                  <a:tcPr/>
                </a:tc>
                <a:tc>
                  <a:txBody>
                    <a:bodyPr/>
                    <a:lstStyle/>
                    <a:p>
                      <a:r>
                        <a:rPr lang="en-US" dirty="0" smtClean="0">
                          <a:latin typeface="Arial" pitchFamily="34" charset="0"/>
                          <a:cs typeface="Arial" pitchFamily="34" charset="0"/>
                        </a:rPr>
                        <a:t>RK-SKPD</a:t>
                      </a:r>
                      <a:endParaRPr lang="en-US" dirty="0">
                        <a:latin typeface="Arial" pitchFamily="34" charset="0"/>
                        <a:cs typeface="Arial" pitchFamily="34" charset="0"/>
                      </a:endParaRPr>
                    </a:p>
                  </a:txBody>
                  <a:tcPr/>
                </a:tc>
                <a:tc>
                  <a:txBody>
                    <a:bodyPr/>
                    <a:lstStyle/>
                    <a:p>
                      <a:pPr algn="ctr"/>
                      <a:r>
                        <a:rPr lang="en-US" dirty="0" smtClean="0">
                          <a:latin typeface="Arial" pitchFamily="34" charset="0"/>
                          <a:cs typeface="Arial" pitchFamily="34" charset="0"/>
                        </a:rPr>
                        <a:t>Xxx</a:t>
                      </a:r>
                      <a:endParaRPr lang="en-US" dirty="0">
                        <a:latin typeface="Arial" pitchFamily="34" charset="0"/>
                        <a:cs typeface="Arial" pitchFamily="34" charset="0"/>
                      </a:endParaRPr>
                    </a:p>
                  </a:txBody>
                  <a:tcPr/>
                </a:tc>
                <a:tc>
                  <a:txBody>
                    <a:bodyPr/>
                    <a:lstStyle/>
                    <a:p>
                      <a:endParaRPr lang="en-US" dirty="0">
                        <a:latin typeface="Arial" pitchFamily="34" charset="0"/>
                        <a:cs typeface="Arial" pitchFamily="34" charset="0"/>
                      </a:endParaRPr>
                    </a:p>
                  </a:txBody>
                  <a:tcPr/>
                </a:tc>
              </a:tr>
              <a:tr h="406400">
                <a:tc>
                  <a:txBody>
                    <a:bodyPr/>
                    <a:lstStyle/>
                    <a:p>
                      <a:endParaRPr lang="en-US" dirty="0">
                        <a:latin typeface="Arial" pitchFamily="34" charset="0"/>
                        <a:cs typeface="Arial" pitchFamily="34" charset="0"/>
                      </a:endParaRPr>
                    </a:p>
                  </a:txBody>
                  <a:tcPr/>
                </a:tc>
                <a:tc>
                  <a:txBody>
                    <a:bodyPr/>
                    <a:lstStyle/>
                    <a:p>
                      <a:pPr marL="574675" indent="0"/>
                      <a:r>
                        <a:rPr lang="en-US" dirty="0" err="1" smtClean="0">
                          <a:latin typeface="Arial" pitchFamily="34" charset="0"/>
                          <a:cs typeface="Arial" pitchFamily="34" charset="0"/>
                        </a:rPr>
                        <a:t>Kas</a:t>
                      </a:r>
                      <a:r>
                        <a:rPr lang="en-US" baseline="0" dirty="0" smtClean="0">
                          <a:latin typeface="Arial" pitchFamily="34" charset="0"/>
                          <a:cs typeface="Arial" pitchFamily="34" charset="0"/>
                        </a:rPr>
                        <a:t> </a:t>
                      </a:r>
                      <a:r>
                        <a:rPr lang="en-US" baseline="0" dirty="0" err="1" smtClean="0">
                          <a:latin typeface="Arial" pitchFamily="34" charset="0"/>
                          <a:cs typeface="Arial" pitchFamily="34" charset="0"/>
                        </a:rPr>
                        <a:t>di</a:t>
                      </a:r>
                      <a:r>
                        <a:rPr lang="en-US" baseline="0" dirty="0" smtClean="0">
                          <a:latin typeface="Arial" pitchFamily="34" charset="0"/>
                          <a:cs typeface="Arial" pitchFamily="34" charset="0"/>
                        </a:rPr>
                        <a:t> </a:t>
                      </a:r>
                      <a:r>
                        <a:rPr lang="en-US" baseline="0" dirty="0" err="1" smtClean="0">
                          <a:latin typeface="Arial" pitchFamily="34" charset="0"/>
                          <a:cs typeface="Arial" pitchFamily="34" charset="0"/>
                        </a:rPr>
                        <a:t>Kas</a:t>
                      </a:r>
                      <a:r>
                        <a:rPr lang="en-US" baseline="0" dirty="0" smtClean="0">
                          <a:latin typeface="Arial" pitchFamily="34" charset="0"/>
                          <a:cs typeface="Arial" pitchFamily="34" charset="0"/>
                        </a:rPr>
                        <a:t> Daerah</a:t>
                      </a:r>
                      <a:endParaRPr lang="en-US" dirty="0">
                        <a:latin typeface="Arial" pitchFamily="34" charset="0"/>
                        <a:cs typeface="Arial" pitchFamily="34" charset="0"/>
                      </a:endParaRPr>
                    </a:p>
                  </a:txBody>
                  <a:tcPr/>
                </a:tc>
                <a:tc>
                  <a:txBody>
                    <a:bodyPr/>
                    <a:lstStyle/>
                    <a:p>
                      <a:endParaRPr lang="en-US" dirty="0">
                        <a:latin typeface="Arial" pitchFamily="34" charset="0"/>
                        <a:cs typeface="Arial" pitchFamily="34" charset="0"/>
                      </a:endParaRPr>
                    </a:p>
                  </a:txBody>
                  <a:tcPr/>
                </a:tc>
                <a:tc>
                  <a:txBody>
                    <a:bodyPr/>
                    <a:lstStyle/>
                    <a:p>
                      <a:pPr algn="ctr"/>
                      <a:r>
                        <a:rPr lang="en-US" dirty="0" smtClean="0">
                          <a:latin typeface="Arial" pitchFamily="34" charset="0"/>
                          <a:cs typeface="Arial" pitchFamily="34" charset="0"/>
                        </a:rPr>
                        <a:t>xxx</a:t>
                      </a:r>
                      <a:endParaRPr lang="en-US" dirty="0">
                        <a:latin typeface="Arial" pitchFamily="34" charset="0"/>
                        <a:cs typeface="Arial" pitchFamily="34" charset="0"/>
                      </a:endParaRPr>
                    </a:p>
                  </a:txBody>
                  <a:tcPr/>
                </a:tc>
              </a:tr>
            </a:tbl>
          </a:graphicData>
        </a:graphic>
      </p:graphicFrame>
      <p:sp>
        <p:nvSpPr>
          <p:cNvPr id="9" name="Slide Number Placeholder 8"/>
          <p:cNvSpPr>
            <a:spLocks noGrp="1"/>
          </p:cNvSpPr>
          <p:nvPr>
            <p:ph type="sldNum" sz="quarter" idx="12"/>
          </p:nvPr>
        </p:nvSpPr>
        <p:spPr/>
        <p:txBody>
          <a:bodyPr/>
          <a:lstStyle/>
          <a:p>
            <a:fld id="{0CA38605-D86C-4AC1-A300-2DD61464C1AA}" type="slidenum">
              <a:rPr lang="en-US" smtClean="0"/>
              <a:pPr/>
              <a:t>23</a:t>
            </a:fld>
            <a:endParaRPr lang="en-US"/>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dirty="0" smtClean="0">
                <a:latin typeface="Arial Black" pitchFamily="34" charset="0"/>
              </a:rPr>
              <a:t>AKUNTANSI BELANJA BANTUAN SOSIAL (5</a:t>
            </a:r>
            <a:r>
              <a:rPr lang="id-ID" dirty="0" smtClean="0">
                <a:latin typeface="Arial Black" pitchFamily="34" charset="0"/>
              </a:rPr>
              <a:t>-</a:t>
            </a:r>
            <a:r>
              <a:rPr lang="en-US" dirty="0" smtClean="0">
                <a:latin typeface="Arial Black" pitchFamily="34" charset="0"/>
              </a:rPr>
              <a:t>9)</a:t>
            </a:r>
            <a:endParaRPr lang="en-US" dirty="0">
              <a:latin typeface="Arial Black" pitchFamily="34" charset="0"/>
            </a:endParaRPr>
          </a:p>
        </p:txBody>
      </p:sp>
      <p:sp>
        <p:nvSpPr>
          <p:cNvPr id="3" name="Content Placeholder 2"/>
          <p:cNvSpPr>
            <a:spLocks noGrp="1"/>
          </p:cNvSpPr>
          <p:nvPr>
            <p:ph type="subTitle" idx="1"/>
          </p:nvPr>
        </p:nvSpPr>
        <p:spPr/>
        <p:txBody>
          <a:bodyPr/>
          <a:lstStyle/>
          <a:p>
            <a:pPr marL="398463" indent="0" algn="just">
              <a:buNone/>
            </a:pPr>
            <a:r>
              <a:rPr lang="en-US" sz="2400" dirty="0" err="1" smtClean="0"/>
              <a:t>Apabila</a:t>
            </a:r>
            <a:r>
              <a:rPr lang="en-US" sz="2400" dirty="0" smtClean="0"/>
              <a:t> </a:t>
            </a:r>
            <a:r>
              <a:rPr lang="en-US" sz="2400" dirty="0" err="1" smtClean="0"/>
              <a:t>bantuan</a:t>
            </a:r>
            <a:r>
              <a:rPr lang="en-US" sz="2400" dirty="0" smtClean="0"/>
              <a:t> </a:t>
            </a:r>
            <a:r>
              <a:rPr lang="en-US" sz="2400" dirty="0" err="1" smtClean="0"/>
              <a:t>sosial</a:t>
            </a:r>
            <a:r>
              <a:rPr lang="en-US" sz="2400" dirty="0" smtClean="0"/>
              <a:t> </a:t>
            </a:r>
            <a:r>
              <a:rPr lang="en-US" sz="2400" dirty="0" err="1" smtClean="0"/>
              <a:t>dalam</a:t>
            </a:r>
            <a:r>
              <a:rPr lang="en-US" sz="2400" dirty="0" smtClean="0"/>
              <a:t> </a:t>
            </a:r>
            <a:r>
              <a:rPr lang="en-US" sz="2400" dirty="0" err="1" smtClean="0"/>
              <a:t>bentuk</a:t>
            </a:r>
            <a:r>
              <a:rPr lang="en-US" sz="2400" dirty="0" smtClean="0"/>
              <a:t> </a:t>
            </a:r>
            <a:r>
              <a:rPr lang="en-US" sz="2400" dirty="0" err="1" smtClean="0"/>
              <a:t>barang</a:t>
            </a:r>
            <a:r>
              <a:rPr lang="en-US" sz="2400" dirty="0" smtClean="0"/>
              <a:t> </a:t>
            </a:r>
            <a:r>
              <a:rPr lang="en-US" sz="2400" dirty="0" err="1" smtClean="0"/>
              <a:t>tersebut</a:t>
            </a:r>
            <a:r>
              <a:rPr lang="en-US" sz="2400" dirty="0" smtClean="0"/>
              <a:t> </a:t>
            </a:r>
            <a:r>
              <a:rPr lang="en-US" sz="2400" dirty="0" err="1" smtClean="0"/>
              <a:t>belum</a:t>
            </a:r>
            <a:r>
              <a:rPr lang="en-US" sz="2400" dirty="0" smtClean="0"/>
              <a:t> </a:t>
            </a:r>
            <a:r>
              <a:rPr lang="en-US" sz="2400" dirty="0" err="1" smtClean="0"/>
              <a:t>diserahkan</a:t>
            </a:r>
            <a:r>
              <a:rPr lang="en-US" sz="2400" dirty="0" smtClean="0"/>
              <a:t> </a:t>
            </a:r>
            <a:r>
              <a:rPr lang="en-US" sz="2400" dirty="0" err="1" smtClean="0"/>
              <a:t>kepada</a:t>
            </a:r>
            <a:r>
              <a:rPr lang="en-US" sz="2400" dirty="0" smtClean="0"/>
              <a:t> </a:t>
            </a:r>
            <a:r>
              <a:rPr lang="en-US" sz="2400" dirty="0" err="1" smtClean="0"/>
              <a:t>penerima</a:t>
            </a:r>
            <a:r>
              <a:rPr lang="en-US" sz="2400" dirty="0" smtClean="0"/>
              <a:t>, </a:t>
            </a:r>
            <a:r>
              <a:rPr lang="en-US" sz="2400" dirty="0" err="1" smtClean="0"/>
              <a:t>maka</a:t>
            </a:r>
            <a:r>
              <a:rPr lang="en-US" sz="2400" dirty="0" smtClean="0"/>
              <a:t> </a:t>
            </a:r>
            <a:r>
              <a:rPr lang="en-US" sz="2400" dirty="0" err="1" smtClean="0"/>
              <a:t>harus</a:t>
            </a:r>
            <a:r>
              <a:rPr lang="en-US" sz="2400" dirty="0" smtClean="0"/>
              <a:t> </a:t>
            </a:r>
            <a:r>
              <a:rPr lang="en-US" sz="2400" dirty="0" err="1" smtClean="0"/>
              <a:t>dibuat</a:t>
            </a:r>
            <a:r>
              <a:rPr lang="en-US" sz="2400" dirty="0" smtClean="0"/>
              <a:t> </a:t>
            </a:r>
            <a:r>
              <a:rPr lang="en-US" sz="2400" dirty="0" err="1" smtClean="0"/>
              <a:t>jurnal</a:t>
            </a:r>
            <a:r>
              <a:rPr lang="en-US" sz="2400" dirty="0" smtClean="0"/>
              <a:t> </a:t>
            </a:r>
            <a:r>
              <a:rPr lang="en-US" sz="2400" dirty="0" err="1" smtClean="0"/>
              <a:t>untuk</a:t>
            </a:r>
            <a:r>
              <a:rPr lang="en-US" sz="2400" dirty="0" smtClean="0"/>
              <a:t> </a:t>
            </a:r>
            <a:r>
              <a:rPr lang="en-US" sz="2400" dirty="0" err="1" smtClean="0"/>
              <a:t>mencatat</a:t>
            </a:r>
            <a:r>
              <a:rPr lang="en-US" sz="2400" dirty="0" smtClean="0"/>
              <a:t> </a:t>
            </a:r>
            <a:r>
              <a:rPr lang="en-US" sz="2400" dirty="0" err="1" smtClean="0"/>
              <a:t>persediaan</a:t>
            </a:r>
            <a:r>
              <a:rPr lang="en-US" sz="2400" dirty="0" smtClean="0"/>
              <a:t> </a:t>
            </a:r>
            <a:r>
              <a:rPr lang="en-US" sz="2400" dirty="0" err="1" smtClean="0"/>
              <a:t>atas</a:t>
            </a:r>
            <a:r>
              <a:rPr lang="en-US" sz="2400" dirty="0" smtClean="0"/>
              <a:t> </a:t>
            </a:r>
            <a:r>
              <a:rPr lang="en-US" sz="2400" dirty="0" err="1" smtClean="0"/>
              <a:t>barang</a:t>
            </a:r>
            <a:r>
              <a:rPr lang="en-US" sz="2400" dirty="0" smtClean="0"/>
              <a:t> </a:t>
            </a:r>
            <a:r>
              <a:rPr lang="en-US" sz="2400" dirty="0" err="1" smtClean="0"/>
              <a:t>tersebut</a:t>
            </a:r>
            <a:r>
              <a:rPr lang="en-US" sz="2400" dirty="0" smtClean="0"/>
              <a:t>. </a:t>
            </a:r>
            <a:r>
              <a:rPr lang="en-US" sz="2400" dirty="0" err="1" smtClean="0"/>
              <a:t>Jurnalnya</a:t>
            </a:r>
            <a:r>
              <a:rPr lang="en-US" sz="2400" dirty="0" smtClean="0"/>
              <a:t> </a:t>
            </a:r>
            <a:r>
              <a:rPr lang="en-US" sz="2400" dirty="0" err="1" smtClean="0"/>
              <a:t>adalah</a:t>
            </a:r>
            <a:r>
              <a:rPr lang="en-US" sz="2400" dirty="0" smtClean="0"/>
              <a:t> </a:t>
            </a:r>
            <a:r>
              <a:rPr lang="en-US" sz="2400" dirty="0" err="1" smtClean="0"/>
              <a:t>sebagai</a:t>
            </a:r>
            <a:r>
              <a:rPr lang="en-US" sz="2400" dirty="0" smtClean="0"/>
              <a:t> </a:t>
            </a:r>
            <a:r>
              <a:rPr lang="en-US" sz="2400" dirty="0" err="1" smtClean="0"/>
              <a:t>berikut</a:t>
            </a:r>
            <a:r>
              <a:rPr lang="en-US" sz="2400" dirty="0" smtClean="0"/>
              <a:t>:</a:t>
            </a:r>
          </a:p>
          <a:p>
            <a:pPr marL="0" indent="0">
              <a:buNone/>
            </a:pPr>
            <a:endParaRPr lang="en-US" sz="2400" dirty="0"/>
          </a:p>
        </p:txBody>
      </p:sp>
      <p:graphicFrame>
        <p:nvGraphicFramePr>
          <p:cNvPr id="4" name="Table 3"/>
          <p:cNvGraphicFramePr>
            <a:graphicFrameLocks noGrp="1"/>
          </p:cNvGraphicFramePr>
          <p:nvPr/>
        </p:nvGraphicFramePr>
        <p:xfrm>
          <a:off x="990600" y="3048000"/>
          <a:ext cx="7696201" cy="1381760"/>
        </p:xfrm>
        <a:graphic>
          <a:graphicData uri="http://schemas.openxmlformats.org/drawingml/2006/table">
            <a:tbl>
              <a:tblPr firstRow="1" bandRow="1">
                <a:tableStyleId>{5C22544A-7EE6-4342-B048-85BDC9FD1C3A}</a:tableStyleId>
              </a:tblPr>
              <a:tblGrid>
                <a:gridCol w="1447800"/>
                <a:gridCol w="3810000"/>
                <a:gridCol w="1143000"/>
                <a:gridCol w="1295401"/>
              </a:tblGrid>
              <a:tr h="370840">
                <a:tc>
                  <a:txBody>
                    <a:bodyPr/>
                    <a:lstStyle/>
                    <a:p>
                      <a:pPr algn="ctr"/>
                      <a:r>
                        <a:rPr lang="en-US" dirty="0" err="1" smtClean="0">
                          <a:latin typeface="Arial" pitchFamily="34" charset="0"/>
                          <a:cs typeface="Arial" pitchFamily="34" charset="0"/>
                        </a:rPr>
                        <a:t>Kode</a:t>
                      </a:r>
                      <a:r>
                        <a:rPr lang="en-US" dirty="0" smtClean="0">
                          <a:latin typeface="Arial" pitchFamily="34" charset="0"/>
                          <a:cs typeface="Arial" pitchFamily="34" charset="0"/>
                        </a:rPr>
                        <a:t> </a:t>
                      </a:r>
                      <a:r>
                        <a:rPr lang="en-US" dirty="0" err="1" smtClean="0">
                          <a:latin typeface="Arial" pitchFamily="34" charset="0"/>
                          <a:cs typeface="Arial" pitchFamily="34" charset="0"/>
                        </a:rPr>
                        <a:t>Rekening</a:t>
                      </a:r>
                      <a:endParaRPr lang="en-US" dirty="0">
                        <a:latin typeface="Arial" pitchFamily="34" charset="0"/>
                        <a:cs typeface="Arial" pitchFamily="34" charset="0"/>
                      </a:endParaRPr>
                    </a:p>
                  </a:txBody>
                  <a:tcPr/>
                </a:tc>
                <a:tc>
                  <a:txBody>
                    <a:bodyPr/>
                    <a:lstStyle/>
                    <a:p>
                      <a:pPr algn="ctr"/>
                      <a:r>
                        <a:rPr lang="en-US" dirty="0" err="1" smtClean="0">
                          <a:latin typeface="Arial" pitchFamily="34" charset="0"/>
                          <a:cs typeface="Arial" pitchFamily="34" charset="0"/>
                        </a:rPr>
                        <a:t>Uraian</a:t>
                      </a:r>
                      <a:endParaRPr lang="en-US" dirty="0">
                        <a:latin typeface="Arial" pitchFamily="34" charset="0"/>
                        <a:cs typeface="Arial" pitchFamily="34" charset="0"/>
                      </a:endParaRPr>
                    </a:p>
                  </a:txBody>
                  <a:tcPr/>
                </a:tc>
                <a:tc>
                  <a:txBody>
                    <a:bodyPr/>
                    <a:lstStyle/>
                    <a:p>
                      <a:pPr algn="ctr"/>
                      <a:r>
                        <a:rPr lang="en-US" dirty="0" err="1" smtClean="0">
                          <a:latin typeface="Arial" pitchFamily="34" charset="0"/>
                          <a:cs typeface="Arial" pitchFamily="34" charset="0"/>
                        </a:rPr>
                        <a:t>Debet</a:t>
                      </a:r>
                      <a:endParaRPr lang="en-US" dirty="0">
                        <a:latin typeface="Arial" pitchFamily="34" charset="0"/>
                        <a:cs typeface="Arial" pitchFamily="34" charset="0"/>
                      </a:endParaRPr>
                    </a:p>
                  </a:txBody>
                  <a:tcPr/>
                </a:tc>
                <a:tc>
                  <a:txBody>
                    <a:bodyPr/>
                    <a:lstStyle/>
                    <a:p>
                      <a:pPr algn="ctr"/>
                      <a:r>
                        <a:rPr lang="en-US" dirty="0" err="1" smtClean="0">
                          <a:latin typeface="Arial" pitchFamily="34" charset="0"/>
                          <a:cs typeface="Arial" pitchFamily="34" charset="0"/>
                        </a:rPr>
                        <a:t>Kredit</a:t>
                      </a:r>
                      <a:endParaRPr lang="en-US" dirty="0">
                        <a:latin typeface="Arial" pitchFamily="34" charset="0"/>
                        <a:cs typeface="Arial" pitchFamily="34" charset="0"/>
                      </a:endParaRPr>
                    </a:p>
                  </a:txBody>
                  <a:tcPr/>
                </a:tc>
              </a:tr>
              <a:tr h="370840">
                <a:tc>
                  <a:txBody>
                    <a:bodyPr/>
                    <a:lstStyle/>
                    <a:p>
                      <a:endParaRPr lang="en-US">
                        <a:latin typeface="Arial" pitchFamily="34" charset="0"/>
                        <a:cs typeface="Arial" pitchFamily="34" charset="0"/>
                      </a:endParaRPr>
                    </a:p>
                  </a:txBody>
                  <a:tcPr/>
                </a:tc>
                <a:tc>
                  <a:txBody>
                    <a:bodyPr/>
                    <a:lstStyle/>
                    <a:p>
                      <a:r>
                        <a:rPr lang="en-US" dirty="0" err="1" smtClean="0">
                          <a:latin typeface="Arial" pitchFamily="34" charset="0"/>
                          <a:cs typeface="Arial" pitchFamily="34" charset="0"/>
                        </a:rPr>
                        <a:t>Persediaan</a:t>
                      </a:r>
                      <a:endParaRPr lang="en-US" dirty="0">
                        <a:latin typeface="Arial" pitchFamily="34" charset="0"/>
                        <a:cs typeface="Arial" pitchFamily="34" charset="0"/>
                      </a:endParaRPr>
                    </a:p>
                  </a:txBody>
                  <a:tcPr/>
                </a:tc>
                <a:tc>
                  <a:txBody>
                    <a:bodyPr/>
                    <a:lstStyle/>
                    <a:p>
                      <a:pPr algn="ctr"/>
                      <a:r>
                        <a:rPr lang="en-US" dirty="0" smtClean="0">
                          <a:latin typeface="Arial" pitchFamily="34" charset="0"/>
                          <a:cs typeface="Arial" pitchFamily="34" charset="0"/>
                        </a:rPr>
                        <a:t>xxx</a:t>
                      </a:r>
                      <a:endParaRPr lang="en-US" dirty="0">
                        <a:latin typeface="Arial" pitchFamily="34" charset="0"/>
                        <a:cs typeface="Arial" pitchFamily="34" charset="0"/>
                      </a:endParaRPr>
                    </a:p>
                  </a:txBody>
                  <a:tcPr/>
                </a:tc>
                <a:tc>
                  <a:txBody>
                    <a:bodyPr/>
                    <a:lstStyle/>
                    <a:p>
                      <a:endParaRPr lang="en-US">
                        <a:latin typeface="Arial" pitchFamily="34" charset="0"/>
                        <a:cs typeface="Arial" pitchFamily="34" charset="0"/>
                      </a:endParaRPr>
                    </a:p>
                  </a:txBody>
                  <a:tcPr/>
                </a:tc>
              </a:tr>
              <a:tr h="370840">
                <a:tc>
                  <a:txBody>
                    <a:bodyPr/>
                    <a:lstStyle/>
                    <a:p>
                      <a:endParaRPr lang="en-US">
                        <a:latin typeface="Arial" pitchFamily="34" charset="0"/>
                        <a:cs typeface="Arial" pitchFamily="34" charset="0"/>
                      </a:endParaRPr>
                    </a:p>
                  </a:txBody>
                  <a:tcPr/>
                </a:tc>
                <a:tc>
                  <a:txBody>
                    <a:bodyPr/>
                    <a:lstStyle/>
                    <a:p>
                      <a:pPr marL="515938" indent="0"/>
                      <a:r>
                        <a:rPr lang="en-US" dirty="0" err="1" smtClean="0">
                          <a:latin typeface="Arial" pitchFamily="34" charset="0"/>
                          <a:cs typeface="Arial" pitchFamily="34" charset="0"/>
                        </a:rPr>
                        <a:t>Cadangan</a:t>
                      </a:r>
                      <a:r>
                        <a:rPr lang="en-US" dirty="0" smtClean="0">
                          <a:latin typeface="Arial" pitchFamily="34" charset="0"/>
                          <a:cs typeface="Arial" pitchFamily="34" charset="0"/>
                        </a:rPr>
                        <a:t> </a:t>
                      </a:r>
                      <a:r>
                        <a:rPr lang="en-US" dirty="0" err="1" smtClean="0">
                          <a:latin typeface="Arial" pitchFamily="34" charset="0"/>
                          <a:cs typeface="Arial" pitchFamily="34" charset="0"/>
                        </a:rPr>
                        <a:t>Persediaan</a:t>
                      </a:r>
                      <a:endParaRPr lang="en-US" dirty="0">
                        <a:latin typeface="Arial" pitchFamily="34" charset="0"/>
                        <a:cs typeface="Arial" pitchFamily="34" charset="0"/>
                      </a:endParaRPr>
                    </a:p>
                  </a:txBody>
                  <a:tcPr/>
                </a:tc>
                <a:tc>
                  <a:txBody>
                    <a:bodyPr/>
                    <a:lstStyle/>
                    <a:p>
                      <a:endParaRPr lang="en-US" dirty="0">
                        <a:latin typeface="Arial" pitchFamily="34" charset="0"/>
                        <a:cs typeface="Arial" pitchFamily="34" charset="0"/>
                      </a:endParaRPr>
                    </a:p>
                  </a:txBody>
                  <a:tcPr/>
                </a:tc>
                <a:tc>
                  <a:txBody>
                    <a:bodyPr/>
                    <a:lstStyle/>
                    <a:p>
                      <a:pPr algn="ctr"/>
                      <a:r>
                        <a:rPr lang="en-US" dirty="0" smtClean="0">
                          <a:latin typeface="Arial" pitchFamily="34" charset="0"/>
                          <a:cs typeface="Arial" pitchFamily="34" charset="0"/>
                        </a:rPr>
                        <a:t>xxx</a:t>
                      </a:r>
                      <a:endParaRPr lang="en-US" dirty="0">
                        <a:latin typeface="Arial" pitchFamily="34" charset="0"/>
                        <a:cs typeface="Arial" pitchFamily="34" charset="0"/>
                      </a:endParaRPr>
                    </a:p>
                  </a:txBody>
                  <a:tcPr/>
                </a:tc>
              </a:tr>
            </a:tbl>
          </a:graphicData>
        </a:graphic>
      </p:graphicFrame>
      <p:sp>
        <p:nvSpPr>
          <p:cNvPr id="5" name="Slide Number Placeholder 4"/>
          <p:cNvSpPr>
            <a:spLocks noGrp="1"/>
          </p:cNvSpPr>
          <p:nvPr>
            <p:ph type="sldNum" sz="quarter" idx="12"/>
          </p:nvPr>
        </p:nvSpPr>
        <p:spPr/>
        <p:txBody>
          <a:bodyPr/>
          <a:lstStyle/>
          <a:p>
            <a:fld id="{0CA38605-D86C-4AC1-A300-2DD61464C1AA}" type="slidenum">
              <a:rPr lang="en-US" smtClean="0"/>
              <a:pPr/>
              <a:t>24</a:t>
            </a:fld>
            <a:endParaRPr lang="en-US"/>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pPr algn="ctr"/>
            <a:r>
              <a:rPr lang="en-US" dirty="0" smtClean="0">
                <a:latin typeface="Arial Black" pitchFamily="34" charset="0"/>
              </a:rPr>
              <a:t>AKUNTANSI BELANJA BANTUAN SOSIAL (6</a:t>
            </a:r>
            <a:r>
              <a:rPr lang="id-ID" dirty="0" smtClean="0">
                <a:latin typeface="Arial Black" pitchFamily="34" charset="0"/>
              </a:rPr>
              <a:t>-</a:t>
            </a:r>
            <a:r>
              <a:rPr lang="en-US" dirty="0" smtClean="0">
                <a:latin typeface="Arial Black" pitchFamily="34" charset="0"/>
              </a:rPr>
              <a:t>9)</a:t>
            </a:r>
            <a:endParaRPr lang="en-US" dirty="0">
              <a:latin typeface="Arial Black" pitchFamily="34" charset="0"/>
            </a:endParaRPr>
          </a:p>
        </p:txBody>
      </p:sp>
      <p:sp>
        <p:nvSpPr>
          <p:cNvPr id="3" name="Content Placeholder 2"/>
          <p:cNvSpPr>
            <a:spLocks noGrp="1"/>
          </p:cNvSpPr>
          <p:nvPr>
            <p:ph type="subTitle" idx="1"/>
          </p:nvPr>
        </p:nvSpPr>
        <p:spPr/>
        <p:txBody>
          <a:bodyPr/>
          <a:lstStyle/>
          <a:p>
            <a:pPr indent="-3175">
              <a:buNone/>
            </a:pPr>
            <a:r>
              <a:rPr lang="id-ID" sz="2400" dirty="0" smtClean="0">
                <a:solidFill>
                  <a:srgbClr val="C00000"/>
                </a:solidFill>
              </a:rPr>
              <a:t>   </a:t>
            </a:r>
            <a:r>
              <a:rPr lang="en-US" sz="2400" dirty="0" smtClean="0">
                <a:solidFill>
                  <a:srgbClr val="C00000"/>
                </a:solidFill>
              </a:rPr>
              <a:t>c. </a:t>
            </a:r>
            <a:r>
              <a:rPr lang="id-ID" sz="2400" dirty="0" smtClean="0">
                <a:solidFill>
                  <a:srgbClr val="C00000"/>
                </a:solidFill>
              </a:rPr>
              <a:t> </a:t>
            </a:r>
            <a:r>
              <a:rPr lang="en-US" sz="2400" dirty="0" err="1" smtClean="0">
                <a:solidFill>
                  <a:srgbClr val="C00000"/>
                </a:solidFill>
              </a:rPr>
              <a:t>Bantuan</a:t>
            </a:r>
            <a:r>
              <a:rPr lang="en-US" sz="2400" dirty="0" smtClean="0">
                <a:solidFill>
                  <a:srgbClr val="C00000"/>
                </a:solidFill>
              </a:rPr>
              <a:t> </a:t>
            </a:r>
            <a:r>
              <a:rPr lang="en-US" sz="2400" dirty="0" err="1" smtClean="0">
                <a:solidFill>
                  <a:srgbClr val="C00000"/>
                </a:solidFill>
              </a:rPr>
              <a:t>Sosial</a:t>
            </a:r>
            <a:r>
              <a:rPr lang="en-US" sz="2400" dirty="0" smtClean="0">
                <a:solidFill>
                  <a:srgbClr val="C00000"/>
                </a:solidFill>
              </a:rPr>
              <a:t> </a:t>
            </a:r>
            <a:r>
              <a:rPr lang="en-US" sz="2400" dirty="0" err="1" smtClean="0">
                <a:solidFill>
                  <a:srgbClr val="C00000"/>
                </a:solidFill>
              </a:rPr>
              <a:t>dalam</a:t>
            </a:r>
            <a:r>
              <a:rPr lang="en-US" sz="2400" dirty="0" smtClean="0">
                <a:solidFill>
                  <a:srgbClr val="C00000"/>
                </a:solidFill>
              </a:rPr>
              <a:t> </a:t>
            </a:r>
            <a:r>
              <a:rPr lang="en-US" sz="2400" dirty="0" err="1" smtClean="0">
                <a:solidFill>
                  <a:srgbClr val="C00000"/>
                </a:solidFill>
              </a:rPr>
              <a:t>Bentuk</a:t>
            </a:r>
            <a:r>
              <a:rPr lang="en-US" sz="2400" dirty="0" smtClean="0">
                <a:solidFill>
                  <a:srgbClr val="C00000"/>
                </a:solidFill>
              </a:rPr>
              <a:t> </a:t>
            </a:r>
            <a:r>
              <a:rPr lang="en-US" sz="2400" dirty="0" err="1" smtClean="0">
                <a:solidFill>
                  <a:srgbClr val="C00000"/>
                </a:solidFill>
              </a:rPr>
              <a:t>Jasa</a:t>
            </a:r>
            <a:endParaRPr lang="en-US" sz="2400" dirty="0" smtClean="0">
              <a:solidFill>
                <a:srgbClr val="C00000"/>
              </a:solidFill>
            </a:endParaRPr>
          </a:p>
          <a:p>
            <a:pPr marL="636588" indent="-3175">
              <a:buNone/>
            </a:pPr>
            <a:r>
              <a:rPr lang="en-US" sz="2000" b="1" dirty="0" err="1" smtClean="0"/>
              <a:t>Pemerintah</a:t>
            </a:r>
            <a:r>
              <a:rPr lang="en-US" sz="2000" b="1" dirty="0" smtClean="0"/>
              <a:t> </a:t>
            </a:r>
            <a:r>
              <a:rPr lang="en-US" sz="2000" b="1" dirty="0" err="1" smtClean="0"/>
              <a:t>Pusat</a:t>
            </a:r>
            <a:r>
              <a:rPr lang="en-US" sz="2000" dirty="0" smtClean="0"/>
              <a:t>	</a:t>
            </a:r>
          </a:p>
          <a:p>
            <a:pPr marL="636588" indent="-3175">
              <a:buNone/>
            </a:pPr>
            <a:r>
              <a:rPr lang="en-US" sz="2000" b="1" dirty="0" smtClean="0"/>
              <a:t>K/L:</a:t>
            </a:r>
          </a:p>
          <a:p>
            <a:pPr marL="636588" indent="-3175">
              <a:buNone/>
            </a:pPr>
            <a:endParaRPr lang="en-US" sz="2400" dirty="0" smtClean="0"/>
          </a:p>
          <a:p>
            <a:pPr marL="636588" indent="-3175">
              <a:buNone/>
            </a:pPr>
            <a:endParaRPr lang="en-US" sz="2400" dirty="0" smtClean="0"/>
          </a:p>
          <a:p>
            <a:pPr marL="636588" indent="-3175">
              <a:buNone/>
            </a:pPr>
            <a:endParaRPr lang="en-US" sz="2400" dirty="0" smtClean="0"/>
          </a:p>
          <a:p>
            <a:pPr marL="636588" indent="-3175">
              <a:buNone/>
            </a:pPr>
            <a:endParaRPr lang="en-US" sz="2400" dirty="0" smtClean="0"/>
          </a:p>
          <a:p>
            <a:pPr marL="636588" indent="-3175">
              <a:buNone/>
            </a:pPr>
            <a:r>
              <a:rPr lang="en-US" sz="2000" b="1" dirty="0" smtClean="0"/>
              <a:t>BUN:</a:t>
            </a:r>
          </a:p>
          <a:p>
            <a:pPr marL="636588" indent="-3175">
              <a:buNone/>
            </a:pPr>
            <a:endParaRPr lang="en-US" sz="2400" dirty="0" smtClean="0"/>
          </a:p>
          <a:p>
            <a:pPr marL="636588" indent="-3175">
              <a:buNone/>
            </a:pPr>
            <a:endParaRPr lang="en-US" sz="2400" dirty="0" smtClean="0"/>
          </a:p>
          <a:p>
            <a:pPr marL="636588" indent="-3175">
              <a:buNone/>
            </a:pPr>
            <a:endParaRPr lang="en-US" sz="2400" dirty="0" smtClean="0"/>
          </a:p>
          <a:p>
            <a:pPr marL="636588" indent="-3175">
              <a:buNone/>
            </a:pPr>
            <a:endParaRPr lang="en-US" sz="2400" dirty="0" smtClean="0"/>
          </a:p>
          <a:p>
            <a:pPr marL="636588" indent="-3175">
              <a:buNone/>
            </a:pPr>
            <a:endParaRPr lang="en-US" sz="2400" dirty="0"/>
          </a:p>
        </p:txBody>
      </p:sp>
      <p:graphicFrame>
        <p:nvGraphicFramePr>
          <p:cNvPr id="4" name="Table 3"/>
          <p:cNvGraphicFramePr>
            <a:graphicFrameLocks noGrp="1"/>
          </p:cNvGraphicFramePr>
          <p:nvPr/>
        </p:nvGraphicFramePr>
        <p:xfrm>
          <a:off x="1143000" y="2362200"/>
          <a:ext cx="7391400" cy="1447800"/>
        </p:xfrm>
        <a:graphic>
          <a:graphicData uri="http://schemas.openxmlformats.org/drawingml/2006/table">
            <a:tbl>
              <a:tblPr firstRow="1" bandRow="1">
                <a:tableStyleId>{5C22544A-7EE6-4342-B048-85BDC9FD1C3A}</a:tableStyleId>
              </a:tblPr>
              <a:tblGrid>
                <a:gridCol w="1447800"/>
                <a:gridCol w="3657600"/>
                <a:gridCol w="1143000"/>
                <a:gridCol w="1143000"/>
              </a:tblGrid>
              <a:tr h="384655">
                <a:tc>
                  <a:txBody>
                    <a:bodyPr/>
                    <a:lstStyle/>
                    <a:p>
                      <a:pPr algn="ctr"/>
                      <a:r>
                        <a:rPr lang="en-US" dirty="0" err="1" smtClean="0">
                          <a:latin typeface="Arial" pitchFamily="34" charset="0"/>
                          <a:cs typeface="Arial" pitchFamily="34" charset="0"/>
                        </a:rPr>
                        <a:t>Kode</a:t>
                      </a:r>
                      <a:r>
                        <a:rPr lang="en-US" dirty="0" smtClean="0">
                          <a:latin typeface="Arial" pitchFamily="34" charset="0"/>
                          <a:cs typeface="Arial" pitchFamily="34" charset="0"/>
                        </a:rPr>
                        <a:t> </a:t>
                      </a:r>
                      <a:r>
                        <a:rPr lang="en-US" dirty="0" err="1" smtClean="0">
                          <a:latin typeface="Arial" pitchFamily="34" charset="0"/>
                          <a:cs typeface="Arial" pitchFamily="34" charset="0"/>
                        </a:rPr>
                        <a:t>Rekening</a:t>
                      </a:r>
                      <a:endParaRPr lang="en-US" dirty="0">
                        <a:latin typeface="Arial" pitchFamily="34" charset="0"/>
                        <a:cs typeface="Arial" pitchFamily="34" charset="0"/>
                      </a:endParaRPr>
                    </a:p>
                  </a:txBody>
                  <a:tcPr/>
                </a:tc>
                <a:tc>
                  <a:txBody>
                    <a:bodyPr/>
                    <a:lstStyle/>
                    <a:p>
                      <a:pPr algn="ctr"/>
                      <a:r>
                        <a:rPr lang="en-US" dirty="0" err="1" smtClean="0">
                          <a:latin typeface="Arial" pitchFamily="34" charset="0"/>
                          <a:cs typeface="Arial" pitchFamily="34" charset="0"/>
                        </a:rPr>
                        <a:t>Uraian</a:t>
                      </a:r>
                      <a:endParaRPr lang="en-US" dirty="0">
                        <a:latin typeface="Arial" pitchFamily="34" charset="0"/>
                        <a:cs typeface="Arial" pitchFamily="34" charset="0"/>
                      </a:endParaRPr>
                    </a:p>
                  </a:txBody>
                  <a:tcPr/>
                </a:tc>
                <a:tc>
                  <a:txBody>
                    <a:bodyPr/>
                    <a:lstStyle/>
                    <a:p>
                      <a:pPr algn="ctr"/>
                      <a:r>
                        <a:rPr lang="en-US" dirty="0" err="1" smtClean="0">
                          <a:latin typeface="Arial" pitchFamily="34" charset="0"/>
                          <a:cs typeface="Arial" pitchFamily="34" charset="0"/>
                        </a:rPr>
                        <a:t>Debet</a:t>
                      </a:r>
                      <a:endParaRPr lang="en-US" dirty="0">
                        <a:latin typeface="Arial" pitchFamily="34" charset="0"/>
                        <a:cs typeface="Arial" pitchFamily="34" charset="0"/>
                      </a:endParaRPr>
                    </a:p>
                  </a:txBody>
                  <a:tcPr/>
                </a:tc>
                <a:tc>
                  <a:txBody>
                    <a:bodyPr/>
                    <a:lstStyle/>
                    <a:p>
                      <a:pPr algn="ctr"/>
                      <a:r>
                        <a:rPr lang="en-US" dirty="0" err="1" smtClean="0">
                          <a:latin typeface="Arial" pitchFamily="34" charset="0"/>
                          <a:cs typeface="Arial" pitchFamily="34" charset="0"/>
                        </a:rPr>
                        <a:t>Kredit</a:t>
                      </a:r>
                      <a:endParaRPr lang="en-US" dirty="0">
                        <a:latin typeface="Arial" pitchFamily="34" charset="0"/>
                        <a:cs typeface="Arial" pitchFamily="34" charset="0"/>
                      </a:endParaRPr>
                    </a:p>
                  </a:txBody>
                  <a:tcPr/>
                </a:tc>
              </a:tr>
              <a:tr h="389998">
                <a:tc>
                  <a:txBody>
                    <a:bodyPr/>
                    <a:lstStyle/>
                    <a:p>
                      <a:endParaRPr lang="en-US" dirty="0">
                        <a:latin typeface="Arial" pitchFamily="34" charset="0"/>
                        <a:cs typeface="Arial" pitchFamily="34" charset="0"/>
                      </a:endParaRPr>
                    </a:p>
                  </a:txBody>
                  <a:tcPr/>
                </a:tc>
                <a:tc>
                  <a:txBody>
                    <a:bodyPr/>
                    <a:lstStyle/>
                    <a:p>
                      <a:r>
                        <a:rPr lang="en-US" dirty="0" err="1" smtClean="0">
                          <a:latin typeface="Arial" pitchFamily="34" charset="0"/>
                          <a:cs typeface="Arial" pitchFamily="34" charset="0"/>
                        </a:rPr>
                        <a:t>Belanja</a:t>
                      </a:r>
                      <a:r>
                        <a:rPr lang="en-US" dirty="0" smtClean="0">
                          <a:latin typeface="Arial" pitchFamily="34" charset="0"/>
                          <a:cs typeface="Arial" pitchFamily="34" charset="0"/>
                        </a:rPr>
                        <a:t> </a:t>
                      </a:r>
                      <a:r>
                        <a:rPr lang="en-US" dirty="0" err="1" smtClean="0">
                          <a:latin typeface="Arial" pitchFamily="34" charset="0"/>
                          <a:cs typeface="Arial" pitchFamily="34" charset="0"/>
                        </a:rPr>
                        <a:t>Bantuan</a:t>
                      </a:r>
                      <a:r>
                        <a:rPr lang="en-US" dirty="0" smtClean="0">
                          <a:latin typeface="Arial" pitchFamily="34" charset="0"/>
                          <a:cs typeface="Arial" pitchFamily="34" charset="0"/>
                        </a:rPr>
                        <a:t> </a:t>
                      </a:r>
                      <a:r>
                        <a:rPr lang="en-US" dirty="0" err="1" smtClean="0">
                          <a:latin typeface="Arial" pitchFamily="34" charset="0"/>
                          <a:cs typeface="Arial" pitchFamily="34" charset="0"/>
                        </a:rPr>
                        <a:t>Sosial</a:t>
                      </a:r>
                      <a:endParaRPr lang="en-US" dirty="0">
                        <a:latin typeface="Arial" pitchFamily="34" charset="0"/>
                        <a:cs typeface="Arial" pitchFamily="34" charset="0"/>
                      </a:endParaRPr>
                    </a:p>
                  </a:txBody>
                  <a:tcPr/>
                </a:tc>
                <a:tc>
                  <a:txBody>
                    <a:bodyPr/>
                    <a:lstStyle/>
                    <a:p>
                      <a:pPr algn="ctr"/>
                      <a:r>
                        <a:rPr lang="en-US" dirty="0" smtClean="0">
                          <a:latin typeface="Arial" pitchFamily="34" charset="0"/>
                          <a:cs typeface="Arial" pitchFamily="34" charset="0"/>
                        </a:rPr>
                        <a:t>xxx</a:t>
                      </a:r>
                      <a:endParaRPr lang="en-US" dirty="0">
                        <a:latin typeface="Arial" pitchFamily="34" charset="0"/>
                        <a:cs typeface="Arial" pitchFamily="34" charset="0"/>
                      </a:endParaRPr>
                    </a:p>
                  </a:txBody>
                  <a:tcPr/>
                </a:tc>
                <a:tc>
                  <a:txBody>
                    <a:bodyPr/>
                    <a:lstStyle/>
                    <a:p>
                      <a:endParaRPr lang="en-US" dirty="0">
                        <a:latin typeface="Arial" pitchFamily="34" charset="0"/>
                        <a:cs typeface="Arial" pitchFamily="34" charset="0"/>
                      </a:endParaRPr>
                    </a:p>
                  </a:txBody>
                  <a:tcPr/>
                </a:tc>
              </a:tr>
              <a:tr h="417722">
                <a:tc>
                  <a:txBody>
                    <a:bodyPr/>
                    <a:lstStyle/>
                    <a:p>
                      <a:endParaRPr lang="en-US" dirty="0">
                        <a:latin typeface="Arial" pitchFamily="34" charset="0"/>
                        <a:cs typeface="Arial" pitchFamily="34" charset="0"/>
                      </a:endParaRPr>
                    </a:p>
                  </a:txBody>
                  <a:tcPr/>
                </a:tc>
                <a:tc>
                  <a:txBody>
                    <a:bodyPr/>
                    <a:lstStyle/>
                    <a:p>
                      <a:pPr marL="574675" indent="0"/>
                      <a:r>
                        <a:rPr lang="en-US" dirty="0" err="1" smtClean="0">
                          <a:latin typeface="Arial" pitchFamily="34" charset="0"/>
                          <a:cs typeface="Arial" pitchFamily="34" charset="0"/>
                        </a:rPr>
                        <a:t>Piutang</a:t>
                      </a:r>
                      <a:r>
                        <a:rPr lang="en-US" dirty="0" smtClean="0">
                          <a:latin typeface="Arial" pitchFamily="34" charset="0"/>
                          <a:cs typeface="Arial" pitchFamily="34" charset="0"/>
                        </a:rPr>
                        <a:t> </a:t>
                      </a:r>
                      <a:r>
                        <a:rPr lang="en-US" dirty="0" err="1" smtClean="0">
                          <a:latin typeface="Arial" pitchFamily="34" charset="0"/>
                          <a:cs typeface="Arial" pitchFamily="34" charset="0"/>
                        </a:rPr>
                        <a:t>dari</a:t>
                      </a:r>
                      <a:r>
                        <a:rPr lang="en-US" dirty="0" smtClean="0">
                          <a:latin typeface="Arial" pitchFamily="34" charset="0"/>
                          <a:cs typeface="Arial" pitchFamily="34" charset="0"/>
                        </a:rPr>
                        <a:t> KUN</a:t>
                      </a:r>
                      <a:endParaRPr lang="en-US" dirty="0">
                        <a:latin typeface="Arial" pitchFamily="34" charset="0"/>
                        <a:cs typeface="Arial" pitchFamily="34" charset="0"/>
                      </a:endParaRPr>
                    </a:p>
                  </a:txBody>
                  <a:tcPr/>
                </a:tc>
                <a:tc>
                  <a:txBody>
                    <a:bodyPr/>
                    <a:lstStyle/>
                    <a:p>
                      <a:endParaRPr lang="en-US" dirty="0">
                        <a:latin typeface="Arial" pitchFamily="34" charset="0"/>
                        <a:cs typeface="Arial" pitchFamily="34" charset="0"/>
                      </a:endParaRPr>
                    </a:p>
                  </a:txBody>
                  <a:tcPr/>
                </a:tc>
                <a:tc>
                  <a:txBody>
                    <a:bodyPr/>
                    <a:lstStyle/>
                    <a:p>
                      <a:pPr algn="ctr"/>
                      <a:r>
                        <a:rPr lang="en-US" dirty="0" smtClean="0">
                          <a:latin typeface="Arial" pitchFamily="34" charset="0"/>
                          <a:cs typeface="Arial" pitchFamily="34" charset="0"/>
                        </a:rPr>
                        <a:t>xxx</a:t>
                      </a:r>
                      <a:endParaRPr lang="en-US" dirty="0">
                        <a:latin typeface="Arial" pitchFamily="34" charset="0"/>
                        <a:cs typeface="Arial" pitchFamily="34" charset="0"/>
                      </a:endParaRPr>
                    </a:p>
                  </a:txBody>
                  <a:tcPr/>
                </a:tc>
              </a:tr>
            </a:tbl>
          </a:graphicData>
        </a:graphic>
      </p:graphicFrame>
      <p:graphicFrame>
        <p:nvGraphicFramePr>
          <p:cNvPr id="5" name="Table 4"/>
          <p:cNvGraphicFramePr>
            <a:graphicFrameLocks noGrp="1"/>
          </p:cNvGraphicFramePr>
          <p:nvPr/>
        </p:nvGraphicFramePr>
        <p:xfrm>
          <a:off x="1219200" y="4572000"/>
          <a:ext cx="7391400" cy="1554982"/>
        </p:xfrm>
        <a:graphic>
          <a:graphicData uri="http://schemas.openxmlformats.org/drawingml/2006/table">
            <a:tbl>
              <a:tblPr firstRow="1" bandRow="1">
                <a:tableStyleId>{5C22544A-7EE6-4342-B048-85BDC9FD1C3A}</a:tableStyleId>
              </a:tblPr>
              <a:tblGrid>
                <a:gridCol w="1371600"/>
                <a:gridCol w="3733800"/>
                <a:gridCol w="1143000"/>
                <a:gridCol w="1143000"/>
              </a:tblGrid>
              <a:tr h="532900">
                <a:tc>
                  <a:txBody>
                    <a:bodyPr/>
                    <a:lstStyle/>
                    <a:p>
                      <a:pPr algn="ctr"/>
                      <a:r>
                        <a:rPr lang="en-US" dirty="0" err="1" smtClean="0">
                          <a:latin typeface="Arial" pitchFamily="34" charset="0"/>
                          <a:cs typeface="Arial" pitchFamily="34" charset="0"/>
                        </a:rPr>
                        <a:t>Kode</a:t>
                      </a:r>
                      <a:r>
                        <a:rPr lang="en-US" dirty="0" smtClean="0">
                          <a:latin typeface="Arial" pitchFamily="34" charset="0"/>
                          <a:cs typeface="Arial" pitchFamily="34" charset="0"/>
                        </a:rPr>
                        <a:t> </a:t>
                      </a:r>
                      <a:r>
                        <a:rPr lang="en-US" dirty="0" err="1" smtClean="0">
                          <a:latin typeface="Arial" pitchFamily="34" charset="0"/>
                          <a:cs typeface="Arial" pitchFamily="34" charset="0"/>
                        </a:rPr>
                        <a:t>Rekening</a:t>
                      </a:r>
                      <a:endParaRPr lang="en-US" dirty="0">
                        <a:latin typeface="Arial" pitchFamily="34" charset="0"/>
                        <a:cs typeface="Arial" pitchFamily="34" charset="0"/>
                      </a:endParaRPr>
                    </a:p>
                  </a:txBody>
                  <a:tcPr/>
                </a:tc>
                <a:tc>
                  <a:txBody>
                    <a:bodyPr/>
                    <a:lstStyle/>
                    <a:p>
                      <a:pPr algn="ctr"/>
                      <a:r>
                        <a:rPr lang="en-US" dirty="0" err="1" smtClean="0">
                          <a:latin typeface="Arial" pitchFamily="34" charset="0"/>
                          <a:cs typeface="Arial" pitchFamily="34" charset="0"/>
                        </a:rPr>
                        <a:t>Uraian</a:t>
                      </a:r>
                      <a:endParaRPr lang="en-US" dirty="0">
                        <a:latin typeface="Arial" pitchFamily="34" charset="0"/>
                        <a:cs typeface="Arial" pitchFamily="34" charset="0"/>
                      </a:endParaRPr>
                    </a:p>
                  </a:txBody>
                  <a:tcPr/>
                </a:tc>
                <a:tc>
                  <a:txBody>
                    <a:bodyPr/>
                    <a:lstStyle/>
                    <a:p>
                      <a:pPr algn="ctr"/>
                      <a:r>
                        <a:rPr lang="en-US" dirty="0" err="1" smtClean="0">
                          <a:latin typeface="Arial" pitchFamily="34" charset="0"/>
                          <a:cs typeface="Arial" pitchFamily="34" charset="0"/>
                        </a:rPr>
                        <a:t>Debet</a:t>
                      </a:r>
                      <a:endParaRPr lang="en-US" dirty="0">
                        <a:latin typeface="Arial" pitchFamily="34" charset="0"/>
                        <a:cs typeface="Arial" pitchFamily="34" charset="0"/>
                      </a:endParaRPr>
                    </a:p>
                  </a:txBody>
                  <a:tcPr/>
                </a:tc>
                <a:tc>
                  <a:txBody>
                    <a:bodyPr/>
                    <a:lstStyle/>
                    <a:p>
                      <a:pPr algn="ctr"/>
                      <a:r>
                        <a:rPr lang="en-US" dirty="0" err="1" smtClean="0">
                          <a:latin typeface="Arial" pitchFamily="34" charset="0"/>
                          <a:cs typeface="Arial" pitchFamily="34" charset="0"/>
                        </a:rPr>
                        <a:t>Kredit</a:t>
                      </a:r>
                      <a:endParaRPr lang="en-US" dirty="0">
                        <a:latin typeface="Arial" pitchFamily="34" charset="0"/>
                        <a:cs typeface="Arial" pitchFamily="34" charset="0"/>
                      </a:endParaRPr>
                    </a:p>
                  </a:txBody>
                  <a:tcPr/>
                </a:tc>
              </a:tr>
              <a:tr h="457451">
                <a:tc>
                  <a:txBody>
                    <a:bodyPr/>
                    <a:lstStyle/>
                    <a:p>
                      <a:endParaRPr lang="en-US" dirty="0">
                        <a:latin typeface="Arial" pitchFamily="34" charset="0"/>
                        <a:cs typeface="Arial" pitchFamily="34" charset="0"/>
                      </a:endParaRPr>
                    </a:p>
                  </a:txBody>
                  <a:tcPr/>
                </a:tc>
                <a:tc>
                  <a:txBody>
                    <a:bodyPr/>
                    <a:lstStyle/>
                    <a:p>
                      <a:r>
                        <a:rPr lang="en-US" dirty="0" err="1" smtClean="0">
                          <a:latin typeface="Arial" pitchFamily="34" charset="0"/>
                          <a:cs typeface="Arial" pitchFamily="34" charset="0"/>
                        </a:rPr>
                        <a:t>Belanja</a:t>
                      </a:r>
                      <a:r>
                        <a:rPr lang="en-US" dirty="0" smtClean="0">
                          <a:latin typeface="Arial" pitchFamily="34" charset="0"/>
                          <a:cs typeface="Arial" pitchFamily="34" charset="0"/>
                        </a:rPr>
                        <a:t> </a:t>
                      </a:r>
                      <a:r>
                        <a:rPr lang="en-US" dirty="0" err="1" smtClean="0">
                          <a:latin typeface="Arial" pitchFamily="34" charset="0"/>
                          <a:cs typeface="Arial" pitchFamily="34" charset="0"/>
                        </a:rPr>
                        <a:t>Bantuan</a:t>
                      </a:r>
                      <a:r>
                        <a:rPr lang="en-US" dirty="0" smtClean="0">
                          <a:latin typeface="Arial" pitchFamily="34" charset="0"/>
                          <a:cs typeface="Arial" pitchFamily="34" charset="0"/>
                        </a:rPr>
                        <a:t> </a:t>
                      </a:r>
                      <a:r>
                        <a:rPr lang="en-US" dirty="0" err="1" smtClean="0">
                          <a:latin typeface="Arial" pitchFamily="34" charset="0"/>
                          <a:cs typeface="Arial" pitchFamily="34" charset="0"/>
                        </a:rPr>
                        <a:t>Sosial</a:t>
                      </a:r>
                      <a:endParaRPr lang="en-US" dirty="0">
                        <a:latin typeface="Arial" pitchFamily="34" charset="0"/>
                        <a:cs typeface="Arial" pitchFamily="34" charset="0"/>
                      </a:endParaRPr>
                    </a:p>
                  </a:txBody>
                  <a:tcPr/>
                </a:tc>
                <a:tc>
                  <a:txBody>
                    <a:bodyPr/>
                    <a:lstStyle/>
                    <a:p>
                      <a:pPr algn="ctr"/>
                      <a:r>
                        <a:rPr lang="en-US" dirty="0" smtClean="0">
                          <a:latin typeface="Arial" pitchFamily="34" charset="0"/>
                          <a:cs typeface="Arial" pitchFamily="34" charset="0"/>
                        </a:rPr>
                        <a:t>xxx</a:t>
                      </a:r>
                      <a:endParaRPr lang="en-US" dirty="0">
                        <a:latin typeface="Arial" pitchFamily="34" charset="0"/>
                        <a:cs typeface="Arial" pitchFamily="34" charset="0"/>
                      </a:endParaRPr>
                    </a:p>
                  </a:txBody>
                  <a:tcPr/>
                </a:tc>
                <a:tc>
                  <a:txBody>
                    <a:bodyPr/>
                    <a:lstStyle/>
                    <a:p>
                      <a:endParaRPr lang="en-US" dirty="0">
                        <a:latin typeface="Arial" pitchFamily="34" charset="0"/>
                        <a:cs typeface="Arial" pitchFamily="34" charset="0"/>
                      </a:endParaRPr>
                    </a:p>
                  </a:txBody>
                  <a:tcPr/>
                </a:tc>
              </a:tr>
              <a:tr h="457451">
                <a:tc>
                  <a:txBody>
                    <a:bodyPr/>
                    <a:lstStyle/>
                    <a:p>
                      <a:endParaRPr lang="en-US" dirty="0">
                        <a:latin typeface="Arial" pitchFamily="34" charset="0"/>
                        <a:cs typeface="Arial" pitchFamily="34" charset="0"/>
                      </a:endParaRPr>
                    </a:p>
                  </a:txBody>
                  <a:tcPr/>
                </a:tc>
                <a:tc>
                  <a:txBody>
                    <a:bodyPr/>
                    <a:lstStyle/>
                    <a:p>
                      <a:pPr marL="574675" indent="0"/>
                      <a:r>
                        <a:rPr lang="en-US" dirty="0" smtClean="0">
                          <a:latin typeface="Arial" pitchFamily="34" charset="0"/>
                          <a:cs typeface="Arial" pitchFamily="34" charset="0"/>
                        </a:rPr>
                        <a:t>KUN</a:t>
                      </a:r>
                      <a:endParaRPr lang="en-US" dirty="0">
                        <a:latin typeface="Arial" pitchFamily="34" charset="0"/>
                        <a:cs typeface="Arial" pitchFamily="34" charset="0"/>
                      </a:endParaRPr>
                    </a:p>
                  </a:txBody>
                  <a:tcPr/>
                </a:tc>
                <a:tc>
                  <a:txBody>
                    <a:bodyPr/>
                    <a:lstStyle/>
                    <a:p>
                      <a:endParaRPr lang="en-US" dirty="0">
                        <a:latin typeface="Arial" pitchFamily="34" charset="0"/>
                        <a:cs typeface="Arial" pitchFamily="34" charset="0"/>
                      </a:endParaRPr>
                    </a:p>
                  </a:txBody>
                  <a:tcPr/>
                </a:tc>
                <a:tc>
                  <a:txBody>
                    <a:bodyPr/>
                    <a:lstStyle/>
                    <a:p>
                      <a:pPr algn="ctr"/>
                      <a:r>
                        <a:rPr lang="en-US" dirty="0" smtClean="0">
                          <a:latin typeface="Arial" pitchFamily="34" charset="0"/>
                          <a:cs typeface="Arial" pitchFamily="34" charset="0"/>
                        </a:rPr>
                        <a:t>xxx</a:t>
                      </a:r>
                      <a:endParaRPr lang="en-US" dirty="0">
                        <a:latin typeface="Arial" pitchFamily="34" charset="0"/>
                        <a:cs typeface="Arial" pitchFamily="34" charset="0"/>
                      </a:endParaRPr>
                    </a:p>
                  </a:txBody>
                  <a:tcPr/>
                </a:tc>
              </a:tr>
            </a:tbl>
          </a:graphicData>
        </a:graphic>
      </p:graphicFrame>
      <p:sp>
        <p:nvSpPr>
          <p:cNvPr id="6" name="Slide Number Placeholder 5"/>
          <p:cNvSpPr>
            <a:spLocks noGrp="1"/>
          </p:cNvSpPr>
          <p:nvPr>
            <p:ph type="sldNum" sz="quarter" idx="12"/>
          </p:nvPr>
        </p:nvSpPr>
        <p:spPr/>
        <p:txBody>
          <a:bodyPr/>
          <a:lstStyle/>
          <a:p>
            <a:fld id="{0CA38605-D86C-4AC1-A300-2DD61464C1AA}" type="slidenum">
              <a:rPr lang="en-US" smtClean="0"/>
              <a:pPr/>
              <a:t>25</a:t>
            </a:fld>
            <a:endParaRPr lang="en-US"/>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dirty="0" smtClean="0">
                <a:latin typeface="Arial Black" pitchFamily="34" charset="0"/>
              </a:rPr>
              <a:t>AKUNTANSI BELANJA BANTUAN SOSIAL (7</a:t>
            </a:r>
            <a:r>
              <a:rPr lang="id-ID" dirty="0" smtClean="0">
                <a:latin typeface="Arial Black" pitchFamily="34" charset="0"/>
              </a:rPr>
              <a:t>-</a:t>
            </a:r>
            <a:r>
              <a:rPr lang="en-US" dirty="0" smtClean="0">
                <a:latin typeface="Arial Black" pitchFamily="34" charset="0"/>
              </a:rPr>
              <a:t>9)</a:t>
            </a:r>
            <a:endParaRPr lang="en-US" dirty="0"/>
          </a:p>
        </p:txBody>
      </p:sp>
      <p:sp>
        <p:nvSpPr>
          <p:cNvPr id="5" name="Content Placeholder 2"/>
          <p:cNvSpPr>
            <a:spLocks noGrp="1"/>
          </p:cNvSpPr>
          <p:nvPr>
            <p:ph type="subTitle" idx="1"/>
          </p:nvPr>
        </p:nvSpPr>
        <p:spPr/>
        <p:txBody>
          <a:bodyPr>
            <a:normAutofit/>
          </a:bodyPr>
          <a:lstStyle/>
          <a:p>
            <a:pPr marL="636588" indent="-3175">
              <a:buNone/>
            </a:pPr>
            <a:r>
              <a:rPr lang="en-US" sz="2400" b="1" dirty="0" err="1" smtClean="0"/>
              <a:t>Pemerintah</a:t>
            </a:r>
            <a:r>
              <a:rPr lang="en-US" sz="2400" b="1" dirty="0" smtClean="0"/>
              <a:t> Daerah</a:t>
            </a:r>
            <a:r>
              <a:rPr lang="en-US" sz="2400" dirty="0" smtClean="0"/>
              <a:t>	</a:t>
            </a:r>
          </a:p>
          <a:p>
            <a:pPr marL="636588" indent="-3175">
              <a:buNone/>
            </a:pPr>
            <a:r>
              <a:rPr lang="en-US" sz="2400" b="1" dirty="0" smtClean="0"/>
              <a:t>SKPD (</a:t>
            </a:r>
            <a:r>
              <a:rPr lang="en-US" sz="2400" b="1" dirty="0" err="1" smtClean="0"/>
              <a:t>asumsi</a:t>
            </a:r>
            <a:r>
              <a:rPr lang="en-US" sz="2400" b="1" dirty="0" smtClean="0"/>
              <a:t> </a:t>
            </a:r>
            <a:r>
              <a:rPr lang="en-US" sz="2400" b="1" dirty="0" err="1" smtClean="0"/>
              <a:t>belanja</a:t>
            </a:r>
            <a:r>
              <a:rPr lang="en-US" sz="2400" b="1" dirty="0" smtClean="0"/>
              <a:t> LS):</a:t>
            </a:r>
          </a:p>
          <a:p>
            <a:pPr marL="636588" indent="-3175">
              <a:buNone/>
            </a:pPr>
            <a:endParaRPr lang="en-US" sz="2400" dirty="0" smtClean="0"/>
          </a:p>
          <a:p>
            <a:pPr marL="636588" indent="-3175">
              <a:buNone/>
            </a:pPr>
            <a:endParaRPr lang="en-US" sz="2400" dirty="0" smtClean="0"/>
          </a:p>
          <a:p>
            <a:pPr marL="636588" indent="-3175">
              <a:buNone/>
            </a:pPr>
            <a:endParaRPr lang="en-US" sz="2400" dirty="0" smtClean="0"/>
          </a:p>
          <a:p>
            <a:pPr marL="636588" indent="-3175">
              <a:buNone/>
            </a:pPr>
            <a:endParaRPr lang="en-US" sz="2400" dirty="0" smtClean="0"/>
          </a:p>
          <a:p>
            <a:pPr marL="636588" indent="-3175">
              <a:buNone/>
            </a:pPr>
            <a:endParaRPr lang="en-US" sz="2400" b="1" dirty="0" smtClean="0"/>
          </a:p>
          <a:p>
            <a:pPr marL="636588" indent="-3175">
              <a:buNone/>
            </a:pPr>
            <a:r>
              <a:rPr lang="en-US" sz="2400" b="1" dirty="0" smtClean="0"/>
              <a:t>BUD:</a:t>
            </a:r>
          </a:p>
          <a:p>
            <a:pPr indent="-3175">
              <a:buNone/>
            </a:pPr>
            <a:r>
              <a:rPr lang="en-US" sz="2400" dirty="0" smtClean="0"/>
              <a:t>	</a:t>
            </a:r>
          </a:p>
          <a:p>
            <a:pPr indent="-3175">
              <a:buNone/>
            </a:pPr>
            <a:endParaRPr lang="en-US" sz="2400" dirty="0"/>
          </a:p>
        </p:txBody>
      </p:sp>
      <p:graphicFrame>
        <p:nvGraphicFramePr>
          <p:cNvPr id="7" name="Table 6"/>
          <p:cNvGraphicFramePr>
            <a:graphicFrameLocks noGrp="1"/>
          </p:cNvGraphicFramePr>
          <p:nvPr/>
        </p:nvGraphicFramePr>
        <p:xfrm>
          <a:off x="1219200" y="2133600"/>
          <a:ext cx="7315200" cy="1828800"/>
        </p:xfrm>
        <a:graphic>
          <a:graphicData uri="http://schemas.openxmlformats.org/drawingml/2006/table">
            <a:tbl>
              <a:tblPr firstRow="1" bandRow="1">
                <a:tableStyleId>{5C22544A-7EE6-4342-B048-85BDC9FD1C3A}</a:tableStyleId>
              </a:tblPr>
              <a:tblGrid>
                <a:gridCol w="1524000"/>
                <a:gridCol w="3810000"/>
                <a:gridCol w="990600"/>
                <a:gridCol w="990600"/>
              </a:tblGrid>
              <a:tr h="828881">
                <a:tc>
                  <a:txBody>
                    <a:bodyPr/>
                    <a:lstStyle/>
                    <a:p>
                      <a:pPr algn="ctr"/>
                      <a:r>
                        <a:rPr lang="en-US" dirty="0" err="1" smtClean="0">
                          <a:latin typeface="Arial" pitchFamily="34" charset="0"/>
                          <a:cs typeface="Arial" pitchFamily="34" charset="0"/>
                        </a:rPr>
                        <a:t>Kode</a:t>
                      </a:r>
                      <a:r>
                        <a:rPr lang="en-US" dirty="0" smtClean="0">
                          <a:latin typeface="Arial" pitchFamily="34" charset="0"/>
                          <a:cs typeface="Arial" pitchFamily="34" charset="0"/>
                        </a:rPr>
                        <a:t> </a:t>
                      </a:r>
                      <a:r>
                        <a:rPr lang="en-US" dirty="0" err="1" smtClean="0">
                          <a:latin typeface="Arial" pitchFamily="34" charset="0"/>
                          <a:cs typeface="Arial" pitchFamily="34" charset="0"/>
                        </a:rPr>
                        <a:t>Rekening</a:t>
                      </a:r>
                      <a:endParaRPr lang="en-US" dirty="0">
                        <a:latin typeface="Arial" pitchFamily="34" charset="0"/>
                        <a:cs typeface="Arial" pitchFamily="34" charset="0"/>
                      </a:endParaRPr>
                    </a:p>
                  </a:txBody>
                  <a:tcPr/>
                </a:tc>
                <a:tc>
                  <a:txBody>
                    <a:bodyPr/>
                    <a:lstStyle/>
                    <a:p>
                      <a:pPr algn="ctr"/>
                      <a:r>
                        <a:rPr lang="en-US" dirty="0" err="1" smtClean="0">
                          <a:latin typeface="Arial" pitchFamily="34" charset="0"/>
                          <a:cs typeface="Arial" pitchFamily="34" charset="0"/>
                        </a:rPr>
                        <a:t>Uraian</a:t>
                      </a:r>
                      <a:endParaRPr lang="en-US" dirty="0">
                        <a:latin typeface="Arial" pitchFamily="34" charset="0"/>
                        <a:cs typeface="Arial" pitchFamily="34" charset="0"/>
                      </a:endParaRPr>
                    </a:p>
                  </a:txBody>
                  <a:tcPr/>
                </a:tc>
                <a:tc>
                  <a:txBody>
                    <a:bodyPr/>
                    <a:lstStyle/>
                    <a:p>
                      <a:pPr algn="ctr"/>
                      <a:r>
                        <a:rPr lang="en-US" dirty="0" err="1" smtClean="0">
                          <a:latin typeface="Arial" pitchFamily="34" charset="0"/>
                          <a:cs typeface="Arial" pitchFamily="34" charset="0"/>
                        </a:rPr>
                        <a:t>Debet</a:t>
                      </a:r>
                      <a:endParaRPr lang="en-US" dirty="0">
                        <a:latin typeface="Arial" pitchFamily="34" charset="0"/>
                        <a:cs typeface="Arial" pitchFamily="34" charset="0"/>
                      </a:endParaRPr>
                    </a:p>
                  </a:txBody>
                  <a:tcPr/>
                </a:tc>
                <a:tc>
                  <a:txBody>
                    <a:bodyPr/>
                    <a:lstStyle/>
                    <a:p>
                      <a:pPr algn="ctr"/>
                      <a:r>
                        <a:rPr lang="en-US" dirty="0" err="1" smtClean="0">
                          <a:latin typeface="Arial" pitchFamily="34" charset="0"/>
                          <a:cs typeface="Arial" pitchFamily="34" charset="0"/>
                        </a:rPr>
                        <a:t>Kredit</a:t>
                      </a:r>
                      <a:endParaRPr lang="en-US" dirty="0">
                        <a:latin typeface="Arial" pitchFamily="34" charset="0"/>
                        <a:cs typeface="Arial" pitchFamily="34" charset="0"/>
                      </a:endParaRPr>
                    </a:p>
                  </a:txBody>
                  <a:tcPr/>
                </a:tc>
              </a:tr>
              <a:tr h="473646">
                <a:tc>
                  <a:txBody>
                    <a:bodyPr/>
                    <a:lstStyle/>
                    <a:p>
                      <a:endParaRPr lang="en-US" dirty="0">
                        <a:latin typeface="Arial" pitchFamily="34" charset="0"/>
                        <a:cs typeface="Arial" pitchFamily="34" charset="0"/>
                      </a:endParaRPr>
                    </a:p>
                  </a:txBody>
                  <a:tcPr/>
                </a:tc>
                <a:tc>
                  <a:txBody>
                    <a:bodyPr/>
                    <a:lstStyle/>
                    <a:p>
                      <a:r>
                        <a:rPr lang="en-US" dirty="0" err="1" smtClean="0">
                          <a:latin typeface="Arial" pitchFamily="34" charset="0"/>
                          <a:cs typeface="Arial" pitchFamily="34" charset="0"/>
                        </a:rPr>
                        <a:t>Belanja</a:t>
                      </a:r>
                      <a:r>
                        <a:rPr lang="en-US" dirty="0" smtClean="0">
                          <a:latin typeface="Arial" pitchFamily="34" charset="0"/>
                          <a:cs typeface="Arial" pitchFamily="34" charset="0"/>
                        </a:rPr>
                        <a:t> </a:t>
                      </a:r>
                      <a:r>
                        <a:rPr lang="en-US" dirty="0" err="1" smtClean="0">
                          <a:latin typeface="Arial" pitchFamily="34" charset="0"/>
                          <a:cs typeface="Arial" pitchFamily="34" charset="0"/>
                        </a:rPr>
                        <a:t>Bantuan</a:t>
                      </a:r>
                      <a:r>
                        <a:rPr lang="en-US" dirty="0" smtClean="0">
                          <a:latin typeface="Arial" pitchFamily="34" charset="0"/>
                          <a:cs typeface="Arial" pitchFamily="34" charset="0"/>
                        </a:rPr>
                        <a:t> </a:t>
                      </a:r>
                      <a:r>
                        <a:rPr lang="en-US" dirty="0" err="1" smtClean="0">
                          <a:latin typeface="Arial" pitchFamily="34" charset="0"/>
                          <a:cs typeface="Arial" pitchFamily="34" charset="0"/>
                        </a:rPr>
                        <a:t>Sosial</a:t>
                      </a:r>
                      <a:endParaRPr lang="en-US" dirty="0">
                        <a:latin typeface="Arial" pitchFamily="34" charset="0"/>
                        <a:cs typeface="Arial" pitchFamily="34" charset="0"/>
                      </a:endParaRPr>
                    </a:p>
                  </a:txBody>
                  <a:tcPr/>
                </a:tc>
                <a:tc>
                  <a:txBody>
                    <a:bodyPr/>
                    <a:lstStyle/>
                    <a:p>
                      <a:pPr algn="ctr"/>
                      <a:r>
                        <a:rPr lang="en-US" dirty="0" smtClean="0">
                          <a:latin typeface="Arial" pitchFamily="34" charset="0"/>
                          <a:cs typeface="Arial" pitchFamily="34" charset="0"/>
                        </a:rPr>
                        <a:t>Xxx</a:t>
                      </a:r>
                      <a:endParaRPr lang="en-US" dirty="0">
                        <a:latin typeface="Arial" pitchFamily="34" charset="0"/>
                        <a:cs typeface="Arial" pitchFamily="34" charset="0"/>
                      </a:endParaRPr>
                    </a:p>
                  </a:txBody>
                  <a:tcPr/>
                </a:tc>
                <a:tc>
                  <a:txBody>
                    <a:bodyPr/>
                    <a:lstStyle/>
                    <a:p>
                      <a:endParaRPr lang="en-US" dirty="0">
                        <a:latin typeface="Arial" pitchFamily="34" charset="0"/>
                        <a:cs typeface="Arial" pitchFamily="34" charset="0"/>
                      </a:endParaRPr>
                    </a:p>
                  </a:txBody>
                  <a:tcPr/>
                </a:tc>
              </a:tr>
              <a:tr h="526273">
                <a:tc>
                  <a:txBody>
                    <a:bodyPr/>
                    <a:lstStyle/>
                    <a:p>
                      <a:endParaRPr lang="en-US" dirty="0">
                        <a:latin typeface="Arial" pitchFamily="34" charset="0"/>
                        <a:cs typeface="Arial" pitchFamily="34" charset="0"/>
                      </a:endParaRPr>
                    </a:p>
                  </a:txBody>
                  <a:tcPr/>
                </a:tc>
                <a:tc>
                  <a:txBody>
                    <a:bodyPr/>
                    <a:lstStyle/>
                    <a:p>
                      <a:pPr marL="574675" indent="0"/>
                      <a:r>
                        <a:rPr lang="en-US" dirty="0" smtClean="0">
                          <a:latin typeface="Arial" pitchFamily="34" charset="0"/>
                          <a:cs typeface="Arial" pitchFamily="34" charset="0"/>
                        </a:rPr>
                        <a:t>RK-PPKD</a:t>
                      </a:r>
                      <a:endParaRPr lang="en-US" dirty="0">
                        <a:latin typeface="Arial" pitchFamily="34" charset="0"/>
                        <a:cs typeface="Arial" pitchFamily="34" charset="0"/>
                      </a:endParaRPr>
                    </a:p>
                  </a:txBody>
                  <a:tcPr/>
                </a:tc>
                <a:tc>
                  <a:txBody>
                    <a:bodyPr/>
                    <a:lstStyle/>
                    <a:p>
                      <a:endParaRPr lang="en-US" dirty="0">
                        <a:latin typeface="Arial" pitchFamily="34" charset="0"/>
                        <a:cs typeface="Arial" pitchFamily="34" charset="0"/>
                      </a:endParaRPr>
                    </a:p>
                  </a:txBody>
                  <a:tcPr/>
                </a:tc>
                <a:tc>
                  <a:txBody>
                    <a:bodyPr/>
                    <a:lstStyle/>
                    <a:p>
                      <a:pPr algn="ctr"/>
                      <a:r>
                        <a:rPr lang="en-US" dirty="0" smtClean="0">
                          <a:latin typeface="Arial" pitchFamily="34" charset="0"/>
                          <a:cs typeface="Arial" pitchFamily="34" charset="0"/>
                        </a:rPr>
                        <a:t>Xxx</a:t>
                      </a:r>
                      <a:endParaRPr lang="en-US" dirty="0">
                        <a:latin typeface="Arial" pitchFamily="34" charset="0"/>
                        <a:cs typeface="Arial" pitchFamily="34" charset="0"/>
                      </a:endParaRPr>
                    </a:p>
                  </a:txBody>
                  <a:tcPr/>
                </a:tc>
              </a:tr>
            </a:tbl>
          </a:graphicData>
        </a:graphic>
      </p:graphicFrame>
      <p:graphicFrame>
        <p:nvGraphicFramePr>
          <p:cNvPr id="8" name="Table 7"/>
          <p:cNvGraphicFramePr>
            <a:graphicFrameLocks noGrp="1"/>
          </p:cNvGraphicFramePr>
          <p:nvPr/>
        </p:nvGraphicFramePr>
        <p:xfrm>
          <a:off x="1219200" y="4648200"/>
          <a:ext cx="7315200" cy="1412240"/>
        </p:xfrm>
        <a:graphic>
          <a:graphicData uri="http://schemas.openxmlformats.org/drawingml/2006/table">
            <a:tbl>
              <a:tblPr firstRow="1" bandRow="1">
                <a:tableStyleId>{5C22544A-7EE6-4342-B048-85BDC9FD1C3A}</a:tableStyleId>
              </a:tblPr>
              <a:tblGrid>
                <a:gridCol w="1524000"/>
                <a:gridCol w="3810000"/>
                <a:gridCol w="990600"/>
                <a:gridCol w="990600"/>
              </a:tblGrid>
              <a:tr h="345440">
                <a:tc>
                  <a:txBody>
                    <a:bodyPr/>
                    <a:lstStyle/>
                    <a:p>
                      <a:pPr algn="ctr"/>
                      <a:r>
                        <a:rPr lang="en-US" dirty="0" err="1" smtClean="0">
                          <a:latin typeface="Arial" pitchFamily="34" charset="0"/>
                          <a:cs typeface="Arial" pitchFamily="34" charset="0"/>
                        </a:rPr>
                        <a:t>Kode</a:t>
                      </a:r>
                      <a:r>
                        <a:rPr lang="en-US" dirty="0" smtClean="0">
                          <a:latin typeface="Arial" pitchFamily="34" charset="0"/>
                          <a:cs typeface="Arial" pitchFamily="34" charset="0"/>
                        </a:rPr>
                        <a:t> </a:t>
                      </a:r>
                      <a:r>
                        <a:rPr lang="en-US" dirty="0" err="1" smtClean="0">
                          <a:latin typeface="Arial" pitchFamily="34" charset="0"/>
                          <a:cs typeface="Arial" pitchFamily="34" charset="0"/>
                        </a:rPr>
                        <a:t>Rekening</a:t>
                      </a:r>
                      <a:endParaRPr lang="en-US" dirty="0">
                        <a:latin typeface="Arial" pitchFamily="34" charset="0"/>
                        <a:cs typeface="Arial" pitchFamily="34" charset="0"/>
                      </a:endParaRPr>
                    </a:p>
                  </a:txBody>
                  <a:tcPr/>
                </a:tc>
                <a:tc>
                  <a:txBody>
                    <a:bodyPr/>
                    <a:lstStyle/>
                    <a:p>
                      <a:pPr algn="ctr"/>
                      <a:r>
                        <a:rPr lang="en-US" dirty="0" err="1" smtClean="0">
                          <a:latin typeface="Arial" pitchFamily="34" charset="0"/>
                          <a:cs typeface="Arial" pitchFamily="34" charset="0"/>
                        </a:rPr>
                        <a:t>Uraian</a:t>
                      </a:r>
                      <a:endParaRPr lang="en-US" dirty="0">
                        <a:latin typeface="Arial" pitchFamily="34" charset="0"/>
                        <a:cs typeface="Arial" pitchFamily="34" charset="0"/>
                      </a:endParaRPr>
                    </a:p>
                  </a:txBody>
                  <a:tcPr/>
                </a:tc>
                <a:tc>
                  <a:txBody>
                    <a:bodyPr/>
                    <a:lstStyle/>
                    <a:p>
                      <a:pPr algn="ctr"/>
                      <a:r>
                        <a:rPr lang="en-US" dirty="0" err="1" smtClean="0">
                          <a:latin typeface="Arial" pitchFamily="34" charset="0"/>
                          <a:cs typeface="Arial" pitchFamily="34" charset="0"/>
                        </a:rPr>
                        <a:t>Debet</a:t>
                      </a:r>
                      <a:endParaRPr lang="en-US" dirty="0">
                        <a:latin typeface="Arial" pitchFamily="34" charset="0"/>
                        <a:cs typeface="Arial" pitchFamily="34" charset="0"/>
                      </a:endParaRPr>
                    </a:p>
                  </a:txBody>
                  <a:tcPr/>
                </a:tc>
                <a:tc>
                  <a:txBody>
                    <a:bodyPr/>
                    <a:lstStyle/>
                    <a:p>
                      <a:pPr algn="ctr"/>
                      <a:r>
                        <a:rPr lang="en-US" dirty="0" err="1" smtClean="0">
                          <a:latin typeface="Arial" pitchFamily="34" charset="0"/>
                          <a:cs typeface="Arial" pitchFamily="34" charset="0"/>
                        </a:rPr>
                        <a:t>Kredit</a:t>
                      </a:r>
                      <a:endParaRPr lang="en-US" dirty="0">
                        <a:latin typeface="Arial" pitchFamily="34" charset="0"/>
                        <a:cs typeface="Arial" pitchFamily="34" charset="0"/>
                      </a:endParaRPr>
                    </a:p>
                  </a:txBody>
                  <a:tcPr/>
                </a:tc>
              </a:tr>
              <a:tr h="345440">
                <a:tc>
                  <a:txBody>
                    <a:bodyPr/>
                    <a:lstStyle/>
                    <a:p>
                      <a:endParaRPr lang="en-US" dirty="0">
                        <a:latin typeface="Arial" pitchFamily="34" charset="0"/>
                        <a:cs typeface="Arial" pitchFamily="34" charset="0"/>
                      </a:endParaRPr>
                    </a:p>
                  </a:txBody>
                  <a:tcPr/>
                </a:tc>
                <a:tc>
                  <a:txBody>
                    <a:bodyPr/>
                    <a:lstStyle/>
                    <a:p>
                      <a:r>
                        <a:rPr lang="en-US" dirty="0" smtClean="0">
                          <a:latin typeface="Arial" pitchFamily="34" charset="0"/>
                          <a:cs typeface="Arial" pitchFamily="34" charset="0"/>
                        </a:rPr>
                        <a:t>RK-SKPD</a:t>
                      </a:r>
                      <a:endParaRPr lang="en-US" dirty="0">
                        <a:latin typeface="Arial" pitchFamily="34" charset="0"/>
                        <a:cs typeface="Arial" pitchFamily="34" charset="0"/>
                      </a:endParaRPr>
                    </a:p>
                  </a:txBody>
                  <a:tcPr/>
                </a:tc>
                <a:tc>
                  <a:txBody>
                    <a:bodyPr/>
                    <a:lstStyle/>
                    <a:p>
                      <a:pPr algn="ctr"/>
                      <a:r>
                        <a:rPr lang="en-US" dirty="0" smtClean="0">
                          <a:latin typeface="Arial" pitchFamily="34" charset="0"/>
                          <a:cs typeface="Arial" pitchFamily="34" charset="0"/>
                        </a:rPr>
                        <a:t>Xxx</a:t>
                      </a:r>
                      <a:endParaRPr lang="en-US" dirty="0">
                        <a:latin typeface="Arial" pitchFamily="34" charset="0"/>
                        <a:cs typeface="Arial" pitchFamily="34" charset="0"/>
                      </a:endParaRPr>
                    </a:p>
                  </a:txBody>
                  <a:tcPr/>
                </a:tc>
                <a:tc>
                  <a:txBody>
                    <a:bodyPr/>
                    <a:lstStyle/>
                    <a:p>
                      <a:endParaRPr lang="en-US" dirty="0">
                        <a:latin typeface="Arial" pitchFamily="34" charset="0"/>
                        <a:cs typeface="Arial" pitchFamily="34" charset="0"/>
                      </a:endParaRPr>
                    </a:p>
                  </a:txBody>
                  <a:tcPr/>
                </a:tc>
              </a:tr>
              <a:tr h="406400">
                <a:tc>
                  <a:txBody>
                    <a:bodyPr/>
                    <a:lstStyle/>
                    <a:p>
                      <a:endParaRPr lang="en-US" dirty="0">
                        <a:latin typeface="Arial" pitchFamily="34" charset="0"/>
                        <a:cs typeface="Arial" pitchFamily="34" charset="0"/>
                      </a:endParaRPr>
                    </a:p>
                  </a:txBody>
                  <a:tcPr/>
                </a:tc>
                <a:tc>
                  <a:txBody>
                    <a:bodyPr/>
                    <a:lstStyle/>
                    <a:p>
                      <a:pPr marL="574675" indent="0"/>
                      <a:r>
                        <a:rPr lang="en-US" dirty="0" err="1" smtClean="0">
                          <a:latin typeface="Arial" pitchFamily="34" charset="0"/>
                          <a:cs typeface="Arial" pitchFamily="34" charset="0"/>
                        </a:rPr>
                        <a:t>Kas</a:t>
                      </a:r>
                      <a:r>
                        <a:rPr lang="en-US" baseline="0" dirty="0" smtClean="0">
                          <a:latin typeface="Arial" pitchFamily="34" charset="0"/>
                          <a:cs typeface="Arial" pitchFamily="34" charset="0"/>
                        </a:rPr>
                        <a:t> </a:t>
                      </a:r>
                      <a:r>
                        <a:rPr lang="en-US" baseline="0" dirty="0" err="1" smtClean="0">
                          <a:latin typeface="Arial" pitchFamily="34" charset="0"/>
                          <a:cs typeface="Arial" pitchFamily="34" charset="0"/>
                        </a:rPr>
                        <a:t>di</a:t>
                      </a:r>
                      <a:r>
                        <a:rPr lang="en-US" baseline="0" dirty="0" smtClean="0">
                          <a:latin typeface="Arial" pitchFamily="34" charset="0"/>
                          <a:cs typeface="Arial" pitchFamily="34" charset="0"/>
                        </a:rPr>
                        <a:t> </a:t>
                      </a:r>
                      <a:r>
                        <a:rPr lang="en-US" baseline="0" dirty="0" err="1" smtClean="0">
                          <a:latin typeface="Arial" pitchFamily="34" charset="0"/>
                          <a:cs typeface="Arial" pitchFamily="34" charset="0"/>
                        </a:rPr>
                        <a:t>Kas</a:t>
                      </a:r>
                      <a:r>
                        <a:rPr lang="en-US" baseline="0" dirty="0" smtClean="0">
                          <a:latin typeface="Arial" pitchFamily="34" charset="0"/>
                          <a:cs typeface="Arial" pitchFamily="34" charset="0"/>
                        </a:rPr>
                        <a:t> Daerah</a:t>
                      </a:r>
                      <a:endParaRPr lang="en-US" dirty="0">
                        <a:latin typeface="Arial" pitchFamily="34" charset="0"/>
                        <a:cs typeface="Arial" pitchFamily="34" charset="0"/>
                      </a:endParaRPr>
                    </a:p>
                  </a:txBody>
                  <a:tcPr/>
                </a:tc>
                <a:tc>
                  <a:txBody>
                    <a:bodyPr/>
                    <a:lstStyle/>
                    <a:p>
                      <a:endParaRPr lang="en-US" dirty="0">
                        <a:latin typeface="Arial" pitchFamily="34" charset="0"/>
                        <a:cs typeface="Arial" pitchFamily="34" charset="0"/>
                      </a:endParaRPr>
                    </a:p>
                  </a:txBody>
                  <a:tcPr/>
                </a:tc>
                <a:tc>
                  <a:txBody>
                    <a:bodyPr/>
                    <a:lstStyle/>
                    <a:p>
                      <a:pPr algn="ctr"/>
                      <a:r>
                        <a:rPr lang="en-US" dirty="0" smtClean="0">
                          <a:latin typeface="Arial" pitchFamily="34" charset="0"/>
                          <a:cs typeface="Arial" pitchFamily="34" charset="0"/>
                        </a:rPr>
                        <a:t>xxx</a:t>
                      </a:r>
                      <a:endParaRPr lang="en-US" dirty="0">
                        <a:latin typeface="Arial" pitchFamily="34" charset="0"/>
                        <a:cs typeface="Arial" pitchFamily="34" charset="0"/>
                      </a:endParaRPr>
                    </a:p>
                  </a:txBody>
                  <a:tcPr/>
                </a:tc>
              </a:tr>
            </a:tbl>
          </a:graphicData>
        </a:graphic>
      </p:graphicFrame>
      <p:sp>
        <p:nvSpPr>
          <p:cNvPr id="9" name="Slide Number Placeholder 8"/>
          <p:cNvSpPr>
            <a:spLocks noGrp="1"/>
          </p:cNvSpPr>
          <p:nvPr>
            <p:ph type="sldNum" sz="quarter" idx="12"/>
          </p:nvPr>
        </p:nvSpPr>
        <p:spPr/>
        <p:txBody>
          <a:bodyPr/>
          <a:lstStyle/>
          <a:p>
            <a:fld id="{0CA38605-D86C-4AC1-A300-2DD61464C1AA}" type="slidenum">
              <a:rPr lang="en-US" smtClean="0"/>
              <a:pPr/>
              <a:t>26</a:t>
            </a:fld>
            <a:endParaRPr lang="en-US"/>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pPr algn="ctr"/>
            <a:r>
              <a:rPr lang="en-US" b="1" dirty="0" smtClean="0">
                <a:latin typeface="Arial Black" pitchFamily="34" charset="0"/>
              </a:rPr>
              <a:t>AKUNTANSI BELANJA BANTUAN SOSIAL (8</a:t>
            </a:r>
            <a:r>
              <a:rPr lang="id-ID" b="1" dirty="0" smtClean="0">
                <a:latin typeface="Arial Black" pitchFamily="34" charset="0"/>
              </a:rPr>
              <a:t>-</a:t>
            </a:r>
            <a:r>
              <a:rPr lang="en-US" b="1" dirty="0" smtClean="0">
                <a:latin typeface="Arial Black" pitchFamily="34" charset="0"/>
              </a:rPr>
              <a:t>9)</a:t>
            </a:r>
            <a:endParaRPr lang="en-US" b="1" dirty="0">
              <a:latin typeface="Arial Black" pitchFamily="34" charset="0"/>
            </a:endParaRPr>
          </a:p>
        </p:txBody>
      </p:sp>
      <p:sp>
        <p:nvSpPr>
          <p:cNvPr id="3" name="Content Placeholder 2"/>
          <p:cNvSpPr>
            <a:spLocks noGrp="1"/>
          </p:cNvSpPr>
          <p:nvPr>
            <p:ph type="subTitle" idx="1"/>
          </p:nvPr>
        </p:nvSpPr>
        <p:spPr/>
        <p:txBody>
          <a:bodyPr>
            <a:normAutofit/>
          </a:bodyPr>
          <a:lstStyle/>
          <a:p>
            <a:pPr>
              <a:buNone/>
            </a:pPr>
            <a:r>
              <a:rPr lang="id-ID" b="1" dirty="0" smtClean="0"/>
              <a:t>B. </a:t>
            </a:r>
            <a:r>
              <a:rPr lang="en-US" b="1" dirty="0" err="1" smtClean="0"/>
              <a:t>Pengukuran</a:t>
            </a:r>
            <a:endParaRPr lang="en-US" b="1" dirty="0" smtClean="0"/>
          </a:p>
          <a:p>
            <a:pPr marL="858838" indent="-346075" algn="just">
              <a:buFont typeface="Wingdings" pitchFamily="2" charset="2"/>
              <a:buChar char="§"/>
            </a:pPr>
            <a:r>
              <a:rPr lang="en-US" sz="2400" dirty="0" err="1" smtClean="0"/>
              <a:t>Bantuan</a:t>
            </a:r>
            <a:r>
              <a:rPr lang="en-US" sz="2400" dirty="0" smtClean="0"/>
              <a:t> </a:t>
            </a:r>
            <a:r>
              <a:rPr lang="en-US" sz="2400" dirty="0" err="1" smtClean="0"/>
              <a:t>sosial</a:t>
            </a:r>
            <a:r>
              <a:rPr lang="en-US" sz="2400" dirty="0" smtClean="0"/>
              <a:t> </a:t>
            </a:r>
            <a:r>
              <a:rPr lang="en-US" sz="2400" dirty="0" err="1" smtClean="0"/>
              <a:t>disajikan</a:t>
            </a:r>
            <a:r>
              <a:rPr lang="en-US" sz="2400" dirty="0" smtClean="0"/>
              <a:t> </a:t>
            </a:r>
            <a:r>
              <a:rPr lang="en-US" sz="2400" dirty="0" err="1" smtClean="0"/>
              <a:t>dalam</a:t>
            </a:r>
            <a:r>
              <a:rPr lang="en-US" sz="2400" dirty="0" smtClean="0"/>
              <a:t> LRA </a:t>
            </a:r>
            <a:r>
              <a:rPr lang="en-US" sz="2400" dirty="0" err="1" smtClean="0"/>
              <a:t>sebesar</a:t>
            </a:r>
            <a:r>
              <a:rPr lang="en-US" sz="2400" dirty="0" smtClean="0"/>
              <a:t> </a:t>
            </a:r>
            <a:r>
              <a:rPr lang="en-US" sz="2400" dirty="0" err="1" smtClean="0"/>
              <a:t>nilai</a:t>
            </a:r>
            <a:r>
              <a:rPr lang="en-US" sz="2400" dirty="0" smtClean="0"/>
              <a:t> </a:t>
            </a:r>
            <a:r>
              <a:rPr lang="en-US" sz="2400" dirty="0" err="1" smtClean="0"/>
              <a:t>bantuan</a:t>
            </a:r>
            <a:r>
              <a:rPr lang="en-US" sz="2400" dirty="0" smtClean="0"/>
              <a:t> </a:t>
            </a:r>
            <a:r>
              <a:rPr lang="en-US" sz="2400" dirty="0" err="1" smtClean="0"/>
              <a:t>sosial</a:t>
            </a:r>
            <a:r>
              <a:rPr lang="en-US" sz="2400" dirty="0" smtClean="0"/>
              <a:t> yang </a:t>
            </a:r>
            <a:r>
              <a:rPr lang="en-US" sz="2400" dirty="0" err="1" smtClean="0"/>
              <a:t>direalisasikan</a:t>
            </a:r>
            <a:r>
              <a:rPr lang="id-ID" sz="2400" dirty="0" smtClean="0"/>
              <a:t>.</a:t>
            </a:r>
            <a:endParaRPr lang="en-US" sz="2400" dirty="0" smtClean="0"/>
          </a:p>
          <a:p>
            <a:pPr marL="858838" indent="-346075" algn="just">
              <a:buFont typeface="Wingdings" pitchFamily="2" charset="2"/>
              <a:buChar char="§"/>
            </a:pPr>
            <a:r>
              <a:rPr lang="en-US" sz="2400" dirty="0" err="1" smtClean="0"/>
              <a:t>Persediaan</a:t>
            </a:r>
            <a:r>
              <a:rPr lang="en-US" sz="2400" dirty="0" smtClean="0"/>
              <a:t> yang </a:t>
            </a:r>
            <a:r>
              <a:rPr lang="en-US" sz="2400" dirty="0" err="1" smtClean="0"/>
              <a:t>berasal</a:t>
            </a:r>
            <a:r>
              <a:rPr lang="en-US" sz="2400" dirty="0" smtClean="0"/>
              <a:t> </a:t>
            </a:r>
            <a:r>
              <a:rPr lang="en-US" sz="2400" dirty="0" err="1" smtClean="0"/>
              <a:t>dari</a:t>
            </a:r>
            <a:r>
              <a:rPr lang="en-US" sz="2400" dirty="0" smtClean="0"/>
              <a:t> </a:t>
            </a:r>
            <a:r>
              <a:rPr lang="en-US" sz="2400" dirty="0" err="1" smtClean="0"/>
              <a:t>bantuan</a:t>
            </a:r>
            <a:r>
              <a:rPr lang="en-US" sz="2400" dirty="0" smtClean="0"/>
              <a:t> </a:t>
            </a:r>
            <a:r>
              <a:rPr lang="en-US" sz="2400" dirty="0" err="1" smtClean="0"/>
              <a:t>sosial</a:t>
            </a:r>
            <a:r>
              <a:rPr lang="en-US" sz="2400" dirty="0" smtClean="0"/>
              <a:t> </a:t>
            </a:r>
            <a:r>
              <a:rPr lang="en-US" sz="2400" dirty="0" err="1" smtClean="0"/>
              <a:t>dalam</a:t>
            </a:r>
            <a:r>
              <a:rPr lang="en-US" sz="2400" dirty="0" smtClean="0"/>
              <a:t> </a:t>
            </a:r>
            <a:r>
              <a:rPr lang="en-US" sz="2400" dirty="0" err="1" smtClean="0"/>
              <a:t>bentuk</a:t>
            </a:r>
            <a:r>
              <a:rPr lang="en-US" sz="2400" dirty="0" smtClean="0"/>
              <a:t> </a:t>
            </a:r>
            <a:r>
              <a:rPr lang="en-US" sz="2400" dirty="0" err="1" smtClean="0"/>
              <a:t>barang</a:t>
            </a:r>
            <a:r>
              <a:rPr lang="en-US" sz="2400" dirty="0" smtClean="0"/>
              <a:t> </a:t>
            </a:r>
            <a:r>
              <a:rPr lang="en-US" sz="2400" dirty="0" err="1" smtClean="0"/>
              <a:t>dinilai</a:t>
            </a:r>
            <a:r>
              <a:rPr lang="en-US" sz="2400" dirty="0" smtClean="0"/>
              <a:t> </a:t>
            </a:r>
            <a:r>
              <a:rPr lang="en-US" sz="2400" dirty="0" err="1" smtClean="0"/>
              <a:t>sesuai</a:t>
            </a:r>
            <a:r>
              <a:rPr lang="en-US" sz="2400" dirty="0" smtClean="0"/>
              <a:t> </a:t>
            </a:r>
            <a:r>
              <a:rPr lang="en-US" sz="2400" dirty="0" err="1" smtClean="0"/>
              <a:t>dengan</a:t>
            </a:r>
            <a:r>
              <a:rPr lang="en-US" sz="2400" dirty="0" smtClean="0"/>
              <a:t> </a:t>
            </a:r>
            <a:r>
              <a:rPr lang="id-ID" sz="2400" dirty="0" err="1" smtClean="0"/>
              <a:t>P</a:t>
            </a:r>
            <a:r>
              <a:rPr lang="en-US" sz="2400" dirty="0" err="1" smtClean="0"/>
              <a:t>aragraf</a:t>
            </a:r>
            <a:r>
              <a:rPr lang="en-US" sz="2400" dirty="0" smtClean="0"/>
              <a:t> 18 (a) PSAP 05 </a:t>
            </a:r>
            <a:r>
              <a:rPr lang="en-US" sz="2400" dirty="0" err="1" smtClean="0"/>
              <a:t>tentang</a:t>
            </a:r>
            <a:r>
              <a:rPr lang="en-US" sz="2400" dirty="0" smtClean="0"/>
              <a:t> </a:t>
            </a:r>
            <a:r>
              <a:rPr lang="en-US" sz="2400" dirty="0" err="1" smtClean="0"/>
              <a:t>Akuntansi</a:t>
            </a:r>
            <a:r>
              <a:rPr lang="en-US" sz="2400" dirty="0" smtClean="0"/>
              <a:t> </a:t>
            </a:r>
            <a:r>
              <a:rPr lang="en-US" sz="2400" dirty="0" err="1" smtClean="0"/>
              <a:t>Persediaan</a:t>
            </a:r>
            <a:r>
              <a:rPr lang="en-US" sz="2400" dirty="0" smtClean="0"/>
              <a:t>, </a:t>
            </a:r>
            <a:r>
              <a:rPr lang="en-US" sz="2400" dirty="0" err="1" smtClean="0"/>
              <a:t>yaitu</a:t>
            </a:r>
            <a:r>
              <a:rPr lang="en-US" sz="2400" dirty="0" smtClean="0"/>
              <a:t> </a:t>
            </a:r>
            <a:r>
              <a:rPr lang="en-US" sz="2400" dirty="0" err="1" smtClean="0"/>
              <a:t>disajikan</a:t>
            </a:r>
            <a:r>
              <a:rPr lang="en-US" sz="2400" dirty="0" smtClean="0"/>
              <a:t> </a:t>
            </a:r>
            <a:r>
              <a:rPr lang="en-US" sz="2400" dirty="0" err="1" smtClean="0"/>
              <a:t>sebesar</a:t>
            </a:r>
            <a:r>
              <a:rPr lang="en-US" sz="2400" dirty="0" smtClean="0"/>
              <a:t>:</a:t>
            </a:r>
          </a:p>
          <a:p>
            <a:pPr marL="1081088" indent="-222250" algn="just">
              <a:buFontTx/>
              <a:buChar char="-"/>
            </a:pPr>
            <a:r>
              <a:rPr lang="en-US" sz="2400" dirty="0" err="1" smtClean="0"/>
              <a:t>Biaya</a:t>
            </a:r>
            <a:r>
              <a:rPr lang="en-US" sz="2400" dirty="0" smtClean="0"/>
              <a:t> </a:t>
            </a:r>
            <a:r>
              <a:rPr lang="en-US" sz="2400" dirty="0" err="1" smtClean="0"/>
              <a:t>perolehan</a:t>
            </a:r>
            <a:r>
              <a:rPr lang="en-US" sz="2400" dirty="0" smtClean="0"/>
              <a:t> </a:t>
            </a:r>
            <a:r>
              <a:rPr lang="en-US" sz="2400" dirty="0" err="1" smtClean="0"/>
              <a:t>apabila</a:t>
            </a:r>
            <a:r>
              <a:rPr lang="en-US" sz="2400" dirty="0" smtClean="0"/>
              <a:t> </a:t>
            </a:r>
            <a:r>
              <a:rPr lang="en-US" sz="2400" dirty="0" err="1" smtClean="0"/>
              <a:t>diperoleh</a:t>
            </a:r>
            <a:r>
              <a:rPr lang="en-US" sz="2400" dirty="0" smtClean="0"/>
              <a:t> </a:t>
            </a:r>
            <a:r>
              <a:rPr lang="en-US" sz="2400" dirty="0" err="1" smtClean="0"/>
              <a:t>dengan</a:t>
            </a:r>
            <a:r>
              <a:rPr lang="en-US" sz="2400" dirty="0" smtClean="0"/>
              <a:t> </a:t>
            </a:r>
            <a:r>
              <a:rPr lang="en-US" sz="2400" dirty="0" err="1" smtClean="0"/>
              <a:t>pembelian</a:t>
            </a:r>
            <a:r>
              <a:rPr lang="id-ID" sz="2400" dirty="0" smtClean="0"/>
              <a:t>.</a:t>
            </a:r>
            <a:endParaRPr lang="en-US" sz="2400" dirty="0" smtClean="0"/>
          </a:p>
          <a:p>
            <a:pPr marL="1081088" indent="-222250" algn="just">
              <a:buFontTx/>
              <a:buChar char="-"/>
            </a:pPr>
            <a:r>
              <a:rPr lang="en-US" sz="2400" dirty="0" err="1" smtClean="0"/>
              <a:t>Biaya</a:t>
            </a:r>
            <a:r>
              <a:rPr lang="en-US" sz="2400" dirty="0" smtClean="0"/>
              <a:t> </a:t>
            </a:r>
            <a:r>
              <a:rPr lang="en-US" sz="2400" dirty="0" err="1" smtClean="0"/>
              <a:t>standar</a:t>
            </a:r>
            <a:r>
              <a:rPr lang="en-US" sz="2400" dirty="0" smtClean="0"/>
              <a:t> </a:t>
            </a:r>
            <a:r>
              <a:rPr lang="en-US" sz="2400" dirty="0" err="1" smtClean="0"/>
              <a:t>apabila</a:t>
            </a:r>
            <a:r>
              <a:rPr lang="en-US" sz="2400" dirty="0" smtClean="0"/>
              <a:t> </a:t>
            </a:r>
            <a:r>
              <a:rPr lang="en-US" sz="2400" dirty="0" err="1" smtClean="0"/>
              <a:t>diproduksi</a:t>
            </a:r>
            <a:r>
              <a:rPr lang="en-US" sz="2400" dirty="0" smtClean="0"/>
              <a:t> </a:t>
            </a:r>
            <a:r>
              <a:rPr lang="en-US" sz="2400" dirty="0" err="1" smtClean="0"/>
              <a:t>sendiri</a:t>
            </a:r>
            <a:r>
              <a:rPr lang="id-ID" sz="2400" dirty="0" smtClean="0"/>
              <a:t>.</a:t>
            </a:r>
            <a:endParaRPr lang="en-US" sz="2400" dirty="0" smtClean="0"/>
          </a:p>
          <a:p>
            <a:pPr marL="1081088" indent="-222250" algn="just">
              <a:buFontTx/>
              <a:buChar char="-"/>
            </a:pPr>
            <a:r>
              <a:rPr lang="en-US" sz="2400" dirty="0" err="1" smtClean="0"/>
              <a:t>Nilai</a:t>
            </a:r>
            <a:r>
              <a:rPr lang="en-US" sz="2400" dirty="0" smtClean="0"/>
              <a:t> </a:t>
            </a:r>
            <a:r>
              <a:rPr lang="en-US" sz="2400" dirty="0" err="1" smtClean="0"/>
              <a:t>wajar</a:t>
            </a:r>
            <a:r>
              <a:rPr lang="en-US" sz="2400" dirty="0" smtClean="0"/>
              <a:t> </a:t>
            </a:r>
            <a:r>
              <a:rPr lang="en-US" sz="2400" dirty="0" err="1" smtClean="0"/>
              <a:t>apabila</a:t>
            </a:r>
            <a:r>
              <a:rPr lang="en-US" sz="2400" dirty="0" smtClean="0"/>
              <a:t> </a:t>
            </a:r>
            <a:r>
              <a:rPr lang="en-US" sz="2400" dirty="0" err="1" smtClean="0"/>
              <a:t>diperoleh</a:t>
            </a:r>
            <a:r>
              <a:rPr lang="en-US" sz="2400" dirty="0" smtClean="0"/>
              <a:t> </a:t>
            </a:r>
            <a:r>
              <a:rPr lang="en-US" sz="2400" dirty="0" err="1" smtClean="0"/>
              <a:t>dengan</a:t>
            </a:r>
            <a:r>
              <a:rPr lang="en-US" sz="2400" dirty="0" smtClean="0"/>
              <a:t> </a:t>
            </a:r>
            <a:r>
              <a:rPr lang="en-US" sz="2400" dirty="0" err="1" smtClean="0"/>
              <a:t>cara</a:t>
            </a:r>
            <a:r>
              <a:rPr lang="en-US" sz="2400" dirty="0" smtClean="0"/>
              <a:t> </a:t>
            </a:r>
            <a:r>
              <a:rPr lang="en-US" sz="2400" dirty="0" err="1" smtClean="0"/>
              <a:t>lainnya</a:t>
            </a:r>
            <a:r>
              <a:rPr lang="id-ID" sz="2400" dirty="0" smtClean="0"/>
              <a:t>.</a:t>
            </a:r>
            <a:endParaRPr lang="en-US" sz="2400" dirty="0"/>
          </a:p>
        </p:txBody>
      </p:sp>
      <p:sp>
        <p:nvSpPr>
          <p:cNvPr id="4" name="Slide Number Placeholder 3"/>
          <p:cNvSpPr>
            <a:spLocks noGrp="1"/>
          </p:cNvSpPr>
          <p:nvPr>
            <p:ph type="sldNum" sz="quarter" idx="12"/>
          </p:nvPr>
        </p:nvSpPr>
        <p:spPr/>
        <p:txBody>
          <a:bodyPr/>
          <a:lstStyle/>
          <a:p>
            <a:fld id="{0CA38605-D86C-4AC1-A300-2DD61464C1AA}" type="slidenum">
              <a:rPr lang="en-US" smtClean="0"/>
              <a:pPr/>
              <a:t>27</a:t>
            </a:fld>
            <a:endParaRPr lang="en-US"/>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b="1" dirty="0" smtClean="0">
                <a:latin typeface="Arial Black" pitchFamily="34" charset="0"/>
              </a:rPr>
              <a:t>AKUNTANSI BELANJA BANTUAN SOSIAL (</a:t>
            </a:r>
            <a:r>
              <a:rPr lang="en-US" dirty="0" smtClean="0">
                <a:latin typeface="Arial Black" pitchFamily="34" charset="0"/>
              </a:rPr>
              <a:t>9</a:t>
            </a:r>
            <a:r>
              <a:rPr lang="id-ID" b="1" dirty="0" smtClean="0">
                <a:latin typeface="Arial Black" pitchFamily="34" charset="0"/>
              </a:rPr>
              <a:t>-</a:t>
            </a:r>
            <a:r>
              <a:rPr lang="en-US" dirty="0" smtClean="0">
                <a:latin typeface="Arial Black" pitchFamily="34" charset="0"/>
              </a:rPr>
              <a:t>9</a:t>
            </a:r>
            <a:r>
              <a:rPr lang="en-US" b="1" dirty="0" smtClean="0">
                <a:latin typeface="Arial Black" pitchFamily="34" charset="0"/>
              </a:rPr>
              <a:t>)</a:t>
            </a:r>
            <a:endParaRPr lang="en-US" dirty="0">
              <a:latin typeface="Arial Black" pitchFamily="34" charset="0"/>
            </a:endParaRPr>
          </a:p>
        </p:txBody>
      </p:sp>
      <p:sp>
        <p:nvSpPr>
          <p:cNvPr id="3" name="Content Placeholder 2"/>
          <p:cNvSpPr>
            <a:spLocks noGrp="1"/>
          </p:cNvSpPr>
          <p:nvPr>
            <p:ph type="subTitle" idx="1"/>
          </p:nvPr>
        </p:nvSpPr>
        <p:spPr/>
        <p:txBody>
          <a:bodyPr>
            <a:normAutofit fontScale="85000" lnSpcReduction="10000"/>
          </a:bodyPr>
          <a:lstStyle/>
          <a:p>
            <a:pPr>
              <a:spcBef>
                <a:spcPts val="600"/>
              </a:spcBef>
              <a:spcAft>
                <a:spcPts val="600"/>
              </a:spcAft>
              <a:buNone/>
            </a:pPr>
            <a:r>
              <a:rPr lang="id-ID" sz="2800" b="1" dirty="0" smtClean="0"/>
              <a:t>C. </a:t>
            </a:r>
            <a:r>
              <a:rPr lang="en-US" sz="2800" b="1" dirty="0" err="1" smtClean="0"/>
              <a:t>Penyajian</a:t>
            </a:r>
            <a:r>
              <a:rPr lang="en-US" sz="2800" b="1" dirty="0" smtClean="0"/>
              <a:t> </a:t>
            </a:r>
            <a:r>
              <a:rPr lang="en-US" sz="2800" b="1" dirty="0" err="1" smtClean="0"/>
              <a:t>dan</a:t>
            </a:r>
            <a:r>
              <a:rPr lang="en-US" sz="2800" b="1" dirty="0" smtClean="0"/>
              <a:t> </a:t>
            </a:r>
            <a:r>
              <a:rPr lang="en-US" sz="2800" b="1" dirty="0" err="1" smtClean="0"/>
              <a:t>Pengungkapan</a:t>
            </a:r>
            <a:endParaRPr lang="en-US" sz="2800" b="1" dirty="0" smtClean="0"/>
          </a:p>
          <a:p>
            <a:pPr marL="457200" algn="just">
              <a:spcBef>
                <a:spcPts val="600"/>
              </a:spcBef>
              <a:spcAft>
                <a:spcPts val="600"/>
              </a:spcAft>
              <a:buNone/>
            </a:pPr>
            <a:r>
              <a:rPr lang="en-US" sz="2400" dirty="0" err="1" smtClean="0"/>
              <a:t>Penyajian</a:t>
            </a:r>
            <a:r>
              <a:rPr lang="en-US" sz="2400" dirty="0" smtClean="0"/>
              <a:t> </a:t>
            </a:r>
            <a:r>
              <a:rPr lang="en-US" sz="2400" dirty="0" err="1" smtClean="0"/>
              <a:t>dan</a:t>
            </a:r>
            <a:r>
              <a:rPr lang="en-US" sz="2400" dirty="0" smtClean="0"/>
              <a:t> </a:t>
            </a:r>
            <a:r>
              <a:rPr lang="en-US" sz="2400" dirty="0" err="1" smtClean="0"/>
              <a:t>pengungkapan</a:t>
            </a:r>
            <a:r>
              <a:rPr lang="en-US" sz="2400" dirty="0" smtClean="0"/>
              <a:t> </a:t>
            </a:r>
            <a:r>
              <a:rPr lang="en-US" sz="2400" dirty="0" err="1" smtClean="0"/>
              <a:t>bantuan</a:t>
            </a:r>
            <a:r>
              <a:rPr lang="en-US" sz="2400" dirty="0" smtClean="0"/>
              <a:t> </a:t>
            </a:r>
            <a:r>
              <a:rPr lang="en-US" sz="2400" dirty="0" err="1" smtClean="0"/>
              <a:t>sosial</a:t>
            </a:r>
            <a:r>
              <a:rPr lang="en-US" sz="2400" dirty="0" smtClean="0"/>
              <a:t> </a:t>
            </a:r>
            <a:r>
              <a:rPr lang="en-US" sz="2400" dirty="0" err="1" smtClean="0"/>
              <a:t>pada</a:t>
            </a:r>
            <a:r>
              <a:rPr lang="en-US" sz="2400" dirty="0" smtClean="0"/>
              <a:t> </a:t>
            </a:r>
            <a:r>
              <a:rPr lang="en-US" sz="2400" dirty="0" err="1" smtClean="0"/>
              <a:t>laporan</a:t>
            </a:r>
            <a:r>
              <a:rPr lang="en-US" sz="2400" dirty="0" smtClean="0"/>
              <a:t> </a:t>
            </a:r>
            <a:r>
              <a:rPr lang="en-US" sz="2400" dirty="0" err="1" smtClean="0"/>
              <a:t>keuangan</a:t>
            </a:r>
            <a:r>
              <a:rPr lang="en-US" sz="2400" dirty="0" smtClean="0"/>
              <a:t> </a:t>
            </a:r>
            <a:r>
              <a:rPr lang="en-US" sz="2400" dirty="0" err="1" smtClean="0"/>
              <a:t>dapat</a:t>
            </a:r>
            <a:r>
              <a:rPr lang="en-US" sz="2400" dirty="0" smtClean="0"/>
              <a:t> </a:t>
            </a:r>
            <a:r>
              <a:rPr lang="en-US" sz="2400" dirty="0" err="1" smtClean="0"/>
              <a:t>dikelompokkan</a:t>
            </a:r>
            <a:r>
              <a:rPr lang="en-US" sz="2400" dirty="0" smtClean="0"/>
              <a:t> </a:t>
            </a:r>
            <a:r>
              <a:rPr lang="en-US" sz="2400" dirty="0" err="1" smtClean="0"/>
              <a:t>sebagai</a:t>
            </a:r>
            <a:r>
              <a:rPr lang="en-US" sz="2400" dirty="0" smtClean="0"/>
              <a:t> </a:t>
            </a:r>
            <a:r>
              <a:rPr lang="en-US" sz="2400" dirty="0" err="1" smtClean="0"/>
              <a:t>berikut</a:t>
            </a:r>
            <a:r>
              <a:rPr lang="en-US" sz="2400" dirty="0" smtClean="0"/>
              <a:t>:</a:t>
            </a:r>
          </a:p>
          <a:p>
            <a:pPr marL="914400" indent="-457200" algn="just">
              <a:spcBef>
                <a:spcPts val="600"/>
              </a:spcBef>
              <a:spcAft>
                <a:spcPts val="600"/>
              </a:spcAft>
              <a:buAutoNum type="alphaLcPeriod"/>
            </a:pPr>
            <a:r>
              <a:rPr lang="en-US" sz="2400" dirty="0" err="1" smtClean="0"/>
              <a:t>Disajikan</a:t>
            </a:r>
            <a:r>
              <a:rPr lang="en-US" sz="2400" dirty="0" smtClean="0"/>
              <a:t> </a:t>
            </a:r>
            <a:r>
              <a:rPr lang="en-US" sz="2400" dirty="0" err="1" smtClean="0"/>
              <a:t>sebagai</a:t>
            </a:r>
            <a:r>
              <a:rPr lang="en-US" sz="2400" dirty="0" smtClean="0"/>
              <a:t> </a:t>
            </a:r>
            <a:r>
              <a:rPr lang="en-US" sz="2400" dirty="0" err="1" smtClean="0"/>
              <a:t>pengeluaran</a:t>
            </a:r>
            <a:r>
              <a:rPr lang="en-US" sz="2400" dirty="0" smtClean="0"/>
              <a:t> </a:t>
            </a:r>
            <a:r>
              <a:rPr lang="en-US" sz="2400" dirty="0" err="1" smtClean="0"/>
              <a:t>belanja</a:t>
            </a:r>
            <a:r>
              <a:rPr lang="en-US" sz="2400" dirty="0" smtClean="0"/>
              <a:t> </a:t>
            </a:r>
            <a:r>
              <a:rPr lang="en-US" sz="2400" dirty="0" err="1" smtClean="0"/>
              <a:t>sesuai</a:t>
            </a:r>
            <a:r>
              <a:rPr lang="en-US" sz="2400" dirty="0" smtClean="0"/>
              <a:t> </a:t>
            </a:r>
            <a:r>
              <a:rPr lang="en-US" sz="2400" dirty="0" err="1" smtClean="0"/>
              <a:t>jenisnya</a:t>
            </a:r>
            <a:r>
              <a:rPr lang="en-US" sz="2400" dirty="0" smtClean="0"/>
              <a:t> </a:t>
            </a:r>
            <a:r>
              <a:rPr lang="en-US" sz="2400" dirty="0" err="1" smtClean="0"/>
              <a:t>pada</a:t>
            </a:r>
            <a:r>
              <a:rPr lang="en-US" sz="2400" dirty="0" smtClean="0"/>
              <a:t> </a:t>
            </a:r>
            <a:r>
              <a:rPr lang="en-US" sz="2400" dirty="0" err="1" smtClean="0"/>
              <a:t>Laporan</a:t>
            </a:r>
            <a:r>
              <a:rPr lang="en-US" sz="2400" dirty="0" smtClean="0"/>
              <a:t> </a:t>
            </a:r>
            <a:r>
              <a:rPr lang="en-US" sz="2400" dirty="0" err="1" smtClean="0"/>
              <a:t>Realisasi</a:t>
            </a:r>
            <a:r>
              <a:rPr lang="en-US" sz="2400" dirty="0" smtClean="0"/>
              <a:t> </a:t>
            </a:r>
            <a:r>
              <a:rPr lang="en-US" sz="2400" dirty="0" err="1" smtClean="0"/>
              <a:t>Anggaran</a:t>
            </a:r>
            <a:r>
              <a:rPr lang="en-US" sz="2400" dirty="0" smtClean="0"/>
              <a:t> (LRA)</a:t>
            </a:r>
            <a:r>
              <a:rPr lang="id-ID" sz="2400" dirty="0" smtClean="0"/>
              <a:t>.</a:t>
            </a:r>
            <a:endParaRPr lang="en-US" sz="2400" dirty="0" smtClean="0"/>
          </a:p>
          <a:p>
            <a:pPr marL="914400" indent="-457200" algn="just">
              <a:spcBef>
                <a:spcPts val="600"/>
              </a:spcBef>
              <a:spcAft>
                <a:spcPts val="600"/>
              </a:spcAft>
              <a:buAutoNum type="alphaLcPeriod"/>
            </a:pPr>
            <a:r>
              <a:rPr lang="en-US" sz="2400" dirty="0" err="1" smtClean="0"/>
              <a:t>Disajikan</a:t>
            </a:r>
            <a:r>
              <a:rPr lang="en-US" sz="2400" dirty="0" smtClean="0"/>
              <a:t> </a:t>
            </a:r>
            <a:r>
              <a:rPr lang="en-US" sz="2400" dirty="0" err="1" smtClean="0"/>
              <a:t>sebagai</a:t>
            </a:r>
            <a:r>
              <a:rPr lang="en-US" sz="2400" dirty="0" smtClean="0"/>
              <a:t> </a:t>
            </a:r>
            <a:r>
              <a:rPr lang="en-US" sz="2400" dirty="0" err="1" smtClean="0"/>
              <a:t>persediaan</a:t>
            </a:r>
            <a:r>
              <a:rPr lang="en-US" sz="2400" dirty="0" smtClean="0"/>
              <a:t> </a:t>
            </a:r>
            <a:r>
              <a:rPr lang="en-US" sz="2400" dirty="0" err="1" smtClean="0"/>
              <a:t>di</a:t>
            </a:r>
            <a:r>
              <a:rPr lang="en-US" sz="2400" dirty="0" smtClean="0"/>
              <a:t> </a:t>
            </a:r>
            <a:r>
              <a:rPr lang="en-US" sz="2400" dirty="0" err="1" smtClean="0"/>
              <a:t>Neraca</a:t>
            </a:r>
            <a:r>
              <a:rPr lang="en-US" sz="2400" dirty="0" smtClean="0"/>
              <a:t> </a:t>
            </a:r>
            <a:r>
              <a:rPr lang="en-US" sz="2400" dirty="0" err="1" smtClean="0"/>
              <a:t>atas</a:t>
            </a:r>
            <a:r>
              <a:rPr lang="en-US" sz="2400" dirty="0" smtClean="0"/>
              <a:t> </a:t>
            </a:r>
            <a:r>
              <a:rPr lang="en-US" sz="2400" dirty="0" err="1" smtClean="0"/>
              <a:t>aset</a:t>
            </a:r>
            <a:r>
              <a:rPr lang="en-US" sz="2400" dirty="0" smtClean="0"/>
              <a:t> yang </a:t>
            </a:r>
            <a:r>
              <a:rPr lang="en-US" sz="2400" dirty="0" err="1" smtClean="0"/>
              <a:t>berasal</a:t>
            </a:r>
            <a:r>
              <a:rPr lang="en-US" sz="2400" dirty="0" smtClean="0"/>
              <a:t> </a:t>
            </a:r>
            <a:r>
              <a:rPr lang="en-US" sz="2400" dirty="0" err="1" smtClean="0"/>
              <a:t>dari</a:t>
            </a:r>
            <a:r>
              <a:rPr lang="en-US" sz="2400" dirty="0" smtClean="0"/>
              <a:t> </a:t>
            </a:r>
            <a:r>
              <a:rPr lang="en-US" sz="2400" dirty="0" err="1" smtClean="0"/>
              <a:t>bantuan</a:t>
            </a:r>
            <a:r>
              <a:rPr lang="en-US" sz="2400" dirty="0" smtClean="0"/>
              <a:t> </a:t>
            </a:r>
            <a:r>
              <a:rPr lang="en-US" sz="2400" dirty="0" err="1" smtClean="0"/>
              <a:t>sosial</a:t>
            </a:r>
            <a:r>
              <a:rPr lang="en-US" sz="2400" dirty="0" smtClean="0"/>
              <a:t> yang </a:t>
            </a:r>
            <a:r>
              <a:rPr lang="en-US" sz="2400" dirty="0" err="1" smtClean="0"/>
              <a:t>belum</a:t>
            </a:r>
            <a:r>
              <a:rPr lang="en-US" sz="2400" dirty="0" smtClean="0"/>
              <a:t> </a:t>
            </a:r>
            <a:r>
              <a:rPr lang="en-US" sz="2400" dirty="0" err="1" smtClean="0"/>
              <a:t>diserahkan</a:t>
            </a:r>
            <a:r>
              <a:rPr lang="en-US" sz="2400" dirty="0" smtClean="0"/>
              <a:t> </a:t>
            </a:r>
            <a:r>
              <a:rPr lang="en-US" sz="2400" dirty="0" err="1" smtClean="0"/>
              <a:t>kepada</a:t>
            </a:r>
            <a:r>
              <a:rPr lang="en-US" sz="2400" dirty="0" smtClean="0"/>
              <a:t> </a:t>
            </a:r>
            <a:r>
              <a:rPr lang="en-US" sz="2400" dirty="0" err="1" smtClean="0"/>
              <a:t>pihak</a:t>
            </a:r>
            <a:r>
              <a:rPr lang="en-US" sz="2400" dirty="0" smtClean="0"/>
              <a:t> yang </a:t>
            </a:r>
            <a:r>
              <a:rPr lang="en-US" sz="2400" dirty="0" err="1" smtClean="0"/>
              <a:t>sudah</a:t>
            </a:r>
            <a:r>
              <a:rPr lang="en-US" sz="2400" dirty="0" smtClean="0"/>
              <a:t> </a:t>
            </a:r>
            <a:r>
              <a:rPr lang="en-US" sz="2400" dirty="0" err="1" smtClean="0"/>
              <a:t>ditetapkan</a:t>
            </a:r>
            <a:r>
              <a:rPr lang="id-ID" sz="2400" dirty="0" smtClean="0"/>
              <a:t>.</a:t>
            </a:r>
          </a:p>
          <a:p>
            <a:pPr marL="914400" indent="-457200">
              <a:spcBef>
                <a:spcPts val="600"/>
              </a:spcBef>
              <a:spcAft>
                <a:spcPts val="600"/>
              </a:spcAft>
              <a:buAutoNum type="alphaLcPeriod"/>
            </a:pPr>
            <a:r>
              <a:rPr lang="en-US" sz="2400" dirty="0" err="1" smtClean="0"/>
              <a:t>Disajikan</a:t>
            </a:r>
            <a:r>
              <a:rPr lang="en-US" sz="2400" dirty="0" smtClean="0"/>
              <a:t> </a:t>
            </a:r>
            <a:r>
              <a:rPr lang="en-US" sz="2400" dirty="0" err="1" smtClean="0"/>
              <a:t>sebagai</a:t>
            </a:r>
            <a:r>
              <a:rPr lang="en-US" sz="2400" dirty="0" smtClean="0"/>
              <a:t> </a:t>
            </a:r>
            <a:r>
              <a:rPr lang="en-US" sz="2400" dirty="0" err="1" smtClean="0"/>
              <a:t>utang</a:t>
            </a:r>
            <a:r>
              <a:rPr lang="en-US" sz="2400" dirty="0" smtClean="0"/>
              <a:t> </a:t>
            </a:r>
            <a:r>
              <a:rPr lang="en-US" sz="2400" dirty="0" err="1" smtClean="0"/>
              <a:t>di</a:t>
            </a:r>
            <a:r>
              <a:rPr lang="en-US" sz="2400" dirty="0" smtClean="0"/>
              <a:t> </a:t>
            </a:r>
            <a:r>
              <a:rPr lang="en-US" sz="2400" dirty="0" err="1" smtClean="0"/>
              <a:t>Neraca</a:t>
            </a:r>
            <a:r>
              <a:rPr lang="en-US" sz="2400" dirty="0" smtClean="0"/>
              <a:t> </a:t>
            </a:r>
            <a:r>
              <a:rPr lang="en-US" sz="2400" dirty="0" err="1" smtClean="0"/>
              <a:t>atas</a:t>
            </a:r>
            <a:r>
              <a:rPr lang="en-US" sz="2400" dirty="0" smtClean="0"/>
              <a:t> </a:t>
            </a:r>
            <a:r>
              <a:rPr lang="en-US" sz="2400" dirty="0" err="1" smtClean="0"/>
              <a:t>komitmen</a:t>
            </a:r>
            <a:r>
              <a:rPr lang="en-US" sz="2400" dirty="0" smtClean="0"/>
              <a:t> </a:t>
            </a:r>
            <a:r>
              <a:rPr lang="en-US" sz="2400" dirty="0" err="1" smtClean="0"/>
              <a:t>belanja</a:t>
            </a:r>
            <a:r>
              <a:rPr lang="en-US" sz="2400" dirty="0" smtClean="0"/>
              <a:t> </a:t>
            </a:r>
            <a:r>
              <a:rPr lang="en-US" sz="2400" dirty="0" err="1" smtClean="0"/>
              <a:t>bantuan</a:t>
            </a:r>
            <a:r>
              <a:rPr lang="en-US" sz="2400" dirty="0" smtClean="0"/>
              <a:t> </a:t>
            </a:r>
            <a:r>
              <a:rPr lang="en-US" sz="2400" dirty="0" err="1" smtClean="0"/>
              <a:t>sosial</a:t>
            </a:r>
            <a:r>
              <a:rPr lang="en-US" sz="2400" dirty="0" smtClean="0"/>
              <a:t> yang </a:t>
            </a:r>
            <a:r>
              <a:rPr lang="en-US" sz="2400" dirty="0" err="1" smtClean="0"/>
              <a:t>seharusnya</a:t>
            </a:r>
            <a:r>
              <a:rPr lang="en-US" sz="2400" dirty="0" smtClean="0"/>
              <a:t> </a:t>
            </a:r>
            <a:r>
              <a:rPr lang="en-US" sz="2400" dirty="0" err="1" smtClean="0"/>
              <a:t>dilakukan</a:t>
            </a:r>
            <a:r>
              <a:rPr lang="en-US" sz="2400" dirty="0" smtClean="0"/>
              <a:t> </a:t>
            </a:r>
            <a:r>
              <a:rPr lang="en-US" sz="2400" dirty="0" err="1" smtClean="0"/>
              <a:t>tetapi</a:t>
            </a:r>
            <a:r>
              <a:rPr lang="en-US" sz="2400" dirty="0" smtClean="0"/>
              <a:t> </a:t>
            </a:r>
            <a:r>
              <a:rPr lang="en-US" sz="2400" dirty="0" err="1" smtClean="0"/>
              <a:t>sampai</a:t>
            </a:r>
            <a:r>
              <a:rPr lang="en-US" sz="2400" dirty="0" smtClean="0"/>
              <a:t> </a:t>
            </a:r>
            <a:r>
              <a:rPr lang="en-US" sz="2400" dirty="0" err="1" smtClean="0"/>
              <a:t>tanggal</a:t>
            </a:r>
            <a:r>
              <a:rPr lang="en-US" sz="2400" dirty="0" smtClean="0"/>
              <a:t> </a:t>
            </a:r>
            <a:r>
              <a:rPr lang="en-US" sz="2400" dirty="0" err="1" smtClean="0"/>
              <a:t>pelaporan</a:t>
            </a:r>
            <a:r>
              <a:rPr lang="en-US" sz="2400" dirty="0" smtClean="0"/>
              <a:t> </a:t>
            </a:r>
            <a:r>
              <a:rPr lang="en-US" sz="2400" dirty="0" err="1" smtClean="0"/>
              <a:t>belum</a:t>
            </a:r>
            <a:r>
              <a:rPr lang="en-US" sz="2400" dirty="0" smtClean="0"/>
              <a:t> </a:t>
            </a:r>
            <a:r>
              <a:rPr lang="en-US" sz="2400" dirty="0" err="1" smtClean="0"/>
              <a:t>dilaksanakan</a:t>
            </a:r>
            <a:r>
              <a:rPr lang="en-US" sz="2400" dirty="0" smtClean="0"/>
              <a:t>. </a:t>
            </a:r>
            <a:r>
              <a:rPr lang="en-US" sz="2400" dirty="0" err="1" smtClean="0"/>
              <a:t>Disajikan</a:t>
            </a:r>
            <a:r>
              <a:rPr lang="en-US" sz="2400" dirty="0" smtClean="0"/>
              <a:t> </a:t>
            </a:r>
            <a:r>
              <a:rPr lang="en-US" sz="2400" dirty="0" err="1" smtClean="0"/>
              <a:t>sebagai</a:t>
            </a:r>
            <a:r>
              <a:rPr lang="en-US" sz="2400" dirty="0" smtClean="0"/>
              <a:t> </a:t>
            </a:r>
            <a:r>
              <a:rPr lang="en-US" sz="2400" dirty="0" err="1" smtClean="0"/>
              <a:t>piutang</a:t>
            </a:r>
            <a:r>
              <a:rPr lang="en-US" sz="2400" dirty="0" smtClean="0"/>
              <a:t> </a:t>
            </a:r>
            <a:r>
              <a:rPr lang="en-US" sz="2400" dirty="0" err="1" smtClean="0"/>
              <a:t>di</a:t>
            </a:r>
            <a:r>
              <a:rPr lang="en-US" sz="2400" dirty="0" smtClean="0"/>
              <a:t> </a:t>
            </a:r>
            <a:r>
              <a:rPr lang="en-US" sz="2400" dirty="0" err="1" smtClean="0"/>
              <a:t>Neraca</a:t>
            </a:r>
            <a:r>
              <a:rPr lang="en-US" sz="2400" dirty="0" smtClean="0"/>
              <a:t> </a:t>
            </a:r>
            <a:r>
              <a:rPr lang="en-US" sz="2400" dirty="0" err="1" smtClean="0"/>
              <a:t>atas</a:t>
            </a:r>
            <a:r>
              <a:rPr lang="en-US" sz="2400" dirty="0" smtClean="0"/>
              <a:t> </a:t>
            </a:r>
            <a:r>
              <a:rPr lang="en-US" sz="2400" dirty="0" err="1" smtClean="0"/>
              <a:t>kelebihan</a:t>
            </a:r>
            <a:r>
              <a:rPr lang="en-US" sz="2400" dirty="0" smtClean="0"/>
              <a:t> </a:t>
            </a:r>
            <a:r>
              <a:rPr lang="en-US" sz="2400" dirty="0" err="1" smtClean="0"/>
              <a:t>pembayaran</a:t>
            </a:r>
            <a:r>
              <a:rPr lang="en-US" sz="2400" dirty="0" smtClean="0"/>
              <a:t> </a:t>
            </a:r>
            <a:r>
              <a:rPr lang="en-US" sz="2400" dirty="0" err="1" smtClean="0"/>
              <a:t>belanja</a:t>
            </a:r>
            <a:r>
              <a:rPr lang="en-US" sz="2400" dirty="0" smtClean="0"/>
              <a:t> </a:t>
            </a:r>
            <a:r>
              <a:rPr lang="en-US" sz="2400" dirty="0" err="1" smtClean="0"/>
              <a:t>bantuan</a:t>
            </a:r>
            <a:r>
              <a:rPr lang="en-US" sz="2400" dirty="0" smtClean="0"/>
              <a:t> </a:t>
            </a:r>
            <a:r>
              <a:rPr lang="en-US" sz="2400" dirty="0" err="1" smtClean="0"/>
              <a:t>sosial</a:t>
            </a:r>
            <a:r>
              <a:rPr lang="en-US" sz="2400" dirty="0" smtClean="0"/>
              <a:t> yang </a:t>
            </a:r>
            <a:r>
              <a:rPr lang="en-US" sz="2400" dirty="0" err="1" smtClean="0"/>
              <a:t>telah</a:t>
            </a:r>
            <a:r>
              <a:rPr lang="en-US" sz="2400" dirty="0" smtClean="0"/>
              <a:t> </a:t>
            </a:r>
            <a:r>
              <a:rPr lang="en-US" sz="2400" dirty="0" err="1" smtClean="0"/>
              <a:t>terlanjur</a:t>
            </a:r>
            <a:r>
              <a:rPr lang="en-US" sz="2400" dirty="0" smtClean="0"/>
              <a:t> </a:t>
            </a:r>
            <a:r>
              <a:rPr lang="en-US" sz="2400" dirty="0" err="1" smtClean="0"/>
              <a:t>disalurkan</a:t>
            </a:r>
            <a:r>
              <a:rPr lang="en-US" sz="2400" dirty="0" smtClean="0"/>
              <a:t> </a:t>
            </a:r>
            <a:r>
              <a:rPr lang="en-US" sz="2400" dirty="0" err="1" smtClean="0"/>
              <a:t>kepada</a:t>
            </a:r>
            <a:r>
              <a:rPr lang="en-US" sz="2400" dirty="0" smtClean="0"/>
              <a:t> </a:t>
            </a:r>
            <a:r>
              <a:rPr lang="en-US" sz="2400" dirty="0" err="1" smtClean="0"/>
              <a:t>penerima</a:t>
            </a:r>
            <a:r>
              <a:rPr lang="en-US" sz="2400" dirty="0" smtClean="0"/>
              <a:t>.</a:t>
            </a:r>
          </a:p>
          <a:p>
            <a:pPr marL="914400" indent="-457200" algn="just">
              <a:spcBef>
                <a:spcPts val="600"/>
              </a:spcBef>
              <a:spcAft>
                <a:spcPts val="600"/>
              </a:spcAft>
              <a:buAutoNum type="alphaLcPeriod"/>
            </a:pPr>
            <a:r>
              <a:rPr lang="en-US" sz="2400" dirty="0" err="1" smtClean="0"/>
              <a:t>Diungkapkan</a:t>
            </a:r>
            <a:r>
              <a:rPr lang="en-US" sz="2400" dirty="0" smtClean="0"/>
              <a:t> </a:t>
            </a:r>
            <a:r>
              <a:rPr lang="en-US" sz="2400" dirty="0" err="1" smtClean="0"/>
              <a:t>pada</a:t>
            </a:r>
            <a:r>
              <a:rPr lang="en-US" sz="2400" dirty="0" smtClean="0"/>
              <a:t> </a:t>
            </a:r>
            <a:r>
              <a:rPr lang="en-US" sz="2400" dirty="0" err="1" smtClean="0"/>
              <a:t>Catatan</a:t>
            </a:r>
            <a:r>
              <a:rPr lang="en-US" sz="2400" dirty="0" smtClean="0"/>
              <a:t> </a:t>
            </a:r>
            <a:r>
              <a:rPr lang="en-US" sz="2400" dirty="0" err="1" smtClean="0"/>
              <a:t>atas</a:t>
            </a:r>
            <a:r>
              <a:rPr lang="en-US" sz="2400" dirty="0" smtClean="0"/>
              <a:t> </a:t>
            </a:r>
            <a:r>
              <a:rPr lang="en-US" sz="2400" dirty="0" err="1" smtClean="0"/>
              <a:t>Laporan</a:t>
            </a:r>
            <a:r>
              <a:rPr lang="en-US" sz="2400" dirty="0" smtClean="0"/>
              <a:t> </a:t>
            </a:r>
            <a:r>
              <a:rPr lang="en-US" sz="2400" dirty="0" err="1" smtClean="0"/>
              <a:t>Keuangan</a:t>
            </a:r>
            <a:r>
              <a:rPr lang="en-US" sz="2400" dirty="0" smtClean="0"/>
              <a:t> (</a:t>
            </a:r>
            <a:r>
              <a:rPr lang="en-US" sz="2400" dirty="0" err="1" smtClean="0"/>
              <a:t>CaLK</a:t>
            </a:r>
            <a:r>
              <a:rPr lang="en-US" sz="2400" dirty="0" smtClean="0"/>
              <a:t>)</a:t>
            </a:r>
            <a:r>
              <a:rPr lang="id-ID" sz="2400" dirty="0" smtClean="0"/>
              <a:t>.</a:t>
            </a:r>
            <a:endParaRPr lang="en-US" sz="2400" dirty="0"/>
          </a:p>
        </p:txBody>
      </p:sp>
      <p:sp>
        <p:nvSpPr>
          <p:cNvPr id="4" name="Slide Number Placeholder 3"/>
          <p:cNvSpPr>
            <a:spLocks noGrp="1"/>
          </p:cNvSpPr>
          <p:nvPr>
            <p:ph type="sldNum" sz="quarter" idx="12"/>
          </p:nvPr>
        </p:nvSpPr>
        <p:spPr/>
        <p:txBody>
          <a:bodyPr/>
          <a:lstStyle/>
          <a:p>
            <a:fld id="{0CA38605-D86C-4AC1-A300-2DD61464C1AA}" type="slidenum">
              <a:rPr lang="en-US" smtClean="0"/>
              <a:pPr/>
              <a:t>28</a:t>
            </a:fld>
            <a:endParaRPr lang="en-US"/>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latin typeface="Arial Black" pitchFamily="34" charset="0"/>
              </a:rPr>
              <a:t>ILUSTRASI  (1</a:t>
            </a:r>
            <a:r>
              <a:rPr lang="id-ID" dirty="0" smtClean="0">
                <a:latin typeface="Arial Black" pitchFamily="34" charset="0"/>
              </a:rPr>
              <a:t>-2</a:t>
            </a:r>
            <a:r>
              <a:rPr lang="en-US" dirty="0" smtClean="0">
                <a:latin typeface="Arial Black" pitchFamily="34" charset="0"/>
              </a:rPr>
              <a:t>)</a:t>
            </a:r>
            <a:endParaRPr lang="en-US" dirty="0">
              <a:latin typeface="Arial Black" pitchFamily="34" charset="0"/>
            </a:endParaRPr>
          </a:p>
        </p:txBody>
      </p:sp>
      <p:sp>
        <p:nvSpPr>
          <p:cNvPr id="5" name="Subtitle 4"/>
          <p:cNvSpPr>
            <a:spLocks noGrp="1"/>
          </p:cNvSpPr>
          <p:nvPr>
            <p:ph type="subTitle" idx="1"/>
          </p:nvPr>
        </p:nvSpPr>
        <p:spPr/>
        <p:txBody>
          <a:bodyPr/>
          <a:lstStyle/>
          <a:p>
            <a:endParaRPr lang="en-US"/>
          </a:p>
        </p:txBody>
      </p:sp>
      <p:graphicFrame>
        <p:nvGraphicFramePr>
          <p:cNvPr id="4" name="Content Placeholder 3"/>
          <p:cNvGraphicFramePr>
            <a:graphicFrameLocks noGrp="1"/>
          </p:cNvGraphicFramePr>
          <p:nvPr>
            <p:ph idx="4294967295"/>
          </p:nvPr>
        </p:nvGraphicFramePr>
        <p:xfrm>
          <a:off x="304800" y="914400"/>
          <a:ext cx="8534400" cy="5765611"/>
        </p:xfrm>
        <a:graphic>
          <a:graphicData uri="http://schemas.openxmlformats.org/drawingml/2006/table">
            <a:tbl>
              <a:tblPr firstRow="1" bandRow="1">
                <a:tableStyleId>{5C22544A-7EE6-4342-B048-85BDC9FD1C3A}</a:tableStyleId>
              </a:tblPr>
              <a:tblGrid>
                <a:gridCol w="508318"/>
                <a:gridCol w="3835082"/>
                <a:gridCol w="990600"/>
                <a:gridCol w="1295400"/>
                <a:gridCol w="1905000"/>
              </a:tblGrid>
              <a:tr h="685800">
                <a:tc>
                  <a:txBody>
                    <a:bodyPr/>
                    <a:lstStyle/>
                    <a:p>
                      <a:pPr algn="ctr"/>
                      <a:r>
                        <a:rPr lang="en-US" dirty="0" smtClean="0">
                          <a:latin typeface="Arial" pitchFamily="34" charset="0"/>
                          <a:cs typeface="Arial" pitchFamily="34" charset="0"/>
                        </a:rPr>
                        <a:t>No</a:t>
                      </a:r>
                      <a:endParaRPr lang="en-US" dirty="0">
                        <a:latin typeface="Arial" pitchFamily="34" charset="0"/>
                        <a:cs typeface="Arial" pitchFamily="34" charset="0"/>
                      </a:endParaRPr>
                    </a:p>
                  </a:txBody>
                  <a:tcPr anchor="ctr"/>
                </a:tc>
                <a:tc>
                  <a:txBody>
                    <a:bodyPr/>
                    <a:lstStyle/>
                    <a:p>
                      <a:pPr algn="ctr"/>
                      <a:r>
                        <a:rPr lang="en-US" dirty="0" err="1" smtClean="0">
                          <a:latin typeface="Arial" pitchFamily="34" charset="0"/>
                          <a:cs typeface="Arial" pitchFamily="34" charset="0"/>
                        </a:rPr>
                        <a:t>Uraian</a:t>
                      </a:r>
                      <a:r>
                        <a:rPr lang="en-US" dirty="0" smtClean="0">
                          <a:latin typeface="Arial" pitchFamily="34" charset="0"/>
                          <a:cs typeface="Arial" pitchFamily="34" charset="0"/>
                        </a:rPr>
                        <a:t> </a:t>
                      </a:r>
                      <a:r>
                        <a:rPr lang="en-US" dirty="0" err="1" smtClean="0">
                          <a:latin typeface="Arial" pitchFamily="34" charset="0"/>
                          <a:cs typeface="Arial" pitchFamily="34" charset="0"/>
                        </a:rPr>
                        <a:t>Ilustrasi</a:t>
                      </a:r>
                      <a:endParaRPr lang="en-US" dirty="0">
                        <a:latin typeface="Arial" pitchFamily="34" charset="0"/>
                        <a:cs typeface="Arial" pitchFamily="34" charset="0"/>
                      </a:endParaRPr>
                    </a:p>
                  </a:txBody>
                  <a:tcPr anchor="ctr"/>
                </a:tc>
                <a:tc>
                  <a:txBody>
                    <a:bodyPr/>
                    <a:lstStyle/>
                    <a:p>
                      <a:pPr algn="ctr"/>
                      <a:r>
                        <a:rPr lang="en-US" dirty="0" err="1" smtClean="0">
                          <a:latin typeface="Arial" pitchFamily="34" charset="0"/>
                          <a:cs typeface="Arial" pitchFamily="34" charset="0"/>
                        </a:rPr>
                        <a:t>Tujuan</a:t>
                      </a:r>
                      <a:endParaRPr lang="en-US" dirty="0">
                        <a:latin typeface="Arial" pitchFamily="34" charset="0"/>
                        <a:cs typeface="Arial" pitchFamily="34" charset="0"/>
                      </a:endParaRPr>
                    </a:p>
                  </a:txBody>
                  <a:tcPr anchor="ctr"/>
                </a:tc>
                <a:tc>
                  <a:txBody>
                    <a:bodyPr/>
                    <a:lstStyle/>
                    <a:p>
                      <a:pPr algn="ctr"/>
                      <a:r>
                        <a:rPr lang="en-US" dirty="0" err="1" smtClean="0">
                          <a:latin typeface="Arial" pitchFamily="34" charset="0"/>
                          <a:cs typeface="Arial" pitchFamily="34" charset="0"/>
                        </a:rPr>
                        <a:t>Syarat</a:t>
                      </a:r>
                      <a:r>
                        <a:rPr lang="en-US" dirty="0" smtClean="0">
                          <a:latin typeface="Arial" pitchFamily="34" charset="0"/>
                          <a:cs typeface="Arial" pitchFamily="34" charset="0"/>
                        </a:rPr>
                        <a:t> </a:t>
                      </a:r>
                      <a:r>
                        <a:rPr lang="en-US" dirty="0" err="1" smtClean="0">
                          <a:latin typeface="Arial" pitchFamily="34" charset="0"/>
                          <a:cs typeface="Arial" pitchFamily="34" charset="0"/>
                        </a:rPr>
                        <a:t>Penerima</a:t>
                      </a:r>
                      <a:endParaRPr lang="en-US" dirty="0">
                        <a:latin typeface="Arial" pitchFamily="34" charset="0"/>
                        <a:cs typeface="Arial" pitchFamily="34" charset="0"/>
                      </a:endParaRPr>
                    </a:p>
                  </a:txBody>
                  <a:tcPr anchor="ctr"/>
                </a:tc>
                <a:tc>
                  <a:txBody>
                    <a:bodyPr/>
                    <a:lstStyle/>
                    <a:p>
                      <a:pPr algn="ctr"/>
                      <a:r>
                        <a:rPr lang="en-US" dirty="0" err="1" smtClean="0">
                          <a:latin typeface="Arial" pitchFamily="34" charset="0"/>
                          <a:cs typeface="Arial" pitchFamily="34" charset="0"/>
                        </a:rPr>
                        <a:t>Jenis</a:t>
                      </a:r>
                      <a:r>
                        <a:rPr lang="en-US" dirty="0" smtClean="0">
                          <a:latin typeface="Arial" pitchFamily="34" charset="0"/>
                          <a:cs typeface="Arial" pitchFamily="34" charset="0"/>
                        </a:rPr>
                        <a:t> </a:t>
                      </a:r>
                      <a:r>
                        <a:rPr lang="en-US" dirty="0" err="1" smtClean="0">
                          <a:latin typeface="Arial" pitchFamily="34" charset="0"/>
                          <a:cs typeface="Arial" pitchFamily="34" charset="0"/>
                        </a:rPr>
                        <a:t>Belanja</a:t>
                      </a:r>
                      <a:endParaRPr lang="en-US" dirty="0">
                        <a:latin typeface="Arial" pitchFamily="34" charset="0"/>
                        <a:cs typeface="Arial" pitchFamily="34" charset="0"/>
                      </a:endParaRPr>
                    </a:p>
                  </a:txBody>
                  <a:tcPr anchor="ctr"/>
                </a:tc>
              </a:tr>
              <a:tr h="407062">
                <a:tc>
                  <a:txBody>
                    <a:bodyPr/>
                    <a:lstStyle/>
                    <a:p>
                      <a:pPr algn="ctr"/>
                      <a:r>
                        <a:rPr lang="en-US" sz="1600" dirty="0" smtClean="0">
                          <a:latin typeface="Arial" pitchFamily="34" charset="0"/>
                          <a:cs typeface="Arial" pitchFamily="34" charset="0"/>
                        </a:rPr>
                        <a:t>1</a:t>
                      </a:r>
                      <a:endParaRPr lang="en-US" sz="1600" dirty="0">
                        <a:latin typeface="Arial" pitchFamily="34" charset="0"/>
                        <a:cs typeface="Arial" pitchFamily="34" charset="0"/>
                      </a:endParaRPr>
                    </a:p>
                  </a:txBody>
                  <a:tcPr/>
                </a:tc>
                <a:tc>
                  <a:txBody>
                    <a:bodyPr/>
                    <a:lstStyle/>
                    <a:p>
                      <a:pPr algn="just">
                        <a:spcAft>
                          <a:spcPts val="0"/>
                        </a:spcAft>
                      </a:pPr>
                      <a:r>
                        <a:rPr lang="en-US" sz="1600">
                          <a:latin typeface="Arial"/>
                          <a:ea typeface="Times New Roman"/>
                        </a:rPr>
                        <a:t>Dinas</a:t>
                      </a:r>
                      <a:r>
                        <a:rPr lang="id-ID" sz="1600">
                          <a:latin typeface="Arial"/>
                          <a:ea typeface="Times New Roman"/>
                        </a:rPr>
                        <a:t> (Satker)</a:t>
                      </a:r>
                      <a:r>
                        <a:rPr lang="en-US" sz="1600">
                          <a:latin typeface="Arial"/>
                          <a:ea typeface="Times New Roman"/>
                        </a:rPr>
                        <a:t> memberikan beasiswa</a:t>
                      </a:r>
                      <a:r>
                        <a:rPr lang="id-ID" sz="1600">
                          <a:latin typeface="Arial"/>
                          <a:ea typeface="Times New Roman"/>
                        </a:rPr>
                        <a:t> atau dukungan dana</a:t>
                      </a:r>
                      <a:r>
                        <a:rPr lang="en-US" sz="1600">
                          <a:latin typeface="Arial"/>
                          <a:ea typeface="Times New Roman"/>
                        </a:rPr>
                        <a:t> kepada PNSnya</a:t>
                      </a:r>
                      <a:endParaRPr lang="id-ID" sz="1800">
                        <a:latin typeface="Arial"/>
                        <a:ea typeface="Times New Roman"/>
                      </a:endParaRPr>
                    </a:p>
                  </a:txBody>
                  <a:tcPr marL="68580" marR="68580" marT="0" marB="0"/>
                </a:tc>
                <a:tc>
                  <a:txBody>
                    <a:bodyPr/>
                    <a:lstStyle/>
                    <a:p>
                      <a:pPr algn="ctr">
                        <a:spcAft>
                          <a:spcPts val="0"/>
                        </a:spcAft>
                      </a:pPr>
                      <a:r>
                        <a:rPr lang="en-US" sz="1600">
                          <a:latin typeface="Arial"/>
                          <a:ea typeface="Times New Roman"/>
                        </a:rPr>
                        <a:t>X</a:t>
                      </a:r>
                      <a:endParaRPr lang="id-ID" sz="1800">
                        <a:latin typeface="Arial"/>
                        <a:ea typeface="Times New Roman"/>
                      </a:endParaRPr>
                    </a:p>
                  </a:txBody>
                  <a:tcPr marL="68580" marR="68580" marT="0" marB="0"/>
                </a:tc>
                <a:tc>
                  <a:txBody>
                    <a:bodyPr/>
                    <a:lstStyle/>
                    <a:p>
                      <a:pPr algn="ctr">
                        <a:spcAft>
                          <a:spcPts val="0"/>
                        </a:spcAft>
                      </a:pPr>
                      <a:r>
                        <a:rPr lang="en-US" sz="1600">
                          <a:latin typeface="Arial"/>
                          <a:ea typeface="Times New Roman"/>
                        </a:rPr>
                        <a:t>X</a:t>
                      </a:r>
                      <a:endParaRPr lang="id-ID" sz="1800">
                        <a:latin typeface="Arial"/>
                        <a:ea typeface="Times New Roman"/>
                      </a:endParaRPr>
                    </a:p>
                  </a:txBody>
                  <a:tcPr marL="68580" marR="68580" marT="0" marB="0"/>
                </a:tc>
                <a:tc>
                  <a:txBody>
                    <a:bodyPr/>
                    <a:lstStyle/>
                    <a:p>
                      <a:pPr algn="ctr">
                        <a:spcAft>
                          <a:spcPts val="0"/>
                        </a:spcAft>
                      </a:pPr>
                      <a:r>
                        <a:rPr lang="en-US" sz="1600">
                          <a:latin typeface="Arial"/>
                          <a:ea typeface="Times New Roman"/>
                        </a:rPr>
                        <a:t>Belanja Barang</a:t>
                      </a:r>
                      <a:endParaRPr lang="id-ID" sz="1800">
                        <a:latin typeface="Arial"/>
                        <a:ea typeface="Times New Roman"/>
                      </a:endParaRPr>
                    </a:p>
                  </a:txBody>
                  <a:tcPr marL="68580" marR="68580" marT="0" marB="0"/>
                </a:tc>
              </a:tr>
              <a:tr h="568771">
                <a:tc>
                  <a:txBody>
                    <a:bodyPr/>
                    <a:lstStyle/>
                    <a:p>
                      <a:pPr algn="ctr"/>
                      <a:r>
                        <a:rPr lang="en-US" sz="1600" dirty="0" smtClean="0">
                          <a:latin typeface="Arial" pitchFamily="34" charset="0"/>
                          <a:cs typeface="Arial" pitchFamily="34" charset="0"/>
                        </a:rPr>
                        <a:t>2</a:t>
                      </a:r>
                      <a:endParaRPr lang="en-US" sz="1600" dirty="0">
                        <a:latin typeface="Arial" pitchFamily="34" charset="0"/>
                        <a:cs typeface="Arial" pitchFamily="34" charset="0"/>
                      </a:endParaRPr>
                    </a:p>
                  </a:txBody>
                  <a:tcPr/>
                </a:tc>
                <a:tc>
                  <a:txBody>
                    <a:bodyPr/>
                    <a:lstStyle/>
                    <a:p>
                      <a:pPr algn="just">
                        <a:spcAft>
                          <a:spcPts val="0"/>
                        </a:spcAft>
                      </a:pPr>
                      <a:r>
                        <a:rPr lang="fi-FI" sz="1600">
                          <a:latin typeface="Arial"/>
                          <a:ea typeface="Times New Roman"/>
                        </a:rPr>
                        <a:t>Kementerian memberikan beasiswa </a:t>
                      </a:r>
                      <a:r>
                        <a:rPr lang="id-ID" sz="1600">
                          <a:latin typeface="Arial"/>
                          <a:ea typeface="Times New Roman"/>
                        </a:rPr>
                        <a:t>kepada siswa berprestasi </a:t>
                      </a:r>
                      <a:endParaRPr lang="id-ID" sz="1800">
                        <a:latin typeface="Arial"/>
                        <a:ea typeface="Times New Roman"/>
                      </a:endParaRPr>
                    </a:p>
                  </a:txBody>
                  <a:tcPr marL="68580" marR="68580" marT="0" marB="0"/>
                </a:tc>
                <a:tc>
                  <a:txBody>
                    <a:bodyPr/>
                    <a:lstStyle/>
                    <a:p>
                      <a:pPr algn="ctr">
                        <a:spcAft>
                          <a:spcPts val="0"/>
                        </a:spcAft>
                      </a:pPr>
                      <a:r>
                        <a:rPr lang="id-ID" sz="1600">
                          <a:latin typeface="Arial"/>
                          <a:ea typeface="Times New Roman"/>
                        </a:rPr>
                        <a:t>X</a:t>
                      </a:r>
                      <a:endParaRPr lang="id-ID" sz="1800">
                        <a:latin typeface="Arial"/>
                        <a:ea typeface="Times New Roman"/>
                      </a:endParaRPr>
                    </a:p>
                  </a:txBody>
                  <a:tcPr marL="68580" marR="68580" marT="0" marB="0"/>
                </a:tc>
                <a:tc>
                  <a:txBody>
                    <a:bodyPr/>
                    <a:lstStyle/>
                    <a:p>
                      <a:pPr algn="ctr">
                        <a:spcAft>
                          <a:spcPts val="0"/>
                        </a:spcAft>
                      </a:pPr>
                      <a:r>
                        <a:rPr lang="id-ID" sz="1600">
                          <a:latin typeface="Arial"/>
                          <a:ea typeface="Times New Roman"/>
                        </a:rPr>
                        <a:t>X</a:t>
                      </a:r>
                      <a:endParaRPr lang="id-ID" sz="1800">
                        <a:latin typeface="Arial"/>
                        <a:ea typeface="Times New Roman"/>
                      </a:endParaRPr>
                    </a:p>
                  </a:txBody>
                  <a:tcPr marL="68580" marR="68580" marT="0" marB="0"/>
                </a:tc>
                <a:tc>
                  <a:txBody>
                    <a:bodyPr/>
                    <a:lstStyle/>
                    <a:p>
                      <a:pPr algn="ctr">
                        <a:spcAft>
                          <a:spcPts val="0"/>
                        </a:spcAft>
                      </a:pPr>
                      <a:r>
                        <a:rPr lang="fi-FI" sz="1600">
                          <a:latin typeface="Arial"/>
                          <a:ea typeface="Times New Roman"/>
                        </a:rPr>
                        <a:t>Belanja </a:t>
                      </a:r>
                      <a:r>
                        <a:rPr lang="id-ID" sz="1600">
                          <a:latin typeface="Arial"/>
                          <a:ea typeface="Times New Roman"/>
                        </a:rPr>
                        <a:t>Hibah</a:t>
                      </a:r>
                      <a:endParaRPr lang="id-ID" sz="1800">
                        <a:latin typeface="Arial"/>
                        <a:ea typeface="Times New Roman"/>
                      </a:endParaRPr>
                    </a:p>
                  </a:txBody>
                  <a:tcPr marL="68580" marR="68580" marT="0" marB="0"/>
                </a:tc>
              </a:tr>
              <a:tr h="568771">
                <a:tc>
                  <a:txBody>
                    <a:bodyPr/>
                    <a:lstStyle/>
                    <a:p>
                      <a:pPr algn="ctr"/>
                      <a:r>
                        <a:rPr lang="en-US" sz="1600" dirty="0" smtClean="0">
                          <a:latin typeface="Arial" pitchFamily="34" charset="0"/>
                          <a:cs typeface="Arial" pitchFamily="34" charset="0"/>
                        </a:rPr>
                        <a:t>3</a:t>
                      </a:r>
                      <a:endParaRPr lang="en-US" sz="1600" dirty="0">
                        <a:latin typeface="Arial" pitchFamily="34" charset="0"/>
                        <a:cs typeface="Arial" pitchFamily="34" charset="0"/>
                      </a:endParaRPr>
                    </a:p>
                  </a:txBody>
                  <a:tcPr/>
                </a:tc>
                <a:tc>
                  <a:txBody>
                    <a:bodyPr/>
                    <a:lstStyle/>
                    <a:p>
                      <a:pPr algn="just">
                        <a:spcAft>
                          <a:spcPts val="0"/>
                        </a:spcAft>
                      </a:pPr>
                      <a:r>
                        <a:rPr lang="id-ID" sz="1600">
                          <a:latin typeface="Arial"/>
                          <a:ea typeface="Times New Roman"/>
                        </a:rPr>
                        <a:t>Kementerian memberikan beasiswa bagi anak miskin</a:t>
                      </a:r>
                      <a:endParaRPr lang="id-ID" sz="1800">
                        <a:latin typeface="Arial"/>
                        <a:ea typeface="Times New Roman"/>
                      </a:endParaRPr>
                    </a:p>
                  </a:txBody>
                  <a:tcPr marL="68580" marR="68580" marT="0" marB="0"/>
                </a:tc>
                <a:tc>
                  <a:txBody>
                    <a:bodyPr/>
                    <a:lstStyle/>
                    <a:p>
                      <a:pPr algn="ctr">
                        <a:spcAft>
                          <a:spcPts val="0"/>
                        </a:spcAft>
                      </a:pPr>
                      <a:r>
                        <a:rPr lang="id-ID" sz="1600">
                          <a:latin typeface="Arial"/>
                          <a:ea typeface="Times New Roman"/>
                        </a:rPr>
                        <a:t>V</a:t>
                      </a:r>
                      <a:endParaRPr lang="id-ID" sz="1800">
                        <a:latin typeface="Arial"/>
                        <a:ea typeface="Times New Roman"/>
                      </a:endParaRPr>
                    </a:p>
                  </a:txBody>
                  <a:tcPr marL="68580" marR="68580" marT="0" marB="0"/>
                </a:tc>
                <a:tc>
                  <a:txBody>
                    <a:bodyPr/>
                    <a:lstStyle/>
                    <a:p>
                      <a:pPr algn="ctr">
                        <a:spcAft>
                          <a:spcPts val="0"/>
                        </a:spcAft>
                      </a:pPr>
                      <a:r>
                        <a:rPr lang="id-ID" sz="1600">
                          <a:latin typeface="Arial"/>
                          <a:ea typeface="Times New Roman"/>
                        </a:rPr>
                        <a:t>V</a:t>
                      </a:r>
                      <a:endParaRPr lang="id-ID" sz="1800">
                        <a:latin typeface="Arial"/>
                        <a:ea typeface="Times New Roman"/>
                      </a:endParaRPr>
                    </a:p>
                  </a:txBody>
                  <a:tcPr marL="68580" marR="68580" marT="0" marB="0"/>
                </a:tc>
                <a:tc>
                  <a:txBody>
                    <a:bodyPr/>
                    <a:lstStyle/>
                    <a:p>
                      <a:pPr algn="ctr">
                        <a:spcAft>
                          <a:spcPts val="0"/>
                        </a:spcAft>
                      </a:pPr>
                      <a:r>
                        <a:rPr lang="id-ID" sz="1600">
                          <a:latin typeface="Arial"/>
                          <a:ea typeface="Times New Roman"/>
                        </a:rPr>
                        <a:t>Belanja Bansos</a:t>
                      </a:r>
                      <a:endParaRPr lang="id-ID" sz="1800">
                        <a:latin typeface="Arial"/>
                        <a:ea typeface="Times New Roman"/>
                      </a:endParaRPr>
                    </a:p>
                  </a:txBody>
                  <a:tcPr marL="68580" marR="68580" marT="0" marB="0"/>
                </a:tc>
              </a:tr>
              <a:tr h="568771">
                <a:tc>
                  <a:txBody>
                    <a:bodyPr/>
                    <a:lstStyle/>
                    <a:p>
                      <a:pPr algn="ctr"/>
                      <a:r>
                        <a:rPr lang="en-US" sz="1600" dirty="0" smtClean="0">
                          <a:latin typeface="Arial" pitchFamily="34" charset="0"/>
                          <a:cs typeface="Arial" pitchFamily="34" charset="0"/>
                        </a:rPr>
                        <a:t>4</a:t>
                      </a:r>
                      <a:endParaRPr lang="en-US" sz="1600" dirty="0">
                        <a:latin typeface="Arial" pitchFamily="34" charset="0"/>
                        <a:cs typeface="Arial" pitchFamily="34" charset="0"/>
                      </a:endParaRPr>
                    </a:p>
                  </a:txBody>
                  <a:tcPr/>
                </a:tc>
                <a:tc>
                  <a:txBody>
                    <a:bodyPr/>
                    <a:lstStyle/>
                    <a:p>
                      <a:pPr algn="just">
                        <a:spcAft>
                          <a:spcPts val="0"/>
                        </a:spcAft>
                      </a:pPr>
                      <a:r>
                        <a:rPr lang="en-US" sz="1600">
                          <a:latin typeface="Arial"/>
                          <a:ea typeface="Times New Roman"/>
                        </a:rPr>
                        <a:t>Pemda</a:t>
                      </a:r>
                      <a:r>
                        <a:rPr lang="id-ID" sz="1600">
                          <a:latin typeface="Arial"/>
                          <a:ea typeface="Times New Roman"/>
                        </a:rPr>
                        <a:t> memberikan bantuan kepada yayasan pengelola yatim piatu</a:t>
                      </a:r>
                      <a:endParaRPr lang="id-ID" sz="1800">
                        <a:latin typeface="Arial"/>
                        <a:ea typeface="Times New Roman"/>
                      </a:endParaRPr>
                    </a:p>
                  </a:txBody>
                  <a:tcPr marL="68580" marR="68580" marT="0" marB="0"/>
                </a:tc>
                <a:tc>
                  <a:txBody>
                    <a:bodyPr/>
                    <a:lstStyle/>
                    <a:p>
                      <a:pPr algn="ctr">
                        <a:spcAft>
                          <a:spcPts val="0"/>
                        </a:spcAft>
                      </a:pPr>
                      <a:r>
                        <a:rPr lang="id-ID" sz="1600">
                          <a:latin typeface="Arial"/>
                          <a:ea typeface="Times New Roman"/>
                        </a:rPr>
                        <a:t>V</a:t>
                      </a:r>
                      <a:endParaRPr lang="id-ID" sz="1800">
                        <a:latin typeface="Arial"/>
                        <a:ea typeface="Times New Roman"/>
                      </a:endParaRPr>
                    </a:p>
                  </a:txBody>
                  <a:tcPr marL="68580" marR="68580" marT="0" marB="0"/>
                </a:tc>
                <a:tc>
                  <a:txBody>
                    <a:bodyPr/>
                    <a:lstStyle/>
                    <a:p>
                      <a:pPr algn="ctr">
                        <a:spcAft>
                          <a:spcPts val="0"/>
                        </a:spcAft>
                      </a:pPr>
                      <a:r>
                        <a:rPr lang="id-ID" sz="1600">
                          <a:latin typeface="Arial"/>
                          <a:ea typeface="Times New Roman"/>
                        </a:rPr>
                        <a:t>V</a:t>
                      </a:r>
                      <a:endParaRPr lang="id-ID" sz="1800">
                        <a:latin typeface="Arial"/>
                        <a:ea typeface="Times New Roman"/>
                      </a:endParaRPr>
                    </a:p>
                  </a:txBody>
                  <a:tcPr marL="68580" marR="68580" marT="0" marB="0"/>
                </a:tc>
                <a:tc>
                  <a:txBody>
                    <a:bodyPr/>
                    <a:lstStyle/>
                    <a:p>
                      <a:pPr algn="ctr">
                        <a:spcAft>
                          <a:spcPts val="0"/>
                        </a:spcAft>
                      </a:pPr>
                      <a:r>
                        <a:rPr lang="id-ID" sz="1600">
                          <a:latin typeface="Arial"/>
                          <a:ea typeface="Times New Roman"/>
                        </a:rPr>
                        <a:t>Belanja Bansos</a:t>
                      </a:r>
                      <a:endParaRPr lang="id-ID" sz="1800">
                        <a:latin typeface="Arial"/>
                        <a:ea typeface="Times New Roman"/>
                      </a:endParaRPr>
                    </a:p>
                  </a:txBody>
                  <a:tcPr marL="68580" marR="68580" marT="0" marB="0"/>
                </a:tc>
              </a:tr>
              <a:tr h="610167">
                <a:tc>
                  <a:txBody>
                    <a:bodyPr/>
                    <a:lstStyle/>
                    <a:p>
                      <a:pPr algn="ctr"/>
                      <a:r>
                        <a:rPr lang="en-US" sz="1600" dirty="0" smtClean="0">
                          <a:latin typeface="Arial" pitchFamily="34" charset="0"/>
                          <a:cs typeface="Arial" pitchFamily="34" charset="0"/>
                        </a:rPr>
                        <a:t>5</a:t>
                      </a:r>
                      <a:endParaRPr lang="en-US" sz="1600" dirty="0">
                        <a:latin typeface="Arial" pitchFamily="34" charset="0"/>
                        <a:cs typeface="Arial" pitchFamily="34" charset="0"/>
                      </a:endParaRPr>
                    </a:p>
                  </a:txBody>
                  <a:tcPr/>
                </a:tc>
                <a:tc>
                  <a:txBody>
                    <a:bodyPr/>
                    <a:lstStyle/>
                    <a:p>
                      <a:pPr algn="just">
                        <a:spcAft>
                          <a:spcPts val="0"/>
                        </a:spcAft>
                      </a:pPr>
                      <a:r>
                        <a:rPr lang="en-US" sz="1600">
                          <a:latin typeface="Arial"/>
                          <a:ea typeface="Times New Roman"/>
                        </a:rPr>
                        <a:t>Pemda memberikan bantuan dana operasional untuk lembaga keagamaan</a:t>
                      </a:r>
                      <a:endParaRPr lang="id-ID" sz="1800">
                        <a:latin typeface="Arial"/>
                        <a:ea typeface="Times New Roman"/>
                      </a:endParaRPr>
                    </a:p>
                  </a:txBody>
                  <a:tcPr marL="68580" marR="68580" marT="0" marB="0"/>
                </a:tc>
                <a:tc>
                  <a:txBody>
                    <a:bodyPr/>
                    <a:lstStyle/>
                    <a:p>
                      <a:pPr algn="ctr">
                        <a:spcAft>
                          <a:spcPts val="0"/>
                        </a:spcAft>
                      </a:pPr>
                      <a:r>
                        <a:rPr lang="id-ID" sz="1600">
                          <a:latin typeface="Arial"/>
                          <a:ea typeface="Times New Roman"/>
                        </a:rPr>
                        <a:t>X</a:t>
                      </a:r>
                      <a:endParaRPr lang="id-ID" sz="1800">
                        <a:latin typeface="Arial"/>
                        <a:ea typeface="Times New Roman"/>
                      </a:endParaRPr>
                    </a:p>
                  </a:txBody>
                  <a:tcPr marL="68580" marR="68580" marT="0" marB="0"/>
                </a:tc>
                <a:tc>
                  <a:txBody>
                    <a:bodyPr/>
                    <a:lstStyle/>
                    <a:p>
                      <a:pPr algn="ctr">
                        <a:spcAft>
                          <a:spcPts val="0"/>
                        </a:spcAft>
                      </a:pPr>
                      <a:r>
                        <a:rPr lang="id-ID" sz="1600">
                          <a:latin typeface="Arial"/>
                          <a:ea typeface="Times New Roman"/>
                        </a:rPr>
                        <a:t>X</a:t>
                      </a:r>
                      <a:endParaRPr lang="id-ID" sz="1800">
                        <a:latin typeface="Arial"/>
                        <a:ea typeface="Times New Roman"/>
                      </a:endParaRPr>
                    </a:p>
                  </a:txBody>
                  <a:tcPr marL="68580" marR="68580" marT="0" marB="0"/>
                </a:tc>
                <a:tc>
                  <a:txBody>
                    <a:bodyPr/>
                    <a:lstStyle/>
                    <a:p>
                      <a:pPr algn="ctr">
                        <a:spcAft>
                          <a:spcPts val="0"/>
                        </a:spcAft>
                      </a:pPr>
                      <a:r>
                        <a:rPr lang="id-ID" sz="1600">
                          <a:latin typeface="Arial"/>
                          <a:ea typeface="Times New Roman"/>
                        </a:rPr>
                        <a:t>Belanja Hibah</a:t>
                      </a:r>
                      <a:endParaRPr lang="id-ID" sz="1800">
                        <a:latin typeface="Arial"/>
                        <a:ea typeface="Times New Roman"/>
                      </a:endParaRPr>
                    </a:p>
                  </a:txBody>
                  <a:tcPr marL="68580" marR="68580" marT="0" marB="0"/>
                </a:tc>
              </a:tr>
              <a:tr h="568771">
                <a:tc>
                  <a:txBody>
                    <a:bodyPr/>
                    <a:lstStyle/>
                    <a:p>
                      <a:pPr algn="ctr"/>
                      <a:r>
                        <a:rPr lang="en-US" sz="1600" dirty="0" smtClean="0">
                          <a:latin typeface="Arial" pitchFamily="34" charset="0"/>
                          <a:cs typeface="Arial" pitchFamily="34" charset="0"/>
                        </a:rPr>
                        <a:t>6</a:t>
                      </a:r>
                      <a:endParaRPr lang="en-US" sz="1600" dirty="0">
                        <a:latin typeface="Arial" pitchFamily="34" charset="0"/>
                        <a:cs typeface="Arial" pitchFamily="34" charset="0"/>
                      </a:endParaRPr>
                    </a:p>
                  </a:txBody>
                  <a:tcPr/>
                </a:tc>
                <a:tc>
                  <a:txBody>
                    <a:bodyPr/>
                    <a:lstStyle/>
                    <a:p>
                      <a:pPr algn="just">
                        <a:spcAft>
                          <a:spcPts val="0"/>
                        </a:spcAft>
                      </a:pPr>
                      <a:r>
                        <a:rPr lang="en-US" sz="1600">
                          <a:latin typeface="Arial"/>
                          <a:ea typeface="Times New Roman"/>
                        </a:rPr>
                        <a:t>Pemda memberikan dana kepada nelayan miskin untuk penanggulangan kemiskinan</a:t>
                      </a:r>
                      <a:endParaRPr lang="id-ID" sz="1800">
                        <a:latin typeface="Arial"/>
                        <a:ea typeface="Times New Roman"/>
                      </a:endParaRPr>
                    </a:p>
                  </a:txBody>
                  <a:tcPr marL="68580" marR="68580" marT="0" marB="0"/>
                </a:tc>
                <a:tc>
                  <a:txBody>
                    <a:bodyPr/>
                    <a:lstStyle/>
                    <a:p>
                      <a:pPr algn="ctr">
                        <a:spcAft>
                          <a:spcPts val="0"/>
                        </a:spcAft>
                      </a:pPr>
                      <a:r>
                        <a:rPr lang="fi-FI" sz="1600">
                          <a:latin typeface="Arial"/>
                          <a:ea typeface="Times New Roman"/>
                        </a:rPr>
                        <a:t>V</a:t>
                      </a:r>
                      <a:endParaRPr lang="id-ID" sz="1800">
                        <a:latin typeface="Arial"/>
                        <a:ea typeface="Times New Roman"/>
                      </a:endParaRPr>
                    </a:p>
                  </a:txBody>
                  <a:tcPr marL="68580" marR="68580" marT="0" marB="0"/>
                </a:tc>
                <a:tc>
                  <a:txBody>
                    <a:bodyPr/>
                    <a:lstStyle/>
                    <a:p>
                      <a:pPr algn="ctr">
                        <a:spcAft>
                          <a:spcPts val="0"/>
                        </a:spcAft>
                      </a:pPr>
                      <a:r>
                        <a:rPr lang="fi-FI" sz="1600">
                          <a:latin typeface="Arial"/>
                          <a:ea typeface="Times New Roman"/>
                        </a:rPr>
                        <a:t>V</a:t>
                      </a:r>
                      <a:endParaRPr lang="id-ID" sz="1800">
                        <a:latin typeface="Arial"/>
                        <a:ea typeface="Times New Roman"/>
                      </a:endParaRPr>
                    </a:p>
                  </a:txBody>
                  <a:tcPr marL="68580" marR="68580" marT="0" marB="0"/>
                </a:tc>
                <a:tc>
                  <a:txBody>
                    <a:bodyPr/>
                    <a:lstStyle/>
                    <a:p>
                      <a:pPr algn="ctr">
                        <a:spcAft>
                          <a:spcPts val="0"/>
                        </a:spcAft>
                      </a:pPr>
                      <a:r>
                        <a:rPr lang="fi-FI" sz="1600">
                          <a:latin typeface="Arial"/>
                          <a:ea typeface="Times New Roman"/>
                        </a:rPr>
                        <a:t>Belanja Bansos</a:t>
                      </a:r>
                      <a:endParaRPr lang="id-ID" sz="1800">
                        <a:latin typeface="Arial"/>
                        <a:ea typeface="Times New Roman"/>
                      </a:endParaRPr>
                    </a:p>
                  </a:txBody>
                  <a:tcPr marL="68580" marR="68580" marT="0" marB="0"/>
                </a:tc>
              </a:tr>
              <a:tr h="568771">
                <a:tc>
                  <a:txBody>
                    <a:bodyPr/>
                    <a:lstStyle/>
                    <a:p>
                      <a:pPr algn="ctr"/>
                      <a:r>
                        <a:rPr lang="en-US" sz="1600" dirty="0" smtClean="0">
                          <a:latin typeface="Arial" pitchFamily="34" charset="0"/>
                          <a:cs typeface="Arial" pitchFamily="34" charset="0"/>
                        </a:rPr>
                        <a:t>7</a:t>
                      </a:r>
                      <a:endParaRPr lang="en-US" sz="1600" dirty="0">
                        <a:latin typeface="Arial" pitchFamily="34" charset="0"/>
                        <a:cs typeface="Arial" pitchFamily="34" charset="0"/>
                      </a:endParaRPr>
                    </a:p>
                  </a:txBody>
                  <a:tcPr/>
                </a:tc>
                <a:tc>
                  <a:txBody>
                    <a:bodyPr/>
                    <a:lstStyle/>
                    <a:p>
                      <a:pPr algn="just">
                        <a:spcAft>
                          <a:spcPts val="0"/>
                        </a:spcAft>
                      </a:pPr>
                      <a:r>
                        <a:rPr lang="en-US" sz="1600">
                          <a:latin typeface="Arial"/>
                          <a:ea typeface="Times New Roman"/>
                        </a:rPr>
                        <a:t>Kementerian memberikan bantuan perahu kepada masyarakat miskin</a:t>
                      </a:r>
                      <a:endParaRPr lang="id-ID" sz="1800">
                        <a:latin typeface="Arial"/>
                        <a:ea typeface="Times New Roman"/>
                      </a:endParaRPr>
                    </a:p>
                  </a:txBody>
                  <a:tcPr marL="68580" marR="68580" marT="0" marB="0"/>
                </a:tc>
                <a:tc>
                  <a:txBody>
                    <a:bodyPr/>
                    <a:lstStyle/>
                    <a:p>
                      <a:pPr algn="ctr">
                        <a:spcAft>
                          <a:spcPts val="0"/>
                        </a:spcAft>
                      </a:pPr>
                      <a:r>
                        <a:rPr lang="en-US" sz="1600">
                          <a:latin typeface="Arial"/>
                          <a:ea typeface="Times New Roman"/>
                        </a:rPr>
                        <a:t>V</a:t>
                      </a:r>
                      <a:endParaRPr lang="id-ID" sz="1800">
                        <a:latin typeface="Arial"/>
                        <a:ea typeface="Times New Roman"/>
                      </a:endParaRPr>
                    </a:p>
                  </a:txBody>
                  <a:tcPr marL="68580" marR="68580" marT="0" marB="0"/>
                </a:tc>
                <a:tc>
                  <a:txBody>
                    <a:bodyPr/>
                    <a:lstStyle/>
                    <a:p>
                      <a:pPr algn="ctr">
                        <a:spcAft>
                          <a:spcPts val="0"/>
                        </a:spcAft>
                      </a:pPr>
                      <a:r>
                        <a:rPr lang="en-US" sz="1600">
                          <a:latin typeface="Arial"/>
                          <a:ea typeface="Times New Roman"/>
                        </a:rPr>
                        <a:t>V</a:t>
                      </a:r>
                      <a:endParaRPr lang="id-ID" sz="1800">
                        <a:latin typeface="Arial"/>
                        <a:ea typeface="Times New Roman"/>
                      </a:endParaRPr>
                    </a:p>
                  </a:txBody>
                  <a:tcPr marL="68580" marR="68580" marT="0" marB="0"/>
                </a:tc>
                <a:tc>
                  <a:txBody>
                    <a:bodyPr/>
                    <a:lstStyle/>
                    <a:p>
                      <a:pPr algn="ctr">
                        <a:spcAft>
                          <a:spcPts val="0"/>
                        </a:spcAft>
                      </a:pPr>
                      <a:r>
                        <a:rPr lang="fi-FI" sz="1600">
                          <a:latin typeface="Arial"/>
                          <a:ea typeface="Times New Roman"/>
                        </a:rPr>
                        <a:t>Belanja Bansos</a:t>
                      </a:r>
                      <a:endParaRPr lang="id-ID" sz="1800">
                        <a:latin typeface="Arial"/>
                        <a:ea typeface="Times New Roman"/>
                      </a:endParaRPr>
                    </a:p>
                  </a:txBody>
                  <a:tcPr marL="68580" marR="68580" marT="0" marB="0"/>
                </a:tc>
              </a:tr>
              <a:tr h="568771">
                <a:tc>
                  <a:txBody>
                    <a:bodyPr/>
                    <a:lstStyle/>
                    <a:p>
                      <a:pPr algn="ctr"/>
                      <a:r>
                        <a:rPr lang="id-ID" sz="1600" dirty="0" smtClean="0">
                          <a:latin typeface="Arial" pitchFamily="34" charset="0"/>
                          <a:cs typeface="Arial" pitchFamily="34" charset="0"/>
                        </a:rPr>
                        <a:t>8</a:t>
                      </a:r>
                      <a:endParaRPr lang="en-US" sz="1600" dirty="0">
                        <a:latin typeface="Arial" pitchFamily="34" charset="0"/>
                        <a:cs typeface="Arial" pitchFamily="34" charset="0"/>
                      </a:endParaRPr>
                    </a:p>
                  </a:txBody>
                  <a:tcPr/>
                </a:tc>
                <a:tc>
                  <a:txBody>
                    <a:bodyPr/>
                    <a:lstStyle/>
                    <a:p>
                      <a:pPr algn="just">
                        <a:spcAft>
                          <a:spcPts val="0"/>
                        </a:spcAft>
                      </a:pPr>
                      <a:r>
                        <a:rPr lang="en-US" sz="1600">
                          <a:latin typeface="Arial"/>
                          <a:ea typeface="Times New Roman"/>
                        </a:rPr>
                        <a:t>Kementerian memberikan uang kepada kelompok masyarakat miskin kemudian kelompok masyarakat menggulirkan uang tersebut di antara mereka</a:t>
                      </a:r>
                      <a:endParaRPr lang="id-ID" sz="1800">
                        <a:latin typeface="Arial"/>
                        <a:ea typeface="Times New Roman"/>
                      </a:endParaRPr>
                    </a:p>
                  </a:txBody>
                  <a:tcPr marL="68580" marR="68580" marT="0" marB="0"/>
                </a:tc>
                <a:tc>
                  <a:txBody>
                    <a:bodyPr/>
                    <a:lstStyle/>
                    <a:p>
                      <a:pPr algn="ctr">
                        <a:spcAft>
                          <a:spcPts val="0"/>
                        </a:spcAft>
                      </a:pPr>
                      <a:r>
                        <a:rPr lang="en-US" sz="1600">
                          <a:latin typeface="Arial"/>
                          <a:ea typeface="Times New Roman"/>
                        </a:rPr>
                        <a:t>X</a:t>
                      </a:r>
                      <a:endParaRPr lang="id-ID" sz="1800">
                        <a:latin typeface="Arial"/>
                        <a:ea typeface="Times New Roman"/>
                      </a:endParaRPr>
                    </a:p>
                  </a:txBody>
                  <a:tcPr marL="68580" marR="68580" marT="0" marB="0"/>
                </a:tc>
                <a:tc>
                  <a:txBody>
                    <a:bodyPr/>
                    <a:lstStyle/>
                    <a:p>
                      <a:pPr algn="ctr">
                        <a:spcAft>
                          <a:spcPts val="0"/>
                        </a:spcAft>
                      </a:pPr>
                      <a:r>
                        <a:rPr lang="en-US" sz="1600">
                          <a:latin typeface="Arial"/>
                          <a:ea typeface="Times New Roman"/>
                        </a:rPr>
                        <a:t>V</a:t>
                      </a:r>
                      <a:endParaRPr lang="id-ID" sz="1800">
                        <a:latin typeface="Arial"/>
                        <a:ea typeface="Times New Roman"/>
                      </a:endParaRPr>
                    </a:p>
                  </a:txBody>
                  <a:tcPr marL="68580" marR="68580" marT="0" marB="0"/>
                </a:tc>
                <a:tc>
                  <a:txBody>
                    <a:bodyPr/>
                    <a:lstStyle/>
                    <a:p>
                      <a:pPr algn="ctr">
                        <a:spcAft>
                          <a:spcPts val="0"/>
                        </a:spcAft>
                      </a:pPr>
                      <a:r>
                        <a:rPr lang="en-US" sz="1600" dirty="0" err="1">
                          <a:latin typeface="Arial"/>
                          <a:ea typeface="Times New Roman"/>
                        </a:rPr>
                        <a:t>Pembiayaan</a:t>
                      </a:r>
                      <a:r>
                        <a:rPr lang="id-ID" sz="1600" dirty="0">
                          <a:latin typeface="Arial"/>
                          <a:ea typeface="Times New Roman"/>
                        </a:rPr>
                        <a:t> Dana Bergulir</a:t>
                      </a:r>
                      <a:endParaRPr lang="id-ID" sz="1800" dirty="0">
                        <a:latin typeface="Arial"/>
                        <a:ea typeface="Times New Roman"/>
                      </a:endParaRPr>
                    </a:p>
                  </a:txBody>
                  <a:tcPr marL="68580" marR="68580" marT="0" marB="0"/>
                </a:tc>
              </a:tr>
            </a:tbl>
          </a:graphicData>
        </a:graphic>
      </p:graphicFrame>
      <p:sp>
        <p:nvSpPr>
          <p:cNvPr id="6" name="Slide Number Placeholder 5"/>
          <p:cNvSpPr>
            <a:spLocks noGrp="1"/>
          </p:cNvSpPr>
          <p:nvPr>
            <p:ph type="sldNum" sz="quarter" idx="12"/>
          </p:nvPr>
        </p:nvSpPr>
        <p:spPr/>
        <p:txBody>
          <a:bodyPr/>
          <a:lstStyle/>
          <a:p>
            <a:fld id="{0CA38605-D86C-4AC1-A300-2DD61464C1AA}" type="slidenum">
              <a:rPr lang="en-US" smtClean="0"/>
              <a:pPr/>
              <a:t>29</a:t>
            </a:fld>
            <a:endParaRPr lang="en-US"/>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pPr algn="ctr"/>
            <a:r>
              <a:rPr lang="en-US" dirty="0" smtClean="0">
                <a:latin typeface="Arial Black" pitchFamily="34" charset="0"/>
                <a:cs typeface="Arial" pitchFamily="34" charset="0"/>
              </a:rPr>
              <a:t>PERMASALAHAN BELANJA </a:t>
            </a:r>
            <a:br>
              <a:rPr lang="en-US" dirty="0" smtClean="0">
                <a:latin typeface="Arial Black" pitchFamily="34" charset="0"/>
                <a:cs typeface="Arial" pitchFamily="34" charset="0"/>
              </a:rPr>
            </a:br>
            <a:r>
              <a:rPr lang="en-US" dirty="0" smtClean="0">
                <a:latin typeface="Arial Black" pitchFamily="34" charset="0"/>
                <a:cs typeface="Arial" pitchFamily="34" charset="0"/>
              </a:rPr>
              <a:t>BANTUAN SOSIAL</a:t>
            </a:r>
            <a:endParaRPr lang="en-US" dirty="0">
              <a:latin typeface="Arial Black" pitchFamily="34" charset="0"/>
              <a:cs typeface="Arial" pitchFamily="34" charset="0"/>
            </a:endParaRPr>
          </a:p>
        </p:txBody>
      </p:sp>
      <p:sp>
        <p:nvSpPr>
          <p:cNvPr id="3" name="Content Placeholder 2"/>
          <p:cNvSpPr>
            <a:spLocks noGrp="1"/>
          </p:cNvSpPr>
          <p:nvPr>
            <p:ph type="subTitle" idx="1"/>
          </p:nvPr>
        </p:nvSpPr>
        <p:spPr/>
        <p:txBody>
          <a:bodyPr>
            <a:normAutofit/>
          </a:bodyPr>
          <a:lstStyle/>
          <a:p>
            <a:pPr marL="625475" lvl="1" indent="-625475" algn="just">
              <a:buFont typeface="+mj-lt"/>
              <a:buAutoNum type="arabicPeriod"/>
            </a:pPr>
            <a:r>
              <a:rPr lang="en-US" dirty="0" err="1" smtClean="0">
                <a:solidFill>
                  <a:srgbClr val="7030A0"/>
                </a:solidFill>
                <a:latin typeface="Arial" pitchFamily="34" charset="0"/>
                <a:cs typeface="Arial" pitchFamily="34" charset="0"/>
              </a:rPr>
              <a:t>Apakah</a:t>
            </a:r>
            <a:r>
              <a:rPr lang="en-US" dirty="0" smtClean="0">
                <a:solidFill>
                  <a:srgbClr val="7030A0"/>
                </a:solidFill>
                <a:latin typeface="Arial" pitchFamily="34" charset="0"/>
                <a:cs typeface="Arial" pitchFamily="34" charset="0"/>
              </a:rPr>
              <a:t> </a:t>
            </a:r>
            <a:r>
              <a:rPr lang="en-US" dirty="0" err="1" smtClean="0">
                <a:solidFill>
                  <a:srgbClr val="7030A0"/>
                </a:solidFill>
                <a:latin typeface="Arial" pitchFamily="34" charset="0"/>
                <a:cs typeface="Arial" pitchFamily="34" charset="0"/>
              </a:rPr>
              <a:t>Belanja</a:t>
            </a:r>
            <a:r>
              <a:rPr lang="en-US" dirty="0" smtClean="0">
                <a:solidFill>
                  <a:srgbClr val="7030A0"/>
                </a:solidFill>
                <a:latin typeface="Arial" pitchFamily="34" charset="0"/>
                <a:cs typeface="Arial" pitchFamily="34" charset="0"/>
              </a:rPr>
              <a:t> </a:t>
            </a:r>
            <a:r>
              <a:rPr lang="en-US" dirty="0" err="1" smtClean="0">
                <a:solidFill>
                  <a:srgbClr val="7030A0"/>
                </a:solidFill>
                <a:latin typeface="Arial" pitchFamily="34" charset="0"/>
                <a:cs typeface="Arial" pitchFamily="34" charset="0"/>
              </a:rPr>
              <a:t>Bantuan</a:t>
            </a:r>
            <a:r>
              <a:rPr lang="en-US" dirty="0" smtClean="0">
                <a:solidFill>
                  <a:srgbClr val="7030A0"/>
                </a:solidFill>
                <a:latin typeface="Arial" pitchFamily="34" charset="0"/>
                <a:cs typeface="Arial" pitchFamily="34" charset="0"/>
              </a:rPr>
              <a:t> </a:t>
            </a:r>
            <a:r>
              <a:rPr lang="en-US" dirty="0" err="1" smtClean="0">
                <a:solidFill>
                  <a:srgbClr val="7030A0"/>
                </a:solidFill>
                <a:latin typeface="Arial" pitchFamily="34" charset="0"/>
                <a:cs typeface="Arial" pitchFamily="34" charset="0"/>
              </a:rPr>
              <a:t>Sosial</a:t>
            </a:r>
            <a:r>
              <a:rPr lang="en-US" dirty="0" smtClean="0">
                <a:solidFill>
                  <a:srgbClr val="7030A0"/>
                </a:solidFill>
                <a:latin typeface="Arial" pitchFamily="34" charset="0"/>
                <a:cs typeface="Arial" pitchFamily="34" charset="0"/>
              </a:rPr>
              <a:t> </a:t>
            </a:r>
            <a:r>
              <a:rPr lang="en-US" dirty="0" err="1" smtClean="0">
                <a:solidFill>
                  <a:srgbClr val="7030A0"/>
                </a:solidFill>
                <a:latin typeface="Arial" pitchFamily="34" charset="0"/>
                <a:cs typeface="Arial" pitchFamily="34" charset="0"/>
              </a:rPr>
              <a:t>sebagai</a:t>
            </a:r>
            <a:r>
              <a:rPr lang="en-US" dirty="0" smtClean="0">
                <a:solidFill>
                  <a:srgbClr val="7030A0"/>
                </a:solidFill>
                <a:latin typeface="Arial" pitchFamily="34" charset="0"/>
                <a:cs typeface="Arial" pitchFamily="34" charset="0"/>
              </a:rPr>
              <a:t> </a:t>
            </a:r>
            <a:r>
              <a:rPr lang="en-US" dirty="0" err="1" smtClean="0">
                <a:solidFill>
                  <a:srgbClr val="7030A0"/>
                </a:solidFill>
                <a:latin typeface="Arial" pitchFamily="34" charset="0"/>
                <a:cs typeface="Arial" pitchFamily="34" charset="0"/>
              </a:rPr>
              <a:t>fungsi</a:t>
            </a:r>
            <a:r>
              <a:rPr lang="en-US" dirty="0" smtClean="0">
                <a:solidFill>
                  <a:srgbClr val="7030A0"/>
                </a:solidFill>
                <a:latin typeface="Arial" pitchFamily="34" charset="0"/>
                <a:cs typeface="Arial" pitchFamily="34" charset="0"/>
              </a:rPr>
              <a:t> </a:t>
            </a:r>
            <a:r>
              <a:rPr lang="en-US" dirty="0" err="1" smtClean="0">
                <a:solidFill>
                  <a:srgbClr val="7030A0"/>
                </a:solidFill>
                <a:latin typeface="Arial" pitchFamily="34" charset="0"/>
                <a:cs typeface="Arial" pitchFamily="34" charset="0"/>
              </a:rPr>
              <a:t>perlindungan</a:t>
            </a:r>
            <a:r>
              <a:rPr lang="en-US" dirty="0" smtClean="0">
                <a:solidFill>
                  <a:srgbClr val="7030A0"/>
                </a:solidFill>
                <a:latin typeface="Arial" pitchFamily="34" charset="0"/>
                <a:cs typeface="Arial" pitchFamily="34" charset="0"/>
              </a:rPr>
              <a:t> </a:t>
            </a:r>
            <a:r>
              <a:rPr lang="en-US" dirty="0" err="1" smtClean="0">
                <a:solidFill>
                  <a:srgbClr val="7030A0"/>
                </a:solidFill>
                <a:latin typeface="Arial" pitchFamily="34" charset="0"/>
                <a:cs typeface="Arial" pitchFamily="34" charset="0"/>
              </a:rPr>
              <a:t>sosial</a:t>
            </a:r>
            <a:r>
              <a:rPr lang="en-US" dirty="0" smtClean="0">
                <a:solidFill>
                  <a:srgbClr val="7030A0"/>
                </a:solidFill>
                <a:latin typeface="Arial" pitchFamily="34" charset="0"/>
                <a:cs typeface="Arial" pitchFamily="34" charset="0"/>
              </a:rPr>
              <a:t> </a:t>
            </a:r>
            <a:r>
              <a:rPr lang="en-US" dirty="0" err="1" smtClean="0">
                <a:solidFill>
                  <a:srgbClr val="7030A0"/>
                </a:solidFill>
                <a:latin typeface="Arial" pitchFamily="34" charset="0"/>
                <a:cs typeface="Arial" pitchFamily="34" charset="0"/>
              </a:rPr>
              <a:t>atau</a:t>
            </a:r>
            <a:r>
              <a:rPr lang="en-US" dirty="0" smtClean="0">
                <a:solidFill>
                  <a:srgbClr val="7030A0"/>
                </a:solidFill>
                <a:latin typeface="Arial" pitchFamily="34" charset="0"/>
                <a:cs typeface="Arial" pitchFamily="34" charset="0"/>
              </a:rPr>
              <a:t> </a:t>
            </a:r>
            <a:r>
              <a:rPr lang="en-US" dirty="0" err="1" smtClean="0">
                <a:solidFill>
                  <a:srgbClr val="7030A0"/>
                </a:solidFill>
                <a:latin typeface="Arial" pitchFamily="34" charset="0"/>
                <a:cs typeface="Arial" pitchFamily="34" charset="0"/>
              </a:rPr>
              <a:t>jenis</a:t>
            </a:r>
            <a:r>
              <a:rPr lang="en-US" dirty="0" smtClean="0">
                <a:solidFill>
                  <a:srgbClr val="7030A0"/>
                </a:solidFill>
                <a:latin typeface="Arial" pitchFamily="34" charset="0"/>
                <a:cs typeface="Arial" pitchFamily="34" charset="0"/>
              </a:rPr>
              <a:t> </a:t>
            </a:r>
            <a:r>
              <a:rPr lang="en-US" dirty="0" err="1" smtClean="0">
                <a:solidFill>
                  <a:srgbClr val="7030A0"/>
                </a:solidFill>
                <a:latin typeface="Arial" pitchFamily="34" charset="0"/>
                <a:cs typeface="Arial" pitchFamily="34" charset="0"/>
              </a:rPr>
              <a:t>belanja</a:t>
            </a:r>
            <a:r>
              <a:rPr lang="en-US" dirty="0" smtClean="0">
                <a:solidFill>
                  <a:srgbClr val="7030A0"/>
                </a:solidFill>
                <a:latin typeface="Arial" pitchFamily="34" charset="0"/>
                <a:cs typeface="Arial" pitchFamily="34" charset="0"/>
              </a:rPr>
              <a:t>?</a:t>
            </a:r>
            <a:endParaRPr lang="id-ID" dirty="0" smtClean="0">
              <a:solidFill>
                <a:srgbClr val="7030A0"/>
              </a:solidFill>
              <a:latin typeface="Arial" pitchFamily="34" charset="0"/>
              <a:cs typeface="Arial" pitchFamily="34" charset="0"/>
            </a:endParaRPr>
          </a:p>
          <a:p>
            <a:pPr marL="625475" lvl="1" indent="-625475" algn="just">
              <a:buFont typeface="+mj-lt"/>
              <a:buAutoNum type="arabicPeriod"/>
            </a:pPr>
            <a:r>
              <a:rPr lang="en-US" dirty="0" err="1" smtClean="0">
                <a:solidFill>
                  <a:srgbClr val="7030A0"/>
                </a:solidFill>
                <a:latin typeface="Arial" pitchFamily="34" charset="0"/>
                <a:cs typeface="Arial" pitchFamily="34" charset="0"/>
              </a:rPr>
              <a:t>Kesulitan</a:t>
            </a:r>
            <a:r>
              <a:rPr lang="en-US" dirty="0" smtClean="0">
                <a:solidFill>
                  <a:srgbClr val="7030A0"/>
                </a:solidFill>
                <a:latin typeface="Arial" pitchFamily="34" charset="0"/>
                <a:cs typeface="Arial" pitchFamily="34" charset="0"/>
              </a:rPr>
              <a:t> </a:t>
            </a:r>
            <a:r>
              <a:rPr lang="en-US" dirty="0" err="1" smtClean="0">
                <a:solidFill>
                  <a:srgbClr val="7030A0"/>
                </a:solidFill>
                <a:latin typeface="Arial" pitchFamily="34" charset="0"/>
                <a:cs typeface="Arial" pitchFamily="34" charset="0"/>
              </a:rPr>
              <a:t>mendefinisikan</a:t>
            </a:r>
            <a:r>
              <a:rPr lang="en-US" dirty="0" smtClean="0">
                <a:solidFill>
                  <a:srgbClr val="7030A0"/>
                </a:solidFill>
                <a:latin typeface="Arial" pitchFamily="34" charset="0"/>
                <a:cs typeface="Arial" pitchFamily="34" charset="0"/>
              </a:rPr>
              <a:t> </a:t>
            </a:r>
            <a:r>
              <a:rPr lang="en-US" dirty="0" err="1" smtClean="0">
                <a:solidFill>
                  <a:srgbClr val="7030A0"/>
                </a:solidFill>
                <a:latin typeface="Arial" pitchFamily="34" charset="0"/>
                <a:cs typeface="Arial" pitchFamily="34" charset="0"/>
              </a:rPr>
              <a:t>Belanja</a:t>
            </a:r>
            <a:r>
              <a:rPr lang="en-US" dirty="0" smtClean="0">
                <a:solidFill>
                  <a:srgbClr val="7030A0"/>
                </a:solidFill>
                <a:latin typeface="Arial" pitchFamily="34" charset="0"/>
                <a:cs typeface="Arial" pitchFamily="34" charset="0"/>
              </a:rPr>
              <a:t> </a:t>
            </a:r>
            <a:r>
              <a:rPr lang="en-US" dirty="0" err="1" smtClean="0">
                <a:solidFill>
                  <a:srgbClr val="7030A0"/>
                </a:solidFill>
                <a:latin typeface="Arial" pitchFamily="34" charset="0"/>
                <a:cs typeface="Arial" pitchFamily="34" charset="0"/>
              </a:rPr>
              <a:t>Bantuan</a:t>
            </a:r>
            <a:r>
              <a:rPr lang="en-US" dirty="0" smtClean="0">
                <a:solidFill>
                  <a:srgbClr val="7030A0"/>
                </a:solidFill>
                <a:latin typeface="Arial" pitchFamily="34" charset="0"/>
                <a:cs typeface="Arial" pitchFamily="34" charset="0"/>
              </a:rPr>
              <a:t> </a:t>
            </a:r>
            <a:r>
              <a:rPr lang="en-US" dirty="0" err="1" smtClean="0">
                <a:solidFill>
                  <a:srgbClr val="7030A0"/>
                </a:solidFill>
                <a:latin typeface="Arial" pitchFamily="34" charset="0"/>
                <a:cs typeface="Arial" pitchFamily="34" charset="0"/>
              </a:rPr>
              <a:t>Sosial</a:t>
            </a:r>
            <a:r>
              <a:rPr lang="id-ID" dirty="0" smtClean="0">
                <a:solidFill>
                  <a:srgbClr val="7030A0"/>
                </a:solidFill>
                <a:latin typeface="Arial" pitchFamily="34" charset="0"/>
                <a:cs typeface="Arial" pitchFamily="34" charset="0"/>
              </a:rPr>
              <a:t>.</a:t>
            </a:r>
          </a:p>
          <a:p>
            <a:pPr marL="625475" lvl="1" indent="-625475" algn="just">
              <a:buFont typeface="+mj-lt"/>
              <a:buAutoNum type="arabicPeriod"/>
            </a:pPr>
            <a:r>
              <a:rPr lang="en-US" dirty="0" err="1" smtClean="0">
                <a:solidFill>
                  <a:srgbClr val="7030A0"/>
                </a:solidFill>
                <a:latin typeface="Arial" pitchFamily="34" charset="0"/>
                <a:cs typeface="Arial" pitchFamily="34" charset="0"/>
              </a:rPr>
              <a:t>Permasalahan</a:t>
            </a:r>
            <a:r>
              <a:rPr lang="en-US" dirty="0" smtClean="0">
                <a:solidFill>
                  <a:srgbClr val="7030A0"/>
                </a:solidFill>
                <a:latin typeface="Arial" pitchFamily="34" charset="0"/>
                <a:cs typeface="Arial" pitchFamily="34" charset="0"/>
              </a:rPr>
              <a:t> </a:t>
            </a:r>
            <a:r>
              <a:rPr lang="id-ID" dirty="0" err="1" smtClean="0">
                <a:solidFill>
                  <a:srgbClr val="7030A0"/>
                </a:solidFill>
                <a:latin typeface="Arial" pitchFamily="34" charset="0"/>
                <a:cs typeface="Arial" pitchFamily="34" charset="0"/>
              </a:rPr>
              <a:t>p</a:t>
            </a:r>
            <a:r>
              <a:rPr lang="en-US" dirty="0" err="1" smtClean="0">
                <a:solidFill>
                  <a:srgbClr val="7030A0"/>
                </a:solidFill>
                <a:latin typeface="Arial" pitchFamily="34" charset="0"/>
                <a:cs typeface="Arial" pitchFamily="34" charset="0"/>
              </a:rPr>
              <a:t>ada</a:t>
            </a:r>
            <a:r>
              <a:rPr lang="en-US" dirty="0" smtClean="0">
                <a:solidFill>
                  <a:srgbClr val="7030A0"/>
                </a:solidFill>
                <a:latin typeface="Arial" pitchFamily="34" charset="0"/>
                <a:cs typeface="Arial" pitchFamily="34" charset="0"/>
              </a:rPr>
              <a:t> </a:t>
            </a:r>
            <a:r>
              <a:rPr lang="id-ID" dirty="0" smtClean="0">
                <a:solidFill>
                  <a:srgbClr val="7030A0"/>
                </a:solidFill>
                <a:latin typeface="Arial" pitchFamily="34" charset="0"/>
                <a:cs typeface="Arial" pitchFamily="34" charset="0"/>
              </a:rPr>
              <a:t>s</a:t>
            </a:r>
            <a:r>
              <a:rPr lang="en-US" dirty="0" err="1" smtClean="0">
                <a:solidFill>
                  <a:srgbClr val="7030A0"/>
                </a:solidFill>
                <a:latin typeface="Arial" pitchFamily="34" charset="0"/>
                <a:cs typeface="Arial" pitchFamily="34" charset="0"/>
              </a:rPr>
              <a:t>aat</a:t>
            </a:r>
            <a:r>
              <a:rPr lang="en-US" dirty="0" smtClean="0">
                <a:solidFill>
                  <a:srgbClr val="7030A0"/>
                </a:solidFill>
                <a:latin typeface="Arial" pitchFamily="34" charset="0"/>
                <a:cs typeface="Arial" pitchFamily="34" charset="0"/>
              </a:rPr>
              <a:t> </a:t>
            </a:r>
            <a:r>
              <a:rPr lang="id-ID" dirty="0" smtClean="0">
                <a:solidFill>
                  <a:srgbClr val="7030A0"/>
                </a:solidFill>
                <a:latin typeface="Arial" pitchFamily="34" charset="0"/>
                <a:cs typeface="Arial" pitchFamily="34" charset="0"/>
              </a:rPr>
              <a:t>p</a:t>
            </a:r>
            <a:r>
              <a:rPr lang="en-US" dirty="0" err="1" smtClean="0">
                <a:solidFill>
                  <a:srgbClr val="7030A0"/>
                </a:solidFill>
                <a:latin typeface="Arial" pitchFamily="34" charset="0"/>
                <a:cs typeface="Arial" pitchFamily="34" charset="0"/>
              </a:rPr>
              <a:t>enganggaran</a:t>
            </a:r>
            <a:r>
              <a:rPr lang="en-US" dirty="0" smtClean="0">
                <a:solidFill>
                  <a:srgbClr val="7030A0"/>
                </a:solidFill>
                <a:latin typeface="Arial" pitchFamily="34" charset="0"/>
                <a:cs typeface="Arial" pitchFamily="34" charset="0"/>
              </a:rPr>
              <a:t> yang </a:t>
            </a:r>
            <a:r>
              <a:rPr lang="en-US" dirty="0" err="1" smtClean="0">
                <a:solidFill>
                  <a:srgbClr val="7030A0"/>
                </a:solidFill>
                <a:latin typeface="Arial" pitchFamily="34" charset="0"/>
                <a:cs typeface="Arial" pitchFamily="34" charset="0"/>
              </a:rPr>
              <a:t>mengakibatkan</a:t>
            </a:r>
            <a:r>
              <a:rPr lang="en-US" dirty="0" smtClean="0">
                <a:solidFill>
                  <a:srgbClr val="7030A0"/>
                </a:solidFill>
                <a:latin typeface="Arial" pitchFamily="34" charset="0"/>
                <a:cs typeface="Arial" pitchFamily="34" charset="0"/>
              </a:rPr>
              <a:t> </a:t>
            </a:r>
            <a:r>
              <a:rPr lang="en-US" dirty="0" err="1" smtClean="0">
                <a:solidFill>
                  <a:srgbClr val="7030A0"/>
                </a:solidFill>
                <a:latin typeface="Arial" pitchFamily="34" charset="0"/>
                <a:cs typeface="Arial" pitchFamily="34" charset="0"/>
              </a:rPr>
              <a:t>permasalahan</a:t>
            </a:r>
            <a:r>
              <a:rPr lang="en-US" dirty="0" smtClean="0">
                <a:solidFill>
                  <a:srgbClr val="7030A0"/>
                </a:solidFill>
                <a:latin typeface="Arial" pitchFamily="34" charset="0"/>
                <a:cs typeface="Arial" pitchFamily="34" charset="0"/>
              </a:rPr>
              <a:t> </a:t>
            </a:r>
            <a:r>
              <a:rPr lang="en-US" dirty="0" err="1" smtClean="0">
                <a:solidFill>
                  <a:srgbClr val="7030A0"/>
                </a:solidFill>
                <a:latin typeface="Arial" pitchFamily="34" charset="0"/>
                <a:cs typeface="Arial" pitchFamily="34" charset="0"/>
              </a:rPr>
              <a:t>pada</a:t>
            </a:r>
            <a:r>
              <a:rPr lang="en-US" dirty="0" smtClean="0">
                <a:solidFill>
                  <a:srgbClr val="7030A0"/>
                </a:solidFill>
                <a:latin typeface="Arial" pitchFamily="34" charset="0"/>
                <a:cs typeface="Arial" pitchFamily="34" charset="0"/>
              </a:rPr>
              <a:t> </a:t>
            </a:r>
            <a:r>
              <a:rPr lang="en-US" dirty="0" err="1" smtClean="0">
                <a:solidFill>
                  <a:srgbClr val="7030A0"/>
                </a:solidFill>
                <a:latin typeface="Arial" pitchFamily="34" charset="0"/>
                <a:cs typeface="Arial" pitchFamily="34" charset="0"/>
              </a:rPr>
              <a:t>saat</a:t>
            </a:r>
            <a:r>
              <a:rPr lang="en-US" dirty="0" smtClean="0">
                <a:solidFill>
                  <a:srgbClr val="7030A0"/>
                </a:solidFill>
                <a:latin typeface="Arial" pitchFamily="34" charset="0"/>
                <a:cs typeface="Arial" pitchFamily="34" charset="0"/>
              </a:rPr>
              <a:t> </a:t>
            </a:r>
            <a:r>
              <a:rPr lang="en-US" dirty="0" err="1" smtClean="0">
                <a:solidFill>
                  <a:srgbClr val="7030A0"/>
                </a:solidFill>
                <a:latin typeface="Arial" pitchFamily="34" charset="0"/>
                <a:cs typeface="Arial" pitchFamily="34" charset="0"/>
              </a:rPr>
              <a:t>pelaksanaan</a:t>
            </a:r>
            <a:r>
              <a:rPr lang="en-US" dirty="0" smtClean="0">
                <a:solidFill>
                  <a:srgbClr val="7030A0"/>
                </a:solidFill>
                <a:latin typeface="Arial" pitchFamily="34" charset="0"/>
                <a:cs typeface="Arial" pitchFamily="34" charset="0"/>
              </a:rPr>
              <a:t> </a:t>
            </a:r>
            <a:r>
              <a:rPr lang="en-US" dirty="0" err="1" smtClean="0">
                <a:solidFill>
                  <a:srgbClr val="7030A0"/>
                </a:solidFill>
                <a:latin typeface="Arial" pitchFamily="34" charset="0"/>
                <a:cs typeface="Arial" pitchFamily="34" charset="0"/>
              </a:rPr>
              <a:t>dan</a:t>
            </a:r>
            <a:r>
              <a:rPr lang="en-US" dirty="0" smtClean="0">
                <a:solidFill>
                  <a:srgbClr val="7030A0"/>
                </a:solidFill>
                <a:latin typeface="Arial" pitchFamily="34" charset="0"/>
                <a:cs typeface="Arial" pitchFamily="34" charset="0"/>
              </a:rPr>
              <a:t> </a:t>
            </a:r>
            <a:r>
              <a:rPr lang="en-US" dirty="0" err="1" smtClean="0">
                <a:solidFill>
                  <a:srgbClr val="7030A0"/>
                </a:solidFill>
                <a:latin typeface="Arial" pitchFamily="34" charset="0"/>
                <a:cs typeface="Arial" pitchFamily="34" charset="0"/>
              </a:rPr>
              <a:t>pertanggungjawaban</a:t>
            </a:r>
            <a:r>
              <a:rPr lang="id-ID" dirty="0" smtClean="0">
                <a:solidFill>
                  <a:srgbClr val="7030A0"/>
                </a:solidFill>
                <a:latin typeface="Arial" pitchFamily="34" charset="0"/>
                <a:cs typeface="Arial" pitchFamily="34" charset="0"/>
              </a:rPr>
              <a:t>.</a:t>
            </a:r>
            <a:endParaRPr lang="en-US" dirty="0" smtClean="0">
              <a:solidFill>
                <a:srgbClr val="7030A0"/>
              </a:solidFill>
              <a:latin typeface="Arial" pitchFamily="34" charset="0"/>
              <a:cs typeface="Arial" pitchFamily="34" charset="0"/>
            </a:endParaRPr>
          </a:p>
          <a:p>
            <a:pPr marL="625475" indent="-625475">
              <a:buNone/>
            </a:pPr>
            <a:endParaRPr lang="en-US" sz="2800" dirty="0" smtClean="0"/>
          </a:p>
          <a:p>
            <a:endParaRPr lang="en-US" sz="2800" dirty="0"/>
          </a:p>
        </p:txBody>
      </p:sp>
      <p:sp>
        <p:nvSpPr>
          <p:cNvPr id="4" name="Slide Number Placeholder 3"/>
          <p:cNvSpPr>
            <a:spLocks noGrp="1"/>
          </p:cNvSpPr>
          <p:nvPr>
            <p:ph type="sldNum" sz="quarter" idx="12"/>
          </p:nvPr>
        </p:nvSpPr>
        <p:spPr/>
        <p:txBody>
          <a:bodyPr/>
          <a:lstStyle/>
          <a:p>
            <a:fld id="{0CA38605-D86C-4AC1-A300-2DD61464C1AA}" type="slidenum">
              <a:rPr lang="en-US" smtClean="0"/>
              <a:pPr/>
              <a:t>3</a:t>
            </a:fld>
            <a:endParaRPr lang="en-US"/>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latin typeface="Arial Black" pitchFamily="34" charset="0"/>
              </a:rPr>
              <a:t>ILUSTRASI  (1</a:t>
            </a:r>
            <a:r>
              <a:rPr lang="id-ID" dirty="0" smtClean="0">
                <a:latin typeface="Arial Black" pitchFamily="34" charset="0"/>
              </a:rPr>
              <a:t>-2</a:t>
            </a:r>
            <a:r>
              <a:rPr lang="en-US" dirty="0" smtClean="0">
                <a:latin typeface="Arial Black" pitchFamily="34" charset="0"/>
              </a:rPr>
              <a:t>)</a:t>
            </a:r>
            <a:endParaRPr lang="en-US" dirty="0">
              <a:latin typeface="Arial Black" pitchFamily="34" charset="0"/>
            </a:endParaRPr>
          </a:p>
        </p:txBody>
      </p:sp>
      <p:sp>
        <p:nvSpPr>
          <p:cNvPr id="5" name="Subtitle 4"/>
          <p:cNvSpPr>
            <a:spLocks noGrp="1"/>
          </p:cNvSpPr>
          <p:nvPr>
            <p:ph type="subTitle" idx="1"/>
          </p:nvPr>
        </p:nvSpPr>
        <p:spPr/>
        <p:txBody>
          <a:bodyPr/>
          <a:lstStyle/>
          <a:p>
            <a:endParaRPr lang="en-US"/>
          </a:p>
        </p:txBody>
      </p:sp>
      <p:graphicFrame>
        <p:nvGraphicFramePr>
          <p:cNvPr id="4" name="Content Placeholder 3"/>
          <p:cNvGraphicFramePr>
            <a:graphicFrameLocks noGrp="1"/>
          </p:cNvGraphicFramePr>
          <p:nvPr>
            <p:ph idx="4294967295"/>
          </p:nvPr>
        </p:nvGraphicFramePr>
        <p:xfrm>
          <a:off x="304800" y="914400"/>
          <a:ext cx="8534400" cy="5663822"/>
        </p:xfrm>
        <a:graphic>
          <a:graphicData uri="http://schemas.openxmlformats.org/drawingml/2006/table">
            <a:tbl>
              <a:tblPr firstRow="1" bandRow="1">
                <a:tableStyleId>{5C22544A-7EE6-4342-B048-85BDC9FD1C3A}</a:tableStyleId>
              </a:tblPr>
              <a:tblGrid>
                <a:gridCol w="508318"/>
                <a:gridCol w="3835082"/>
                <a:gridCol w="990600"/>
                <a:gridCol w="1295400"/>
                <a:gridCol w="1905000"/>
              </a:tblGrid>
              <a:tr h="685800">
                <a:tc>
                  <a:txBody>
                    <a:bodyPr/>
                    <a:lstStyle/>
                    <a:p>
                      <a:pPr algn="ctr"/>
                      <a:r>
                        <a:rPr lang="en-US" dirty="0" smtClean="0">
                          <a:latin typeface="Arial" pitchFamily="34" charset="0"/>
                          <a:cs typeface="Arial" pitchFamily="34" charset="0"/>
                        </a:rPr>
                        <a:t>No</a:t>
                      </a:r>
                      <a:endParaRPr lang="en-US" dirty="0">
                        <a:latin typeface="Arial" pitchFamily="34" charset="0"/>
                        <a:cs typeface="Arial" pitchFamily="34" charset="0"/>
                      </a:endParaRPr>
                    </a:p>
                  </a:txBody>
                  <a:tcPr anchor="ctr"/>
                </a:tc>
                <a:tc>
                  <a:txBody>
                    <a:bodyPr/>
                    <a:lstStyle/>
                    <a:p>
                      <a:pPr algn="ctr"/>
                      <a:r>
                        <a:rPr lang="en-US" dirty="0" err="1" smtClean="0">
                          <a:latin typeface="Arial" pitchFamily="34" charset="0"/>
                          <a:cs typeface="Arial" pitchFamily="34" charset="0"/>
                        </a:rPr>
                        <a:t>Uraian</a:t>
                      </a:r>
                      <a:r>
                        <a:rPr lang="en-US" dirty="0" smtClean="0">
                          <a:latin typeface="Arial" pitchFamily="34" charset="0"/>
                          <a:cs typeface="Arial" pitchFamily="34" charset="0"/>
                        </a:rPr>
                        <a:t> </a:t>
                      </a:r>
                      <a:r>
                        <a:rPr lang="en-US" dirty="0" err="1" smtClean="0">
                          <a:latin typeface="Arial" pitchFamily="34" charset="0"/>
                          <a:cs typeface="Arial" pitchFamily="34" charset="0"/>
                        </a:rPr>
                        <a:t>Ilustrasi</a:t>
                      </a:r>
                      <a:endParaRPr lang="en-US" dirty="0">
                        <a:latin typeface="Arial" pitchFamily="34" charset="0"/>
                        <a:cs typeface="Arial" pitchFamily="34" charset="0"/>
                      </a:endParaRPr>
                    </a:p>
                  </a:txBody>
                  <a:tcPr anchor="ctr"/>
                </a:tc>
                <a:tc>
                  <a:txBody>
                    <a:bodyPr/>
                    <a:lstStyle/>
                    <a:p>
                      <a:pPr algn="ctr"/>
                      <a:r>
                        <a:rPr lang="en-US" dirty="0" err="1" smtClean="0">
                          <a:latin typeface="Arial" pitchFamily="34" charset="0"/>
                          <a:cs typeface="Arial" pitchFamily="34" charset="0"/>
                        </a:rPr>
                        <a:t>Tujuan</a:t>
                      </a:r>
                      <a:endParaRPr lang="en-US" dirty="0">
                        <a:latin typeface="Arial" pitchFamily="34" charset="0"/>
                        <a:cs typeface="Arial" pitchFamily="34" charset="0"/>
                      </a:endParaRPr>
                    </a:p>
                  </a:txBody>
                  <a:tcPr anchor="ctr"/>
                </a:tc>
                <a:tc>
                  <a:txBody>
                    <a:bodyPr/>
                    <a:lstStyle/>
                    <a:p>
                      <a:pPr algn="ctr"/>
                      <a:r>
                        <a:rPr lang="en-US" dirty="0" err="1" smtClean="0">
                          <a:latin typeface="Arial" pitchFamily="34" charset="0"/>
                          <a:cs typeface="Arial" pitchFamily="34" charset="0"/>
                        </a:rPr>
                        <a:t>Syarat</a:t>
                      </a:r>
                      <a:r>
                        <a:rPr lang="en-US" dirty="0" smtClean="0">
                          <a:latin typeface="Arial" pitchFamily="34" charset="0"/>
                          <a:cs typeface="Arial" pitchFamily="34" charset="0"/>
                        </a:rPr>
                        <a:t> </a:t>
                      </a:r>
                      <a:r>
                        <a:rPr lang="en-US" dirty="0" err="1" smtClean="0">
                          <a:latin typeface="Arial" pitchFamily="34" charset="0"/>
                          <a:cs typeface="Arial" pitchFamily="34" charset="0"/>
                        </a:rPr>
                        <a:t>Penerima</a:t>
                      </a:r>
                      <a:endParaRPr lang="en-US" dirty="0">
                        <a:latin typeface="Arial" pitchFamily="34" charset="0"/>
                        <a:cs typeface="Arial" pitchFamily="34" charset="0"/>
                      </a:endParaRPr>
                    </a:p>
                  </a:txBody>
                  <a:tcPr anchor="ctr"/>
                </a:tc>
                <a:tc>
                  <a:txBody>
                    <a:bodyPr/>
                    <a:lstStyle/>
                    <a:p>
                      <a:pPr algn="ctr"/>
                      <a:r>
                        <a:rPr lang="en-US" dirty="0" err="1" smtClean="0">
                          <a:latin typeface="Arial" pitchFamily="34" charset="0"/>
                          <a:cs typeface="Arial" pitchFamily="34" charset="0"/>
                        </a:rPr>
                        <a:t>Jenis</a:t>
                      </a:r>
                      <a:r>
                        <a:rPr lang="en-US" dirty="0" smtClean="0">
                          <a:latin typeface="Arial" pitchFamily="34" charset="0"/>
                          <a:cs typeface="Arial" pitchFamily="34" charset="0"/>
                        </a:rPr>
                        <a:t> </a:t>
                      </a:r>
                      <a:r>
                        <a:rPr lang="en-US" dirty="0" err="1" smtClean="0">
                          <a:latin typeface="Arial" pitchFamily="34" charset="0"/>
                          <a:cs typeface="Arial" pitchFamily="34" charset="0"/>
                        </a:rPr>
                        <a:t>Belanja</a:t>
                      </a:r>
                      <a:endParaRPr lang="en-US" dirty="0">
                        <a:latin typeface="Arial" pitchFamily="34" charset="0"/>
                        <a:cs typeface="Arial" pitchFamily="34" charset="0"/>
                      </a:endParaRPr>
                    </a:p>
                  </a:txBody>
                  <a:tcPr anchor="ctr"/>
                </a:tc>
              </a:tr>
              <a:tr h="407062">
                <a:tc>
                  <a:txBody>
                    <a:bodyPr/>
                    <a:lstStyle/>
                    <a:p>
                      <a:pPr algn="ctr"/>
                      <a:r>
                        <a:rPr lang="id-ID" sz="1600" dirty="0" smtClean="0">
                          <a:latin typeface="Arial" pitchFamily="34" charset="0"/>
                          <a:cs typeface="Arial" pitchFamily="34" charset="0"/>
                        </a:rPr>
                        <a:t>9</a:t>
                      </a:r>
                      <a:endParaRPr lang="en-US" sz="1600" dirty="0">
                        <a:latin typeface="Arial" pitchFamily="34" charset="0"/>
                        <a:cs typeface="Arial" pitchFamily="34" charset="0"/>
                      </a:endParaRPr>
                    </a:p>
                  </a:txBody>
                  <a:tcPr/>
                </a:tc>
                <a:tc>
                  <a:txBody>
                    <a:bodyPr/>
                    <a:lstStyle/>
                    <a:p>
                      <a:pPr algn="just">
                        <a:spcAft>
                          <a:spcPts val="0"/>
                        </a:spcAft>
                      </a:pPr>
                      <a:r>
                        <a:rPr lang="en-US" sz="1600">
                          <a:latin typeface="Arial"/>
                          <a:ea typeface="Times New Roman"/>
                        </a:rPr>
                        <a:t>Kementerian sosial memberikan dana langsung kepada masyarkat lanjut usia, terlantar dan cacat berat. </a:t>
                      </a:r>
                      <a:endParaRPr lang="id-ID" sz="1800">
                        <a:latin typeface="Arial"/>
                        <a:ea typeface="Times New Roman"/>
                      </a:endParaRPr>
                    </a:p>
                  </a:txBody>
                  <a:tcPr marL="68580" marR="68580" marT="0" marB="0"/>
                </a:tc>
                <a:tc>
                  <a:txBody>
                    <a:bodyPr/>
                    <a:lstStyle/>
                    <a:p>
                      <a:pPr algn="ctr">
                        <a:spcAft>
                          <a:spcPts val="0"/>
                        </a:spcAft>
                      </a:pPr>
                      <a:r>
                        <a:rPr lang="en-US" sz="1600">
                          <a:latin typeface="Arial"/>
                          <a:ea typeface="Times New Roman"/>
                        </a:rPr>
                        <a:t>V</a:t>
                      </a:r>
                      <a:endParaRPr lang="id-ID" sz="1800">
                        <a:latin typeface="Arial"/>
                        <a:ea typeface="Times New Roman"/>
                      </a:endParaRPr>
                    </a:p>
                  </a:txBody>
                  <a:tcPr marL="68580" marR="68580" marT="0" marB="0"/>
                </a:tc>
                <a:tc>
                  <a:txBody>
                    <a:bodyPr/>
                    <a:lstStyle/>
                    <a:p>
                      <a:pPr algn="ctr">
                        <a:spcAft>
                          <a:spcPts val="0"/>
                        </a:spcAft>
                      </a:pPr>
                      <a:r>
                        <a:rPr lang="en-US" sz="1600">
                          <a:latin typeface="Arial"/>
                          <a:ea typeface="Times New Roman"/>
                        </a:rPr>
                        <a:t>V</a:t>
                      </a:r>
                      <a:endParaRPr lang="id-ID" sz="1800">
                        <a:latin typeface="Arial"/>
                        <a:ea typeface="Times New Roman"/>
                      </a:endParaRPr>
                    </a:p>
                  </a:txBody>
                  <a:tcPr marL="68580" marR="68580" marT="0" marB="0"/>
                </a:tc>
                <a:tc>
                  <a:txBody>
                    <a:bodyPr/>
                    <a:lstStyle/>
                    <a:p>
                      <a:pPr algn="ctr">
                        <a:spcAft>
                          <a:spcPts val="0"/>
                        </a:spcAft>
                      </a:pPr>
                      <a:r>
                        <a:rPr lang="en-US" sz="1600">
                          <a:latin typeface="Arial"/>
                          <a:ea typeface="Times New Roman"/>
                        </a:rPr>
                        <a:t>Belanja Bansos</a:t>
                      </a:r>
                      <a:endParaRPr lang="id-ID" sz="1800">
                        <a:latin typeface="Arial"/>
                        <a:ea typeface="Times New Roman"/>
                      </a:endParaRPr>
                    </a:p>
                  </a:txBody>
                  <a:tcPr marL="68580" marR="68580" marT="0" marB="0"/>
                </a:tc>
              </a:tr>
              <a:tr h="568771">
                <a:tc>
                  <a:txBody>
                    <a:bodyPr/>
                    <a:lstStyle/>
                    <a:p>
                      <a:pPr algn="ctr"/>
                      <a:r>
                        <a:rPr lang="id-ID" sz="1600" dirty="0" smtClean="0">
                          <a:latin typeface="Arial" pitchFamily="34" charset="0"/>
                          <a:cs typeface="Arial" pitchFamily="34" charset="0"/>
                        </a:rPr>
                        <a:t>10</a:t>
                      </a:r>
                      <a:endParaRPr lang="en-US" sz="1600" dirty="0">
                        <a:latin typeface="Arial" pitchFamily="34" charset="0"/>
                        <a:cs typeface="Arial" pitchFamily="34" charset="0"/>
                      </a:endParaRPr>
                    </a:p>
                  </a:txBody>
                  <a:tcPr/>
                </a:tc>
                <a:tc>
                  <a:txBody>
                    <a:bodyPr/>
                    <a:lstStyle/>
                    <a:p>
                      <a:pPr algn="just">
                        <a:spcAft>
                          <a:spcPts val="0"/>
                        </a:spcAft>
                      </a:pPr>
                      <a:r>
                        <a:rPr lang="en-US" sz="1600">
                          <a:latin typeface="Arial"/>
                          <a:ea typeface="Times New Roman"/>
                        </a:rPr>
                        <a:t>Kementerian sosial memberikan dana kepada Rumah Jompo unit vertikal di bawah instansi tersebut.</a:t>
                      </a:r>
                      <a:endParaRPr lang="id-ID" sz="1800">
                        <a:latin typeface="Arial"/>
                        <a:ea typeface="Times New Roman"/>
                      </a:endParaRPr>
                    </a:p>
                  </a:txBody>
                  <a:tcPr marL="68580" marR="68580" marT="0" marB="0"/>
                </a:tc>
                <a:tc>
                  <a:txBody>
                    <a:bodyPr/>
                    <a:lstStyle/>
                    <a:p>
                      <a:pPr algn="ctr">
                        <a:spcAft>
                          <a:spcPts val="0"/>
                        </a:spcAft>
                      </a:pPr>
                      <a:r>
                        <a:rPr lang="en-US" sz="1600">
                          <a:latin typeface="Arial"/>
                          <a:ea typeface="Times New Roman"/>
                        </a:rPr>
                        <a:t>V</a:t>
                      </a:r>
                      <a:endParaRPr lang="id-ID" sz="1800">
                        <a:latin typeface="Arial"/>
                        <a:ea typeface="Times New Roman"/>
                      </a:endParaRPr>
                    </a:p>
                  </a:txBody>
                  <a:tcPr marL="68580" marR="68580" marT="0" marB="0"/>
                </a:tc>
                <a:tc>
                  <a:txBody>
                    <a:bodyPr/>
                    <a:lstStyle/>
                    <a:p>
                      <a:pPr algn="ctr">
                        <a:spcAft>
                          <a:spcPts val="0"/>
                        </a:spcAft>
                      </a:pPr>
                      <a:r>
                        <a:rPr lang="en-US" sz="1600">
                          <a:latin typeface="Arial"/>
                          <a:ea typeface="Times New Roman"/>
                        </a:rPr>
                        <a:t>X</a:t>
                      </a:r>
                      <a:endParaRPr lang="id-ID" sz="1800">
                        <a:latin typeface="Arial"/>
                        <a:ea typeface="Times New Roman"/>
                      </a:endParaRPr>
                    </a:p>
                  </a:txBody>
                  <a:tcPr marL="68580" marR="68580" marT="0" marB="0"/>
                </a:tc>
                <a:tc>
                  <a:txBody>
                    <a:bodyPr/>
                    <a:lstStyle/>
                    <a:p>
                      <a:pPr algn="ctr">
                        <a:spcAft>
                          <a:spcPts val="0"/>
                        </a:spcAft>
                      </a:pPr>
                      <a:r>
                        <a:rPr lang="en-US" sz="1600">
                          <a:latin typeface="Arial"/>
                          <a:ea typeface="Times New Roman"/>
                        </a:rPr>
                        <a:t>Belanja Barang</a:t>
                      </a:r>
                      <a:endParaRPr lang="id-ID" sz="1800">
                        <a:latin typeface="Arial"/>
                        <a:ea typeface="Times New Roman"/>
                      </a:endParaRPr>
                    </a:p>
                  </a:txBody>
                  <a:tcPr marL="68580" marR="68580" marT="0" marB="0"/>
                </a:tc>
              </a:tr>
              <a:tr h="274320">
                <a:tc>
                  <a:txBody>
                    <a:bodyPr/>
                    <a:lstStyle/>
                    <a:p>
                      <a:pPr algn="ctr"/>
                      <a:r>
                        <a:rPr lang="id-ID" sz="1600" dirty="0" smtClean="0">
                          <a:latin typeface="Arial" pitchFamily="34" charset="0"/>
                          <a:cs typeface="Arial" pitchFamily="34" charset="0"/>
                        </a:rPr>
                        <a:t>11</a:t>
                      </a:r>
                      <a:endParaRPr lang="en-US" sz="1600" dirty="0">
                        <a:latin typeface="Arial" pitchFamily="34" charset="0"/>
                        <a:cs typeface="Arial" pitchFamily="34" charset="0"/>
                      </a:endParaRPr>
                    </a:p>
                  </a:txBody>
                  <a:tcPr/>
                </a:tc>
                <a:tc>
                  <a:txBody>
                    <a:bodyPr/>
                    <a:lstStyle/>
                    <a:p>
                      <a:pPr algn="just">
                        <a:spcAft>
                          <a:spcPts val="0"/>
                        </a:spcAft>
                      </a:pPr>
                      <a:r>
                        <a:rPr lang="en-US" sz="1600">
                          <a:latin typeface="Arial"/>
                          <a:ea typeface="Times New Roman"/>
                        </a:rPr>
                        <a:t>Bantuan barang kepada sekolah negeri</a:t>
                      </a:r>
                      <a:endParaRPr lang="id-ID" sz="1800">
                        <a:latin typeface="Arial"/>
                        <a:ea typeface="Times New Roman"/>
                      </a:endParaRPr>
                    </a:p>
                  </a:txBody>
                  <a:tcPr marL="68580" marR="68580" marT="0" marB="0"/>
                </a:tc>
                <a:tc>
                  <a:txBody>
                    <a:bodyPr/>
                    <a:lstStyle/>
                    <a:p>
                      <a:pPr algn="ctr">
                        <a:spcAft>
                          <a:spcPts val="0"/>
                        </a:spcAft>
                      </a:pPr>
                      <a:r>
                        <a:rPr lang="en-US" sz="1600">
                          <a:latin typeface="Arial"/>
                          <a:ea typeface="Times New Roman"/>
                        </a:rPr>
                        <a:t>X</a:t>
                      </a:r>
                      <a:endParaRPr lang="id-ID" sz="1800">
                        <a:latin typeface="Arial"/>
                        <a:ea typeface="Times New Roman"/>
                      </a:endParaRPr>
                    </a:p>
                  </a:txBody>
                  <a:tcPr marL="68580" marR="68580" marT="0" marB="0"/>
                </a:tc>
                <a:tc>
                  <a:txBody>
                    <a:bodyPr/>
                    <a:lstStyle/>
                    <a:p>
                      <a:pPr algn="ctr">
                        <a:spcAft>
                          <a:spcPts val="0"/>
                        </a:spcAft>
                      </a:pPr>
                      <a:r>
                        <a:rPr lang="en-US" sz="1600">
                          <a:latin typeface="Arial"/>
                          <a:ea typeface="Times New Roman"/>
                        </a:rPr>
                        <a:t>X</a:t>
                      </a:r>
                      <a:endParaRPr lang="id-ID" sz="1800">
                        <a:latin typeface="Arial"/>
                        <a:ea typeface="Times New Roman"/>
                      </a:endParaRPr>
                    </a:p>
                  </a:txBody>
                  <a:tcPr marL="68580" marR="68580" marT="0" marB="0"/>
                </a:tc>
                <a:tc>
                  <a:txBody>
                    <a:bodyPr/>
                    <a:lstStyle/>
                    <a:p>
                      <a:pPr algn="ctr">
                        <a:spcAft>
                          <a:spcPts val="0"/>
                        </a:spcAft>
                      </a:pPr>
                      <a:r>
                        <a:rPr lang="en-US" sz="1600">
                          <a:latin typeface="Arial"/>
                          <a:ea typeface="Times New Roman"/>
                        </a:rPr>
                        <a:t>Belanja Modal</a:t>
                      </a:r>
                      <a:endParaRPr lang="id-ID" sz="1800">
                        <a:latin typeface="Arial"/>
                        <a:ea typeface="Times New Roman"/>
                      </a:endParaRPr>
                    </a:p>
                  </a:txBody>
                  <a:tcPr marL="68580" marR="68580" marT="0" marB="0"/>
                </a:tc>
              </a:tr>
              <a:tr h="568771">
                <a:tc>
                  <a:txBody>
                    <a:bodyPr/>
                    <a:lstStyle/>
                    <a:p>
                      <a:pPr algn="ctr"/>
                      <a:r>
                        <a:rPr lang="id-ID" sz="1600" dirty="0" smtClean="0">
                          <a:latin typeface="Arial" pitchFamily="34" charset="0"/>
                          <a:cs typeface="Arial" pitchFamily="34" charset="0"/>
                        </a:rPr>
                        <a:t>12</a:t>
                      </a:r>
                      <a:endParaRPr lang="en-US" sz="1600" dirty="0">
                        <a:latin typeface="Arial" pitchFamily="34" charset="0"/>
                        <a:cs typeface="Arial" pitchFamily="34" charset="0"/>
                      </a:endParaRPr>
                    </a:p>
                  </a:txBody>
                  <a:tcPr/>
                </a:tc>
                <a:tc>
                  <a:txBody>
                    <a:bodyPr/>
                    <a:lstStyle/>
                    <a:p>
                      <a:pPr algn="just">
                        <a:spcAft>
                          <a:spcPts val="0"/>
                        </a:spcAft>
                      </a:pPr>
                      <a:r>
                        <a:rPr lang="en-US" sz="1600" dirty="0" err="1">
                          <a:latin typeface="Arial"/>
                          <a:ea typeface="Times New Roman"/>
                        </a:rPr>
                        <a:t>Bantuan</a:t>
                      </a:r>
                      <a:r>
                        <a:rPr lang="en-US" sz="1600" dirty="0">
                          <a:latin typeface="Arial"/>
                          <a:ea typeface="Times New Roman"/>
                        </a:rPr>
                        <a:t> </a:t>
                      </a:r>
                      <a:r>
                        <a:rPr lang="en-US" sz="1600" dirty="0" err="1">
                          <a:latin typeface="Arial"/>
                          <a:ea typeface="Times New Roman"/>
                        </a:rPr>
                        <a:t>dana</a:t>
                      </a:r>
                      <a:r>
                        <a:rPr lang="en-US" sz="1600" dirty="0">
                          <a:latin typeface="Arial"/>
                          <a:ea typeface="Times New Roman"/>
                        </a:rPr>
                        <a:t> </a:t>
                      </a:r>
                      <a:r>
                        <a:rPr lang="en-US" sz="1600" dirty="0" err="1">
                          <a:latin typeface="Arial"/>
                          <a:ea typeface="Times New Roman"/>
                        </a:rPr>
                        <a:t>operasional</a:t>
                      </a:r>
                      <a:r>
                        <a:rPr lang="en-US" sz="1600" dirty="0">
                          <a:latin typeface="Arial"/>
                          <a:ea typeface="Times New Roman"/>
                        </a:rPr>
                        <a:t> </a:t>
                      </a:r>
                      <a:r>
                        <a:rPr lang="en-US" sz="1600" dirty="0" err="1">
                          <a:latin typeface="Arial"/>
                          <a:ea typeface="Times New Roman"/>
                        </a:rPr>
                        <a:t>kepada</a:t>
                      </a:r>
                      <a:r>
                        <a:rPr lang="en-US" sz="1600" dirty="0">
                          <a:latin typeface="Arial"/>
                          <a:ea typeface="Times New Roman"/>
                        </a:rPr>
                        <a:t> </a:t>
                      </a:r>
                      <a:r>
                        <a:rPr lang="en-US" sz="1600" dirty="0" err="1">
                          <a:latin typeface="Arial"/>
                          <a:ea typeface="Times New Roman"/>
                        </a:rPr>
                        <a:t>sekolah</a:t>
                      </a:r>
                      <a:r>
                        <a:rPr lang="en-US" sz="1600" dirty="0">
                          <a:latin typeface="Arial"/>
                          <a:ea typeface="Times New Roman"/>
                        </a:rPr>
                        <a:t> </a:t>
                      </a:r>
                      <a:r>
                        <a:rPr lang="en-US" sz="1600" dirty="0" err="1">
                          <a:latin typeface="Arial"/>
                          <a:ea typeface="Times New Roman"/>
                        </a:rPr>
                        <a:t>swasta</a:t>
                      </a:r>
                      <a:endParaRPr lang="id-ID" sz="1800" dirty="0">
                        <a:latin typeface="Arial"/>
                        <a:ea typeface="Times New Roman"/>
                      </a:endParaRPr>
                    </a:p>
                  </a:txBody>
                  <a:tcPr marL="68580" marR="68580" marT="0" marB="0"/>
                </a:tc>
                <a:tc>
                  <a:txBody>
                    <a:bodyPr/>
                    <a:lstStyle/>
                    <a:p>
                      <a:pPr algn="ctr">
                        <a:spcAft>
                          <a:spcPts val="0"/>
                        </a:spcAft>
                      </a:pPr>
                      <a:r>
                        <a:rPr lang="en-US" sz="1600">
                          <a:latin typeface="Arial"/>
                          <a:ea typeface="Times New Roman"/>
                        </a:rPr>
                        <a:t>X</a:t>
                      </a:r>
                      <a:endParaRPr lang="id-ID" sz="1800">
                        <a:latin typeface="Arial"/>
                        <a:ea typeface="Times New Roman"/>
                      </a:endParaRPr>
                    </a:p>
                  </a:txBody>
                  <a:tcPr marL="68580" marR="68580" marT="0" marB="0"/>
                </a:tc>
                <a:tc>
                  <a:txBody>
                    <a:bodyPr/>
                    <a:lstStyle/>
                    <a:p>
                      <a:pPr algn="ctr">
                        <a:spcAft>
                          <a:spcPts val="0"/>
                        </a:spcAft>
                      </a:pPr>
                      <a:r>
                        <a:rPr lang="en-US" sz="1600">
                          <a:latin typeface="Arial"/>
                          <a:ea typeface="Times New Roman"/>
                        </a:rPr>
                        <a:t>X</a:t>
                      </a:r>
                      <a:endParaRPr lang="id-ID" sz="1800">
                        <a:latin typeface="Arial"/>
                        <a:ea typeface="Times New Roman"/>
                      </a:endParaRPr>
                    </a:p>
                  </a:txBody>
                  <a:tcPr marL="68580" marR="68580" marT="0" marB="0"/>
                </a:tc>
                <a:tc>
                  <a:txBody>
                    <a:bodyPr/>
                    <a:lstStyle/>
                    <a:p>
                      <a:pPr algn="ctr">
                        <a:spcAft>
                          <a:spcPts val="0"/>
                        </a:spcAft>
                      </a:pPr>
                      <a:r>
                        <a:rPr lang="en-US" sz="1600">
                          <a:latin typeface="Arial"/>
                          <a:ea typeface="Times New Roman"/>
                        </a:rPr>
                        <a:t>Belanja </a:t>
                      </a:r>
                      <a:r>
                        <a:rPr lang="id-ID" sz="1600">
                          <a:latin typeface="Arial"/>
                          <a:ea typeface="Times New Roman"/>
                        </a:rPr>
                        <a:t>Hibah</a:t>
                      </a:r>
                      <a:endParaRPr lang="id-ID" sz="1800">
                        <a:latin typeface="Arial"/>
                        <a:ea typeface="Times New Roman"/>
                      </a:endParaRPr>
                    </a:p>
                  </a:txBody>
                  <a:tcPr marL="68580" marR="68580" marT="0" marB="0"/>
                </a:tc>
              </a:tr>
              <a:tr h="741869">
                <a:tc>
                  <a:txBody>
                    <a:bodyPr/>
                    <a:lstStyle/>
                    <a:p>
                      <a:pPr algn="ctr"/>
                      <a:r>
                        <a:rPr lang="id-ID" sz="1600" dirty="0" smtClean="0">
                          <a:latin typeface="Arial" pitchFamily="34" charset="0"/>
                          <a:cs typeface="Arial" pitchFamily="34" charset="0"/>
                        </a:rPr>
                        <a:t>13</a:t>
                      </a:r>
                      <a:endParaRPr lang="en-US" sz="1600" dirty="0">
                        <a:latin typeface="Arial" pitchFamily="34" charset="0"/>
                        <a:cs typeface="Arial" pitchFamily="34" charset="0"/>
                      </a:endParaRPr>
                    </a:p>
                  </a:txBody>
                  <a:tcPr/>
                </a:tc>
                <a:tc>
                  <a:txBody>
                    <a:bodyPr/>
                    <a:lstStyle/>
                    <a:p>
                      <a:pPr algn="just">
                        <a:spcAft>
                          <a:spcPts val="0"/>
                        </a:spcAft>
                      </a:pPr>
                      <a:r>
                        <a:rPr lang="en-US" sz="1600">
                          <a:latin typeface="Arial"/>
                          <a:ea typeface="Times New Roman"/>
                        </a:rPr>
                        <a:t>Bantuan kendaraan operasional untuk sekolah luar biasa swasta untuk masyarakat tidak mampu</a:t>
                      </a:r>
                      <a:endParaRPr lang="id-ID" sz="1800">
                        <a:latin typeface="Arial"/>
                        <a:ea typeface="Times New Roman"/>
                      </a:endParaRPr>
                    </a:p>
                  </a:txBody>
                  <a:tcPr marL="68580" marR="68580" marT="0" marB="0"/>
                </a:tc>
                <a:tc>
                  <a:txBody>
                    <a:bodyPr/>
                    <a:lstStyle/>
                    <a:p>
                      <a:pPr algn="ctr">
                        <a:spcAft>
                          <a:spcPts val="0"/>
                        </a:spcAft>
                      </a:pPr>
                      <a:r>
                        <a:rPr lang="en-US" sz="1600">
                          <a:latin typeface="Arial"/>
                          <a:ea typeface="Times New Roman"/>
                        </a:rPr>
                        <a:t>V</a:t>
                      </a:r>
                      <a:endParaRPr lang="id-ID" sz="1800">
                        <a:latin typeface="Arial"/>
                        <a:ea typeface="Times New Roman"/>
                      </a:endParaRPr>
                    </a:p>
                  </a:txBody>
                  <a:tcPr marL="68580" marR="68580" marT="0" marB="0"/>
                </a:tc>
                <a:tc>
                  <a:txBody>
                    <a:bodyPr/>
                    <a:lstStyle/>
                    <a:p>
                      <a:pPr algn="ctr">
                        <a:spcAft>
                          <a:spcPts val="0"/>
                        </a:spcAft>
                      </a:pPr>
                      <a:r>
                        <a:rPr lang="en-US" sz="1600">
                          <a:latin typeface="Arial"/>
                          <a:ea typeface="Times New Roman"/>
                        </a:rPr>
                        <a:t>V</a:t>
                      </a:r>
                      <a:endParaRPr lang="id-ID" sz="1800">
                        <a:latin typeface="Arial"/>
                        <a:ea typeface="Times New Roman"/>
                      </a:endParaRPr>
                    </a:p>
                  </a:txBody>
                  <a:tcPr marL="68580" marR="68580" marT="0" marB="0"/>
                </a:tc>
                <a:tc>
                  <a:txBody>
                    <a:bodyPr/>
                    <a:lstStyle/>
                    <a:p>
                      <a:pPr algn="ctr">
                        <a:spcAft>
                          <a:spcPts val="0"/>
                        </a:spcAft>
                      </a:pPr>
                      <a:r>
                        <a:rPr lang="en-US" sz="1600">
                          <a:latin typeface="Arial"/>
                          <a:ea typeface="Times New Roman"/>
                        </a:rPr>
                        <a:t>Belanja Bansos</a:t>
                      </a:r>
                      <a:endParaRPr lang="id-ID" sz="1800">
                        <a:latin typeface="Arial"/>
                        <a:ea typeface="Times New Roman"/>
                      </a:endParaRPr>
                    </a:p>
                  </a:txBody>
                  <a:tcPr marL="68580" marR="68580" marT="0" marB="0"/>
                </a:tc>
              </a:tr>
              <a:tr h="568771">
                <a:tc>
                  <a:txBody>
                    <a:bodyPr/>
                    <a:lstStyle/>
                    <a:p>
                      <a:pPr algn="ctr"/>
                      <a:r>
                        <a:rPr lang="id-ID" sz="1600" dirty="0" smtClean="0">
                          <a:latin typeface="Arial" pitchFamily="34" charset="0"/>
                          <a:cs typeface="Arial" pitchFamily="34" charset="0"/>
                        </a:rPr>
                        <a:t>14</a:t>
                      </a:r>
                      <a:endParaRPr lang="en-US" sz="1600" dirty="0">
                        <a:latin typeface="Arial" pitchFamily="34" charset="0"/>
                        <a:cs typeface="Arial" pitchFamily="34" charset="0"/>
                      </a:endParaRPr>
                    </a:p>
                  </a:txBody>
                  <a:tcPr/>
                </a:tc>
                <a:tc>
                  <a:txBody>
                    <a:bodyPr/>
                    <a:lstStyle/>
                    <a:p>
                      <a:pPr algn="just">
                        <a:spcAft>
                          <a:spcPts val="0"/>
                        </a:spcAft>
                      </a:pPr>
                      <a:r>
                        <a:rPr lang="en-US" sz="1600">
                          <a:latin typeface="Arial"/>
                          <a:ea typeface="Times New Roman"/>
                        </a:rPr>
                        <a:t>Bantuan dana untuk LSM untuk penyuluhan dan bimbingan kepada masyarakat terlantar</a:t>
                      </a:r>
                      <a:endParaRPr lang="id-ID" sz="1800">
                        <a:latin typeface="Arial"/>
                        <a:ea typeface="Times New Roman"/>
                      </a:endParaRPr>
                    </a:p>
                  </a:txBody>
                  <a:tcPr marL="68580" marR="68580" marT="0" marB="0"/>
                </a:tc>
                <a:tc>
                  <a:txBody>
                    <a:bodyPr/>
                    <a:lstStyle/>
                    <a:p>
                      <a:pPr algn="ctr">
                        <a:spcAft>
                          <a:spcPts val="0"/>
                        </a:spcAft>
                      </a:pPr>
                      <a:r>
                        <a:rPr lang="id-ID" sz="1600">
                          <a:latin typeface="Arial"/>
                          <a:ea typeface="Times New Roman"/>
                        </a:rPr>
                        <a:t>V</a:t>
                      </a:r>
                      <a:endParaRPr lang="id-ID" sz="1800">
                        <a:latin typeface="Arial"/>
                        <a:ea typeface="Times New Roman"/>
                      </a:endParaRPr>
                    </a:p>
                  </a:txBody>
                  <a:tcPr marL="68580" marR="68580" marT="0" marB="0"/>
                </a:tc>
                <a:tc>
                  <a:txBody>
                    <a:bodyPr/>
                    <a:lstStyle/>
                    <a:p>
                      <a:pPr algn="ctr">
                        <a:spcAft>
                          <a:spcPts val="0"/>
                        </a:spcAft>
                      </a:pPr>
                      <a:r>
                        <a:rPr lang="id-ID" sz="1600">
                          <a:latin typeface="Arial"/>
                          <a:ea typeface="Times New Roman"/>
                        </a:rPr>
                        <a:t>V</a:t>
                      </a:r>
                      <a:endParaRPr lang="id-ID" sz="1800">
                        <a:latin typeface="Arial"/>
                        <a:ea typeface="Times New Roman"/>
                      </a:endParaRPr>
                    </a:p>
                  </a:txBody>
                  <a:tcPr marL="68580" marR="68580" marT="0" marB="0"/>
                </a:tc>
                <a:tc>
                  <a:txBody>
                    <a:bodyPr/>
                    <a:lstStyle/>
                    <a:p>
                      <a:pPr algn="ctr">
                        <a:spcAft>
                          <a:spcPts val="0"/>
                        </a:spcAft>
                      </a:pPr>
                      <a:r>
                        <a:rPr lang="en-US" sz="1600">
                          <a:latin typeface="Arial"/>
                          <a:ea typeface="Times New Roman"/>
                        </a:rPr>
                        <a:t>Belanja Bansos</a:t>
                      </a:r>
                      <a:endParaRPr lang="id-ID" sz="1800">
                        <a:latin typeface="Arial"/>
                        <a:ea typeface="Times New Roman"/>
                      </a:endParaRPr>
                    </a:p>
                  </a:txBody>
                  <a:tcPr marL="68580" marR="68580" marT="0" marB="0"/>
                </a:tc>
              </a:tr>
              <a:tr h="568771">
                <a:tc>
                  <a:txBody>
                    <a:bodyPr/>
                    <a:lstStyle/>
                    <a:p>
                      <a:pPr algn="ctr"/>
                      <a:r>
                        <a:rPr lang="id-ID" sz="1600" dirty="0" smtClean="0">
                          <a:latin typeface="Arial" pitchFamily="34" charset="0"/>
                          <a:cs typeface="Arial" pitchFamily="34" charset="0"/>
                        </a:rPr>
                        <a:t>15</a:t>
                      </a:r>
                      <a:endParaRPr lang="en-US" sz="1600" dirty="0">
                        <a:latin typeface="Arial" pitchFamily="34" charset="0"/>
                        <a:cs typeface="Arial" pitchFamily="34" charset="0"/>
                      </a:endParaRPr>
                    </a:p>
                  </a:txBody>
                  <a:tcPr/>
                </a:tc>
                <a:tc>
                  <a:txBody>
                    <a:bodyPr/>
                    <a:lstStyle/>
                    <a:p>
                      <a:pPr algn="just">
                        <a:spcAft>
                          <a:spcPts val="0"/>
                        </a:spcAft>
                      </a:pPr>
                      <a:r>
                        <a:rPr lang="id-ID" sz="1600">
                          <a:latin typeface="Arial"/>
                          <a:ea typeface="Times New Roman"/>
                        </a:rPr>
                        <a:t>Bantuan Dana Biaya Operasional Sekolah (BOS) sekolah negeri</a:t>
                      </a:r>
                      <a:endParaRPr lang="id-ID" sz="1800">
                        <a:latin typeface="Arial"/>
                        <a:ea typeface="Times New Roman"/>
                      </a:endParaRPr>
                    </a:p>
                  </a:txBody>
                  <a:tcPr marL="68580" marR="68580" marT="0" marB="0"/>
                </a:tc>
                <a:tc>
                  <a:txBody>
                    <a:bodyPr/>
                    <a:lstStyle/>
                    <a:p>
                      <a:pPr algn="ctr">
                        <a:spcAft>
                          <a:spcPts val="0"/>
                        </a:spcAft>
                      </a:pPr>
                      <a:r>
                        <a:rPr lang="id-ID" sz="1600">
                          <a:latin typeface="Arial"/>
                          <a:ea typeface="Times New Roman"/>
                        </a:rPr>
                        <a:t>X</a:t>
                      </a:r>
                      <a:endParaRPr lang="id-ID" sz="1800">
                        <a:latin typeface="Arial"/>
                        <a:ea typeface="Times New Roman"/>
                      </a:endParaRPr>
                    </a:p>
                  </a:txBody>
                  <a:tcPr marL="68580" marR="68580" marT="0" marB="0"/>
                </a:tc>
                <a:tc>
                  <a:txBody>
                    <a:bodyPr/>
                    <a:lstStyle/>
                    <a:p>
                      <a:pPr algn="ctr">
                        <a:spcAft>
                          <a:spcPts val="0"/>
                        </a:spcAft>
                      </a:pPr>
                      <a:r>
                        <a:rPr lang="id-ID" sz="1600">
                          <a:latin typeface="Arial"/>
                          <a:ea typeface="Times New Roman"/>
                        </a:rPr>
                        <a:t>X</a:t>
                      </a:r>
                      <a:endParaRPr lang="id-ID" sz="1800">
                        <a:latin typeface="Arial"/>
                        <a:ea typeface="Times New Roman"/>
                      </a:endParaRPr>
                    </a:p>
                  </a:txBody>
                  <a:tcPr marL="68580" marR="68580" marT="0" marB="0"/>
                </a:tc>
                <a:tc>
                  <a:txBody>
                    <a:bodyPr/>
                    <a:lstStyle/>
                    <a:p>
                      <a:pPr algn="ctr">
                        <a:spcAft>
                          <a:spcPts val="0"/>
                        </a:spcAft>
                      </a:pPr>
                      <a:r>
                        <a:rPr lang="id-ID" sz="1600">
                          <a:latin typeface="Arial"/>
                          <a:ea typeface="Times New Roman"/>
                        </a:rPr>
                        <a:t>Belanja Pegawai, Barang dan Modal </a:t>
                      </a:r>
                      <a:endParaRPr lang="id-ID" sz="1800">
                        <a:latin typeface="Arial"/>
                        <a:ea typeface="Times New Roman"/>
                      </a:endParaRPr>
                    </a:p>
                  </a:txBody>
                  <a:tcPr marL="68580" marR="68580" marT="0" marB="0"/>
                </a:tc>
              </a:tr>
              <a:tr h="568771">
                <a:tc>
                  <a:txBody>
                    <a:bodyPr/>
                    <a:lstStyle/>
                    <a:p>
                      <a:pPr algn="ctr"/>
                      <a:r>
                        <a:rPr lang="id-ID" sz="1600" dirty="0" smtClean="0">
                          <a:latin typeface="Arial" pitchFamily="34" charset="0"/>
                          <a:cs typeface="Arial" pitchFamily="34" charset="0"/>
                        </a:rPr>
                        <a:t>16</a:t>
                      </a:r>
                      <a:endParaRPr lang="en-US" sz="1600" dirty="0">
                        <a:latin typeface="Arial" pitchFamily="34" charset="0"/>
                        <a:cs typeface="Arial" pitchFamily="34" charset="0"/>
                      </a:endParaRPr>
                    </a:p>
                  </a:txBody>
                  <a:tcPr/>
                </a:tc>
                <a:tc>
                  <a:txBody>
                    <a:bodyPr/>
                    <a:lstStyle/>
                    <a:p>
                      <a:pPr algn="just">
                        <a:spcAft>
                          <a:spcPts val="0"/>
                        </a:spcAft>
                      </a:pPr>
                      <a:r>
                        <a:rPr lang="id-ID" sz="1600">
                          <a:latin typeface="Arial"/>
                          <a:ea typeface="Times New Roman"/>
                        </a:rPr>
                        <a:t>Bantuan Dana Biaya Operasional Sekolah (BOS) sekolah swasta</a:t>
                      </a:r>
                      <a:endParaRPr lang="id-ID" sz="1800">
                        <a:latin typeface="Arial"/>
                        <a:ea typeface="Times New Roman"/>
                      </a:endParaRPr>
                    </a:p>
                  </a:txBody>
                  <a:tcPr marL="68580" marR="68580" marT="0" marB="0"/>
                </a:tc>
                <a:tc>
                  <a:txBody>
                    <a:bodyPr/>
                    <a:lstStyle/>
                    <a:p>
                      <a:pPr algn="ctr">
                        <a:spcAft>
                          <a:spcPts val="0"/>
                        </a:spcAft>
                      </a:pPr>
                      <a:r>
                        <a:rPr lang="id-ID" sz="1600">
                          <a:latin typeface="Arial"/>
                          <a:ea typeface="Times New Roman"/>
                        </a:rPr>
                        <a:t>X</a:t>
                      </a:r>
                      <a:endParaRPr lang="id-ID" sz="1800">
                        <a:latin typeface="Arial"/>
                        <a:ea typeface="Times New Roman"/>
                      </a:endParaRPr>
                    </a:p>
                  </a:txBody>
                  <a:tcPr marL="68580" marR="68580" marT="0" marB="0"/>
                </a:tc>
                <a:tc>
                  <a:txBody>
                    <a:bodyPr/>
                    <a:lstStyle/>
                    <a:p>
                      <a:pPr algn="ctr">
                        <a:spcAft>
                          <a:spcPts val="0"/>
                        </a:spcAft>
                      </a:pPr>
                      <a:r>
                        <a:rPr lang="id-ID" sz="1600">
                          <a:latin typeface="Arial"/>
                          <a:ea typeface="Times New Roman"/>
                        </a:rPr>
                        <a:t>X</a:t>
                      </a:r>
                      <a:endParaRPr lang="id-ID" sz="1800">
                        <a:latin typeface="Arial"/>
                        <a:ea typeface="Times New Roman"/>
                      </a:endParaRPr>
                    </a:p>
                  </a:txBody>
                  <a:tcPr marL="68580" marR="68580" marT="0" marB="0"/>
                </a:tc>
                <a:tc>
                  <a:txBody>
                    <a:bodyPr/>
                    <a:lstStyle/>
                    <a:p>
                      <a:pPr algn="ctr">
                        <a:spcAft>
                          <a:spcPts val="0"/>
                        </a:spcAft>
                      </a:pPr>
                      <a:r>
                        <a:rPr lang="id-ID" sz="1600" dirty="0">
                          <a:latin typeface="Arial"/>
                          <a:ea typeface="Times New Roman"/>
                        </a:rPr>
                        <a:t>Belanja Hibah</a:t>
                      </a:r>
                      <a:endParaRPr lang="id-ID" sz="1800" dirty="0">
                        <a:latin typeface="Arial"/>
                        <a:ea typeface="Times New Roman"/>
                      </a:endParaRPr>
                    </a:p>
                  </a:txBody>
                  <a:tcPr marL="68580" marR="68580" marT="0" marB="0"/>
                </a:tc>
              </a:tr>
            </a:tbl>
          </a:graphicData>
        </a:graphic>
      </p:graphicFrame>
      <p:sp>
        <p:nvSpPr>
          <p:cNvPr id="6" name="Slide Number Placeholder 5"/>
          <p:cNvSpPr>
            <a:spLocks noGrp="1"/>
          </p:cNvSpPr>
          <p:nvPr>
            <p:ph type="sldNum" sz="quarter" idx="12"/>
          </p:nvPr>
        </p:nvSpPr>
        <p:spPr/>
        <p:txBody>
          <a:bodyPr/>
          <a:lstStyle/>
          <a:p>
            <a:fld id="{0CA38605-D86C-4AC1-A300-2DD61464C1AA}" type="slidenum">
              <a:rPr lang="en-US" smtClean="0"/>
              <a:pPr/>
              <a:t>30</a:t>
            </a:fld>
            <a:endParaRPr lang="en-US"/>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632737" y="2277070"/>
            <a:ext cx="5878533" cy="923330"/>
          </a:xfrm>
          <a:prstGeom prst="rect">
            <a:avLst/>
          </a:prstGeom>
          <a:noFill/>
        </p:spPr>
        <p:txBody>
          <a:bodyPr wrap="none" lIns="91440" tIns="45720" rIns="91440" bIns="45720">
            <a:spAutoFit/>
          </a:bodyPr>
          <a:lstStyle/>
          <a:p>
            <a:pPr algn="ctr"/>
            <a:r>
              <a:rPr lang="id-ID" sz="54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Arial Black" pitchFamily="34" charset="0"/>
              </a:rPr>
              <a:t>TERIMA KASIH</a:t>
            </a:r>
            <a:endParaRPr lang="en-US" sz="5400"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Arial Black" pitchFamily="34" charset="0"/>
            </a:endParaRPr>
          </a:p>
        </p:txBody>
      </p:sp>
      <p:sp>
        <p:nvSpPr>
          <p:cNvPr id="5" name="Rectangle 4"/>
          <p:cNvSpPr/>
          <p:nvPr/>
        </p:nvSpPr>
        <p:spPr>
          <a:xfrm>
            <a:off x="283788" y="3175671"/>
            <a:ext cx="8513379" cy="1938992"/>
          </a:xfrm>
          <a:prstGeom prst="rect">
            <a:avLst/>
          </a:prstGeom>
        </p:spPr>
        <p:txBody>
          <a:bodyPr wrap="square">
            <a:spAutoFit/>
          </a:bodyPr>
          <a:lstStyle/>
          <a:p>
            <a:pPr algn="ctr"/>
            <a:r>
              <a:rPr lang="en-US" sz="2000" dirty="0" err="1" smtClean="0">
                <a:solidFill>
                  <a:srgbClr val="0070C0"/>
                </a:solidFill>
                <a:latin typeface="Arial Rounded MT Bold" pitchFamily="34" charset="0"/>
              </a:rPr>
              <a:t>Komite</a:t>
            </a:r>
            <a:r>
              <a:rPr lang="en-US" sz="2000" dirty="0" smtClean="0">
                <a:solidFill>
                  <a:srgbClr val="0070C0"/>
                </a:solidFill>
                <a:latin typeface="Arial Rounded MT Bold" pitchFamily="34" charset="0"/>
              </a:rPr>
              <a:t> </a:t>
            </a:r>
            <a:r>
              <a:rPr lang="en-US" sz="2000" dirty="0" err="1" smtClean="0">
                <a:solidFill>
                  <a:srgbClr val="0070C0"/>
                </a:solidFill>
                <a:latin typeface="Arial Rounded MT Bold" pitchFamily="34" charset="0"/>
              </a:rPr>
              <a:t>Standar</a:t>
            </a:r>
            <a:r>
              <a:rPr lang="en-US" sz="2000" dirty="0" smtClean="0">
                <a:solidFill>
                  <a:srgbClr val="0070C0"/>
                </a:solidFill>
                <a:latin typeface="Arial Rounded MT Bold" pitchFamily="34" charset="0"/>
              </a:rPr>
              <a:t> </a:t>
            </a:r>
            <a:r>
              <a:rPr lang="en-US" sz="2000" dirty="0" err="1" smtClean="0">
                <a:solidFill>
                  <a:srgbClr val="0070C0"/>
                </a:solidFill>
                <a:latin typeface="Arial Rounded MT Bold" pitchFamily="34" charset="0"/>
              </a:rPr>
              <a:t>Akuntansi</a:t>
            </a:r>
            <a:r>
              <a:rPr lang="en-US" sz="2000" dirty="0" smtClean="0">
                <a:solidFill>
                  <a:srgbClr val="0070C0"/>
                </a:solidFill>
                <a:latin typeface="Arial Rounded MT Bold" pitchFamily="34" charset="0"/>
              </a:rPr>
              <a:t> </a:t>
            </a:r>
            <a:r>
              <a:rPr lang="en-US" sz="2000" dirty="0" err="1" smtClean="0">
                <a:solidFill>
                  <a:srgbClr val="0070C0"/>
                </a:solidFill>
                <a:latin typeface="Arial Rounded MT Bold" pitchFamily="34" charset="0"/>
              </a:rPr>
              <a:t>Pemerintahan</a:t>
            </a:r>
            <a:r>
              <a:rPr lang="id-ID" sz="2000" dirty="0" smtClean="0">
                <a:solidFill>
                  <a:srgbClr val="0070C0"/>
                </a:solidFill>
                <a:latin typeface="Arial Rounded MT Bold" pitchFamily="34" charset="0"/>
              </a:rPr>
              <a:t> </a:t>
            </a:r>
            <a:r>
              <a:rPr lang="en-US" sz="2000" dirty="0" smtClean="0">
                <a:solidFill>
                  <a:srgbClr val="0070C0"/>
                </a:solidFill>
                <a:latin typeface="Arial Rounded MT Bold" pitchFamily="34" charset="0"/>
              </a:rPr>
              <a:t>(KSAP)</a:t>
            </a:r>
            <a:br>
              <a:rPr lang="en-US" sz="2000" dirty="0" smtClean="0">
                <a:solidFill>
                  <a:srgbClr val="0070C0"/>
                </a:solidFill>
                <a:latin typeface="Arial Rounded MT Bold" pitchFamily="34" charset="0"/>
              </a:rPr>
            </a:br>
            <a:r>
              <a:rPr lang="en-US" sz="2000" dirty="0" err="1" smtClean="0">
                <a:solidFill>
                  <a:srgbClr val="0070C0"/>
                </a:solidFill>
                <a:latin typeface="Arial Rounded MT Bold" pitchFamily="34" charset="0"/>
              </a:rPr>
              <a:t>Gedung</a:t>
            </a:r>
            <a:r>
              <a:rPr lang="en-US" sz="2000" dirty="0" smtClean="0">
                <a:solidFill>
                  <a:srgbClr val="0070C0"/>
                </a:solidFill>
                <a:latin typeface="Arial Rounded MT Bold" pitchFamily="34" charset="0"/>
              </a:rPr>
              <a:t> </a:t>
            </a:r>
            <a:r>
              <a:rPr lang="id-ID" sz="2000" dirty="0" smtClean="0">
                <a:solidFill>
                  <a:srgbClr val="0070C0"/>
                </a:solidFill>
                <a:latin typeface="Arial Rounded MT Bold" pitchFamily="34" charset="0"/>
              </a:rPr>
              <a:t>Prijadi Praptosuhardjo</a:t>
            </a:r>
            <a:r>
              <a:rPr lang="en-US" sz="2000" dirty="0" smtClean="0">
                <a:solidFill>
                  <a:srgbClr val="0070C0"/>
                </a:solidFill>
                <a:latin typeface="Arial Rounded MT Bold" pitchFamily="34" charset="0"/>
              </a:rPr>
              <a:t> I</a:t>
            </a:r>
            <a:r>
              <a:rPr lang="id-ID" sz="2000" dirty="0" smtClean="0">
                <a:solidFill>
                  <a:srgbClr val="0070C0"/>
                </a:solidFill>
                <a:latin typeface="Arial Rounded MT Bold" pitchFamily="34" charset="0"/>
              </a:rPr>
              <a:t>I</a:t>
            </a:r>
            <a:r>
              <a:rPr lang="en-US" sz="2000" dirty="0" smtClean="0">
                <a:solidFill>
                  <a:srgbClr val="0070C0"/>
                </a:solidFill>
                <a:latin typeface="Arial Rounded MT Bold" pitchFamily="34" charset="0"/>
              </a:rPr>
              <a:t>I, Lt. </a:t>
            </a:r>
            <a:r>
              <a:rPr lang="id-ID" sz="2000" dirty="0" smtClean="0">
                <a:solidFill>
                  <a:srgbClr val="0070C0"/>
                </a:solidFill>
                <a:latin typeface="Arial Rounded MT Bold" pitchFamily="34" charset="0"/>
              </a:rPr>
              <a:t>2</a:t>
            </a:r>
            <a:r>
              <a:rPr lang="en-US" sz="2000" dirty="0" smtClean="0">
                <a:solidFill>
                  <a:srgbClr val="0070C0"/>
                </a:solidFill>
                <a:latin typeface="Arial Rounded MT Bold" pitchFamily="34" charset="0"/>
              </a:rPr>
              <a:t>, </a:t>
            </a:r>
            <a:r>
              <a:rPr lang="id-ID" sz="2000" dirty="0" smtClean="0">
                <a:solidFill>
                  <a:srgbClr val="0070C0"/>
                </a:solidFill>
                <a:latin typeface="Arial Rounded MT Bold" pitchFamily="34" charset="0"/>
              </a:rPr>
              <a:t>Kementerian</a:t>
            </a:r>
            <a:r>
              <a:rPr lang="en-US" sz="2000" dirty="0" smtClean="0">
                <a:solidFill>
                  <a:srgbClr val="0070C0"/>
                </a:solidFill>
                <a:latin typeface="Arial Rounded MT Bold" pitchFamily="34" charset="0"/>
              </a:rPr>
              <a:t> </a:t>
            </a:r>
            <a:r>
              <a:rPr lang="en-US" sz="2000" dirty="0" err="1" smtClean="0">
                <a:solidFill>
                  <a:srgbClr val="0070C0"/>
                </a:solidFill>
                <a:latin typeface="Arial Rounded MT Bold" pitchFamily="34" charset="0"/>
              </a:rPr>
              <a:t>Keuangan</a:t>
            </a:r>
            <a:r>
              <a:rPr lang="en-US" sz="2000" dirty="0" smtClean="0">
                <a:solidFill>
                  <a:srgbClr val="0070C0"/>
                </a:solidFill>
                <a:latin typeface="Arial Rounded MT Bold" pitchFamily="34" charset="0"/>
              </a:rPr>
              <a:t/>
            </a:r>
            <a:br>
              <a:rPr lang="en-US" sz="2000" dirty="0" smtClean="0">
                <a:solidFill>
                  <a:srgbClr val="0070C0"/>
                </a:solidFill>
                <a:latin typeface="Arial Rounded MT Bold" pitchFamily="34" charset="0"/>
              </a:rPr>
            </a:br>
            <a:r>
              <a:rPr lang="en-US" sz="2000" dirty="0" smtClean="0">
                <a:solidFill>
                  <a:srgbClr val="0070C0"/>
                </a:solidFill>
                <a:latin typeface="Arial Rounded MT Bold" pitchFamily="34" charset="0"/>
              </a:rPr>
              <a:t>Jl. Budi </a:t>
            </a:r>
            <a:r>
              <a:rPr lang="en-US" sz="2000" dirty="0" err="1" smtClean="0">
                <a:solidFill>
                  <a:srgbClr val="0070C0"/>
                </a:solidFill>
                <a:latin typeface="Arial Rounded MT Bold" pitchFamily="34" charset="0"/>
              </a:rPr>
              <a:t>Utomo</a:t>
            </a:r>
            <a:r>
              <a:rPr lang="en-US" sz="2000" dirty="0" smtClean="0">
                <a:solidFill>
                  <a:srgbClr val="0070C0"/>
                </a:solidFill>
                <a:latin typeface="Arial Rounded MT Bold" pitchFamily="34" charset="0"/>
              </a:rPr>
              <a:t> No. 6, Jakarta</a:t>
            </a:r>
            <a:r>
              <a:rPr lang="id-ID" sz="2000" dirty="0" smtClean="0">
                <a:solidFill>
                  <a:srgbClr val="0070C0"/>
                </a:solidFill>
                <a:latin typeface="Arial Rounded MT Bold" pitchFamily="34" charset="0"/>
              </a:rPr>
              <a:t> Pusat</a:t>
            </a:r>
            <a:r>
              <a:rPr lang="en-US" sz="2000" dirty="0" smtClean="0">
                <a:solidFill>
                  <a:srgbClr val="0070C0"/>
                </a:solidFill>
                <a:latin typeface="Arial Rounded MT Bold" pitchFamily="34" charset="0"/>
              </a:rPr>
              <a:t/>
            </a:r>
            <a:br>
              <a:rPr lang="en-US" sz="2000" dirty="0" smtClean="0">
                <a:solidFill>
                  <a:srgbClr val="0070C0"/>
                </a:solidFill>
                <a:latin typeface="Arial Rounded MT Bold" pitchFamily="34" charset="0"/>
              </a:rPr>
            </a:br>
            <a:r>
              <a:rPr lang="en-US" sz="2000" dirty="0" err="1" smtClean="0">
                <a:solidFill>
                  <a:srgbClr val="0070C0"/>
                </a:solidFill>
                <a:latin typeface="Arial Rounded MT Bold" pitchFamily="34" charset="0"/>
              </a:rPr>
              <a:t>Telepon</a:t>
            </a:r>
            <a:r>
              <a:rPr lang="en-US" sz="2000" dirty="0" smtClean="0">
                <a:solidFill>
                  <a:srgbClr val="0070C0"/>
                </a:solidFill>
                <a:latin typeface="Arial Rounded MT Bold" pitchFamily="34" charset="0"/>
              </a:rPr>
              <a:t>/Fax (021) 352 4551</a:t>
            </a:r>
            <a:br>
              <a:rPr lang="en-US" sz="2000" dirty="0" smtClean="0">
                <a:solidFill>
                  <a:srgbClr val="0070C0"/>
                </a:solidFill>
                <a:latin typeface="Arial Rounded MT Bold" pitchFamily="34" charset="0"/>
              </a:rPr>
            </a:br>
            <a:r>
              <a:rPr lang="id-ID" sz="2000" dirty="0" smtClean="0">
                <a:solidFill>
                  <a:srgbClr val="0070C0"/>
                </a:solidFill>
                <a:latin typeface="Arial Rounded MT Bold" pitchFamily="34" charset="0"/>
              </a:rPr>
              <a:t>W</a:t>
            </a:r>
            <a:r>
              <a:rPr lang="en-US" sz="2000" dirty="0" err="1" smtClean="0">
                <a:solidFill>
                  <a:srgbClr val="0070C0"/>
                </a:solidFill>
                <a:latin typeface="Arial Rounded MT Bold" pitchFamily="34" charset="0"/>
              </a:rPr>
              <a:t>ebsite</a:t>
            </a:r>
            <a:r>
              <a:rPr lang="en-US" sz="2000" dirty="0" smtClean="0">
                <a:solidFill>
                  <a:srgbClr val="0070C0"/>
                </a:solidFill>
                <a:latin typeface="Arial Rounded MT Bold" pitchFamily="34" charset="0"/>
              </a:rPr>
              <a:t>: www.ksap.org </a:t>
            </a:r>
            <a:br>
              <a:rPr lang="en-US" sz="2000" dirty="0" smtClean="0">
                <a:solidFill>
                  <a:srgbClr val="0070C0"/>
                </a:solidFill>
                <a:latin typeface="Arial Rounded MT Bold" pitchFamily="34" charset="0"/>
              </a:rPr>
            </a:br>
            <a:r>
              <a:rPr lang="en-US" sz="2000" dirty="0" smtClean="0">
                <a:solidFill>
                  <a:srgbClr val="0070C0"/>
                </a:solidFill>
                <a:latin typeface="Arial Rounded MT Bold" pitchFamily="34" charset="0"/>
              </a:rPr>
              <a:t>Email: webmaster@ksap.org</a:t>
            </a:r>
            <a:endParaRPr lang="en-US" sz="2000" dirty="0">
              <a:solidFill>
                <a:srgbClr val="0070C0"/>
              </a:solidFill>
            </a:endParaRPr>
          </a:p>
        </p:txBody>
      </p:sp>
      <p:sp>
        <p:nvSpPr>
          <p:cNvPr id="6" name="Slide Number Placeholder 5"/>
          <p:cNvSpPr>
            <a:spLocks noGrp="1"/>
          </p:cNvSpPr>
          <p:nvPr>
            <p:ph type="sldNum" sz="quarter" idx="12"/>
          </p:nvPr>
        </p:nvSpPr>
        <p:spPr/>
        <p:txBody>
          <a:bodyPr/>
          <a:lstStyle/>
          <a:p>
            <a:fld id="{0CA38605-D86C-4AC1-A300-2DD61464C1AA}" type="slidenum">
              <a:rPr lang="en-US" smtClean="0"/>
              <a:pPr/>
              <a:t>31</a:t>
            </a:fld>
            <a:endParaRPr lang="en-US"/>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pPr algn="ctr"/>
            <a:r>
              <a:rPr lang="en-US" dirty="0" smtClean="0">
                <a:effectLst>
                  <a:outerShdw blurRad="38100" dist="38100" dir="2700000" algn="tl">
                    <a:srgbClr val="000000">
                      <a:alpha val="43137"/>
                    </a:srgbClr>
                  </a:outerShdw>
                </a:effectLst>
                <a:latin typeface="Arial Black" pitchFamily="34" charset="0"/>
              </a:rPr>
              <a:t>REGULASI TENTANG BANTUAN SOSIAL (1</a:t>
            </a:r>
            <a:r>
              <a:rPr lang="id-ID" dirty="0" smtClean="0">
                <a:effectLst>
                  <a:outerShdw blurRad="38100" dist="38100" dir="2700000" algn="tl">
                    <a:srgbClr val="000000">
                      <a:alpha val="43137"/>
                    </a:srgbClr>
                  </a:outerShdw>
                </a:effectLst>
                <a:latin typeface="Arial Black" pitchFamily="34" charset="0"/>
              </a:rPr>
              <a:t>-5</a:t>
            </a:r>
            <a:r>
              <a:rPr lang="en-US" dirty="0" smtClean="0">
                <a:effectLst>
                  <a:outerShdw blurRad="38100" dist="38100" dir="2700000" algn="tl">
                    <a:srgbClr val="000000">
                      <a:alpha val="43137"/>
                    </a:srgbClr>
                  </a:outerShdw>
                </a:effectLst>
                <a:latin typeface="Arial Black" pitchFamily="34" charset="0"/>
              </a:rPr>
              <a:t>)</a:t>
            </a:r>
            <a:endParaRPr lang="en-US" sz="3300" dirty="0">
              <a:effectLst>
                <a:outerShdw blurRad="38100" dist="38100" dir="2700000" algn="tl">
                  <a:srgbClr val="000000">
                    <a:alpha val="43137"/>
                  </a:srgbClr>
                </a:outerShdw>
              </a:effectLst>
              <a:latin typeface="Arial Black" pitchFamily="34" charset="0"/>
            </a:endParaRPr>
          </a:p>
        </p:txBody>
      </p:sp>
      <p:sp>
        <p:nvSpPr>
          <p:cNvPr id="3" name="Content Placeholder 2"/>
          <p:cNvSpPr>
            <a:spLocks noGrp="1"/>
          </p:cNvSpPr>
          <p:nvPr>
            <p:ph type="subTitle" idx="1"/>
          </p:nvPr>
        </p:nvSpPr>
        <p:spPr>
          <a:xfrm>
            <a:off x="457200" y="990600"/>
            <a:ext cx="8229600" cy="5486400"/>
          </a:xfrm>
        </p:spPr>
        <p:txBody>
          <a:bodyPr>
            <a:noAutofit/>
          </a:bodyPr>
          <a:lstStyle/>
          <a:p>
            <a:pPr>
              <a:spcBef>
                <a:spcPts val="600"/>
              </a:spcBef>
              <a:spcAft>
                <a:spcPts val="600"/>
              </a:spcAft>
              <a:buNone/>
            </a:pPr>
            <a:r>
              <a:rPr lang="en-US" sz="2200" b="1" dirty="0" smtClean="0"/>
              <a:t>UU No</a:t>
            </a:r>
            <a:r>
              <a:rPr lang="id-ID" sz="2200" b="1" dirty="0" smtClean="0"/>
              <a:t>mor</a:t>
            </a:r>
            <a:r>
              <a:rPr lang="en-US" sz="2200" b="1" dirty="0" smtClean="0"/>
              <a:t> 11 </a:t>
            </a:r>
            <a:r>
              <a:rPr lang="en-US" sz="2200" b="1" dirty="0" err="1" smtClean="0"/>
              <a:t>Tahun</a:t>
            </a:r>
            <a:r>
              <a:rPr lang="en-US" sz="2200" b="1" dirty="0" smtClean="0"/>
              <a:t> 2009 </a:t>
            </a:r>
            <a:r>
              <a:rPr lang="en-US" sz="2200" b="1" dirty="0" err="1" smtClean="0"/>
              <a:t>tentang</a:t>
            </a:r>
            <a:r>
              <a:rPr lang="en-US" sz="2200" b="1" dirty="0" smtClean="0"/>
              <a:t> </a:t>
            </a:r>
            <a:r>
              <a:rPr lang="en-US" sz="2200" b="1" dirty="0" err="1" smtClean="0"/>
              <a:t>Kesejahteraan</a:t>
            </a:r>
            <a:r>
              <a:rPr lang="en-US" sz="2200" b="1" dirty="0" smtClean="0"/>
              <a:t> </a:t>
            </a:r>
            <a:r>
              <a:rPr lang="en-US" sz="2200" b="1" dirty="0" err="1" smtClean="0"/>
              <a:t>Sosial</a:t>
            </a:r>
            <a:r>
              <a:rPr lang="id-ID" sz="2200" b="1" dirty="0" smtClean="0"/>
              <a:t>:</a:t>
            </a:r>
            <a:endParaRPr lang="en-US" sz="2200" b="1" dirty="0" smtClean="0"/>
          </a:p>
          <a:p>
            <a:pPr marL="346075" indent="-346075" algn="just">
              <a:spcBef>
                <a:spcPts val="600"/>
              </a:spcBef>
              <a:spcAft>
                <a:spcPts val="600"/>
              </a:spcAft>
              <a:buFont typeface="Wingdings" pitchFamily="2" charset="2"/>
              <a:buChar char="§"/>
            </a:pPr>
            <a:r>
              <a:rPr lang="en-US" sz="1900" b="1" dirty="0" err="1" smtClean="0"/>
              <a:t>Rehabilitasi</a:t>
            </a:r>
            <a:r>
              <a:rPr lang="en-US" sz="1900" b="1" dirty="0" smtClean="0"/>
              <a:t> </a:t>
            </a:r>
            <a:r>
              <a:rPr lang="en-US" sz="1900" b="1" dirty="0" err="1" smtClean="0"/>
              <a:t>sosial</a:t>
            </a:r>
            <a:r>
              <a:rPr lang="en-US" sz="1900" b="1" dirty="0" smtClean="0"/>
              <a:t> </a:t>
            </a:r>
            <a:r>
              <a:rPr lang="en-US" sz="1900" dirty="0" err="1" smtClean="0"/>
              <a:t>dimaksudkan</a:t>
            </a:r>
            <a:r>
              <a:rPr lang="en-US" sz="1900" dirty="0" smtClean="0"/>
              <a:t> </a:t>
            </a:r>
            <a:r>
              <a:rPr lang="en-US" sz="1900" dirty="0" err="1" smtClean="0"/>
              <a:t>untuk</a:t>
            </a:r>
            <a:r>
              <a:rPr lang="en-US" sz="1900" dirty="0" smtClean="0"/>
              <a:t> </a:t>
            </a:r>
            <a:r>
              <a:rPr lang="en-US" sz="1900" dirty="0" err="1" smtClean="0"/>
              <a:t>memulihkan</a:t>
            </a:r>
            <a:r>
              <a:rPr lang="en-US" sz="1900" dirty="0" smtClean="0"/>
              <a:t> </a:t>
            </a:r>
            <a:r>
              <a:rPr lang="en-US" sz="1900" dirty="0" err="1" smtClean="0"/>
              <a:t>dan</a:t>
            </a:r>
            <a:r>
              <a:rPr lang="en-US" sz="1900" dirty="0" smtClean="0"/>
              <a:t> </a:t>
            </a:r>
            <a:r>
              <a:rPr lang="en-US" sz="1900" dirty="0" err="1" smtClean="0"/>
              <a:t>mengembangkan</a:t>
            </a:r>
            <a:r>
              <a:rPr lang="en-US" sz="1900" dirty="0" smtClean="0"/>
              <a:t> </a:t>
            </a:r>
            <a:r>
              <a:rPr lang="en-US" sz="1900" dirty="0" err="1" smtClean="0"/>
              <a:t>kemampuan</a:t>
            </a:r>
            <a:r>
              <a:rPr lang="en-US" sz="1900" dirty="0" smtClean="0"/>
              <a:t> </a:t>
            </a:r>
            <a:r>
              <a:rPr lang="en-US" sz="1900" dirty="0" err="1" smtClean="0"/>
              <a:t>seseorang</a:t>
            </a:r>
            <a:r>
              <a:rPr lang="en-US" sz="1900" dirty="0" smtClean="0"/>
              <a:t> yang </a:t>
            </a:r>
            <a:r>
              <a:rPr lang="en-US" sz="1900" dirty="0" err="1" smtClean="0"/>
              <a:t>mengalami</a:t>
            </a:r>
            <a:r>
              <a:rPr lang="en-US" sz="1900" dirty="0" smtClean="0"/>
              <a:t> </a:t>
            </a:r>
            <a:r>
              <a:rPr lang="en-US" sz="1900" dirty="0" err="1" smtClean="0"/>
              <a:t>disfungsi</a:t>
            </a:r>
            <a:r>
              <a:rPr lang="en-US" sz="1900" dirty="0" smtClean="0"/>
              <a:t> </a:t>
            </a:r>
            <a:r>
              <a:rPr lang="en-US" sz="1900" dirty="0" err="1" smtClean="0"/>
              <a:t>sosial</a:t>
            </a:r>
            <a:r>
              <a:rPr lang="en-US" sz="1900" dirty="0" smtClean="0"/>
              <a:t> agar </a:t>
            </a:r>
            <a:r>
              <a:rPr lang="en-US" sz="1900" dirty="0" err="1" smtClean="0"/>
              <a:t>dapat</a:t>
            </a:r>
            <a:r>
              <a:rPr lang="en-US" sz="1900" dirty="0" smtClean="0"/>
              <a:t> </a:t>
            </a:r>
            <a:r>
              <a:rPr lang="en-US" sz="1900" dirty="0" err="1" smtClean="0"/>
              <a:t>melaksanakan</a:t>
            </a:r>
            <a:r>
              <a:rPr lang="en-US" sz="1900" dirty="0" smtClean="0"/>
              <a:t> </a:t>
            </a:r>
            <a:r>
              <a:rPr lang="en-US" sz="1900" dirty="0" err="1" smtClean="0"/>
              <a:t>fungsi</a:t>
            </a:r>
            <a:r>
              <a:rPr lang="en-US" sz="1900" dirty="0" smtClean="0"/>
              <a:t> </a:t>
            </a:r>
            <a:r>
              <a:rPr lang="en-US" sz="1900" dirty="0" err="1" smtClean="0"/>
              <a:t>sosialnya</a:t>
            </a:r>
            <a:r>
              <a:rPr lang="en-US" sz="1900" dirty="0" smtClean="0"/>
              <a:t> </a:t>
            </a:r>
            <a:r>
              <a:rPr lang="en-US" sz="1900" dirty="0" err="1" smtClean="0"/>
              <a:t>secara</a:t>
            </a:r>
            <a:r>
              <a:rPr lang="en-US" sz="1900" dirty="0" smtClean="0"/>
              <a:t> </a:t>
            </a:r>
            <a:r>
              <a:rPr lang="en-US" sz="1900" dirty="0" err="1" smtClean="0"/>
              <a:t>wajar</a:t>
            </a:r>
            <a:r>
              <a:rPr lang="en-US" sz="1900" dirty="0" smtClean="0"/>
              <a:t>.</a:t>
            </a:r>
          </a:p>
          <a:p>
            <a:pPr marL="346075" indent="-346075" algn="just">
              <a:spcBef>
                <a:spcPts val="600"/>
              </a:spcBef>
              <a:spcAft>
                <a:spcPts val="600"/>
              </a:spcAft>
              <a:buFont typeface="Wingdings" pitchFamily="2" charset="2"/>
              <a:buChar char="§"/>
            </a:pPr>
            <a:r>
              <a:rPr lang="en-US" sz="1900" b="1" dirty="0" err="1" smtClean="0"/>
              <a:t>Perlindungan</a:t>
            </a:r>
            <a:r>
              <a:rPr lang="en-US" sz="1900" b="1" dirty="0" smtClean="0"/>
              <a:t> </a:t>
            </a:r>
            <a:r>
              <a:rPr lang="en-US" sz="1900" b="1" dirty="0" err="1" smtClean="0"/>
              <a:t>sosial</a:t>
            </a:r>
            <a:r>
              <a:rPr lang="en-US" sz="1900" b="1" dirty="0" smtClean="0"/>
              <a:t> </a:t>
            </a:r>
            <a:r>
              <a:rPr lang="en-US" sz="1900" dirty="0" err="1" smtClean="0"/>
              <a:t>dimaksudkan</a:t>
            </a:r>
            <a:r>
              <a:rPr lang="en-US" sz="1900" dirty="0" smtClean="0"/>
              <a:t> </a:t>
            </a:r>
            <a:r>
              <a:rPr lang="en-US" sz="1900" dirty="0" err="1" smtClean="0"/>
              <a:t>untuk</a:t>
            </a:r>
            <a:r>
              <a:rPr lang="en-US" sz="1900" dirty="0" smtClean="0"/>
              <a:t> </a:t>
            </a:r>
            <a:r>
              <a:rPr lang="en-US" sz="1900" dirty="0" err="1" smtClean="0"/>
              <a:t>mencegah</a:t>
            </a:r>
            <a:r>
              <a:rPr lang="en-US" sz="1900" dirty="0" smtClean="0"/>
              <a:t> </a:t>
            </a:r>
            <a:r>
              <a:rPr lang="en-US" sz="1900" dirty="0" err="1" smtClean="0"/>
              <a:t>dan</a:t>
            </a:r>
            <a:r>
              <a:rPr lang="en-US" sz="1900" dirty="0" smtClean="0"/>
              <a:t> </a:t>
            </a:r>
            <a:r>
              <a:rPr lang="en-US" sz="1900" dirty="0" err="1" smtClean="0"/>
              <a:t>menangani</a:t>
            </a:r>
            <a:r>
              <a:rPr lang="en-US" sz="1900" dirty="0" smtClean="0"/>
              <a:t> </a:t>
            </a:r>
            <a:r>
              <a:rPr lang="en-US" sz="1900" dirty="0" err="1" smtClean="0"/>
              <a:t>risiko</a:t>
            </a:r>
            <a:r>
              <a:rPr lang="en-US" sz="1900" dirty="0" smtClean="0"/>
              <a:t> </a:t>
            </a:r>
            <a:r>
              <a:rPr lang="en-US" sz="1900" dirty="0" err="1" smtClean="0"/>
              <a:t>dari</a:t>
            </a:r>
            <a:r>
              <a:rPr lang="en-US" sz="1900" dirty="0" smtClean="0"/>
              <a:t> </a:t>
            </a:r>
            <a:r>
              <a:rPr lang="en-US" sz="1900" dirty="0" err="1" smtClean="0"/>
              <a:t>guncangan</a:t>
            </a:r>
            <a:r>
              <a:rPr lang="en-US" sz="1900" dirty="0"/>
              <a:t>/</a:t>
            </a:r>
            <a:r>
              <a:rPr lang="en-US" sz="1900" dirty="0" err="1" smtClean="0"/>
              <a:t>kerentanan</a:t>
            </a:r>
            <a:r>
              <a:rPr lang="en-US" sz="1900" dirty="0" smtClean="0"/>
              <a:t> </a:t>
            </a:r>
            <a:r>
              <a:rPr lang="en-US" sz="1900" dirty="0" err="1" smtClean="0"/>
              <a:t>sosial</a:t>
            </a:r>
            <a:r>
              <a:rPr lang="en-US" sz="1900" dirty="0" smtClean="0"/>
              <a:t> agar </a:t>
            </a:r>
            <a:r>
              <a:rPr lang="en-US" sz="1900" dirty="0" err="1" smtClean="0"/>
              <a:t>kelangsungan</a:t>
            </a:r>
            <a:r>
              <a:rPr lang="en-US" sz="1900" dirty="0" smtClean="0"/>
              <a:t> </a:t>
            </a:r>
            <a:r>
              <a:rPr lang="en-US" sz="1900" dirty="0" err="1" smtClean="0"/>
              <a:t>hidupnya</a:t>
            </a:r>
            <a:r>
              <a:rPr lang="en-US" sz="1900" dirty="0" smtClean="0"/>
              <a:t> </a:t>
            </a:r>
            <a:r>
              <a:rPr lang="en-US" sz="1900" dirty="0" err="1" smtClean="0"/>
              <a:t>dapat</a:t>
            </a:r>
            <a:r>
              <a:rPr lang="en-US" sz="1900" dirty="0" smtClean="0"/>
              <a:t> </a:t>
            </a:r>
            <a:r>
              <a:rPr lang="en-US" sz="1900" dirty="0" err="1" smtClean="0"/>
              <a:t>dipenuhi</a:t>
            </a:r>
            <a:r>
              <a:rPr lang="en-US" sz="1900" dirty="0" smtClean="0"/>
              <a:t> </a:t>
            </a:r>
            <a:r>
              <a:rPr lang="en-US" sz="1900" dirty="0" err="1" smtClean="0"/>
              <a:t>sesuai</a:t>
            </a:r>
            <a:r>
              <a:rPr lang="en-US" sz="1900" dirty="0" smtClean="0"/>
              <a:t> </a:t>
            </a:r>
            <a:r>
              <a:rPr lang="en-US" sz="1900" dirty="0" err="1" smtClean="0"/>
              <a:t>dengan</a:t>
            </a:r>
            <a:r>
              <a:rPr lang="en-US" sz="1900" dirty="0" smtClean="0"/>
              <a:t> </a:t>
            </a:r>
            <a:r>
              <a:rPr lang="en-US" sz="1900" dirty="0" err="1" smtClean="0"/>
              <a:t>kebutuhan</a:t>
            </a:r>
            <a:r>
              <a:rPr lang="en-US" sz="1900" dirty="0" smtClean="0"/>
              <a:t> </a:t>
            </a:r>
            <a:r>
              <a:rPr lang="en-US" sz="1900" dirty="0" err="1" smtClean="0"/>
              <a:t>dasar</a:t>
            </a:r>
            <a:r>
              <a:rPr lang="en-US" sz="1900" dirty="0" smtClean="0"/>
              <a:t> minimal</a:t>
            </a:r>
          </a:p>
          <a:p>
            <a:pPr marL="346075" indent="-346075" algn="just">
              <a:spcBef>
                <a:spcPts val="600"/>
              </a:spcBef>
              <a:spcAft>
                <a:spcPts val="600"/>
              </a:spcAft>
              <a:buFont typeface="Wingdings" pitchFamily="2" charset="2"/>
              <a:buChar char="§"/>
            </a:pPr>
            <a:r>
              <a:rPr lang="en-US" sz="1900" b="1" dirty="0" err="1" smtClean="0"/>
              <a:t>Pemberdayaan</a:t>
            </a:r>
            <a:r>
              <a:rPr lang="en-US" sz="1900" b="1" dirty="0" smtClean="0"/>
              <a:t> </a:t>
            </a:r>
            <a:r>
              <a:rPr lang="en-US" sz="1900" b="1" dirty="0" err="1" smtClean="0"/>
              <a:t>sosial</a:t>
            </a:r>
            <a:r>
              <a:rPr lang="en-US" sz="1900" dirty="0"/>
              <a:t>,</a:t>
            </a:r>
            <a:r>
              <a:rPr lang="en-US" sz="1900" dirty="0" smtClean="0"/>
              <a:t> </a:t>
            </a:r>
            <a:r>
              <a:rPr lang="en-US" sz="1900" dirty="0" err="1" smtClean="0"/>
              <a:t>semua</a:t>
            </a:r>
            <a:r>
              <a:rPr lang="en-US" sz="1900" dirty="0" smtClean="0"/>
              <a:t> </a:t>
            </a:r>
            <a:r>
              <a:rPr lang="en-US" sz="1900" dirty="0" err="1" smtClean="0"/>
              <a:t>upaya</a:t>
            </a:r>
            <a:r>
              <a:rPr lang="en-US" sz="1900" dirty="0" smtClean="0"/>
              <a:t> agar </a:t>
            </a:r>
            <a:r>
              <a:rPr lang="en-US" sz="1900" dirty="0" err="1" smtClean="0"/>
              <a:t>warga</a:t>
            </a:r>
            <a:r>
              <a:rPr lang="en-US" sz="1900" dirty="0" smtClean="0"/>
              <a:t> </a:t>
            </a:r>
            <a:r>
              <a:rPr lang="en-US" sz="1900" dirty="0" err="1" smtClean="0"/>
              <a:t>negara</a:t>
            </a:r>
            <a:r>
              <a:rPr lang="en-US" sz="1900" dirty="0" smtClean="0"/>
              <a:t> yang </a:t>
            </a:r>
            <a:r>
              <a:rPr lang="en-US" sz="1900" dirty="0" err="1" smtClean="0"/>
              <a:t>mengalami</a:t>
            </a:r>
            <a:r>
              <a:rPr lang="en-US" sz="1900" dirty="0" smtClean="0"/>
              <a:t> </a:t>
            </a:r>
            <a:r>
              <a:rPr lang="en-US" sz="1900" dirty="0" err="1" smtClean="0"/>
              <a:t>masalah</a:t>
            </a:r>
            <a:r>
              <a:rPr lang="en-US" sz="1900" dirty="0" smtClean="0"/>
              <a:t> </a:t>
            </a:r>
            <a:r>
              <a:rPr lang="en-US" sz="1900" dirty="0" err="1" smtClean="0"/>
              <a:t>sosial</a:t>
            </a:r>
            <a:r>
              <a:rPr lang="en-US" sz="1900" dirty="0" smtClean="0"/>
              <a:t> </a:t>
            </a:r>
            <a:r>
              <a:rPr lang="en-US" sz="1900" dirty="0" err="1" smtClean="0"/>
              <a:t>mempunyai</a:t>
            </a:r>
            <a:r>
              <a:rPr lang="en-US" sz="1900" dirty="0" smtClean="0"/>
              <a:t> </a:t>
            </a:r>
            <a:r>
              <a:rPr lang="en-US" sz="1900" dirty="0" err="1" smtClean="0"/>
              <a:t>daya</a:t>
            </a:r>
            <a:r>
              <a:rPr lang="en-US" sz="1900" dirty="0" smtClean="0"/>
              <a:t> </a:t>
            </a:r>
            <a:r>
              <a:rPr lang="en-US" sz="1900" dirty="0" err="1" smtClean="0"/>
              <a:t>sehingga</a:t>
            </a:r>
            <a:r>
              <a:rPr lang="en-US" sz="1900" dirty="0" smtClean="0"/>
              <a:t> </a:t>
            </a:r>
            <a:r>
              <a:rPr lang="en-US" sz="1900" dirty="0" err="1" smtClean="0"/>
              <a:t>mampu</a:t>
            </a:r>
            <a:r>
              <a:rPr lang="en-US" sz="1900" dirty="0" smtClean="0"/>
              <a:t> </a:t>
            </a:r>
            <a:r>
              <a:rPr lang="en-US" sz="1900" dirty="0" err="1" smtClean="0"/>
              <a:t>memenuhi</a:t>
            </a:r>
            <a:r>
              <a:rPr lang="en-US" sz="1900" dirty="0" smtClean="0"/>
              <a:t> </a:t>
            </a:r>
            <a:r>
              <a:rPr lang="en-US" sz="1900" dirty="0" err="1" smtClean="0"/>
              <a:t>kebutuhan</a:t>
            </a:r>
            <a:r>
              <a:rPr lang="en-US" sz="1900" dirty="0" smtClean="0"/>
              <a:t> </a:t>
            </a:r>
            <a:r>
              <a:rPr lang="en-US" sz="1900" dirty="0" err="1" smtClean="0"/>
              <a:t>dasarnya</a:t>
            </a:r>
            <a:endParaRPr lang="en-US" sz="1900" dirty="0" smtClean="0"/>
          </a:p>
          <a:p>
            <a:pPr marL="346075" indent="-346075" algn="just">
              <a:spcBef>
                <a:spcPts val="600"/>
              </a:spcBef>
              <a:spcAft>
                <a:spcPts val="600"/>
              </a:spcAft>
              <a:buFont typeface="Wingdings" pitchFamily="2" charset="2"/>
              <a:buChar char="§"/>
            </a:pPr>
            <a:r>
              <a:rPr lang="en-US" sz="1900" b="1" dirty="0" err="1" smtClean="0"/>
              <a:t>Jaminan</a:t>
            </a:r>
            <a:r>
              <a:rPr lang="en-US" sz="1900" b="1" dirty="0" smtClean="0"/>
              <a:t> </a:t>
            </a:r>
            <a:r>
              <a:rPr lang="en-US" sz="1900" b="1" dirty="0" err="1" smtClean="0"/>
              <a:t>Sosial</a:t>
            </a:r>
            <a:r>
              <a:rPr lang="en-US" sz="1900" dirty="0" smtClean="0"/>
              <a:t>, </a:t>
            </a:r>
            <a:r>
              <a:rPr lang="en-US" sz="1900" dirty="0" err="1" smtClean="0"/>
              <a:t>skema</a:t>
            </a:r>
            <a:r>
              <a:rPr lang="en-US" sz="1900" dirty="0" smtClean="0"/>
              <a:t> </a:t>
            </a:r>
            <a:r>
              <a:rPr lang="en-US" sz="1900" dirty="0" err="1" smtClean="0"/>
              <a:t>untuk</a:t>
            </a:r>
            <a:r>
              <a:rPr lang="en-US" sz="1900" dirty="0" smtClean="0"/>
              <a:t> </a:t>
            </a:r>
            <a:r>
              <a:rPr lang="en-US" sz="1900" dirty="0" err="1" smtClean="0"/>
              <a:t>menjamin</a:t>
            </a:r>
            <a:r>
              <a:rPr lang="en-US" sz="1900" dirty="0" smtClean="0"/>
              <a:t> </a:t>
            </a:r>
            <a:r>
              <a:rPr lang="en-US" sz="1900" dirty="0" err="1" smtClean="0"/>
              <a:t>seluruh</a:t>
            </a:r>
            <a:r>
              <a:rPr lang="en-US" sz="1900" dirty="0" smtClean="0"/>
              <a:t> </a:t>
            </a:r>
            <a:r>
              <a:rPr lang="en-US" sz="1900" dirty="0" err="1" smtClean="0"/>
              <a:t>rakyat</a:t>
            </a:r>
            <a:r>
              <a:rPr lang="en-US" sz="1900" dirty="0" smtClean="0"/>
              <a:t> agar </a:t>
            </a:r>
            <a:r>
              <a:rPr lang="en-US" sz="1900" dirty="0" err="1" smtClean="0"/>
              <a:t>dapat</a:t>
            </a:r>
            <a:r>
              <a:rPr lang="en-US" sz="1900" dirty="0" smtClean="0"/>
              <a:t> </a:t>
            </a:r>
            <a:r>
              <a:rPr lang="en-US" sz="1900" dirty="0" err="1" smtClean="0"/>
              <a:t>memenuhi</a:t>
            </a:r>
            <a:r>
              <a:rPr lang="en-US" sz="1900" dirty="0" smtClean="0"/>
              <a:t> </a:t>
            </a:r>
            <a:r>
              <a:rPr lang="en-US" sz="1900" dirty="0" err="1" smtClean="0"/>
              <a:t>kebutuhan</a:t>
            </a:r>
            <a:r>
              <a:rPr lang="en-US" sz="1900" dirty="0" smtClean="0"/>
              <a:t> </a:t>
            </a:r>
            <a:r>
              <a:rPr lang="en-US" sz="1900" dirty="0" err="1" smtClean="0"/>
              <a:t>dasar</a:t>
            </a:r>
            <a:r>
              <a:rPr lang="en-US" sz="1900" dirty="0" smtClean="0"/>
              <a:t> </a:t>
            </a:r>
            <a:r>
              <a:rPr lang="en-US" sz="1900" dirty="0" err="1" smtClean="0"/>
              <a:t>hidupnya</a:t>
            </a:r>
            <a:r>
              <a:rPr lang="en-US" sz="1900" dirty="0" smtClean="0"/>
              <a:t> yang </a:t>
            </a:r>
            <a:r>
              <a:rPr lang="en-US" sz="1900" dirty="0" err="1" smtClean="0"/>
              <a:t>layak</a:t>
            </a:r>
            <a:endParaRPr lang="en-US" sz="1900" dirty="0" smtClean="0"/>
          </a:p>
          <a:p>
            <a:pPr marL="346075" indent="-346075" algn="just">
              <a:spcBef>
                <a:spcPts val="600"/>
              </a:spcBef>
              <a:spcAft>
                <a:spcPts val="600"/>
              </a:spcAft>
              <a:buFont typeface="Wingdings" pitchFamily="2" charset="2"/>
              <a:buChar char="§"/>
            </a:pPr>
            <a:r>
              <a:rPr lang="en-US" sz="1900" b="1" dirty="0" err="1" smtClean="0"/>
              <a:t>Penanggulangan</a:t>
            </a:r>
            <a:r>
              <a:rPr lang="en-US" sz="1900" b="1" dirty="0" smtClean="0"/>
              <a:t> </a:t>
            </a:r>
            <a:r>
              <a:rPr lang="en-US" sz="1900" b="1" dirty="0" err="1" smtClean="0"/>
              <a:t>Kemiskinan</a:t>
            </a:r>
            <a:r>
              <a:rPr lang="en-US" sz="1900" dirty="0" smtClean="0"/>
              <a:t>, </a:t>
            </a:r>
            <a:r>
              <a:rPr lang="en-US" sz="1900" dirty="0" err="1" smtClean="0"/>
              <a:t>kebijakan</a:t>
            </a:r>
            <a:r>
              <a:rPr lang="en-US" sz="1900" dirty="0" smtClean="0"/>
              <a:t>, program </a:t>
            </a:r>
            <a:r>
              <a:rPr lang="en-US" sz="1900" dirty="0" err="1" smtClean="0"/>
              <a:t>dan</a:t>
            </a:r>
            <a:r>
              <a:rPr lang="en-US" sz="1900" dirty="0" smtClean="0"/>
              <a:t> </a:t>
            </a:r>
            <a:r>
              <a:rPr lang="en-US" sz="1900" dirty="0" err="1" smtClean="0"/>
              <a:t>kegiatan</a:t>
            </a:r>
            <a:r>
              <a:rPr lang="en-US" sz="1900" dirty="0" smtClean="0"/>
              <a:t> yang </a:t>
            </a:r>
            <a:r>
              <a:rPr lang="en-US" sz="1900" dirty="0" err="1" smtClean="0"/>
              <a:t>tidak</a:t>
            </a:r>
            <a:r>
              <a:rPr lang="en-US" sz="1900" dirty="0" smtClean="0"/>
              <a:t> </a:t>
            </a:r>
            <a:r>
              <a:rPr lang="en-US" sz="1900" dirty="0" err="1" smtClean="0"/>
              <a:t>dapat</a:t>
            </a:r>
            <a:r>
              <a:rPr lang="en-US" sz="1900" dirty="0" smtClean="0"/>
              <a:t> </a:t>
            </a:r>
            <a:r>
              <a:rPr lang="en-US" sz="1900" dirty="0" err="1" smtClean="0"/>
              <a:t>dilakukan</a:t>
            </a:r>
            <a:r>
              <a:rPr lang="en-US" sz="1900" dirty="0" smtClean="0"/>
              <a:t> </a:t>
            </a:r>
            <a:r>
              <a:rPr lang="en-US" sz="1900" dirty="0" err="1" smtClean="0"/>
              <a:t>terhadap</a:t>
            </a:r>
            <a:r>
              <a:rPr lang="en-US" sz="1900" dirty="0" smtClean="0"/>
              <a:t> </a:t>
            </a:r>
            <a:r>
              <a:rPr lang="en-US" sz="1900" dirty="0" err="1" smtClean="0"/>
              <a:t>pihak</a:t>
            </a:r>
            <a:r>
              <a:rPr lang="en-US" sz="1900" dirty="0" smtClean="0"/>
              <a:t> yang </a:t>
            </a:r>
            <a:r>
              <a:rPr lang="en-US" sz="1900" dirty="0" err="1" smtClean="0"/>
              <a:t>tidak</a:t>
            </a:r>
            <a:r>
              <a:rPr lang="en-US" sz="1900" dirty="0" smtClean="0"/>
              <a:t> </a:t>
            </a:r>
            <a:r>
              <a:rPr lang="en-US" sz="1900" dirty="0" err="1" smtClean="0"/>
              <a:t>mempunyai</a:t>
            </a:r>
            <a:r>
              <a:rPr lang="en-US" sz="1900" dirty="0" smtClean="0"/>
              <a:t> </a:t>
            </a:r>
            <a:r>
              <a:rPr lang="en-US" sz="1900" dirty="0" err="1" smtClean="0"/>
              <a:t>mata</a:t>
            </a:r>
            <a:r>
              <a:rPr lang="en-US" sz="1900" dirty="0" smtClean="0"/>
              <a:t> </a:t>
            </a:r>
            <a:r>
              <a:rPr lang="en-US" sz="1900" dirty="0" err="1" smtClean="0"/>
              <a:t>pencaharian</a:t>
            </a:r>
            <a:r>
              <a:rPr lang="en-US" sz="1900" dirty="0" smtClean="0"/>
              <a:t> </a:t>
            </a:r>
            <a:r>
              <a:rPr lang="en-US" sz="1900" dirty="0" err="1" smtClean="0"/>
              <a:t>dan</a:t>
            </a:r>
            <a:r>
              <a:rPr lang="en-US" sz="1900" dirty="0" smtClean="0"/>
              <a:t> </a:t>
            </a:r>
            <a:r>
              <a:rPr lang="en-US" sz="1900" dirty="0" err="1" smtClean="0"/>
              <a:t>tidak</a:t>
            </a:r>
            <a:r>
              <a:rPr lang="en-US" sz="1900" dirty="0" smtClean="0"/>
              <a:t> </a:t>
            </a:r>
            <a:r>
              <a:rPr lang="en-US" sz="1900" dirty="0" err="1" smtClean="0"/>
              <a:t>dapat</a:t>
            </a:r>
            <a:r>
              <a:rPr lang="en-US" sz="1900" dirty="0" smtClean="0"/>
              <a:t> </a:t>
            </a:r>
            <a:r>
              <a:rPr lang="en-US" sz="1900" dirty="0" err="1" smtClean="0"/>
              <a:t>memenuhi</a:t>
            </a:r>
            <a:r>
              <a:rPr lang="en-US" sz="1900" dirty="0" smtClean="0"/>
              <a:t> </a:t>
            </a:r>
            <a:r>
              <a:rPr lang="en-US" sz="1900" dirty="0" err="1" smtClean="0"/>
              <a:t>kebutuhan</a:t>
            </a:r>
            <a:r>
              <a:rPr lang="en-US" sz="1900" dirty="0" smtClean="0"/>
              <a:t> yang </a:t>
            </a:r>
            <a:r>
              <a:rPr lang="en-US" sz="1900" dirty="0" err="1" smtClean="0"/>
              <a:t>layak</a:t>
            </a:r>
            <a:r>
              <a:rPr lang="en-US" sz="1900" dirty="0" smtClean="0"/>
              <a:t> </a:t>
            </a:r>
            <a:r>
              <a:rPr lang="en-US" sz="1900" dirty="0" err="1" smtClean="0"/>
              <a:t>bagi</a:t>
            </a:r>
            <a:r>
              <a:rPr lang="en-US" sz="1900" dirty="0" smtClean="0"/>
              <a:t> </a:t>
            </a:r>
            <a:r>
              <a:rPr lang="en-US" sz="1900" dirty="0" err="1" smtClean="0"/>
              <a:t>kemanusiaan</a:t>
            </a:r>
            <a:endParaRPr lang="en-US" sz="1900" dirty="0"/>
          </a:p>
        </p:txBody>
      </p:sp>
      <p:sp>
        <p:nvSpPr>
          <p:cNvPr id="4" name="Slide Number Placeholder 3"/>
          <p:cNvSpPr>
            <a:spLocks noGrp="1"/>
          </p:cNvSpPr>
          <p:nvPr>
            <p:ph type="sldNum" sz="quarter" idx="12"/>
          </p:nvPr>
        </p:nvSpPr>
        <p:spPr/>
        <p:txBody>
          <a:bodyPr/>
          <a:lstStyle/>
          <a:p>
            <a:fld id="{0CA38605-D86C-4AC1-A300-2DD61464C1AA}" type="slidenum">
              <a:rPr lang="en-US" smtClean="0"/>
              <a:pPr/>
              <a:t>4</a:t>
            </a:fld>
            <a:endParaRPr lang="en-US"/>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dirty="0" smtClean="0">
                <a:effectLst>
                  <a:outerShdw blurRad="38100" dist="38100" dir="2700000" algn="tl">
                    <a:srgbClr val="000000">
                      <a:alpha val="43137"/>
                    </a:srgbClr>
                  </a:outerShdw>
                </a:effectLst>
                <a:latin typeface="Arial Black" pitchFamily="34" charset="0"/>
              </a:rPr>
              <a:t>REGULASI TENTANG BANTUAN SOSIAL (</a:t>
            </a:r>
            <a:r>
              <a:rPr lang="id-ID" dirty="0" smtClean="0">
                <a:effectLst>
                  <a:outerShdw blurRad="38100" dist="38100" dir="2700000" algn="tl">
                    <a:srgbClr val="000000">
                      <a:alpha val="43137"/>
                    </a:srgbClr>
                  </a:outerShdw>
                </a:effectLst>
                <a:latin typeface="Arial Black" pitchFamily="34" charset="0"/>
              </a:rPr>
              <a:t>2-5</a:t>
            </a:r>
            <a:r>
              <a:rPr lang="en-US" dirty="0" smtClean="0">
                <a:effectLst>
                  <a:outerShdw blurRad="38100" dist="38100" dir="2700000" algn="tl">
                    <a:srgbClr val="000000">
                      <a:alpha val="43137"/>
                    </a:srgbClr>
                  </a:outerShdw>
                </a:effectLst>
                <a:latin typeface="Arial Black" pitchFamily="34" charset="0"/>
              </a:rPr>
              <a:t>)</a:t>
            </a:r>
            <a:endParaRPr lang="en-US" dirty="0">
              <a:effectLst>
                <a:outerShdw blurRad="38100" dist="38100" dir="2700000" algn="tl">
                  <a:srgbClr val="000000">
                    <a:alpha val="43137"/>
                  </a:srgbClr>
                </a:outerShdw>
              </a:effectLst>
            </a:endParaRPr>
          </a:p>
        </p:txBody>
      </p:sp>
      <p:sp>
        <p:nvSpPr>
          <p:cNvPr id="3" name="Content Placeholder 2"/>
          <p:cNvSpPr>
            <a:spLocks noGrp="1"/>
          </p:cNvSpPr>
          <p:nvPr>
            <p:ph type="subTitle" idx="1"/>
          </p:nvPr>
        </p:nvSpPr>
        <p:spPr/>
        <p:txBody>
          <a:bodyPr>
            <a:normAutofit fontScale="77500" lnSpcReduction="20000"/>
          </a:bodyPr>
          <a:lstStyle/>
          <a:p>
            <a:pPr marL="346075" indent="-346075">
              <a:spcAft>
                <a:spcPts val="600"/>
              </a:spcAft>
            </a:pPr>
            <a:r>
              <a:rPr lang="en-US" b="1" dirty="0" smtClean="0"/>
              <a:t>UU </a:t>
            </a:r>
            <a:r>
              <a:rPr lang="en-US" b="1" dirty="0" err="1" smtClean="0"/>
              <a:t>Nomor</a:t>
            </a:r>
            <a:r>
              <a:rPr lang="en-US" b="1" dirty="0" smtClean="0"/>
              <a:t> 40 </a:t>
            </a:r>
            <a:r>
              <a:rPr lang="en-US" b="1" dirty="0" err="1" smtClean="0"/>
              <a:t>Tahun</a:t>
            </a:r>
            <a:r>
              <a:rPr lang="en-US" b="1" dirty="0" smtClean="0"/>
              <a:t> 2004 t</a:t>
            </a:r>
            <a:r>
              <a:rPr lang="id-ID" b="1" dirty="0" smtClean="0"/>
              <a:t>en</a:t>
            </a:r>
            <a:r>
              <a:rPr lang="en-US" b="1" dirty="0" smtClean="0"/>
              <a:t>t</a:t>
            </a:r>
            <a:r>
              <a:rPr lang="id-ID" b="1" dirty="0" smtClean="0"/>
              <a:t>an</a:t>
            </a:r>
            <a:r>
              <a:rPr lang="en-US" b="1" dirty="0" smtClean="0"/>
              <a:t>g </a:t>
            </a:r>
            <a:r>
              <a:rPr lang="en-US" b="1" dirty="0" err="1" smtClean="0"/>
              <a:t>Jaminan</a:t>
            </a:r>
            <a:r>
              <a:rPr lang="en-US" b="1" dirty="0" smtClean="0"/>
              <a:t> </a:t>
            </a:r>
            <a:r>
              <a:rPr lang="en-US" b="1" dirty="0" err="1" smtClean="0"/>
              <a:t>Sosial</a:t>
            </a:r>
            <a:r>
              <a:rPr lang="id-ID" b="1" dirty="0" smtClean="0"/>
              <a:t>:</a:t>
            </a:r>
            <a:endParaRPr lang="en-US" b="1" dirty="0" smtClean="0"/>
          </a:p>
          <a:p>
            <a:pPr algn="just">
              <a:spcAft>
                <a:spcPts val="600"/>
              </a:spcAft>
            </a:pPr>
            <a:r>
              <a:rPr lang="en-US" dirty="0" err="1" smtClean="0"/>
              <a:t>Sistem</a:t>
            </a:r>
            <a:r>
              <a:rPr lang="en-US" dirty="0" smtClean="0"/>
              <a:t> </a:t>
            </a:r>
            <a:r>
              <a:rPr lang="en-US" dirty="0" err="1" smtClean="0"/>
              <a:t>Jaminan</a:t>
            </a:r>
            <a:r>
              <a:rPr lang="en-US" dirty="0" smtClean="0"/>
              <a:t> </a:t>
            </a:r>
            <a:r>
              <a:rPr lang="en-US" dirty="0" err="1" smtClean="0"/>
              <a:t>Sosial</a:t>
            </a:r>
            <a:r>
              <a:rPr lang="en-US" dirty="0" smtClean="0"/>
              <a:t> </a:t>
            </a:r>
            <a:r>
              <a:rPr lang="en-US" dirty="0" err="1" smtClean="0"/>
              <a:t>disebutkan</a:t>
            </a:r>
            <a:r>
              <a:rPr lang="en-US" dirty="0" smtClean="0"/>
              <a:t> </a:t>
            </a:r>
            <a:r>
              <a:rPr lang="en-US" dirty="0" err="1" smtClean="0"/>
              <a:t>bahwa</a:t>
            </a:r>
            <a:r>
              <a:rPr lang="en-US" dirty="0" smtClean="0"/>
              <a:t> Negara </a:t>
            </a:r>
            <a:r>
              <a:rPr lang="en-US" dirty="0" err="1" smtClean="0"/>
              <a:t>memiliki</a:t>
            </a:r>
            <a:r>
              <a:rPr lang="en-US" dirty="0" smtClean="0"/>
              <a:t> </a:t>
            </a:r>
            <a:r>
              <a:rPr lang="en-US" dirty="0" err="1" smtClean="0"/>
              <a:t>kewajiban</a:t>
            </a:r>
            <a:r>
              <a:rPr lang="en-US" dirty="0" smtClean="0"/>
              <a:t> </a:t>
            </a:r>
            <a:r>
              <a:rPr lang="en-US" dirty="0" err="1" smtClean="0"/>
              <a:t>untuk</a:t>
            </a:r>
            <a:r>
              <a:rPr lang="en-US" dirty="0" smtClean="0"/>
              <a:t> </a:t>
            </a:r>
            <a:r>
              <a:rPr lang="en-US" dirty="0" err="1" smtClean="0"/>
              <a:t>mendaftarkan</a:t>
            </a:r>
            <a:r>
              <a:rPr lang="en-US" dirty="0" smtClean="0"/>
              <a:t> </a:t>
            </a:r>
            <a:r>
              <a:rPr lang="en-US" dirty="0" err="1" smtClean="0"/>
              <a:t>dan</a:t>
            </a:r>
            <a:r>
              <a:rPr lang="en-US" dirty="0" smtClean="0"/>
              <a:t> </a:t>
            </a:r>
            <a:r>
              <a:rPr lang="en-US" dirty="0" err="1" smtClean="0"/>
              <a:t>membayarkan</a:t>
            </a:r>
            <a:r>
              <a:rPr lang="en-US" dirty="0" smtClean="0"/>
              <a:t> </a:t>
            </a:r>
            <a:r>
              <a:rPr lang="en-US" dirty="0" err="1" smtClean="0"/>
              <a:t>iuran</a:t>
            </a:r>
            <a:r>
              <a:rPr lang="en-US" dirty="0" smtClean="0"/>
              <a:t> program </a:t>
            </a:r>
            <a:r>
              <a:rPr lang="en-US" dirty="0" err="1" smtClean="0"/>
              <a:t>jaminan</a:t>
            </a:r>
            <a:r>
              <a:rPr lang="en-US" dirty="0" smtClean="0"/>
              <a:t> </a:t>
            </a:r>
            <a:r>
              <a:rPr lang="en-US" dirty="0" err="1" smtClean="0"/>
              <a:t>sosial</a:t>
            </a:r>
            <a:r>
              <a:rPr lang="en-US" dirty="0" smtClean="0"/>
              <a:t> </a:t>
            </a:r>
            <a:r>
              <a:rPr lang="en-US" dirty="0" err="1" smtClean="0"/>
              <a:t>kepada</a:t>
            </a:r>
            <a:r>
              <a:rPr lang="en-US" dirty="0" smtClean="0"/>
              <a:t> </a:t>
            </a:r>
            <a:r>
              <a:rPr lang="en-US" dirty="0" err="1" smtClean="0"/>
              <a:t>Badan</a:t>
            </a:r>
            <a:r>
              <a:rPr lang="en-US" dirty="0" smtClean="0"/>
              <a:t> </a:t>
            </a:r>
            <a:r>
              <a:rPr lang="en-US" dirty="0" err="1" smtClean="0"/>
              <a:t>Pengelola</a:t>
            </a:r>
            <a:r>
              <a:rPr lang="en-US" dirty="0" smtClean="0"/>
              <a:t> </a:t>
            </a:r>
            <a:r>
              <a:rPr lang="en-US" dirty="0" err="1" smtClean="0"/>
              <a:t>Jaminan</a:t>
            </a:r>
            <a:r>
              <a:rPr lang="en-US" dirty="0" smtClean="0"/>
              <a:t> </a:t>
            </a:r>
            <a:r>
              <a:rPr lang="en-US" dirty="0" err="1" smtClean="0"/>
              <a:t>sosial</a:t>
            </a:r>
            <a:r>
              <a:rPr lang="en-US" dirty="0" smtClean="0"/>
              <a:t> </a:t>
            </a:r>
            <a:r>
              <a:rPr lang="en-US" dirty="0" err="1" smtClean="0"/>
              <a:t>bagi</a:t>
            </a:r>
            <a:r>
              <a:rPr lang="en-US" dirty="0" smtClean="0"/>
              <a:t> </a:t>
            </a:r>
            <a:r>
              <a:rPr lang="en-US" dirty="0" err="1" smtClean="0"/>
              <a:t>masyarakat</a:t>
            </a:r>
            <a:r>
              <a:rPr lang="en-US" dirty="0" smtClean="0"/>
              <a:t> </a:t>
            </a:r>
            <a:r>
              <a:rPr lang="en-US" dirty="0" err="1" smtClean="0"/>
              <a:t>tertentu</a:t>
            </a:r>
            <a:endParaRPr lang="id-ID" dirty="0" smtClean="0"/>
          </a:p>
          <a:p>
            <a:pPr>
              <a:spcAft>
                <a:spcPts val="600"/>
              </a:spcAft>
            </a:pPr>
            <a:r>
              <a:rPr lang="id-ID" b="1" dirty="0" smtClean="0"/>
              <a:t>UU Nomor 24 Tahun 2007 tentang Penanggulangan Bencana:</a:t>
            </a:r>
          </a:p>
          <a:p>
            <a:pPr>
              <a:spcAft>
                <a:spcPts val="600"/>
              </a:spcAft>
            </a:pPr>
            <a:r>
              <a:rPr lang="id-ID" dirty="0" smtClean="0"/>
              <a:t>Penyelenggaraan penanggulangan bencana adalah serangkaian upaya yang meliputi penetapan kebijakan pembangunan yang berisiko timbulnya bencana, kegiatan pencegahan bencana, tanggap darurat dan rehabilitasi yang terdiri atas tiga tahap, yaitu prabencana, saat tanggap darurat dan pascabencana.</a:t>
            </a:r>
          </a:p>
          <a:p>
            <a:endParaRPr lang="id-ID" dirty="0" smtClean="0"/>
          </a:p>
          <a:p>
            <a:pPr marL="346075" indent="-346075" algn="just"/>
            <a:endParaRPr lang="en-US" dirty="0" smtClean="0"/>
          </a:p>
        </p:txBody>
      </p:sp>
      <p:sp>
        <p:nvSpPr>
          <p:cNvPr id="4" name="Slide Number Placeholder 3"/>
          <p:cNvSpPr>
            <a:spLocks noGrp="1"/>
          </p:cNvSpPr>
          <p:nvPr>
            <p:ph type="sldNum" sz="quarter" idx="12"/>
          </p:nvPr>
        </p:nvSpPr>
        <p:spPr/>
        <p:txBody>
          <a:bodyPr/>
          <a:lstStyle/>
          <a:p>
            <a:fld id="{0CA38605-D86C-4AC1-A300-2DD61464C1AA}" type="slidenum">
              <a:rPr lang="en-US" smtClean="0"/>
              <a:pPr/>
              <a:t>5</a:t>
            </a:fld>
            <a:endParaRPr lang="en-US"/>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dirty="0" smtClean="0">
                <a:effectLst>
                  <a:outerShdw blurRad="38100" dist="38100" dir="2700000" algn="tl">
                    <a:srgbClr val="000000">
                      <a:alpha val="43137"/>
                    </a:srgbClr>
                  </a:outerShdw>
                </a:effectLst>
                <a:latin typeface="Arial Black" pitchFamily="34" charset="0"/>
              </a:rPr>
              <a:t>REGULASI TENTANG BANTUAN SOSIAL (</a:t>
            </a:r>
            <a:r>
              <a:rPr lang="id-ID" dirty="0" smtClean="0">
                <a:effectLst>
                  <a:outerShdw blurRad="38100" dist="38100" dir="2700000" algn="tl">
                    <a:srgbClr val="000000">
                      <a:alpha val="43137"/>
                    </a:srgbClr>
                  </a:outerShdw>
                </a:effectLst>
                <a:latin typeface="Arial Black" pitchFamily="34" charset="0"/>
              </a:rPr>
              <a:t>3-5</a:t>
            </a:r>
            <a:r>
              <a:rPr lang="en-US" dirty="0" smtClean="0">
                <a:effectLst>
                  <a:outerShdw blurRad="38100" dist="38100" dir="2700000" algn="tl">
                    <a:srgbClr val="000000">
                      <a:alpha val="43137"/>
                    </a:srgbClr>
                  </a:outerShdw>
                </a:effectLst>
                <a:latin typeface="Arial Black" pitchFamily="34" charset="0"/>
              </a:rPr>
              <a:t>)</a:t>
            </a:r>
            <a:endParaRPr lang="en-US" dirty="0">
              <a:effectLst>
                <a:outerShdw blurRad="38100" dist="38100" dir="2700000" algn="tl">
                  <a:srgbClr val="000000">
                    <a:alpha val="43137"/>
                  </a:srgbClr>
                </a:outerShdw>
              </a:effectLst>
            </a:endParaRPr>
          </a:p>
        </p:txBody>
      </p:sp>
      <p:sp>
        <p:nvSpPr>
          <p:cNvPr id="3" name="Content Placeholder 2"/>
          <p:cNvSpPr>
            <a:spLocks noGrp="1"/>
          </p:cNvSpPr>
          <p:nvPr>
            <p:ph type="subTitle" idx="1"/>
          </p:nvPr>
        </p:nvSpPr>
        <p:spPr/>
        <p:txBody>
          <a:bodyPr>
            <a:normAutofit fontScale="70000" lnSpcReduction="20000"/>
          </a:bodyPr>
          <a:lstStyle/>
          <a:p>
            <a:pPr marL="346075" indent="-346075">
              <a:spcAft>
                <a:spcPts val="600"/>
              </a:spcAft>
            </a:pPr>
            <a:r>
              <a:rPr lang="en-US" b="1" dirty="0" smtClean="0"/>
              <a:t>PP </a:t>
            </a:r>
            <a:r>
              <a:rPr lang="id-ID" b="1" dirty="0" smtClean="0"/>
              <a:t>90</a:t>
            </a:r>
            <a:r>
              <a:rPr lang="en-US" b="1" dirty="0" smtClean="0"/>
              <a:t>/20</a:t>
            </a:r>
            <a:r>
              <a:rPr lang="id-ID" b="1" dirty="0" smtClean="0"/>
              <a:t>10</a:t>
            </a:r>
            <a:r>
              <a:rPr lang="en-US" b="1" dirty="0" smtClean="0"/>
              <a:t> </a:t>
            </a:r>
            <a:r>
              <a:rPr lang="en-US" b="1" dirty="0" err="1" smtClean="0"/>
              <a:t>tentang</a:t>
            </a:r>
            <a:r>
              <a:rPr lang="en-US" b="1" dirty="0" smtClean="0"/>
              <a:t> </a:t>
            </a:r>
            <a:r>
              <a:rPr lang="en-US" b="1" dirty="0" err="1" smtClean="0"/>
              <a:t>Penyusunan</a:t>
            </a:r>
            <a:r>
              <a:rPr lang="en-US" b="1" dirty="0" smtClean="0"/>
              <a:t> RKA KL</a:t>
            </a:r>
            <a:r>
              <a:rPr lang="id-ID" b="1" dirty="0" smtClean="0"/>
              <a:t>:</a:t>
            </a:r>
            <a:endParaRPr lang="en-US" b="1" dirty="0" smtClean="0"/>
          </a:p>
          <a:p>
            <a:pPr>
              <a:spcAft>
                <a:spcPts val="600"/>
              </a:spcAft>
            </a:pPr>
            <a:r>
              <a:rPr lang="en-US" dirty="0" err="1" smtClean="0"/>
              <a:t>Definisi</a:t>
            </a:r>
            <a:r>
              <a:rPr lang="en-US" dirty="0" smtClean="0"/>
              <a:t> </a:t>
            </a:r>
            <a:r>
              <a:rPr lang="en-US" dirty="0" err="1" smtClean="0"/>
              <a:t>Belanja</a:t>
            </a:r>
            <a:r>
              <a:rPr lang="en-US" dirty="0" smtClean="0"/>
              <a:t> </a:t>
            </a:r>
            <a:r>
              <a:rPr lang="en-US" dirty="0" err="1" smtClean="0"/>
              <a:t>Bansos</a:t>
            </a:r>
            <a:r>
              <a:rPr lang="en-US" dirty="0" smtClean="0"/>
              <a:t> </a:t>
            </a:r>
            <a:r>
              <a:rPr lang="id-ID" dirty="0" smtClean="0"/>
              <a:t>yaitu</a:t>
            </a:r>
            <a:r>
              <a:rPr lang="en-US" dirty="0" smtClean="0"/>
              <a:t> </a:t>
            </a:r>
            <a:r>
              <a:rPr lang="id-ID" dirty="0" smtClean="0"/>
              <a:t>t</a:t>
            </a:r>
            <a:r>
              <a:rPr lang="en-US" dirty="0" err="1" smtClean="0"/>
              <a:t>ransfer</a:t>
            </a:r>
            <a:r>
              <a:rPr lang="en-US" dirty="0" smtClean="0"/>
              <a:t> </a:t>
            </a:r>
            <a:r>
              <a:rPr lang="en-US" dirty="0" err="1" smtClean="0"/>
              <a:t>uang</a:t>
            </a:r>
            <a:r>
              <a:rPr lang="en-US" dirty="0" smtClean="0"/>
              <a:t> </a:t>
            </a:r>
            <a:r>
              <a:rPr lang="en-US" dirty="0" err="1" smtClean="0"/>
              <a:t>atau</a:t>
            </a:r>
            <a:r>
              <a:rPr lang="en-US" dirty="0" smtClean="0"/>
              <a:t> </a:t>
            </a:r>
            <a:r>
              <a:rPr lang="en-US" dirty="0" err="1" smtClean="0"/>
              <a:t>barang</a:t>
            </a:r>
            <a:r>
              <a:rPr lang="en-US" dirty="0" smtClean="0"/>
              <a:t> k</a:t>
            </a:r>
            <a:r>
              <a:rPr lang="id-ID" dirty="0" smtClean="0"/>
              <a:t>e</a:t>
            </a:r>
            <a:r>
              <a:rPr lang="en-US" dirty="0" smtClean="0"/>
              <a:t>p</a:t>
            </a:r>
            <a:r>
              <a:rPr lang="id-ID" dirty="0" smtClean="0"/>
              <a:t>a</a:t>
            </a:r>
            <a:r>
              <a:rPr lang="en-US" dirty="0" smtClean="0"/>
              <a:t>d</a:t>
            </a:r>
            <a:r>
              <a:rPr lang="id-ID" dirty="0" smtClean="0"/>
              <a:t>a</a:t>
            </a:r>
            <a:r>
              <a:rPr lang="en-US" dirty="0" smtClean="0"/>
              <a:t> </a:t>
            </a:r>
            <a:r>
              <a:rPr lang="en-US" dirty="0" err="1" smtClean="0"/>
              <a:t>masy</a:t>
            </a:r>
            <a:r>
              <a:rPr lang="id-ID" dirty="0" smtClean="0"/>
              <a:t>arakat</a:t>
            </a:r>
            <a:r>
              <a:rPr lang="en-US" dirty="0" smtClean="0"/>
              <a:t> </a:t>
            </a:r>
            <a:r>
              <a:rPr lang="en-US" dirty="0" err="1" smtClean="0"/>
              <a:t>guna</a:t>
            </a:r>
            <a:r>
              <a:rPr lang="en-US" dirty="0" smtClean="0"/>
              <a:t> </a:t>
            </a:r>
            <a:r>
              <a:rPr lang="en-US" dirty="0" err="1" smtClean="0"/>
              <a:t>melindungi</a:t>
            </a:r>
            <a:r>
              <a:rPr lang="en-US" dirty="0" smtClean="0"/>
              <a:t> </a:t>
            </a:r>
            <a:r>
              <a:rPr lang="en-US" dirty="0" err="1" smtClean="0"/>
              <a:t>dari</a:t>
            </a:r>
            <a:r>
              <a:rPr lang="en-US" dirty="0" smtClean="0"/>
              <a:t> </a:t>
            </a:r>
            <a:r>
              <a:rPr lang="en-US" dirty="0" err="1" smtClean="0"/>
              <a:t>kemungkinan</a:t>
            </a:r>
            <a:r>
              <a:rPr lang="en-US" dirty="0" smtClean="0"/>
              <a:t> </a:t>
            </a:r>
            <a:r>
              <a:rPr lang="en-US" dirty="0" err="1" smtClean="0"/>
              <a:t>terjadinya</a:t>
            </a:r>
            <a:r>
              <a:rPr lang="en-US" dirty="0" smtClean="0"/>
              <a:t> </a:t>
            </a:r>
            <a:r>
              <a:rPr lang="en-US" dirty="0" err="1" smtClean="0"/>
              <a:t>risiko</a:t>
            </a:r>
            <a:r>
              <a:rPr lang="en-US" dirty="0" smtClean="0"/>
              <a:t> </a:t>
            </a:r>
            <a:r>
              <a:rPr lang="en-US" dirty="0" err="1" smtClean="0"/>
              <a:t>sosial</a:t>
            </a:r>
            <a:r>
              <a:rPr lang="en-US" dirty="0" smtClean="0"/>
              <a:t>.</a:t>
            </a:r>
            <a:endParaRPr lang="id-ID" dirty="0" smtClean="0"/>
          </a:p>
          <a:p>
            <a:pPr>
              <a:spcAft>
                <a:spcPts val="600"/>
              </a:spcAft>
            </a:pPr>
            <a:r>
              <a:rPr lang="id-ID" sz="3400" dirty="0" smtClean="0"/>
              <a:t>Yang termasuk bantuan sosial adalah:</a:t>
            </a:r>
            <a:endParaRPr lang="id-ID" sz="4000" dirty="0" smtClean="0"/>
          </a:p>
          <a:p>
            <a:pPr marL="180975" lvl="1" indent="-180975" algn="just">
              <a:spcAft>
                <a:spcPts val="600"/>
              </a:spcAft>
              <a:buFont typeface="Arial" pitchFamily="34" charset="0"/>
              <a:buChar char="•"/>
            </a:pPr>
            <a:r>
              <a:rPr lang="id-ID" sz="3300" dirty="0" smtClean="0">
                <a:solidFill>
                  <a:srgbClr val="7030A0"/>
                </a:solidFill>
                <a:latin typeface="Arial" pitchFamily="34" charset="0"/>
                <a:cs typeface="Arial" pitchFamily="34" charset="0"/>
              </a:rPr>
              <a:t>Bantuan kompensasi sosial, yaitu transfer dalam bentuk uang, barang atau jasa yang diberikan kepada masyarakat, sebagai dampak dari adanya kenaikan harga BBM.</a:t>
            </a:r>
          </a:p>
          <a:p>
            <a:pPr marL="180975" lvl="1" indent="-180975" algn="just">
              <a:spcAft>
                <a:spcPts val="600"/>
              </a:spcAft>
              <a:buFont typeface="Arial" pitchFamily="34" charset="0"/>
              <a:buChar char="•"/>
            </a:pPr>
            <a:r>
              <a:rPr lang="id-ID" sz="3300" dirty="0" smtClean="0">
                <a:solidFill>
                  <a:srgbClr val="7030A0"/>
                </a:solidFill>
                <a:latin typeface="Arial" pitchFamily="34" charset="0"/>
                <a:cs typeface="Arial" pitchFamily="34" charset="0"/>
              </a:rPr>
              <a:t>Bantuan kepada lembaga pendidikan dan peribadatan, yaitu transfer dalam bentuk uang, barang atau jasa yang diberikan kepada lembaga pendidikan dan atau lembaga keagamaan.</a:t>
            </a:r>
          </a:p>
          <a:p>
            <a:pPr marL="180975" lvl="1" indent="-180975" algn="just">
              <a:spcAft>
                <a:spcPts val="600"/>
              </a:spcAft>
              <a:buFont typeface="Arial" pitchFamily="34" charset="0"/>
              <a:buChar char="•"/>
            </a:pPr>
            <a:r>
              <a:rPr lang="id-ID" sz="3300" dirty="0" smtClean="0">
                <a:solidFill>
                  <a:srgbClr val="7030A0"/>
                </a:solidFill>
                <a:latin typeface="Arial" pitchFamily="34" charset="0"/>
                <a:cs typeface="Arial" pitchFamily="34" charset="0"/>
              </a:rPr>
              <a:t>Bantuan kepada lembaga sosial lainnya, yaitu transfer dalam bentuk uang, barang atau jasa yang diberikan kepada lembaga sosial lainnya.</a:t>
            </a:r>
          </a:p>
          <a:p>
            <a:pPr marL="346075" indent="-346075" algn="just">
              <a:spcAft>
                <a:spcPts val="600"/>
              </a:spcAft>
            </a:pPr>
            <a:endParaRPr lang="en-US" dirty="0" smtClean="0"/>
          </a:p>
        </p:txBody>
      </p:sp>
      <p:sp>
        <p:nvSpPr>
          <p:cNvPr id="4" name="Slide Number Placeholder 3"/>
          <p:cNvSpPr>
            <a:spLocks noGrp="1"/>
          </p:cNvSpPr>
          <p:nvPr>
            <p:ph type="sldNum" sz="quarter" idx="12"/>
          </p:nvPr>
        </p:nvSpPr>
        <p:spPr/>
        <p:txBody>
          <a:bodyPr/>
          <a:lstStyle/>
          <a:p>
            <a:fld id="{0CA38605-D86C-4AC1-A300-2DD61464C1AA}" type="slidenum">
              <a:rPr lang="en-US" smtClean="0"/>
              <a:pPr/>
              <a:t>6</a:t>
            </a:fld>
            <a:endParaRPr lang="en-US"/>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dirty="0" smtClean="0">
                <a:effectLst>
                  <a:outerShdw blurRad="38100" dist="38100" dir="2700000" algn="tl">
                    <a:srgbClr val="000000">
                      <a:alpha val="43137"/>
                    </a:srgbClr>
                  </a:outerShdw>
                </a:effectLst>
                <a:latin typeface="Arial Black" pitchFamily="34" charset="0"/>
              </a:rPr>
              <a:t>REGULASI TENTANG BANTUAN SOSIAL (</a:t>
            </a:r>
            <a:r>
              <a:rPr lang="id-ID" dirty="0" smtClean="0">
                <a:effectLst>
                  <a:outerShdw blurRad="38100" dist="38100" dir="2700000" algn="tl">
                    <a:srgbClr val="000000">
                      <a:alpha val="43137"/>
                    </a:srgbClr>
                  </a:outerShdw>
                </a:effectLst>
                <a:latin typeface="Arial Black" pitchFamily="34" charset="0"/>
              </a:rPr>
              <a:t>4-5</a:t>
            </a:r>
            <a:r>
              <a:rPr lang="en-US" dirty="0" smtClean="0">
                <a:effectLst>
                  <a:outerShdw blurRad="38100" dist="38100" dir="2700000" algn="tl">
                    <a:srgbClr val="000000">
                      <a:alpha val="43137"/>
                    </a:srgbClr>
                  </a:outerShdw>
                </a:effectLst>
                <a:latin typeface="Arial Black" pitchFamily="34" charset="0"/>
              </a:rPr>
              <a:t>)</a:t>
            </a:r>
            <a:endParaRPr lang="en-US" dirty="0">
              <a:effectLst>
                <a:outerShdw blurRad="38100" dist="38100" dir="2700000" algn="tl">
                  <a:srgbClr val="000000">
                    <a:alpha val="43137"/>
                  </a:srgbClr>
                </a:outerShdw>
              </a:effectLst>
            </a:endParaRPr>
          </a:p>
        </p:txBody>
      </p:sp>
      <p:sp>
        <p:nvSpPr>
          <p:cNvPr id="3" name="Content Placeholder 2"/>
          <p:cNvSpPr>
            <a:spLocks noGrp="1"/>
          </p:cNvSpPr>
          <p:nvPr>
            <p:ph type="subTitle" idx="1"/>
          </p:nvPr>
        </p:nvSpPr>
        <p:spPr>
          <a:xfrm>
            <a:off x="457200" y="1143000"/>
            <a:ext cx="8229600" cy="5410200"/>
          </a:xfrm>
        </p:spPr>
        <p:txBody>
          <a:bodyPr>
            <a:noAutofit/>
          </a:bodyPr>
          <a:lstStyle/>
          <a:p>
            <a:pPr>
              <a:spcBef>
                <a:spcPts val="600"/>
              </a:spcBef>
              <a:spcAft>
                <a:spcPts val="600"/>
              </a:spcAft>
            </a:pPr>
            <a:r>
              <a:rPr lang="en-US" sz="2000" b="1" dirty="0" smtClean="0"/>
              <a:t>PP </a:t>
            </a:r>
            <a:r>
              <a:rPr lang="fi-FI" sz="2000" b="1" dirty="0" smtClean="0"/>
              <a:t>21</a:t>
            </a:r>
            <a:r>
              <a:rPr lang="id-ID" sz="2000" b="1" dirty="0" smtClean="0"/>
              <a:t>/</a:t>
            </a:r>
            <a:r>
              <a:rPr lang="fi-FI" sz="2000" b="1" dirty="0" smtClean="0"/>
              <a:t>2008 Tentang Penyelenggaraan Penanggulangan Bencana</a:t>
            </a:r>
            <a:r>
              <a:rPr lang="id-ID" sz="2000" b="1" dirty="0" smtClean="0"/>
              <a:t>:</a:t>
            </a:r>
            <a:endParaRPr lang="en-US" sz="2000" b="1" dirty="0" smtClean="0"/>
          </a:p>
          <a:p>
            <a:pPr>
              <a:spcBef>
                <a:spcPts val="600"/>
              </a:spcBef>
              <a:spcAft>
                <a:spcPts val="600"/>
              </a:spcAft>
            </a:pPr>
            <a:r>
              <a:rPr lang="id-ID" sz="2000" dirty="0" smtClean="0"/>
              <a:t>menjelaskan lebih detail tentang bagaimana penyelenggaraan penanggulangan bencana dilakukan mulai dari tahap pra bencana, tanggap darurat dan pasca bencana.</a:t>
            </a:r>
            <a:endParaRPr lang="en-US" sz="2000" dirty="0" smtClean="0"/>
          </a:p>
          <a:p>
            <a:pPr>
              <a:spcBef>
                <a:spcPts val="600"/>
              </a:spcBef>
              <a:spcAft>
                <a:spcPts val="600"/>
              </a:spcAft>
            </a:pPr>
            <a:r>
              <a:rPr lang="en-US" sz="2000" b="1" dirty="0" smtClean="0"/>
              <a:t>PP </a:t>
            </a:r>
            <a:r>
              <a:rPr lang="fi-FI" sz="2000" b="1" dirty="0" smtClean="0"/>
              <a:t>2</a:t>
            </a:r>
            <a:r>
              <a:rPr lang="id-ID" sz="2000" b="1" dirty="0" smtClean="0"/>
              <a:t>2/</a:t>
            </a:r>
            <a:r>
              <a:rPr lang="fi-FI" sz="2000" b="1" dirty="0" smtClean="0"/>
              <a:t>2008 Tentang </a:t>
            </a:r>
            <a:r>
              <a:rPr lang="id-ID" sz="2000" b="1" dirty="0" smtClean="0"/>
              <a:t>Pendanaan dan Pengelolaan Bantuan </a:t>
            </a:r>
            <a:r>
              <a:rPr lang="fi-FI" sz="2000" b="1" dirty="0" smtClean="0"/>
              <a:t>Bencana</a:t>
            </a:r>
            <a:r>
              <a:rPr lang="id-ID" sz="2000" b="1" dirty="0" smtClean="0"/>
              <a:t>:</a:t>
            </a:r>
            <a:endParaRPr lang="en-US" sz="2000" b="1" dirty="0" smtClean="0"/>
          </a:p>
          <a:p>
            <a:pPr marL="290513" indent="-290513">
              <a:spcBef>
                <a:spcPts val="600"/>
              </a:spcBef>
              <a:spcAft>
                <a:spcPts val="600"/>
              </a:spcAft>
              <a:buFont typeface="Wingdings" pitchFamily="2" charset="2"/>
              <a:buChar char="§"/>
            </a:pPr>
            <a:r>
              <a:rPr lang="id-ID" sz="2000" dirty="0" smtClean="0"/>
              <a:t>Dana penanggulangan bencana adalah dana yang digunakan bagi penanggulangan bencana untuk tahap prabencana, saat tanggap darurat dan/atau pascabencana.</a:t>
            </a:r>
            <a:r>
              <a:rPr lang="en-US" sz="2000" dirty="0" smtClean="0"/>
              <a:t> </a:t>
            </a:r>
            <a:endParaRPr lang="id-ID" sz="2000" dirty="0" smtClean="0"/>
          </a:p>
          <a:p>
            <a:pPr marL="290513" indent="-290513">
              <a:spcBef>
                <a:spcPts val="600"/>
              </a:spcBef>
              <a:spcAft>
                <a:spcPts val="600"/>
              </a:spcAft>
              <a:buFont typeface="Wingdings" pitchFamily="2" charset="2"/>
              <a:buChar char="§"/>
            </a:pPr>
            <a:r>
              <a:rPr lang="id-ID" sz="2000" dirty="0" smtClean="0"/>
              <a:t>Dana penanggulangan bencana bersumber dari APBN, APBD dan/atau dana masyarakat.</a:t>
            </a:r>
          </a:p>
          <a:p>
            <a:pPr marL="290513" indent="-290513">
              <a:spcBef>
                <a:spcPts val="600"/>
              </a:spcBef>
              <a:spcAft>
                <a:spcPts val="600"/>
              </a:spcAft>
              <a:buFont typeface="Wingdings" pitchFamily="2" charset="2"/>
              <a:buChar char="§"/>
            </a:pPr>
            <a:r>
              <a:rPr lang="id-ID" sz="2000" dirty="0" smtClean="0"/>
              <a:t>Pemerintah memberikan bantuan bencana kepada korban bencana yang terdiri dari santunan duka cita, santunan kecacatan, pinjaman lunak untuk usaha ekonomi produktif, dan  bantuan pemenuhan kebutuhan dasar.</a:t>
            </a:r>
            <a:endParaRPr lang="en-US" sz="2000" dirty="0"/>
          </a:p>
        </p:txBody>
      </p:sp>
      <p:sp>
        <p:nvSpPr>
          <p:cNvPr id="4" name="Slide Number Placeholder 3"/>
          <p:cNvSpPr>
            <a:spLocks noGrp="1"/>
          </p:cNvSpPr>
          <p:nvPr>
            <p:ph type="sldNum" sz="quarter" idx="12"/>
          </p:nvPr>
        </p:nvSpPr>
        <p:spPr/>
        <p:txBody>
          <a:bodyPr/>
          <a:lstStyle/>
          <a:p>
            <a:fld id="{0CA38605-D86C-4AC1-A300-2DD61464C1AA}" type="slidenum">
              <a:rPr lang="en-US" smtClean="0"/>
              <a:pPr/>
              <a:t>7</a:t>
            </a:fld>
            <a:endParaRPr lang="en-US"/>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dirty="0" smtClean="0">
                <a:latin typeface="Arial Black" pitchFamily="34" charset="0"/>
              </a:rPr>
              <a:t>REGULASI TENTANG BANTUAN SOSIAL (</a:t>
            </a:r>
            <a:r>
              <a:rPr lang="id-ID" dirty="0" smtClean="0">
                <a:latin typeface="Arial Black" pitchFamily="34" charset="0"/>
              </a:rPr>
              <a:t>5-5</a:t>
            </a:r>
            <a:r>
              <a:rPr lang="en-US" dirty="0" smtClean="0">
                <a:latin typeface="Arial Black" pitchFamily="34" charset="0"/>
              </a:rPr>
              <a:t>)</a:t>
            </a:r>
            <a:endParaRPr lang="en-US" dirty="0">
              <a:latin typeface="Arial Black" pitchFamily="34" charset="0"/>
            </a:endParaRPr>
          </a:p>
        </p:txBody>
      </p:sp>
      <p:sp>
        <p:nvSpPr>
          <p:cNvPr id="3" name="Content Placeholder 2"/>
          <p:cNvSpPr>
            <a:spLocks noGrp="1"/>
          </p:cNvSpPr>
          <p:nvPr>
            <p:ph type="subTitle" idx="1"/>
          </p:nvPr>
        </p:nvSpPr>
        <p:spPr/>
        <p:txBody>
          <a:bodyPr>
            <a:normAutofit fontScale="92500" lnSpcReduction="10000"/>
          </a:bodyPr>
          <a:lstStyle/>
          <a:p>
            <a:pPr>
              <a:buNone/>
            </a:pPr>
            <a:r>
              <a:rPr lang="en-US" b="1" dirty="0" err="1" smtClean="0"/>
              <a:t>Perpres</a:t>
            </a:r>
            <a:r>
              <a:rPr lang="en-US" b="1" dirty="0" smtClean="0"/>
              <a:t> No.13 </a:t>
            </a:r>
            <a:r>
              <a:rPr lang="en-US" b="1" dirty="0" err="1" smtClean="0"/>
              <a:t>Tahun</a:t>
            </a:r>
            <a:r>
              <a:rPr lang="en-US" b="1" dirty="0" smtClean="0"/>
              <a:t> 2009 </a:t>
            </a:r>
            <a:r>
              <a:rPr lang="en-US" b="1" dirty="0" err="1" smtClean="0"/>
              <a:t>tentang</a:t>
            </a:r>
            <a:r>
              <a:rPr lang="en-US" b="1" dirty="0" smtClean="0"/>
              <a:t> </a:t>
            </a:r>
            <a:r>
              <a:rPr lang="en-US" b="1" dirty="0" err="1" smtClean="0"/>
              <a:t>Koordinasi</a:t>
            </a:r>
            <a:r>
              <a:rPr lang="en-US" b="1" dirty="0" smtClean="0"/>
              <a:t> </a:t>
            </a:r>
            <a:r>
              <a:rPr lang="en-US" b="1" dirty="0" err="1" smtClean="0"/>
              <a:t>Penanggulangan</a:t>
            </a:r>
            <a:r>
              <a:rPr lang="en-US" b="1" dirty="0" smtClean="0"/>
              <a:t> </a:t>
            </a:r>
            <a:r>
              <a:rPr lang="en-US" b="1" dirty="0" err="1" smtClean="0"/>
              <a:t>Kemiskinan</a:t>
            </a:r>
            <a:r>
              <a:rPr lang="id-ID" b="1" dirty="0" smtClean="0"/>
              <a:t>:</a:t>
            </a:r>
            <a:endParaRPr lang="en-US" b="1" dirty="0" smtClean="0"/>
          </a:p>
          <a:p>
            <a:pPr algn="just">
              <a:buNone/>
            </a:pPr>
            <a:r>
              <a:rPr lang="en-US" sz="2600" dirty="0" err="1" smtClean="0"/>
              <a:t>Penanggulangan</a:t>
            </a:r>
            <a:r>
              <a:rPr lang="en-US" sz="2600" dirty="0" smtClean="0"/>
              <a:t> </a:t>
            </a:r>
            <a:r>
              <a:rPr lang="en-US" sz="2600" dirty="0" err="1" smtClean="0"/>
              <a:t>Kemiskinan</a:t>
            </a:r>
            <a:r>
              <a:rPr lang="en-US" sz="2600" dirty="0" smtClean="0"/>
              <a:t> </a:t>
            </a:r>
            <a:r>
              <a:rPr lang="id-ID" sz="2600" dirty="0" smtClean="0"/>
              <a:t>dibagi </a:t>
            </a:r>
            <a:r>
              <a:rPr lang="en-US" sz="2600" dirty="0" err="1" smtClean="0"/>
              <a:t>menjadi</a:t>
            </a:r>
            <a:r>
              <a:rPr lang="en-US" sz="2600" dirty="0" smtClean="0"/>
              <a:t> 3 </a:t>
            </a:r>
            <a:r>
              <a:rPr lang="en-US" sz="2600" dirty="0" err="1" smtClean="0"/>
              <a:t>kelompok</a:t>
            </a:r>
            <a:r>
              <a:rPr lang="en-US" sz="2600" dirty="0" smtClean="0"/>
              <a:t> program </a:t>
            </a:r>
            <a:r>
              <a:rPr lang="en-US" sz="2600" dirty="0" err="1" smtClean="0"/>
              <a:t>penanggulangan</a:t>
            </a:r>
            <a:r>
              <a:rPr lang="en-US" sz="2600" dirty="0" smtClean="0"/>
              <a:t> </a:t>
            </a:r>
            <a:r>
              <a:rPr lang="en-US" sz="2600" dirty="0" err="1" smtClean="0"/>
              <a:t>kemiskinan</a:t>
            </a:r>
            <a:r>
              <a:rPr lang="id-ID" sz="2600" dirty="0" smtClean="0"/>
              <a:t>,</a:t>
            </a:r>
            <a:r>
              <a:rPr lang="en-US" sz="2600" dirty="0" smtClean="0"/>
              <a:t> </a:t>
            </a:r>
            <a:r>
              <a:rPr lang="en-US" sz="2600" dirty="0" err="1" smtClean="0"/>
              <a:t>yaitu</a:t>
            </a:r>
            <a:r>
              <a:rPr lang="en-US" sz="2600" dirty="0" smtClean="0"/>
              <a:t>:</a:t>
            </a:r>
          </a:p>
          <a:p>
            <a:pPr marL="346075" lvl="1" indent="-346075" algn="just">
              <a:buFont typeface="+mj-lt"/>
              <a:buAutoNum type="arabicPeriod"/>
            </a:pPr>
            <a:r>
              <a:rPr lang="en-US" sz="2600" dirty="0" err="1" smtClean="0">
                <a:solidFill>
                  <a:srgbClr val="7030A0"/>
                </a:solidFill>
                <a:latin typeface="Arial" pitchFamily="34" charset="0"/>
                <a:cs typeface="Arial" pitchFamily="34" charset="0"/>
              </a:rPr>
              <a:t>Berbasis</a:t>
            </a:r>
            <a:r>
              <a:rPr lang="en-US" sz="2600" dirty="0" smtClean="0">
                <a:solidFill>
                  <a:srgbClr val="7030A0"/>
                </a:solidFill>
                <a:latin typeface="Arial" pitchFamily="34" charset="0"/>
                <a:cs typeface="Arial" pitchFamily="34" charset="0"/>
              </a:rPr>
              <a:t> </a:t>
            </a:r>
            <a:r>
              <a:rPr lang="en-US" sz="2600" dirty="0" err="1" smtClean="0">
                <a:solidFill>
                  <a:srgbClr val="7030A0"/>
                </a:solidFill>
                <a:latin typeface="Arial" pitchFamily="34" charset="0"/>
                <a:cs typeface="Arial" pitchFamily="34" charset="0"/>
              </a:rPr>
              <a:t>bantuan</a:t>
            </a:r>
            <a:r>
              <a:rPr lang="en-US" sz="2600" dirty="0" smtClean="0">
                <a:solidFill>
                  <a:srgbClr val="7030A0"/>
                </a:solidFill>
                <a:latin typeface="Arial" pitchFamily="34" charset="0"/>
                <a:cs typeface="Arial" pitchFamily="34" charset="0"/>
              </a:rPr>
              <a:t> </a:t>
            </a:r>
            <a:r>
              <a:rPr lang="en-US" sz="2600" dirty="0" err="1" smtClean="0">
                <a:solidFill>
                  <a:srgbClr val="7030A0"/>
                </a:solidFill>
                <a:latin typeface="Arial" pitchFamily="34" charset="0"/>
                <a:cs typeface="Arial" pitchFamily="34" charset="0"/>
              </a:rPr>
              <a:t>dan</a:t>
            </a:r>
            <a:r>
              <a:rPr lang="en-US" sz="2600" dirty="0" smtClean="0">
                <a:solidFill>
                  <a:srgbClr val="7030A0"/>
                </a:solidFill>
                <a:latin typeface="Arial" pitchFamily="34" charset="0"/>
                <a:cs typeface="Arial" pitchFamily="34" charset="0"/>
              </a:rPr>
              <a:t> </a:t>
            </a:r>
            <a:r>
              <a:rPr lang="en-US" sz="2600" dirty="0" err="1" smtClean="0">
                <a:solidFill>
                  <a:srgbClr val="7030A0"/>
                </a:solidFill>
                <a:latin typeface="Arial" pitchFamily="34" charset="0"/>
                <a:cs typeface="Arial" pitchFamily="34" charset="0"/>
              </a:rPr>
              <a:t>perlindungan</a:t>
            </a:r>
            <a:r>
              <a:rPr lang="en-US" sz="2600" dirty="0" smtClean="0">
                <a:solidFill>
                  <a:srgbClr val="7030A0"/>
                </a:solidFill>
                <a:latin typeface="Arial" pitchFamily="34" charset="0"/>
                <a:cs typeface="Arial" pitchFamily="34" charset="0"/>
              </a:rPr>
              <a:t> </a:t>
            </a:r>
            <a:r>
              <a:rPr lang="en-US" sz="2600" dirty="0" err="1" smtClean="0">
                <a:solidFill>
                  <a:srgbClr val="7030A0"/>
                </a:solidFill>
                <a:latin typeface="Arial" pitchFamily="34" charset="0"/>
                <a:cs typeface="Arial" pitchFamily="34" charset="0"/>
              </a:rPr>
              <a:t>sosial</a:t>
            </a:r>
            <a:r>
              <a:rPr lang="id-ID" sz="2600" dirty="0" smtClean="0">
                <a:solidFill>
                  <a:srgbClr val="7030A0"/>
                </a:solidFill>
                <a:latin typeface="Arial" pitchFamily="34" charset="0"/>
                <a:cs typeface="Arial" pitchFamily="34" charset="0"/>
              </a:rPr>
              <a:t>,</a:t>
            </a:r>
            <a:r>
              <a:rPr lang="en-US" sz="2600" dirty="0" smtClean="0">
                <a:solidFill>
                  <a:srgbClr val="7030A0"/>
                </a:solidFill>
                <a:latin typeface="Arial" pitchFamily="34" charset="0"/>
                <a:cs typeface="Arial" pitchFamily="34" charset="0"/>
              </a:rPr>
              <a:t> yang </a:t>
            </a:r>
            <a:r>
              <a:rPr lang="en-US" sz="2600" dirty="0" err="1" smtClean="0">
                <a:solidFill>
                  <a:srgbClr val="7030A0"/>
                </a:solidFill>
                <a:latin typeface="Arial" pitchFamily="34" charset="0"/>
                <a:cs typeface="Arial" pitchFamily="34" charset="0"/>
              </a:rPr>
              <a:t>terdiri</a:t>
            </a:r>
            <a:r>
              <a:rPr lang="en-US" sz="2600" dirty="0" smtClean="0">
                <a:solidFill>
                  <a:srgbClr val="7030A0"/>
                </a:solidFill>
                <a:latin typeface="Arial" pitchFamily="34" charset="0"/>
                <a:cs typeface="Arial" pitchFamily="34" charset="0"/>
              </a:rPr>
              <a:t> </a:t>
            </a:r>
            <a:r>
              <a:rPr lang="en-US" sz="2600" dirty="0" err="1" smtClean="0">
                <a:solidFill>
                  <a:srgbClr val="7030A0"/>
                </a:solidFill>
                <a:latin typeface="Arial" pitchFamily="34" charset="0"/>
                <a:cs typeface="Arial" pitchFamily="34" charset="0"/>
              </a:rPr>
              <a:t>dari</a:t>
            </a:r>
            <a:r>
              <a:rPr lang="en-US" sz="2600" dirty="0" smtClean="0">
                <a:solidFill>
                  <a:srgbClr val="7030A0"/>
                </a:solidFill>
                <a:latin typeface="Arial" pitchFamily="34" charset="0"/>
                <a:cs typeface="Arial" pitchFamily="34" charset="0"/>
              </a:rPr>
              <a:t> program </a:t>
            </a:r>
            <a:r>
              <a:rPr lang="en-US" sz="2600" dirty="0" err="1" smtClean="0">
                <a:solidFill>
                  <a:srgbClr val="7030A0"/>
                </a:solidFill>
                <a:latin typeface="Arial" pitchFamily="34" charset="0"/>
                <a:cs typeface="Arial" pitchFamily="34" charset="0"/>
              </a:rPr>
              <a:t>pemenuhan</a:t>
            </a:r>
            <a:r>
              <a:rPr lang="en-US" sz="2600" dirty="0" smtClean="0">
                <a:solidFill>
                  <a:srgbClr val="7030A0"/>
                </a:solidFill>
                <a:latin typeface="Arial" pitchFamily="34" charset="0"/>
                <a:cs typeface="Arial" pitchFamily="34" charset="0"/>
              </a:rPr>
              <a:t> </a:t>
            </a:r>
            <a:r>
              <a:rPr lang="en-US" sz="2600" dirty="0" err="1" smtClean="0">
                <a:solidFill>
                  <a:srgbClr val="7030A0"/>
                </a:solidFill>
                <a:latin typeface="Arial" pitchFamily="34" charset="0"/>
                <a:cs typeface="Arial" pitchFamily="34" charset="0"/>
              </a:rPr>
              <a:t>hak</a:t>
            </a:r>
            <a:r>
              <a:rPr lang="en-US" sz="2600" dirty="0" smtClean="0">
                <a:solidFill>
                  <a:srgbClr val="7030A0"/>
                </a:solidFill>
                <a:latin typeface="Arial" pitchFamily="34" charset="0"/>
                <a:cs typeface="Arial" pitchFamily="34" charset="0"/>
              </a:rPr>
              <a:t> </a:t>
            </a:r>
            <a:r>
              <a:rPr lang="en-US" sz="2600" dirty="0" err="1" smtClean="0">
                <a:solidFill>
                  <a:srgbClr val="7030A0"/>
                </a:solidFill>
                <a:latin typeface="Arial" pitchFamily="34" charset="0"/>
                <a:cs typeface="Arial" pitchFamily="34" charset="0"/>
              </a:rPr>
              <a:t>dasar</a:t>
            </a:r>
            <a:r>
              <a:rPr lang="en-US" sz="2600" dirty="0" smtClean="0">
                <a:solidFill>
                  <a:srgbClr val="7030A0"/>
                </a:solidFill>
                <a:latin typeface="Arial" pitchFamily="34" charset="0"/>
                <a:cs typeface="Arial" pitchFamily="34" charset="0"/>
              </a:rPr>
              <a:t>, </a:t>
            </a:r>
            <a:r>
              <a:rPr lang="en-US" sz="2600" dirty="0" err="1" smtClean="0">
                <a:solidFill>
                  <a:srgbClr val="7030A0"/>
                </a:solidFill>
                <a:latin typeface="Arial" pitchFamily="34" charset="0"/>
                <a:cs typeface="Arial" pitchFamily="34" charset="0"/>
              </a:rPr>
              <a:t>pengurangan</a:t>
            </a:r>
            <a:r>
              <a:rPr lang="en-US" sz="2600" dirty="0" smtClean="0">
                <a:solidFill>
                  <a:srgbClr val="7030A0"/>
                </a:solidFill>
                <a:latin typeface="Arial" pitchFamily="34" charset="0"/>
                <a:cs typeface="Arial" pitchFamily="34" charset="0"/>
              </a:rPr>
              <a:t> </a:t>
            </a:r>
            <a:r>
              <a:rPr lang="en-US" sz="2600" dirty="0" err="1" smtClean="0">
                <a:solidFill>
                  <a:srgbClr val="7030A0"/>
                </a:solidFill>
                <a:latin typeface="Arial" pitchFamily="34" charset="0"/>
                <a:cs typeface="Arial" pitchFamily="34" charset="0"/>
              </a:rPr>
              <a:t>beban</a:t>
            </a:r>
            <a:r>
              <a:rPr lang="en-US" sz="2600" dirty="0" smtClean="0">
                <a:solidFill>
                  <a:srgbClr val="7030A0"/>
                </a:solidFill>
                <a:latin typeface="Arial" pitchFamily="34" charset="0"/>
                <a:cs typeface="Arial" pitchFamily="34" charset="0"/>
              </a:rPr>
              <a:t> </a:t>
            </a:r>
            <a:r>
              <a:rPr lang="en-US" sz="2600" dirty="0" err="1" smtClean="0">
                <a:solidFill>
                  <a:srgbClr val="7030A0"/>
                </a:solidFill>
                <a:latin typeface="Arial" pitchFamily="34" charset="0"/>
                <a:cs typeface="Arial" pitchFamily="34" charset="0"/>
              </a:rPr>
              <a:t>hidup</a:t>
            </a:r>
            <a:r>
              <a:rPr lang="en-US" sz="2600" dirty="0" smtClean="0">
                <a:solidFill>
                  <a:srgbClr val="7030A0"/>
                </a:solidFill>
                <a:latin typeface="Arial" pitchFamily="34" charset="0"/>
                <a:cs typeface="Arial" pitchFamily="34" charset="0"/>
              </a:rPr>
              <a:t>, </a:t>
            </a:r>
            <a:r>
              <a:rPr lang="id-ID" sz="2600" dirty="0" smtClean="0">
                <a:solidFill>
                  <a:srgbClr val="7030A0"/>
                </a:solidFill>
                <a:latin typeface="Arial" pitchFamily="34" charset="0"/>
                <a:cs typeface="Arial" pitchFamily="34" charset="0"/>
              </a:rPr>
              <a:t>dan </a:t>
            </a:r>
            <a:r>
              <a:rPr lang="en-US" sz="2600" dirty="0" err="1" smtClean="0">
                <a:solidFill>
                  <a:srgbClr val="7030A0"/>
                </a:solidFill>
                <a:latin typeface="Arial" pitchFamily="34" charset="0"/>
                <a:cs typeface="Arial" pitchFamily="34" charset="0"/>
              </a:rPr>
              <a:t>perbaikan</a:t>
            </a:r>
            <a:r>
              <a:rPr lang="en-US" sz="2600" dirty="0" smtClean="0">
                <a:solidFill>
                  <a:srgbClr val="7030A0"/>
                </a:solidFill>
                <a:latin typeface="Arial" pitchFamily="34" charset="0"/>
                <a:cs typeface="Arial" pitchFamily="34" charset="0"/>
              </a:rPr>
              <a:t> </a:t>
            </a:r>
            <a:r>
              <a:rPr lang="en-US" sz="2600" dirty="0" err="1" smtClean="0">
                <a:solidFill>
                  <a:srgbClr val="7030A0"/>
                </a:solidFill>
                <a:latin typeface="Arial" pitchFamily="34" charset="0"/>
                <a:cs typeface="Arial" pitchFamily="34" charset="0"/>
              </a:rPr>
              <a:t>kualitas</a:t>
            </a:r>
            <a:r>
              <a:rPr lang="en-US" sz="2600" dirty="0" smtClean="0">
                <a:solidFill>
                  <a:srgbClr val="7030A0"/>
                </a:solidFill>
                <a:latin typeface="Arial" pitchFamily="34" charset="0"/>
                <a:cs typeface="Arial" pitchFamily="34" charset="0"/>
              </a:rPr>
              <a:t> </a:t>
            </a:r>
            <a:r>
              <a:rPr lang="en-US" sz="2600" dirty="0" err="1" smtClean="0">
                <a:solidFill>
                  <a:srgbClr val="7030A0"/>
                </a:solidFill>
                <a:latin typeface="Arial" pitchFamily="34" charset="0"/>
                <a:cs typeface="Arial" pitchFamily="34" charset="0"/>
              </a:rPr>
              <a:t>hidup</a:t>
            </a:r>
            <a:r>
              <a:rPr lang="en-US" sz="2600" dirty="0" smtClean="0">
                <a:solidFill>
                  <a:srgbClr val="7030A0"/>
                </a:solidFill>
                <a:latin typeface="Arial" pitchFamily="34" charset="0"/>
                <a:cs typeface="Arial" pitchFamily="34" charset="0"/>
              </a:rPr>
              <a:t>.</a:t>
            </a:r>
          </a:p>
          <a:p>
            <a:pPr marL="346075" lvl="1" indent="-346075" algn="just">
              <a:buFont typeface="+mj-lt"/>
              <a:buAutoNum type="arabicPeriod"/>
            </a:pPr>
            <a:r>
              <a:rPr lang="en-US" sz="2600" dirty="0" err="1" smtClean="0">
                <a:solidFill>
                  <a:srgbClr val="7030A0"/>
                </a:solidFill>
                <a:latin typeface="Arial" pitchFamily="34" charset="0"/>
                <a:cs typeface="Arial" pitchFamily="34" charset="0"/>
              </a:rPr>
              <a:t>Berbasis</a:t>
            </a:r>
            <a:r>
              <a:rPr lang="en-US" sz="2600" dirty="0" smtClean="0">
                <a:solidFill>
                  <a:srgbClr val="7030A0"/>
                </a:solidFill>
                <a:latin typeface="Arial" pitchFamily="34" charset="0"/>
                <a:cs typeface="Arial" pitchFamily="34" charset="0"/>
              </a:rPr>
              <a:t> </a:t>
            </a:r>
            <a:r>
              <a:rPr lang="en-US" sz="2600" dirty="0" err="1" smtClean="0">
                <a:solidFill>
                  <a:srgbClr val="7030A0"/>
                </a:solidFill>
                <a:latin typeface="Arial" pitchFamily="34" charset="0"/>
                <a:cs typeface="Arial" pitchFamily="34" charset="0"/>
              </a:rPr>
              <a:t>pemberdayaan</a:t>
            </a:r>
            <a:r>
              <a:rPr lang="en-US" sz="2600" dirty="0" smtClean="0">
                <a:solidFill>
                  <a:srgbClr val="7030A0"/>
                </a:solidFill>
                <a:latin typeface="Arial" pitchFamily="34" charset="0"/>
                <a:cs typeface="Arial" pitchFamily="34" charset="0"/>
              </a:rPr>
              <a:t> </a:t>
            </a:r>
            <a:r>
              <a:rPr lang="en-US" sz="2600" dirty="0" err="1" smtClean="0">
                <a:solidFill>
                  <a:srgbClr val="7030A0"/>
                </a:solidFill>
                <a:latin typeface="Arial" pitchFamily="34" charset="0"/>
                <a:cs typeface="Arial" pitchFamily="34" charset="0"/>
              </a:rPr>
              <a:t>masyarakat</a:t>
            </a:r>
            <a:r>
              <a:rPr lang="en-US" sz="2600" dirty="0" smtClean="0">
                <a:solidFill>
                  <a:srgbClr val="7030A0"/>
                </a:solidFill>
                <a:latin typeface="Arial" pitchFamily="34" charset="0"/>
                <a:cs typeface="Arial" pitchFamily="34" charset="0"/>
              </a:rPr>
              <a:t> </a:t>
            </a:r>
            <a:r>
              <a:rPr lang="en-US" sz="2600" dirty="0" err="1" smtClean="0">
                <a:solidFill>
                  <a:srgbClr val="7030A0"/>
                </a:solidFill>
                <a:latin typeface="Arial" pitchFamily="34" charset="0"/>
                <a:cs typeface="Arial" pitchFamily="34" charset="0"/>
              </a:rPr>
              <a:t>untuk</a:t>
            </a:r>
            <a:r>
              <a:rPr lang="en-US" sz="2600" dirty="0" smtClean="0">
                <a:solidFill>
                  <a:srgbClr val="7030A0"/>
                </a:solidFill>
                <a:latin typeface="Arial" pitchFamily="34" charset="0"/>
                <a:cs typeface="Arial" pitchFamily="34" charset="0"/>
              </a:rPr>
              <a:t>  </a:t>
            </a:r>
            <a:r>
              <a:rPr lang="en-US" sz="2600" dirty="0" err="1" smtClean="0">
                <a:solidFill>
                  <a:srgbClr val="7030A0"/>
                </a:solidFill>
                <a:latin typeface="Arial" pitchFamily="34" charset="0"/>
                <a:cs typeface="Arial" pitchFamily="34" charset="0"/>
              </a:rPr>
              <a:t>mengembangkan</a:t>
            </a:r>
            <a:r>
              <a:rPr lang="en-US" sz="2600" dirty="0" smtClean="0">
                <a:solidFill>
                  <a:srgbClr val="7030A0"/>
                </a:solidFill>
                <a:latin typeface="Arial" pitchFamily="34" charset="0"/>
                <a:cs typeface="Arial" pitchFamily="34" charset="0"/>
              </a:rPr>
              <a:t> </a:t>
            </a:r>
            <a:r>
              <a:rPr lang="en-US" sz="2600" dirty="0" err="1" smtClean="0">
                <a:solidFill>
                  <a:srgbClr val="7030A0"/>
                </a:solidFill>
                <a:latin typeface="Arial" pitchFamily="34" charset="0"/>
                <a:cs typeface="Arial" pitchFamily="34" charset="0"/>
              </a:rPr>
              <a:t>potensi</a:t>
            </a:r>
            <a:r>
              <a:rPr lang="en-US" sz="2600" dirty="0" smtClean="0">
                <a:solidFill>
                  <a:srgbClr val="7030A0"/>
                </a:solidFill>
                <a:latin typeface="Arial" pitchFamily="34" charset="0"/>
                <a:cs typeface="Arial" pitchFamily="34" charset="0"/>
              </a:rPr>
              <a:t> </a:t>
            </a:r>
            <a:r>
              <a:rPr lang="en-US" sz="2600" dirty="0" err="1" smtClean="0">
                <a:solidFill>
                  <a:srgbClr val="7030A0"/>
                </a:solidFill>
                <a:latin typeface="Arial" pitchFamily="34" charset="0"/>
                <a:cs typeface="Arial" pitchFamily="34" charset="0"/>
              </a:rPr>
              <a:t>dan</a:t>
            </a:r>
            <a:r>
              <a:rPr lang="en-US" sz="2600" dirty="0" smtClean="0">
                <a:solidFill>
                  <a:srgbClr val="7030A0"/>
                </a:solidFill>
                <a:latin typeface="Arial" pitchFamily="34" charset="0"/>
                <a:cs typeface="Arial" pitchFamily="34" charset="0"/>
              </a:rPr>
              <a:t> </a:t>
            </a:r>
            <a:r>
              <a:rPr lang="en-US" sz="2600" dirty="0" err="1" smtClean="0">
                <a:solidFill>
                  <a:srgbClr val="7030A0"/>
                </a:solidFill>
                <a:latin typeface="Arial" pitchFamily="34" charset="0"/>
                <a:cs typeface="Arial" pitchFamily="34" charset="0"/>
              </a:rPr>
              <a:t>mengembangkan</a:t>
            </a:r>
            <a:r>
              <a:rPr lang="en-US" sz="2600" dirty="0" smtClean="0">
                <a:solidFill>
                  <a:srgbClr val="7030A0"/>
                </a:solidFill>
                <a:latin typeface="Arial" pitchFamily="34" charset="0"/>
                <a:cs typeface="Arial" pitchFamily="34" charset="0"/>
              </a:rPr>
              <a:t> </a:t>
            </a:r>
            <a:r>
              <a:rPr lang="en-US" sz="2600" dirty="0" err="1" smtClean="0">
                <a:solidFill>
                  <a:srgbClr val="7030A0"/>
                </a:solidFill>
                <a:latin typeface="Arial" pitchFamily="34" charset="0"/>
                <a:cs typeface="Arial" pitchFamily="34" charset="0"/>
              </a:rPr>
              <a:t>kapasitas</a:t>
            </a:r>
            <a:r>
              <a:rPr lang="en-US" sz="2600" dirty="0" smtClean="0">
                <a:solidFill>
                  <a:srgbClr val="7030A0"/>
                </a:solidFill>
                <a:latin typeface="Arial" pitchFamily="34" charset="0"/>
                <a:cs typeface="Arial" pitchFamily="34" charset="0"/>
              </a:rPr>
              <a:t> </a:t>
            </a:r>
            <a:r>
              <a:rPr lang="en-US" sz="2600" dirty="0" err="1" smtClean="0">
                <a:solidFill>
                  <a:srgbClr val="7030A0"/>
                </a:solidFill>
                <a:latin typeface="Arial" pitchFamily="34" charset="0"/>
                <a:cs typeface="Arial" pitchFamily="34" charset="0"/>
              </a:rPr>
              <a:t>kelompok</a:t>
            </a:r>
            <a:r>
              <a:rPr lang="en-US" sz="2600" dirty="0" smtClean="0">
                <a:solidFill>
                  <a:srgbClr val="7030A0"/>
                </a:solidFill>
                <a:latin typeface="Arial" pitchFamily="34" charset="0"/>
                <a:cs typeface="Arial" pitchFamily="34" charset="0"/>
              </a:rPr>
              <a:t> </a:t>
            </a:r>
            <a:r>
              <a:rPr lang="en-US" sz="2600" dirty="0" err="1" smtClean="0">
                <a:solidFill>
                  <a:srgbClr val="7030A0"/>
                </a:solidFill>
                <a:latin typeface="Arial" pitchFamily="34" charset="0"/>
                <a:cs typeface="Arial" pitchFamily="34" charset="0"/>
              </a:rPr>
              <a:t>masyarakat</a:t>
            </a:r>
            <a:r>
              <a:rPr lang="en-US" sz="2600" dirty="0" smtClean="0">
                <a:solidFill>
                  <a:srgbClr val="7030A0"/>
                </a:solidFill>
                <a:latin typeface="Arial" pitchFamily="34" charset="0"/>
                <a:cs typeface="Arial" pitchFamily="34" charset="0"/>
              </a:rPr>
              <a:t> </a:t>
            </a:r>
            <a:r>
              <a:rPr lang="en-US" sz="2600" dirty="0" err="1" smtClean="0">
                <a:solidFill>
                  <a:srgbClr val="7030A0"/>
                </a:solidFill>
                <a:latin typeface="Arial" pitchFamily="34" charset="0"/>
                <a:cs typeface="Arial" pitchFamily="34" charset="0"/>
              </a:rPr>
              <a:t>miskin</a:t>
            </a:r>
            <a:r>
              <a:rPr lang="id-ID" sz="2600" dirty="0" smtClean="0">
                <a:solidFill>
                  <a:srgbClr val="7030A0"/>
                </a:solidFill>
                <a:latin typeface="Arial" pitchFamily="34" charset="0"/>
                <a:cs typeface="Arial" pitchFamily="34" charset="0"/>
              </a:rPr>
              <a:t>.</a:t>
            </a:r>
            <a:r>
              <a:rPr lang="en-US" sz="2600" dirty="0" smtClean="0">
                <a:solidFill>
                  <a:srgbClr val="7030A0"/>
                </a:solidFill>
                <a:latin typeface="Arial" pitchFamily="34" charset="0"/>
                <a:cs typeface="Arial" pitchFamily="34" charset="0"/>
              </a:rPr>
              <a:t> </a:t>
            </a:r>
          </a:p>
          <a:p>
            <a:pPr marL="346075" lvl="1" indent="-346075" algn="just">
              <a:buFont typeface="+mj-lt"/>
              <a:buAutoNum type="arabicPeriod"/>
            </a:pPr>
            <a:r>
              <a:rPr lang="en-US" sz="2600" dirty="0" err="1" smtClean="0">
                <a:solidFill>
                  <a:srgbClr val="7030A0"/>
                </a:solidFill>
                <a:latin typeface="Arial" pitchFamily="34" charset="0"/>
                <a:cs typeface="Arial" pitchFamily="34" charset="0"/>
              </a:rPr>
              <a:t>Berbasis</a:t>
            </a:r>
            <a:r>
              <a:rPr lang="en-US" sz="2600" dirty="0" smtClean="0">
                <a:solidFill>
                  <a:srgbClr val="7030A0"/>
                </a:solidFill>
                <a:latin typeface="Arial" pitchFamily="34" charset="0"/>
                <a:cs typeface="Arial" pitchFamily="34" charset="0"/>
              </a:rPr>
              <a:t> </a:t>
            </a:r>
            <a:r>
              <a:rPr lang="en-US" sz="2600" dirty="0" err="1" smtClean="0">
                <a:solidFill>
                  <a:srgbClr val="7030A0"/>
                </a:solidFill>
                <a:latin typeface="Arial" pitchFamily="34" charset="0"/>
                <a:cs typeface="Arial" pitchFamily="34" charset="0"/>
              </a:rPr>
              <a:t>pemberdayaan</a:t>
            </a:r>
            <a:r>
              <a:rPr lang="en-US" sz="2600" dirty="0" smtClean="0">
                <a:solidFill>
                  <a:srgbClr val="7030A0"/>
                </a:solidFill>
                <a:latin typeface="Arial" pitchFamily="34" charset="0"/>
                <a:cs typeface="Arial" pitchFamily="34" charset="0"/>
              </a:rPr>
              <a:t> </a:t>
            </a:r>
            <a:r>
              <a:rPr lang="en-US" sz="2600" dirty="0" err="1" smtClean="0">
                <a:solidFill>
                  <a:srgbClr val="7030A0"/>
                </a:solidFill>
                <a:latin typeface="Arial" pitchFamily="34" charset="0"/>
                <a:cs typeface="Arial" pitchFamily="34" charset="0"/>
              </a:rPr>
              <a:t>usaha</a:t>
            </a:r>
            <a:r>
              <a:rPr lang="en-US" sz="2600" dirty="0" smtClean="0">
                <a:solidFill>
                  <a:srgbClr val="7030A0"/>
                </a:solidFill>
                <a:latin typeface="Arial" pitchFamily="34" charset="0"/>
                <a:cs typeface="Arial" pitchFamily="34" charset="0"/>
              </a:rPr>
              <a:t> </a:t>
            </a:r>
            <a:r>
              <a:rPr lang="en-US" sz="2600" dirty="0" err="1" smtClean="0">
                <a:solidFill>
                  <a:srgbClr val="7030A0"/>
                </a:solidFill>
                <a:latin typeface="Arial" pitchFamily="34" charset="0"/>
                <a:cs typeface="Arial" pitchFamily="34" charset="0"/>
              </a:rPr>
              <a:t>ekonomi</a:t>
            </a:r>
            <a:r>
              <a:rPr lang="en-US" sz="2600" dirty="0" smtClean="0">
                <a:solidFill>
                  <a:srgbClr val="7030A0"/>
                </a:solidFill>
                <a:latin typeface="Arial" pitchFamily="34" charset="0"/>
                <a:cs typeface="Arial" pitchFamily="34" charset="0"/>
              </a:rPr>
              <a:t> </a:t>
            </a:r>
            <a:r>
              <a:rPr lang="en-US" sz="2600" dirty="0" err="1" smtClean="0">
                <a:solidFill>
                  <a:srgbClr val="7030A0"/>
                </a:solidFill>
                <a:latin typeface="Arial" pitchFamily="34" charset="0"/>
                <a:cs typeface="Arial" pitchFamily="34" charset="0"/>
              </a:rPr>
              <a:t>mikro</a:t>
            </a:r>
            <a:r>
              <a:rPr lang="en-US" sz="2600" dirty="0" smtClean="0">
                <a:solidFill>
                  <a:srgbClr val="7030A0"/>
                </a:solidFill>
                <a:latin typeface="Arial" pitchFamily="34" charset="0"/>
                <a:cs typeface="Arial" pitchFamily="34" charset="0"/>
              </a:rPr>
              <a:t> yang </a:t>
            </a:r>
            <a:r>
              <a:rPr lang="en-US" sz="2600" dirty="0" err="1" smtClean="0">
                <a:solidFill>
                  <a:srgbClr val="7030A0"/>
                </a:solidFill>
                <a:latin typeface="Arial" pitchFamily="34" charset="0"/>
                <a:cs typeface="Arial" pitchFamily="34" charset="0"/>
              </a:rPr>
              <a:t>bertujuan</a:t>
            </a:r>
            <a:r>
              <a:rPr lang="en-US" sz="2600" dirty="0" smtClean="0">
                <a:solidFill>
                  <a:srgbClr val="7030A0"/>
                </a:solidFill>
                <a:latin typeface="Arial" pitchFamily="34" charset="0"/>
                <a:cs typeface="Arial" pitchFamily="34" charset="0"/>
              </a:rPr>
              <a:t> </a:t>
            </a:r>
            <a:r>
              <a:rPr lang="en-US" sz="2600" dirty="0" err="1" smtClean="0">
                <a:solidFill>
                  <a:srgbClr val="7030A0"/>
                </a:solidFill>
                <a:latin typeface="Arial" pitchFamily="34" charset="0"/>
                <a:cs typeface="Arial" pitchFamily="34" charset="0"/>
              </a:rPr>
              <a:t>untuk</a:t>
            </a:r>
            <a:r>
              <a:rPr lang="en-US" sz="2600" dirty="0" smtClean="0">
                <a:solidFill>
                  <a:srgbClr val="7030A0"/>
                </a:solidFill>
                <a:latin typeface="Arial" pitchFamily="34" charset="0"/>
                <a:cs typeface="Arial" pitchFamily="34" charset="0"/>
              </a:rPr>
              <a:t> </a:t>
            </a:r>
            <a:r>
              <a:rPr lang="en-US" sz="2600" dirty="0" err="1" smtClean="0">
                <a:solidFill>
                  <a:srgbClr val="7030A0"/>
                </a:solidFill>
                <a:latin typeface="Arial" pitchFamily="34" charset="0"/>
                <a:cs typeface="Arial" pitchFamily="34" charset="0"/>
              </a:rPr>
              <a:t>memberikan</a:t>
            </a:r>
            <a:r>
              <a:rPr lang="en-US" sz="2600" dirty="0" smtClean="0">
                <a:solidFill>
                  <a:srgbClr val="7030A0"/>
                </a:solidFill>
                <a:latin typeface="Arial" pitchFamily="34" charset="0"/>
                <a:cs typeface="Arial" pitchFamily="34" charset="0"/>
              </a:rPr>
              <a:t> </a:t>
            </a:r>
            <a:r>
              <a:rPr lang="en-US" sz="2600" dirty="0" err="1" smtClean="0">
                <a:solidFill>
                  <a:srgbClr val="7030A0"/>
                </a:solidFill>
                <a:latin typeface="Arial" pitchFamily="34" charset="0"/>
                <a:cs typeface="Arial" pitchFamily="34" charset="0"/>
              </a:rPr>
              <a:t>akses</a:t>
            </a:r>
            <a:r>
              <a:rPr lang="en-US" sz="2600" dirty="0" smtClean="0">
                <a:solidFill>
                  <a:srgbClr val="7030A0"/>
                </a:solidFill>
                <a:latin typeface="Arial" pitchFamily="34" charset="0"/>
                <a:cs typeface="Arial" pitchFamily="34" charset="0"/>
              </a:rPr>
              <a:t> </a:t>
            </a:r>
            <a:r>
              <a:rPr lang="en-US" sz="2600" dirty="0" err="1" smtClean="0">
                <a:solidFill>
                  <a:srgbClr val="7030A0"/>
                </a:solidFill>
                <a:latin typeface="Arial" pitchFamily="34" charset="0"/>
                <a:cs typeface="Arial" pitchFamily="34" charset="0"/>
              </a:rPr>
              <a:t>dan</a:t>
            </a:r>
            <a:r>
              <a:rPr lang="en-US" sz="2600" dirty="0" smtClean="0">
                <a:solidFill>
                  <a:srgbClr val="7030A0"/>
                </a:solidFill>
                <a:latin typeface="Arial" pitchFamily="34" charset="0"/>
                <a:cs typeface="Arial" pitchFamily="34" charset="0"/>
              </a:rPr>
              <a:t> </a:t>
            </a:r>
            <a:r>
              <a:rPr lang="en-US" sz="2600" dirty="0" err="1" smtClean="0">
                <a:solidFill>
                  <a:srgbClr val="7030A0"/>
                </a:solidFill>
                <a:latin typeface="Arial" pitchFamily="34" charset="0"/>
                <a:cs typeface="Arial" pitchFamily="34" charset="0"/>
              </a:rPr>
              <a:t>penguatan</a:t>
            </a:r>
            <a:r>
              <a:rPr lang="en-US" sz="2600" dirty="0" smtClean="0">
                <a:solidFill>
                  <a:srgbClr val="7030A0"/>
                </a:solidFill>
                <a:latin typeface="Arial" pitchFamily="34" charset="0"/>
                <a:cs typeface="Arial" pitchFamily="34" charset="0"/>
              </a:rPr>
              <a:t> </a:t>
            </a:r>
            <a:r>
              <a:rPr lang="en-US" sz="2600" dirty="0" err="1" smtClean="0">
                <a:solidFill>
                  <a:srgbClr val="7030A0"/>
                </a:solidFill>
                <a:latin typeface="Arial" pitchFamily="34" charset="0"/>
                <a:cs typeface="Arial" pitchFamily="34" charset="0"/>
              </a:rPr>
              <a:t>ekonomi</a:t>
            </a:r>
            <a:r>
              <a:rPr lang="en-US" sz="2600" dirty="0" smtClean="0">
                <a:solidFill>
                  <a:srgbClr val="7030A0"/>
                </a:solidFill>
                <a:latin typeface="Arial" pitchFamily="34" charset="0"/>
                <a:cs typeface="Arial" pitchFamily="34" charset="0"/>
              </a:rPr>
              <a:t> </a:t>
            </a:r>
            <a:r>
              <a:rPr lang="en-US" sz="2600" dirty="0" err="1" smtClean="0">
                <a:solidFill>
                  <a:srgbClr val="7030A0"/>
                </a:solidFill>
                <a:latin typeface="Arial" pitchFamily="34" charset="0"/>
                <a:cs typeface="Arial" pitchFamily="34" charset="0"/>
              </a:rPr>
              <a:t>bagi</a:t>
            </a:r>
            <a:r>
              <a:rPr lang="en-US" sz="2600" dirty="0" smtClean="0">
                <a:solidFill>
                  <a:srgbClr val="7030A0"/>
                </a:solidFill>
                <a:latin typeface="Arial" pitchFamily="34" charset="0"/>
                <a:cs typeface="Arial" pitchFamily="34" charset="0"/>
              </a:rPr>
              <a:t> </a:t>
            </a:r>
            <a:r>
              <a:rPr lang="en-US" sz="2600" dirty="0" err="1" smtClean="0">
                <a:solidFill>
                  <a:srgbClr val="7030A0"/>
                </a:solidFill>
                <a:latin typeface="Arial" pitchFamily="34" charset="0"/>
                <a:cs typeface="Arial" pitchFamily="34" charset="0"/>
              </a:rPr>
              <a:t>pelaku</a:t>
            </a:r>
            <a:r>
              <a:rPr lang="en-US" sz="2600" dirty="0" smtClean="0">
                <a:solidFill>
                  <a:srgbClr val="7030A0"/>
                </a:solidFill>
                <a:latin typeface="Arial" pitchFamily="34" charset="0"/>
                <a:cs typeface="Arial" pitchFamily="34" charset="0"/>
              </a:rPr>
              <a:t> </a:t>
            </a:r>
            <a:r>
              <a:rPr lang="en-US" sz="2600" dirty="0" err="1" smtClean="0">
                <a:solidFill>
                  <a:srgbClr val="7030A0"/>
                </a:solidFill>
                <a:latin typeface="Arial" pitchFamily="34" charset="0"/>
                <a:cs typeface="Arial" pitchFamily="34" charset="0"/>
              </a:rPr>
              <a:t>usaha</a:t>
            </a:r>
            <a:r>
              <a:rPr lang="en-US" sz="2600" dirty="0" smtClean="0">
                <a:solidFill>
                  <a:srgbClr val="7030A0"/>
                </a:solidFill>
                <a:latin typeface="Arial" pitchFamily="34" charset="0"/>
                <a:cs typeface="Arial" pitchFamily="34" charset="0"/>
              </a:rPr>
              <a:t> </a:t>
            </a:r>
            <a:r>
              <a:rPr lang="en-US" sz="2600" dirty="0" err="1" smtClean="0">
                <a:solidFill>
                  <a:srgbClr val="7030A0"/>
                </a:solidFill>
                <a:latin typeface="Arial" pitchFamily="34" charset="0"/>
                <a:cs typeface="Arial" pitchFamily="34" charset="0"/>
              </a:rPr>
              <a:t>mikro</a:t>
            </a:r>
            <a:r>
              <a:rPr lang="id-ID" sz="2600" dirty="0" smtClean="0">
                <a:solidFill>
                  <a:srgbClr val="7030A0"/>
                </a:solidFill>
                <a:latin typeface="Arial" pitchFamily="34" charset="0"/>
                <a:cs typeface="Arial" pitchFamily="34" charset="0"/>
              </a:rPr>
              <a:t>.</a:t>
            </a:r>
            <a:endParaRPr lang="en-US" sz="2600" dirty="0" smtClean="0">
              <a:solidFill>
                <a:srgbClr val="7030A0"/>
              </a:solidFill>
              <a:latin typeface="Arial" pitchFamily="34" charset="0"/>
              <a:cs typeface="Arial" pitchFamily="34" charset="0"/>
            </a:endParaRPr>
          </a:p>
          <a:p>
            <a:endParaRPr lang="en-US" dirty="0"/>
          </a:p>
        </p:txBody>
      </p:sp>
      <p:sp>
        <p:nvSpPr>
          <p:cNvPr id="4" name="Slide Number Placeholder 3"/>
          <p:cNvSpPr>
            <a:spLocks noGrp="1"/>
          </p:cNvSpPr>
          <p:nvPr>
            <p:ph type="sldNum" sz="quarter" idx="12"/>
          </p:nvPr>
        </p:nvSpPr>
        <p:spPr/>
        <p:txBody>
          <a:bodyPr/>
          <a:lstStyle/>
          <a:p>
            <a:fld id="{0CA38605-D86C-4AC1-A300-2DD61464C1AA}" type="slidenum">
              <a:rPr lang="en-US" smtClean="0"/>
              <a:pPr/>
              <a:t>8</a:t>
            </a:fld>
            <a:endParaRPr lang="en-US"/>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pPr algn="ctr"/>
            <a:r>
              <a:rPr lang="en-US" dirty="0" smtClean="0">
                <a:effectLst>
                  <a:outerShdw blurRad="38100" dist="38100" dir="2700000" algn="tl">
                    <a:srgbClr val="000000">
                      <a:alpha val="43137"/>
                    </a:srgbClr>
                  </a:outerShdw>
                </a:effectLst>
                <a:latin typeface="Arial Black" pitchFamily="34" charset="0"/>
              </a:rPr>
              <a:t>BULTEK 04 TENTANG PENYAJIAN DAN PENGUNGKAPAN BELANJA PEMERINTAH</a:t>
            </a:r>
            <a:endParaRPr lang="en-US" dirty="0">
              <a:effectLst>
                <a:outerShdw blurRad="38100" dist="38100" dir="2700000" algn="tl">
                  <a:srgbClr val="000000">
                    <a:alpha val="43137"/>
                  </a:srgbClr>
                </a:outerShdw>
              </a:effectLst>
              <a:latin typeface="Arial Black" pitchFamily="34" charset="0"/>
            </a:endParaRPr>
          </a:p>
        </p:txBody>
      </p:sp>
      <p:sp>
        <p:nvSpPr>
          <p:cNvPr id="3" name="Content Placeholder 2"/>
          <p:cNvSpPr>
            <a:spLocks noGrp="1"/>
          </p:cNvSpPr>
          <p:nvPr>
            <p:ph type="subTitle" idx="1"/>
          </p:nvPr>
        </p:nvSpPr>
        <p:spPr/>
        <p:txBody>
          <a:bodyPr/>
          <a:lstStyle/>
          <a:p>
            <a:pPr marL="0" indent="0">
              <a:buNone/>
            </a:pPr>
            <a:endParaRPr lang="en-US" dirty="0" smtClean="0"/>
          </a:p>
          <a:p>
            <a:pPr marL="0" indent="0" algn="just">
              <a:buNone/>
            </a:pPr>
            <a:r>
              <a:rPr lang="en-US" dirty="0" err="1" smtClean="0"/>
              <a:t>Dalam</a:t>
            </a:r>
            <a:r>
              <a:rPr lang="en-US" dirty="0" smtClean="0"/>
              <a:t> </a:t>
            </a:r>
            <a:r>
              <a:rPr lang="en-US" dirty="0" err="1" smtClean="0"/>
              <a:t>Buletin</a:t>
            </a:r>
            <a:r>
              <a:rPr lang="en-US" dirty="0" smtClean="0"/>
              <a:t> </a:t>
            </a:r>
            <a:r>
              <a:rPr lang="en-US" dirty="0" err="1" smtClean="0"/>
              <a:t>Teknis</a:t>
            </a:r>
            <a:r>
              <a:rPr lang="en-US" dirty="0" smtClean="0"/>
              <a:t> No. 4 </a:t>
            </a:r>
            <a:r>
              <a:rPr lang="en-US" dirty="0" err="1" smtClean="0"/>
              <a:t>tentang</a:t>
            </a:r>
            <a:r>
              <a:rPr lang="en-US" dirty="0" smtClean="0"/>
              <a:t> </a:t>
            </a:r>
            <a:r>
              <a:rPr lang="en-US" dirty="0" err="1" smtClean="0"/>
              <a:t>Penyajian</a:t>
            </a:r>
            <a:r>
              <a:rPr lang="en-US" dirty="0" smtClean="0"/>
              <a:t> </a:t>
            </a:r>
            <a:r>
              <a:rPr lang="en-US" dirty="0" err="1" smtClean="0"/>
              <a:t>dan</a:t>
            </a:r>
            <a:r>
              <a:rPr lang="en-US" dirty="0" smtClean="0"/>
              <a:t> </a:t>
            </a:r>
            <a:r>
              <a:rPr lang="en-US" dirty="0" err="1" smtClean="0"/>
              <a:t>Pengungkapan</a:t>
            </a:r>
            <a:r>
              <a:rPr lang="en-US" dirty="0" smtClean="0"/>
              <a:t> </a:t>
            </a:r>
            <a:r>
              <a:rPr lang="en-US" dirty="0" err="1" smtClean="0"/>
              <a:t>Belanja</a:t>
            </a:r>
            <a:r>
              <a:rPr lang="en-US" dirty="0" smtClean="0"/>
              <a:t> </a:t>
            </a:r>
            <a:r>
              <a:rPr lang="en-US" dirty="0" err="1" smtClean="0"/>
              <a:t>Pemerintah</a:t>
            </a:r>
            <a:r>
              <a:rPr lang="en-US" dirty="0" smtClean="0"/>
              <a:t>, </a:t>
            </a:r>
            <a:r>
              <a:rPr lang="en-US" dirty="0" err="1" smtClean="0"/>
              <a:t>Belanja</a:t>
            </a:r>
            <a:r>
              <a:rPr lang="en-US" dirty="0" smtClean="0"/>
              <a:t> </a:t>
            </a:r>
            <a:r>
              <a:rPr lang="en-US" dirty="0" err="1" smtClean="0"/>
              <a:t>Bantuan</a:t>
            </a:r>
            <a:r>
              <a:rPr lang="en-US" dirty="0" smtClean="0"/>
              <a:t> </a:t>
            </a:r>
            <a:r>
              <a:rPr lang="en-US" dirty="0" err="1" smtClean="0"/>
              <a:t>Sosial</a:t>
            </a:r>
            <a:r>
              <a:rPr lang="en-US" dirty="0" smtClean="0"/>
              <a:t> </a:t>
            </a:r>
            <a:r>
              <a:rPr lang="en-US" dirty="0" err="1" smtClean="0"/>
              <a:t>adalah</a:t>
            </a:r>
            <a:r>
              <a:rPr lang="en-US" dirty="0" smtClean="0"/>
              <a:t> transfer </a:t>
            </a:r>
            <a:r>
              <a:rPr lang="en-US" dirty="0" err="1" smtClean="0"/>
              <a:t>uang</a:t>
            </a:r>
            <a:r>
              <a:rPr lang="en-US" dirty="0" smtClean="0"/>
              <a:t> </a:t>
            </a:r>
            <a:r>
              <a:rPr lang="en-US" dirty="0" err="1" smtClean="0"/>
              <a:t>atau</a:t>
            </a:r>
            <a:r>
              <a:rPr lang="en-US" dirty="0" smtClean="0"/>
              <a:t> </a:t>
            </a:r>
            <a:r>
              <a:rPr lang="en-US" dirty="0" err="1" smtClean="0"/>
              <a:t>barang</a:t>
            </a:r>
            <a:r>
              <a:rPr lang="en-US" dirty="0" smtClean="0"/>
              <a:t> yang </a:t>
            </a:r>
            <a:r>
              <a:rPr lang="en-US" dirty="0" err="1" smtClean="0"/>
              <a:t>diberikan</a:t>
            </a:r>
            <a:r>
              <a:rPr lang="en-US" dirty="0" smtClean="0"/>
              <a:t> </a:t>
            </a:r>
            <a:r>
              <a:rPr lang="en-US" dirty="0" err="1" smtClean="0"/>
              <a:t>oleh</a:t>
            </a:r>
            <a:r>
              <a:rPr lang="en-US" dirty="0" smtClean="0"/>
              <a:t> </a:t>
            </a:r>
            <a:r>
              <a:rPr lang="en-US" dirty="0" err="1" smtClean="0"/>
              <a:t>pemerintah</a:t>
            </a:r>
            <a:r>
              <a:rPr lang="en-US" dirty="0" smtClean="0"/>
              <a:t> </a:t>
            </a:r>
            <a:r>
              <a:rPr lang="en-US" dirty="0" err="1" smtClean="0"/>
              <a:t>pusat</a:t>
            </a:r>
            <a:r>
              <a:rPr lang="en-US" dirty="0" smtClean="0"/>
              <a:t>/</a:t>
            </a:r>
            <a:r>
              <a:rPr lang="en-US" dirty="0" err="1" smtClean="0"/>
              <a:t>daerah</a:t>
            </a:r>
            <a:r>
              <a:rPr lang="en-US" dirty="0" smtClean="0"/>
              <a:t> </a:t>
            </a:r>
            <a:r>
              <a:rPr lang="en-US" dirty="0" err="1" smtClean="0"/>
              <a:t>kepada</a:t>
            </a:r>
            <a:r>
              <a:rPr lang="en-US" dirty="0" smtClean="0"/>
              <a:t> </a:t>
            </a:r>
            <a:r>
              <a:rPr lang="en-US" dirty="0" err="1" smtClean="0"/>
              <a:t>masyarakat</a:t>
            </a:r>
            <a:r>
              <a:rPr lang="en-US" dirty="0" smtClean="0"/>
              <a:t> </a:t>
            </a:r>
            <a:r>
              <a:rPr lang="en-US" dirty="0" err="1" smtClean="0"/>
              <a:t>guna</a:t>
            </a:r>
            <a:r>
              <a:rPr lang="en-US" dirty="0" smtClean="0"/>
              <a:t> </a:t>
            </a:r>
            <a:r>
              <a:rPr lang="en-US" dirty="0" err="1" smtClean="0"/>
              <a:t>melindungi</a:t>
            </a:r>
            <a:r>
              <a:rPr lang="en-US" dirty="0" smtClean="0"/>
              <a:t> </a:t>
            </a:r>
            <a:r>
              <a:rPr lang="en-US" dirty="0" err="1" smtClean="0"/>
              <a:t>dari</a:t>
            </a:r>
            <a:r>
              <a:rPr lang="en-US" dirty="0" smtClean="0"/>
              <a:t> </a:t>
            </a:r>
            <a:r>
              <a:rPr lang="en-US" dirty="0" err="1" smtClean="0"/>
              <a:t>kemungkinan</a:t>
            </a:r>
            <a:r>
              <a:rPr lang="en-US" dirty="0" smtClean="0"/>
              <a:t> </a:t>
            </a:r>
            <a:r>
              <a:rPr lang="en-US" dirty="0" err="1" smtClean="0"/>
              <a:t>terjadinya</a:t>
            </a:r>
            <a:r>
              <a:rPr lang="en-US" dirty="0" smtClean="0"/>
              <a:t> r</a:t>
            </a:r>
            <a:r>
              <a:rPr lang="id-ID" dirty="0" smtClean="0"/>
              <a:t>i</a:t>
            </a:r>
            <a:r>
              <a:rPr lang="en-US" dirty="0" err="1" smtClean="0"/>
              <a:t>siko</a:t>
            </a:r>
            <a:r>
              <a:rPr lang="en-US" dirty="0" smtClean="0"/>
              <a:t> </a:t>
            </a:r>
            <a:r>
              <a:rPr lang="en-US" dirty="0" err="1" smtClean="0"/>
              <a:t>sosial</a:t>
            </a:r>
            <a:endParaRPr lang="en-US" dirty="0"/>
          </a:p>
        </p:txBody>
      </p:sp>
      <p:sp>
        <p:nvSpPr>
          <p:cNvPr id="4" name="Slide Number Placeholder 3"/>
          <p:cNvSpPr>
            <a:spLocks noGrp="1"/>
          </p:cNvSpPr>
          <p:nvPr>
            <p:ph type="sldNum" sz="quarter" idx="12"/>
          </p:nvPr>
        </p:nvSpPr>
        <p:spPr/>
        <p:txBody>
          <a:bodyPr/>
          <a:lstStyle/>
          <a:p>
            <a:fld id="{0CA38605-D86C-4AC1-A300-2DD61464C1AA}" type="slidenum">
              <a:rPr lang="en-US" smtClean="0"/>
              <a:pPr/>
              <a:t>9</a:t>
            </a:fld>
            <a:endParaRPr lang="en-US"/>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549</TotalTime>
  <Words>1935</Words>
  <Application>Microsoft Office PowerPoint</Application>
  <PresentationFormat>On-screen Show (4:3)</PresentationFormat>
  <Paragraphs>389</Paragraphs>
  <Slides>31</Slides>
  <Notes>2</Notes>
  <HiddenSlides>0</HiddenSlides>
  <MMClips>0</MMClips>
  <ScaleCrop>false</ScaleCrop>
  <HeadingPairs>
    <vt:vector size="4" baseType="variant">
      <vt:variant>
        <vt:lpstr>Theme</vt:lpstr>
      </vt:variant>
      <vt:variant>
        <vt:i4>2</vt:i4>
      </vt:variant>
      <vt:variant>
        <vt:lpstr>Slide Titles</vt:lpstr>
      </vt:variant>
      <vt:variant>
        <vt:i4>31</vt:i4>
      </vt:variant>
    </vt:vector>
  </HeadingPairs>
  <TitlesOfParts>
    <vt:vector size="33" baseType="lpstr">
      <vt:lpstr>Office Theme</vt:lpstr>
      <vt:lpstr>1_Office Theme</vt:lpstr>
      <vt:lpstr>SOSIALISASI PP 7/2010 TENTANG SAP DAN BULETIN TEKNIS SAP NO. 10 TENTANG AKUNTANSI BELANJA BANTUAN SOSIAL</vt:lpstr>
      <vt:lpstr>LATAR BELAKANG</vt:lpstr>
      <vt:lpstr>PERMASALAHAN BELANJA  BANTUAN SOSIAL</vt:lpstr>
      <vt:lpstr>REGULASI TENTANG BANTUAN SOSIAL (1-5)</vt:lpstr>
      <vt:lpstr>REGULASI TENTANG BANTUAN SOSIAL (2-5)</vt:lpstr>
      <vt:lpstr>REGULASI TENTANG BANTUAN SOSIAL (3-5)</vt:lpstr>
      <vt:lpstr>REGULASI TENTANG BANTUAN SOSIAL (4-5)</vt:lpstr>
      <vt:lpstr>REGULASI TENTANG BANTUAN SOSIAL (5-5)</vt:lpstr>
      <vt:lpstr>BULTEK 04 TENTANG PENYAJIAN DAN PENGUNGKAPAN BELANJA PEMERINTAH</vt:lpstr>
      <vt:lpstr>PENGERTIAN BELANJA BANTUAN SOSIAL DALAM BULTEK BELANJA BANSOS</vt:lpstr>
      <vt:lpstr>KRITERIA BELANJA BANTUAN SOSIAL (1-4)</vt:lpstr>
      <vt:lpstr>KRITERIA BELANJA BANTUAN SOSIAL (2-4)</vt:lpstr>
      <vt:lpstr>KRITERIA BELANJA BANTUAN SOSIAL (3-4)</vt:lpstr>
      <vt:lpstr>KRITERIA BELANJA BANTUAN SOSIAL (4-4)</vt:lpstr>
      <vt:lpstr>BENTUK  BELANJA BANTUAN SOSIAL</vt:lpstr>
      <vt:lpstr>PENGANGGARAN  BELANJA BANTUAN SOSIAL</vt:lpstr>
      <vt:lpstr>PELAKSANAAN ANGGARAN BELANJA BANTUAN SOSIAL (1-3)</vt:lpstr>
      <vt:lpstr>PELAKSANAAN ANGGARAN BELANJA BANTUAN SOSIAL (2-3)</vt:lpstr>
      <vt:lpstr>PELAKSANAAN ANGGARAN BELANJA BANTUAN SOSIAL (3-3)</vt:lpstr>
      <vt:lpstr>AKUNTANSI BELANJA BANTUAN SOSIAL (1-9)</vt:lpstr>
      <vt:lpstr>AKUNTANSI BELANJA BANTUAN SOSIAL (2-9)</vt:lpstr>
      <vt:lpstr>AKUNTANSI BELANJA BANTUAN SOSIAL (3-9)</vt:lpstr>
      <vt:lpstr>AKUNTANSI BELANJA BANTUAN SOSIAL (4-9)</vt:lpstr>
      <vt:lpstr>AKUNTANSI BELANJA BANTUAN SOSIAL (5-9)</vt:lpstr>
      <vt:lpstr>AKUNTANSI BELANJA BANTUAN SOSIAL (6-9)</vt:lpstr>
      <vt:lpstr>AKUNTANSI BELANJA BANTUAN SOSIAL (7-9)</vt:lpstr>
      <vt:lpstr>AKUNTANSI BELANJA BANTUAN SOSIAL (8-9)</vt:lpstr>
      <vt:lpstr>AKUNTANSI BELANJA BANTUAN SOSIAL (9-9)</vt:lpstr>
      <vt:lpstr>ILUSTRASI  (1-2)</vt:lpstr>
      <vt:lpstr>ILUSTRASI  (1-2)</vt:lpstr>
      <vt:lpstr>Slide 31</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Buletin Teknis Standar Akuntansi Pemerintahan Nomor  </dc:title>
  <dc:creator>Hasanuddin</dc:creator>
  <cp:lastModifiedBy>USER</cp:lastModifiedBy>
  <cp:revision>40</cp:revision>
  <dcterms:created xsi:type="dcterms:W3CDTF">2010-09-01T06:39:24Z</dcterms:created>
  <dcterms:modified xsi:type="dcterms:W3CDTF">2011-07-11T13:15:01Z</dcterms:modified>
</cp:coreProperties>
</file>